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258" r:id="rId3"/>
    <p:sldId id="704" r:id="rId4"/>
    <p:sldId id="705" r:id="rId5"/>
    <p:sldId id="685" r:id="rId6"/>
    <p:sldId id="690" r:id="rId7"/>
    <p:sldId id="710" r:id="rId8"/>
    <p:sldId id="688" r:id="rId9"/>
    <p:sldId id="711" r:id="rId10"/>
    <p:sldId id="712" r:id="rId11"/>
    <p:sldId id="713" r:id="rId12"/>
    <p:sldId id="714" r:id="rId13"/>
    <p:sldId id="715" r:id="rId14"/>
    <p:sldId id="716" r:id="rId15"/>
    <p:sldId id="717" r:id="rId16"/>
    <p:sldId id="718" r:id="rId17"/>
    <p:sldId id="720" r:id="rId18"/>
    <p:sldId id="722" r:id="rId19"/>
    <p:sldId id="721" r:id="rId20"/>
    <p:sldId id="723" r:id="rId21"/>
    <p:sldId id="724" r:id="rId22"/>
    <p:sldId id="725" r:id="rId23"/>
    <p:sldId id="726" r:id="rId24"/>
    <p:sldId id="727" r:id="rId25"/>
    <p:sldId id="728" r:id="rId26"/>
    <p:sldId id="730" r:id="rId27"/>
    <p:sldId id="729" r:id="rId28"/>
    <p:sldId id="731" r:id="rId29"/>
    <p:sldId id="732" r:id="rId30"/>
    <p:sldId id="733" r:id="rId31"/>
    <p:sldId id="734" r:id="rId32"/>
    <p:sldId id="735" r:id="rId33"/>
    <p:sldId id="736" r:id="rId34"/>
    <p:sldId id="737" r:id="rId35"/>
    <p:sldId id="738" r:id="rId36"/>
    <p:sldId id="740" r:id="rId37"/>
    <p:sldId id="741" r:id="rId38"/>
    <p:sldId id="7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58" d="100"/>
          <a:sy n="58" d="100"/>
        </p:scale>
        <p:origin x="302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A756EB-3E7F-469B-BFFF-B24E931A0F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647B312-CBC5-46AD-A5F0-CACD159D41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D6099D-9F2A-4096-9205-907B1826DEFB}" type="datetimeFigureOut">
              <a:rPr lang="en-US" smtClean="0"/>
              <a:t>9/14/2020</a:t>
            </a:fld>
            <a:endParaRPr lang="en-US"/>
          </a:p>
        </p:txBody>
      </p:sp>
      <p:sp>
        <p:nvSpPr>
          <p:cNvPr id="4" name="Footer Placeholder 3">
            <a:extLst>
              <a:ext uri="{FF2B5EF4-FFF2-40B4-BE49-F238E27FC236}">
                <a16:creationId xmlns:a16="http://schemas.microsoft.com/office/drawing/2014/main" id="{5936AEDA-6478-4BD3-81D4-17CBBF3586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8051C1-0520-4A13-8A9D-7C4230F8C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4D7838-3DDF-4A9B-8B26-9E85261FF825}" type="slidenum">
              <a:rPr lang="en-US" smtClean="0"/>
              <a:t>‹#›</a:t>
            </a:fld>
            <a:endParaRPr lang="en-US"/>
          </a:p>
        </p:txBody>
      </p:sp>
    </p:spTree>
    <p:extLst>
      <p:ext uri="{BB962C8B-B14F-4D97-AF65-F5344CB8AC3E}">
        <p14:creationId xmlns:p14="http://schemas.microsoft.com/office/powerpoint/2010/main" val="623985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B4CDB-40B4-4615-A622-F8F9C1ABC51F}"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04CFE-0B76-46E2-B57F-C7CC90E1A9D1}" type="slidenum">
              <a:rPr lang="en-US" smtClean="0"/>
              <a:t>‹#›</a:t>
            </a:fld>
            <a:endParaRPr lang="en-US"/>
          </a:p>
        </p:txBody>
      </p:sp>
    </p:spTree>
    <p:extLst>
      <p:ext uri="{BB962C8B-B14F-4D97-AF65-F5344CB8AC3E}">
        <p14:creationId xmlns:p14="http://schemas.microsoft.com/office/powerpoint/2010/main" val="98176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580C-81C9-4836-B12C-103166C37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2A9663-F5E0-41D8-BE75-761DC0075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A789F2-9358-4F04-ABD5-897BC615C871}"/>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5" name="Footer Placeholder 4">
            <a:extLst>
              <a:ext uri="{FF2B5EF4-FFF2-40B4-BE49-F238E27FC236}">
                <a16:creationId xmlns:a16="http://schemas.microsoft.com/office/drawing/2014/main" id="{F60E3BE4-BD37-4D98-9592-AFF87B2768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A7F59A-4E2C-4B67-834D-CDB1ECEF4D02}"/>
              </a:ext>
            </a:extLst>
          </p:cNvPr>
          <p:cNvSpPr>
            <a:spLocks noGrp="1"/>
          </p:cNvSpPr>
          <p:nvPr>
            <p:ph type="sldNum" sz="quarter" idx="12"/>
          </p:nvPr>
        </p:nvSpPr>
        <p:spPr/>
        <p:txBody>
          <a:bodyPr/>
          <a:lstStyle/>
          <a:p>
            <a:fld id="{C98E5B71-30B1-4835-A14D-279DE6324AAB}" type="slidenum">
              <a:rPr lang="en-US" smtClean="0"/>
              <a:t>‹#›</a:t>
            </a:fld>
            <a:endParaRPr lang="en-US"/>
          </a:p>
        </p:txBody>
      </p:sp>
      <p:pic>
        <p:nvPicPr>
          <p:cNvPr id="7" name="Picture 10">
            <a:extLst>
              <a:ext uri="{FF2B5EF4-FFF2-40B4-BE49-F238E27FC236}">
                <a16:creationId xmlns:a16="http://schemas.microsoft.com/office/drawing/2014/main" id="{218D77C8-BFCB-41B2-BBC0-BD40A9E6E9F4}"/>
              </a:ext>
            </a:extLst>
          </p:cNvPr>
          <p:cNvPicPr>
            <a:picLocks noChangeAspect="1"/>
          </p:cNvPicPr>
          <p:nvPr userDrawn="1"/>
        </p:nvPicPr>
        <p:blipFill>
          <a:blip r:embed="rId2"/>
          <a:srcRect/>
          <a:stretch>
            <a:fillRect/>
          </a:stretch>
        </p:blipFill>
        <p:spPr bwMode="auto">
          <a:xfrm>
            <a:off x="3505200" y="5879926"/>
            <a:ext cx="5181600" cy="746125"/>
          </a:xfrm>
          <a:prstGeom prst="rect">
            <a:avLst/>
          </a:prstGeom>
          <a:noFill/>
          <a:ln w="9525">
            <a:noFill/>
            <a:miter lim="800000"/>
            <a:headEnd/>
            <a:tailEnd/>
          </a:ln>
        </p:spPr>
      </p:pic>
    </p:spTree>
    <p:extLst>
      <p:ext uri="{BB962C8B-B14F-4D97-AF65-F5344CB8AC3E}">
        <p14:creationId xmlns:p14="http://schemas.microsoft.com/office/powerpoint/2010/main" val="339700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691-8116-4BD2-B8DA-E2C7A42C5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483DA-6600-44AF-A2D2-6D1B344AA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8D3BA-4A03-4A34-AAF4-A025E5662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F6C49-000E-4B40-99E4-DDBBCF6DCE11}"/>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6" name="Footer Placeholder 5">
            <a:extLst>
              <a:ext uri="{FF2B5EF4-FFF2-40B4-BE49-F238E27FC236}">
                <a16:creationId xmlns:a16="http://schemas.microsoft.com/office/drawing/2014/main" id="{BA84464F-04F6-43D3-A837-FE161EFAF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9F2B2-05AE-442C-A430-6E114BF485EC}"/>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380693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EB33-D267-4440-9455-2D5D92FA7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D2AB1-8227-4873-8787-656DB0E996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83EFF-B2EB-416A-8EF9-4C10A433845B}"/>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5" name="Footer Placeholder 4">
            <a:extLst>
              <a:ext uri="{FF2B5EF4-FFF2-40B4-BE49-F238E27FC236}">
                <a16:creationId xmlns:a16="http://schemas.microsoft.com/office/drawing/2014/main" id="{CE0AEAB9-88FE-4C65-9DDF-E914E7A23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3223-986A-4665-8654-7BD21E63A7FF}"/>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403929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EA857-46EA-43A7-AB28-BCA5E9ECE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CCA21A-E8CE-4E76-9385-171827463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0AB03-EE51-4B40-8FD1-6A142E39BDE3}"/>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5" name="Footer Placeholder 4">
            <a:extLst>
              <a:ext uri="{FF2B5EF4-FFF2-40B4-BE49-F238E27FC236}">
                <a16:creationId xmlns:a16="http://schemas.microsoft.com/office/drawing/2014/main" id="{8560AA0D-D51A-418C-A750-7E871D9B7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97B6D-03BA-41C7-871A-5CDCA6AE8DC9}"/>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48540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A4D3-0BC0-437A-9B74-AEADEFEB2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A38E0-266A-45D5-ABA6-1EAFEDD16364}"/>
              </a:ext>
            </a:extLst>
          </p:cNvPr>
          <p:cNvSpPr>
            <a:spLocks noGrp="1"/>
          </p:cNvSpPr>
          <p:nvPr>
            <p:ph type="dt" sz="half" idx="10"/>
          </p:nvPr>
        </p:nvSpPr>
        <p:spPr/>
        <p:txBody>
          <a:bodyPr/>
          <a:lstStyle/>
          <a:p>
            <a:fld id="{8D178A15-67AB-43EE-A8F8-529209C0F15F}" type="datetimeFigureOut">
              <a:rPr lang="en-US" smtClean="0"/>
              <a:pPr/>
              <a:t>9/14/2020</a:t>
            </a:fld>
            <a:endParaRPr lang="en-US" dirty="0"/>
          </a:p>
        </p:txBody>
      </p:sp>
      <p:sp>
        <p:nvSpPr>
          <p:cNvPr id="4" name="Footer Placeholder 3">
            <a:extLst>
              <a:ext uri="{FF2B5EF4-FFF2-40B4-BE49-F238E27FC236}">
                <a16:creationId xmlns:a16="http://schemas.microsoft.com/office/drawing/2014/main" id="{694CF8F2-322E-4B6B-A02F-6C52EDDA3EA9}"/>
              </a:ext>
            </a:extLst>
          </p:cNvPr>
          <p:cNvSpPr>
            <a:spLocks noGrp="1"/>
          </p:cNvSpPr>
          <p:nvPr>
            <p:ph type="ftr" sz="quarter" idx="11"/>
          </p:nvPr>
        </p:nvSpPr>
        <p:spPr/>
        <p:txBody>
          <a:bodyPr/>
          <a:lstStyle/>
          <a:p>
            <a:r>
              <a:rPr lang="en-US"/>
              <a:t>MATH7343 Applied Statstistics</a:t>
            </a:r>
            <a:endParaRPr lang="en-US" dirty="0"/>
          </a:p>
        </p:txBody>
      </p:sp>
      <p:sp>
        <p:nvSpPr>
          <p:cNvPr id="5" name="Slide Number Placeholder 4">
            <a:extLst>
              <a:ext uri="{FF2B5EF4-FFF2-40B4-BE49-F238E27FC236}">
                <a16:creationId xmlns:a16="http://schemas.microsoft.com/office/drawing/2014/main" id="{AEEA153E-7E96-4434-8B01-936CA1D7159F}"/>
              </a:ext>
            </a:extLst>
          </p:cNvPr>
          <p:cNvSpPr>
            <a:spLocks noGrp="1"/>
          </p:cNvSpPr>
          <p:nvPr>
            <p:ph type="sldNum" sz="quarter" idx="12"/>
          </p:nvPr>
        </p:nvSpPr>
        <p:spPr/>
        <p:txBody>
          <a:bodyPr/>
          <a:lstStyle/>
          <a:p>
            <a:fld id="{C98E5B71-30B1-4835-A14D-279DE6324AAB}" type="slidenum">
              <a:rPr lang="en-US" smtClean="0"/>
              <a:pPr/>
              <a:t>‹#›</a:t>
            </a:fld>
            <a:endParaRPr lang="en-US" dirty="0"/>
          </a:p>
        </p:txBody>
      </p:sp>
    </p:spTree>
    <p:extLst>
      <p:ext uri="{BB962C8B-B14F-4D97-AF65-F5344CB8AC3E}">
        <p14:creationId xmlns:p14="http://schemas.microsoft.com/office/powerpoint/2010/main" val="419910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3291-F241-403E-A53D-8052D72EA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AC40A-E64B-47BF-B74C-4AF4B57BD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4DCC3-4753-4CF0-9922-33741E0FEAC2}"/>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5" name="Footer Placeholder 4">
            <a:extLst>
              <a:ext uri="{FF2B5EF4-FFF2-40B4-BE49-F238E27FC236}">
                <a16:creationId xmlns:a16="http://schemas.microsoft.com/office/drawing/2014/main" id="{C4FA6789-527A-4DD1-971C-686598AC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CA946-ED38-402B-8DF2-75BE12DF47DB}"/>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21439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13D6-EB65-41B1-9C30-DFA00D822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47E6B-CB24-4E21-9B3C-ADFD62FF2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BE95C-65DB-46FD-870E-37574682C610}"/>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5" name="Footer Placeholder 4">
            <a:extLst>
              <a:ext uri="{FF2B5EF4-FFF2-40B4-BE49-F238E27FC236}">
                <a16:creationId xmlns:a16="http://schemas.microsoft.com/office/drawing/2014/main" id="{24856DE6-156F-4B12-A214-DF5741EC0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5EC6-49F2-46B3-B22C-050CE130BC1A}"/>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29129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D8C0-05C7-405F-94C2-D6FADAF14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862A-EACA-4CD7-9E6A-1F390F405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5A75F2-7B3B-46CE-AD35-4E9D4A9F3F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E77696-7445-437B-AA3B-6AB7FD30D854}"/>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6" name="Footer Placeholder 5">
            <a:extLst>
              <a:ext uri="{FF2B5EF4-FFF2-40B4-BE49-F238E27FC236}">
                <a16:creationId xmlns:a16="http://schemas.microsoft.com/office/drawing/2014/main" id="{537E2F97-87CF-4AB2-A816-15644BB6F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1F2BD-23D3-404E-BDCA-0AF2881310CA}"/>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25308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C34E-2759-43FF-9F68-7CE0B80FE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0DFEA-A9D2-44BE-A941-D42F62EDC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4A28A-A8C2-4DBB-AAD4-8EC7D0ABD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8F59E-3ADA-4472-A6E7-F7A6C90ED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964B4-9D1A-4260-8FDE-FBDBA1DF01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7147F-54AD-4C33-869C-7C989AB277E8}"/>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8" name="Footer Placeholder 7">
            <a:extLst>
              <a:ext uri="{FF2B5EF4-FFF2-40B4-BE49-F238E27FC236}">
                <a16:creationId xmlns:a16="http://schemas.microsoft.com/office/drawing/2014/main" id="{03A0177E-D3BE-4FED-825E-AA6496CDB6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053A9A-8C78-4043-9BFB-4E32AB0FDEF0}"/>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85645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9B25-650E-4649-A7D5-C5B5A16E8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EF6CB1-EB09-464A-8B01-DABAB1C35192}"/>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4" name="Footer Placeholder 3">
            <a:extLst>
              <a:ext uri="{FF2B5EF4-FFF2-40B4-BE49-F238E27FC236}">
                <a16:creationId xmlns:a16="http://schemas.microsoft.com/office/drawing/2014/main" id="{2DF3F39C-E876-4CFA-84BE-98381ED6D4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94935-6954-4187-A194-AE4E1C9AFD4E}"/>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253699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C37B2-04AC-48BB-8B44-5CFEDF542BEF}"/>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3" name="Footer Placeholder 2">
            <a:extLst>
              <a:ext uri="{FF2B5EF4-FFF2-40B4-BE49-F238E27FC236}">
                <a16:creationId xmlns:a16="http://schemas.microsoft.com/office/drawing/2014/main" id="{E7D210B5-360F-46AD-B737-FCCF0AB00C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96A1CE-3053-4D8D-A605-6F7EB22D757D}"/>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361576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BADE-D9D4-4F35-BE07-89BBF00B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B2FDD0-C704-42CF-9690-8C323ACA8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34F4B-368D-483F-BA7A-FD2B0FFD5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183A7-53C8-4F0D-890E-3725403F4DFD}"/>
              </a:ext>
            </a:extLst>
          </p:cNvPr>
          <p:cNvSpPr>
            <a:spLocks noGrp="1"/>
          </p:cNvSpPr>
          <p:nvPr>
            <p:ph type="dt" sz="half" idx="10"/>
          </p:nvPr>
        </p:nvSpPr>
        <p:spPr/>
        <p:txBody>
          <a:bodyPr/>
          <a:lstStyle/>
          <a:p>
            <a:fld id="{8D178A15-67AB-43EE-A8F8-529209C0F15F}" type="datetimeFigureOut">
              <a:rPr lang="en-US" smtClean="0"/>
              <a:t>9/14/2020</a:t>
            </a:fld>
            <a:endParaRPr lang="en-US"/>
          </a:p>
        </p:txBody>
      </p:sp>
      <p:sp>
        <p:nvSpPr>
          <p:cNvPr id="6" name="Footer Placeholder 5">
            <a:extLst>
              <a:ext uri="{FF2B5EF4-FFF2-40B4-BE49-F238E27FC236}">
                <a16:creationId xmlns:a16="http://schemas.microsoft.com/office/drawing/2014/main" id="{56562DAC-402D-4E82-9826-F7383AFBF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C0FDD-2CD8-4144-813A-F889C16E8578}"/>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369038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A5CF8-5D65-424E-977A-FCDC7664F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B8D3B-4226-49DD-93A8-67D372AA8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9AD79-FBC3-4A18-8690-8116DA233186}"/>
              </a:ext>
            </a:extLst>
          </p:cNvPr>
          <p:cNvSpPr>
            <a:spLocks noGrp="1"/>
          </p:cNvSpPr>
          <p:nvPr>
            <p:ph type="dt" sz="half" idx="2"/>
          </p:nvPr>
        </p:nvSpPr>
        <p:spPr>
          <a:xfrm>
            <a:off x="0" y="0"/>
            <a:ext cx="2743200" cy="365125"/>
          </a:xfrm>
          <a:prstGeom prst="rect">
            <a:avLst/>
          </a:prstGeom>
        </p:spPr>
        <p:txBody>
          <a:bodyPr vert="horz" lIns="91440" tIns="45720" rIns="91440" bIns="45720" rtlCol="0" anchor="ctr"/>
          <a:lstStyle>
            <a:lvl1pPr algn="l">
              <a:defRPr sz="1200">
                <a:solidFill>
                  <a:srgbClr val="00B050"/>
                </a:solidFill>
              </a:defRPr>
            </a:lvl1pPr>
          </a:lstStyle>
          <a:p>
            <a:fld id="{8D178A15-67AB-43EE-A8F8-529209C0F15F}" type="datetimeFigureOut">
              <a:rPr lang="en-US" smtClean="0"/>
              <a:pPr/>
              <a:t>9/14/2020</a:t>
            </a:fld>
            <a:endParaRPr lang="en-US" dirty="0"/>
          </a:p>
        </p:txBody>
      </p:sp>
      <p:sp>
        <p:nvSpPr>
          <p:cNvPr id="5" name="Footer Placeholder 4">
            <a:extLst>
              <a:ext uri="{FF2B5EF4-FFF2-40B4-BE49-F238E27FC236}">
                <a16:creationId xmlns:a16="http://schemas.microsoft.com/office/drawing/2014/main" id="{E7709FAC-F329-428E-AA4C-42442C0CD017}"/>
              </a:ext>
            </a:extLst>
          </p:cNvPr>
          <p:cNvSpPr>
            <a:spLocks noGrp="1"/>
          </p:cNvSpPr>
          <p:nvPr>
            <p:ph type="ftr" sz="quarter" idx="3"/>
          </p:nvPr>
        </p:nvSpPr>
        <p:spPr>
          <a:xfrm>
            <a:off x="3687870" y="-1"/>
            <a:ext cx="4114800" cy="365125"/>
          </a:xfrm>
          <a:prstGeom prst="rect">
            <a:avLst/>
          </a:prstGeom>
        </p:spPr>
        <p:txBody>
          <a:bodyPr vert="horz" lIns="91440" tIns="45720" rIns="91440" bIns="45720" rtlCol="0" anchor="ctr"/>
          <a:lstStyle>
            <a:lvl1pPr algn="ctr">
              <a:defRPr sz="1200">
                <a:solidFill>
                  <a:srgbClr val="00B050"/>
                </a:solidFill>
              </a:defRPr>
            </a:lvl1pPr>
          </a:lstStyle>
          <a:p>
            <a:r>
              <a:rPr lang="en-US" dirty="0"/>
              <a:t>MATH7343 Applied </a:t>
            </a:r>
            <a:r>
              <a:rPr lang="en-US" dirty="0" err="1"/>
              <a:t>Statstistics</a:t>
            </a:r>
            <a:endParaRPr lang="en-US" dirty="0"/>
          </a:p>
        </p:txBody>
      </p:sp>
      <p:sp>
        <p:nvSpPr>
          <p:cNvPr id="6" name="Slide Number Placeholder 5">
            <a:extLst>
              <a:ext uri="{FF2B5EF4-FFF2-40B4-BE49-F238E27FC236}">
                <a16:creationId xmlns:a16="http://schemas.microsoft.com/office/drawing/2014/main" id="{8987A446-2305-4C9C-B749-59894B1B8DA1}"/>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rgbClr val="00B050"/>
                </a:solidFill>
              </a:defRPr>
            </a:lvl1pPr>
          </a:lstStyle>
          <a:p>
            <a:fld id="{C98E5B71-30B1-4835-A14D-279DE6324AAB}" type="slidenum">
              <a:rPr lang="en-US" smtClean="0"/>
              <a:pPr/>
              <a:t>‹#›</a:t>
            </a:fld>
            <a:endParaRPr lang="en-US" dirty="0"/>
          </a:p>
        </p:txBody>
      </p:sp>
    </p:spTree>
    <p:extLst>
      <p:ext uri="{BB962C8B-B14F-4D97-AF65-F5344CB8AC3E}">
        <p14:creationId xmlns:p14="http://schemas.microsoft.com/office/powerpoint/2010/main" val="269317817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quizzical-kowalevski-dd700c.netlify.com/" TargetMode="Externa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hyperlink" Target="https://geoffboeing.com/2018/07/comparing-city-street-orienta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businessinsider.com/apple-iphone-or-ipad-is-the-top-way-of-knowing-if-youre-rich-or-not-2018-7"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nature.com/articles/nmeth.3587"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E3019-455D-410C-B218-BE92037E9BA4}"/>
              </a:ext>
            </a:extLst>
          </p:cNvPr>
          <p:cNvSpPr>
            <a:spLocks noGrp="1"/>
          </p:cNvSpPr>
          <p:nvPr>
            <p:ph type="ctrTitle"/>
          </p:nvPr>
        </p:nvSpPr>
        <p:spPr/>
        <p:txBody>
          <a:bodyPr/>
          <a:lstStyle/>
          <a:p>
            <a:r>
              <a:rPr lang="en-US"/>
              <a:t>MATH 7343 Applied Statistics</a:t>
            </a:r>
            <a:endParaRPr lang="en-US" dirty="0"/>
          </a:p>
        </p:txBody>
      </p:sp>
      <p:sp>
        <p:nvSpPr>
          <p:cNvPr id="8" name="Subtitle 7">
            <a:extLst>
              <a:ext uri="{FF2B5EF4-FFF2-40B4-BE49-F238E27FC236}">
                <a16:creationId xmlns:a16="http://schemas.microsoft.com/office/drawing/2014/main" id="{AF095A27-C99A-4EEC-9D8C-371765024FCF}"/>
              </a:ext>
            </a:extLst>
          </p:cNvPr>
          <p:cNvSpPr>
            <a:spLocks noGrp="1"/>
          </p:cNvSpPr>
          <p:nvPr>
            <p:ph type="subTitle" idx="1"/>
          </p:nvPr>
        </p:nvSpPr>
        <p:spPr/>
        <p:txBody>
          <a:bodyPr/>
          <a:lstStyle/>
          <a:p>
            <a:endParaRPr lang="en-US"/>
          </a:p>
          <a:p>
            <a:r>
              <a:rPr lang="en-US"/>
              <a:t>Prof. (Aidong) Adam Ding </a:t>
            </a:r>
            <a:endParaRPr lang="en-US" dirty="0"/>
          </a:p>
        </p:txBody>
      </p:sp>
      <p:sp>
        <p:nvSpPr>
          <p:cNvPr id="4" name="Date Placeholder 3">
            <a:extLst>
              <a:ext uri="{FF2B5EF4-FFF2-40B4-BE49-F238E27FC236}">
                <a16:creationId xmlns:a16="http://schemas.microsoft.com/office/drawing/2014/main" id="{47E2B9D3-919A-4ADE-99DD-0E83E454B018}"/>
              </a:ext>
            </a:extLst>
          </p:cNvPr>
          <p:cNvSpPr>
            <a:spLocks noGrp="1"/>
          </p:cNvSpPr>
          <p:nvPr>
            <p:ph type="dt" sz="half" idx="10"/>
          </p:nvPr>
        </p:nvSpPr>
        <p:spPr>
          <a:xfrm>
            <a:off x="0" y="-56908"/>
            <a:ext cx="2743200" cy="365125"/>
          </a:xfrm>
        </p:spPr>
        <p:txBody>
          <a:bodyPr/>
          <a:lstStyle/>
          <a:p>
            <a:fld id="{A88A8408-5422-4EFD-91EA-427B29D9E99A}" type="datetime1">
              <a:rPr lang="en-US" smtClean="0"/>
              <a:t>9/14/2020</a:t>
            </a:fld>
            <a:endParaRPr lang="en-US" dirty="0"/>
          </a:p>
        </p:txBody>
      </p:sp>
      <p:sp>
        <p:nvSpPr>
          <p:cNvPr id="5" name="Footer Placeholder 4">
            <a:extLst>
              <a:ext uri="{FF2B5EF4-FFF2-40B4-BE49-F238E27FC236}">
                <a16:creationId xmlns:a16="http://schemas.microsoft.com/office/drawing/2014/main" id="{68E8BA52-B175-4E08-B407-6444FF7B5435}"/>
              </a:ext>
            </a:extLst>
          </p:cNvPr>
          <p:cNvSpPr>
            <a:spLocks noGrp="1"/>
          </p:cNvSpPr>
          <p:nvPr>
            <p:ph type="ftr" sz="quarter" idx="11"/>
          </p:nvPr>
        </p:nvSpPr>
        <p:spPr/>
        <p:txBody>
          <a:bodyPr/>
          <a:lstStyle/>
          <a:p>
            <a:r>
              <a:rPr lang="en-US"/>
              <a:t>MATH7343 Applied Statistics</a:t>
            </a:r>
            <a:endParaRPr lang="en-US" dirty="0"/>
          </a:p>
        </p:txBody>
      </p:sp>
      <p:sp>
        <p:nvSpPr>
          <p:cNvPr id="6" name="Slide Number Placeholder 5">
            <a:extLst>
              <a:ext uri="{FF2B5EF4-FFF2-40B4-BE49-F238E27FC236}">
                <a16:creationId xmlns:a16="http://schemas.microsoft.com/office/drawing/2014/main" id="{E95395FA-1514-42A2-A709-697781B2AD50}"/>
              </a:ext>
            </a:extLst>
          </p:cNvPr>
          <p:cNvSpPr>
            <a:spLocks noGrp="1"/>
          </p:cNvSpPr>
          <p:nvPr>
            <p:ph type="sldNum" sz="quarter" idx="12"/>
          </p:nvPr>
        </p:nvSpPr>
        <p:spPr/>
        <p:txBody>
          <a:bodyPr/>
          <a:lstStyle/>
          <a:p>
            <a:fld id="{8895A09C-2B5C-4414-8672-055FC40BF297}" type="slidenum">
              <a:rPr lang="en-US" smtClean="0"/>
              <a:t>1</a:t>
            </a:fld>
            <a:endParaRPr lang="en-US"/>
          </a:p>
        </p:txBody>
      </p:sp>
    </p:spTree>
    <p:extLst>
      <p:ext uri="{BB962C8B-B14F-4D97-AF65-F5344CB8AC3E}">
        <p14:creationId xmlns:p14="http://schemas.microsoft.com/office/powerpoint/2010/main" val="1415926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412896" cy="708300"/>
          </a:xfrm>
        </p:spPr>
        <p:txBody>
          <a:bodyPr>
            <a:noAutofit/>
          </a:bodyPr>
          <a:lstStyle/>
          <a:p>
            <a:pPr hangingPunct="0"/>
            <a:r>
              <a:rPr lang="en-US" sz="3600" b="1" dirty="0">
                <a:solidFill>
                  <a:srgbClr val="FF0000"/>
                </a:solidFill>
              </a:rPr>
              <a:t>Example 5. Video display terminals and miscarriage. </a:t>
            </a:r>
            <a:endParaRPr lang="en-US" sz="3600"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1" y="1391478"/>
            <a:ext cx="10412895" cy="5326685"/>
          </a:xfrm>
        </p:spPr>
        <p:txBody>
          <a:bodyPr>
            <a:noAutofit/>
          </a:bodyPr>
          <a:lstStyle/>
          <a:p>
            <a:pPr hangingPunct="0"/>
            <a:r>
              <a:rPr lang="en-US" dirty="0"/>
              <a:t>Question: Does exposure to video display terminals increase risk of miscarriage? </a:t>
            </a:r>
          </a:p>
          <a:p>
            <a:pPr marL="0" indent="0" hangingPunct="0">
              <a:buNone/>
            </a:pPr>
            <a:endParaRPr lang="en-US" dirty="0"/>
          </a:p>
          <a:p>
            <a:pPr hangingPunct="0"/>
            <a:r>
              <a:rPr lang="en-US" dirty="0"/>
              <a:t>Target population: All pregnant women in the U.S. over next several years. </a:t>
            </a:r>
          </a:p>
          <a:p>
            <a:pPr hangingPunct="0"/>
            <a:r>
              <a:rPr lang="en-US" dirty="0"/>
              <a:t>Sample: 1583 pregnant women who attended one of the three Boston area hospitals. </a:t>
            </a:r>
          </a:p>
          <a:p>
            <a:pPr hangingPunct="0"/>
            <a:r>
              <a:rPr lang="en-US" dirty="0"/>
              <a:t>Statistics: Difference in miscarriage rates between women exposed to VDTs and women not exposed. </a:t>
            </a:r>
          </a:p>
          <a:p>
            <a:pPr marL="0" indent="0" hangingPunct="0">
              <a:buNone/>
            </a:pPr>
            <a:endParaRPr lang="en-US" dirty="0"/>
          </a:p>
          <a:p>
            <a:pPr hangingPunct="0"/>
            <a:r>
              <a:rPr lang="en-US" dirty="0"/>
              <a:t>Conclusion: </a:t>
            </a:r>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10</a:t>
            </a:fld>
            <a:endParaRPr lang="en-US"/>
          </a:p>
        </p:txBody>
      </p:sp>
    </p:spTree>
    <p:extLst>
      <p:ext uri="{BB962C8B-B14F-4D97-AF65-F5344CB8AC3E}">
        <p14:creationId xmlns:p14="http://schemas.microsoft.com/office/powerpoint/2010/main" val="40313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412896" cy="708300"/>
          </a:xfrm>
        </p:spPr>
        <p:txBody>
          <a:bodyPr>
            <a:noAutofit/>
          </a:bodyPr>
          <a:lstStyle/>
          <a:p>
            <a:pPr hangingPunct="0"/>
            <a:r>
              <a:rPr lang="en-US" sz="3600" b="1" dirty="0">
                <a:solidFill>
                  <a:srgbClr val="FF0000"/>
                </a:solidFill>
              </a:rPr>
              <a:t>Example 6. Polio Vaccine effectiveness.</a:t>
            </a:r>
            <a:endParaRPr lang="en-US" sz="3600"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1" y="1391478"/>
            <a:ext cx="10412895" cy="5326685"/>
          </a:xfrm>
        </p:spPr>
        <p:txBody>
          <a:bodyPr>
            <a:noAutofit/>
          </a:bodyPr>
          <a:lstStyle/>
          <a:p>
            <a:pPr hangingPunct="0"/>
            <a:r>
              <a:rPr lang="en-US" dirty="0"/>
              <a:t>In 1950s, a Polio vaccine was tested on all elementary school children whose parent gave consent. </a:t>
            </a:r>
          </a:p>
          <a:p>
            <a:pPr marL="0" indent="0" hangingPunct="0">
              <a:buNone/>
            </a:pPr>
            <a:endParaRPr lang="en-US" dirty="0"/>
          </a:p>
          <a:p>
            <a:pPr hangingPunct="0"/>
            <a:r>
              <a:rPr lang="en-US" dirty="0"/>
              <a:t>Target Population: All children in the US over next several years.  </a:t>
            </a:r>
          </a:p>
          <a:p>
            <a:pPr hangingPunct="0"/>
            <a:r>
              <a:rPr lang="en-US" dirty="0"/>
              <a:t>Sample: The 400,000 plus children in the trial.</a:t>
            </a:r>
          </a:p>
          <a:p>
            <a:pPr hangingPunct="0"/>
            <a:r>
              <a:rPr lang="en-US" dirty="0"/>
              <a:t>Statistics:</a:t>
            </a:r>
          </a:p>
          <a:p>
            <a:pPr marL="0" indent="0" hangingPunct="0">
              <a:buNone/>
            </a:pPr>
            <a:r>
              <a:rPr lang="en-US" dirty="0"/>
              <a:t>Vaccine group: 33 of 200,745 developed paralysis.       Rate 16/100000</a:t>
            </a:r>
          </a:p>
          <a:p>
            <a:pPr marL="0" indent="0" hangingPunct="0">
              <a:buNone/>
            </a:pPr>
            <a:r>
              <a:rPr lang="en-US" dirty="0"/>
              <a:t>Placebo group: 115 of 201,229 developed paralysis.      Rate 57/100000</a:t>
            </a:r>
          </a:p>
          <a:p>
            <a:pPr marL="0" indent="0" hangingPunct="0">
              <a:buNone/>
            </a:pPr>
            <a:r>
              <a:rPr lang="en-US" dirty="0"/>
              <a:t> </a:t>
            </a:r>
          </a:p>
          <a:p>
            <a:pPr hangingPunct="0"/>
            <a:r>
              <a:rPr lang="en-US" dirty="0"/>
              <a:t>Conclusion: </a:t>
            </a:r>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11</a:t>
            </a:fld>
            <a:endParaRPr lang="en-US"/>
          </a:p>
        </p:txBody>
      </p:sp>
    </p:spTree>
    <p:extLst>
      <p:ext uri="{BB962C8B-B14F-4D97-AF65-F5344CB8AC3E}">
        <p14:creationId xmlns:p14="http://schemas.microsoft.com/office/powerpoint/2010/main" val="400428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What is the relevant sample size?</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u="sng" dirty="0"/>
              <a:t>Experimental Unit:</a:t>
            </a:r>
            <a:r>
              <a:rPr lang="en-US" dirty="0"/>
              <a:t> The largest unit to which a single treatment is applied. </a:t>
            </a:r>
          </a:p>
          <a:p>
            <a:pPr hangingPunct="0"/>
            <a:endParaRPr lang="en-US" dirty="0"/>
          </a:p>
          <a:p>
            <a:pPr hangingPunct="0"/>
            <a:r>
              <a:rPr lang="en-US" u="sng" dirty="0"/>
              <a:t>Sampling Unit:</a:t>
            </a:r>
            <a:r>
              <a:rPr lang="en-US" dirty="0"/>
              <a:t> The largest unit on which measurements are made. </a:t>
            </a:r>
          </a:p>
          <a:p>
            <a:pPr marL="0" indent="0" hangingPunct="0">
              <a:buNone/>
            </a:pPr>
            <a:endParaRPr lang="en-US" dirty="0"/>
          </a:p>
          <a:p>
            <a:pPr marL="0" indent="0" hangingPunct="0">
              <a:buNone/>
            </a:pPr>
            <a:r>
              <a:rPr lang="en-US" dirty="0"/>
              <a:t>(Variance among treatments can only be reflected through variance among different experimental units. If sampling units are different from experimental units, measurement variance and treatment variance need careful distinction.)</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12</a:t>
            </a:fld>
            <a:endParaRPr lang="en-US"/>
          </a:p>
        </p:txBody>
      </p:sp>
    </p:spTree>
    <p:extLst>
      <p:ext uri="{BB962C8B-B14F-4D97-AF65-F5344CB8AC3E}">
        <p14:creationId xmlns:p14="http://schemas.microsoft.com/office/powerpoint/2010/main" val="221708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Example 7 popcorn taste rating</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indent="0" hangingPunct="0">
              <a:buNone/>
            </a:pPr>
            <a:r>
              <a:rPr lang="en-US" dirty="0"/>
              <a:t>The Professor pops two bags of regular and two bags of gourmet popcorn. One bag of each type has been stored at room temperature, while the other has been frozen. He passes the popped corn around the class, and each student takes a handful and consumes them. </a:t>
            </a:r>
          </a:p>
          <a:p>
            <a:pPr marL="0" indent="0" hangingPunct="0">
              <a:buNone/>
            </a:pPr>
            <a:r>
              <a:rPr lang="en-US" dirty="0"/>
              <a:t> </a:t>
            </a:r>
          </a:p>
          <a:p>
            <a:pPr hangingPunct="0"/>
            <a:r>
              <a:rPr lang="en-US" dirty="0"/>
              <a:t>Experimental unit: a bag of popcorn. </a:t>
            </a:r>
          </a:p>
          <a:p>
            <a:pPr hangingPunct="0"/>
            <a:r>
              <a:rPr lang="en-US" dirty="0"/>
              <a:t>Sampling unit: a handful of popcorn. </a:t>
            </a:r>
          </a:p>
          <a:p>
            <a:pPr hangingPunct="0"/>
            <a:r>
              <a:rPr lang="en-US" dirty="0"/>
              <a:t>How many experimental units here? </a:t>
            </a:r>
          </a:p>
          <a:p>
            <a:pPr hangingPunct="0"/>
            <a:r>
              <a:rPr lang="en-US" dirty="0"/>
              <a:t>How many sampling units here?</a:t>
            </a:r>
          </a:p>
          <a:p>
            <a:pPr hangingPunct="0"/>
            <a:r>
              <a:rPr lang="en-US" dirty="0"/>
              <a:t>Is it possible to distinguish the treatment effect, with large number of sampling units in each experimental units?</a:t>
            </a:r>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13</a:t>
            </a:fld>
            <a:endParaRPr lang="en-US"/>
          </a:p>
        </p:txBody>
      </p:sp>
    </p:spTree>
    <p:extLst>
      <p:ext uri="{BB962C8B-B14F-4D97-AF65-F5344CB8AC3E}">
        <p14:creationId xmlns:p14="http://schemas.microsoft.com/office/powerpoint/2010/main" val="134397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Example 8 fertilizer testing</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dirty="0"/>
              <a:t>A farmer puts five experimental fertilizers (including one control) on ten different plots in a field. Each fertilizer is placed on two plots. He then plants corn on each of the plots. </a:t>
            </a:r>
          </a:p>
          <a:p>
            <a:pPr hangingPunct="0"/>
            <a:r>
              <a:rPr lang="en-US" dirty="0"/>
              <a:t>(a) At the end of the growing season, he selects ten plants from each plot and weighs them individually. </a:t>
            </a:r>
          </a:p>
          <a:p>
            <a:pPr marL="0" indent="0" hangingPunct="0">
              <a:buNone/>
            </a:pPr>
            <a:r>
              <a:rPr lang="en-US" dirty="0"/>
              <a:t>        experimental unit: a plot of corn. </a:t>
            </a:r>
          </a:p>
          <a:p>
            <a:pPr marL="0" indent="0" hangingPunct="0">
              <a:buNone/>
            </a:pPr>
            <a:r>
              <a:rPr lang="en-US" dirty="0"/>
              <a:t>        sampling unit:         an individual corn plant.</a:t>
            </a:r>
          </a:p>
          <a:p>
            <a:pPr hangingPunct="0"/>
            <a:r>
              <a:rPr lang="en-US" dirty="0"/>
              <a:t>(b) At the end of the growing season, he harvests and weighs all the corn on each plot. </a:t>
            </a:r>
          </a:p>
          <a:p>
            <a:pPr marL="0" indent="0" hangingPunct="0">
              <a:buNone/>
            </a:pPr>
            <a:r>
              <a:rPr lang="en-US" dirty="0"/>
              <a:t>        experimental unit: a plot of corn.</a:t>
            </a:r>
          </a:p>
          <a:p>
            <a:pPr marL="0" indent="0" hangingPunct="0">
              <a:buNone/>
            </a:pPr>
            <a:r>
              <a:rPr lang="en-US" dirty="0"/>
              <a:t>        sampling unit:        a plot of corn. </a:t>
            </a:r>
          </a:p>
          <a:p>
            <a:pPr marL="0" indent="0" hangingPunct="0">
              <a:buNone/>
            </a:pPr>
            <a:endParaRPr lang="en-US"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14</a:t>
            </a:fld>
            <a:endParaRPr lang="en-US"/>
          </a:p>
        </p:txBody>
      </p:sp>
    </p:spTree>
    <p:extLst>
      <p:ext uri="{BB962C8B-B14F-4D97-AF65-F5344CB8AC3E}">
        <p14:creationId xmlns:p14="http://schemas.microsoft.com/office/powerpoint/2010/main" val="89401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Type of Data</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u="sng" dirty="0"/>
              <a:t>Quantitative</a:t>
            </a:r>
            <a:r>
              <a:rPr lang="en-US" dirty="0"/>
              <a:t> data are measurements or counts that have meaningful numerical values. </a:t>
            </a:r>
          </a:p>
          <a:p>
            <a:pPr hangingPunct="0"/>
            <a:r>
              <a:rPr lang="en-US" u="sng" dirty="0"/>
              <a:t>Qualitative</a:t>
            </a:r>
            <a:r>
              <a:rPr lang="en-US" dirty="0"/>
              <a:t> data are attributes such as gender, occupation or the responses to a yes/no question that do not have inherent numerical values. Usually represented as nominal, ordinal or ranked data.</a:t>
            </a:r>
          </a:p>
          <a:p>
            <a:pPr marL="0" indent="0" hangingPunct="0">
              <a:buNone/>
            </a:pPr>
            <a:r>
              <a:rPr lang="en-US" dirty="0"/>
              <a:t> </a:t>
            </a:r>
          </a:p>
          <a:p>
            <a:pPr hangingPunct="0"/>
            <a:r>
              <a:rPr lang="en-US" u="sng" dirty="0"/>
              <a:t>Continuous</a:t>
            </a:r>
            <a:r>
              <a:rPr lang="en-US" dirty="0"/>
              <a:t> data are measurements that could in principle be made arbitrarily precise. For example, weight or temperature. </a:t>
            </a:r>
          </a:p>
          <a:p>
            <a:pPr hangingPunct="0"/>
            <a:r>
              <a:rPr lang="en-US" u="sng" dirty="0"/>
              <a:t>Discrete</a:t>
            </a:r>
            <a:r>
              <a:rPr lang="en-US" dirty="0"/>
              <a:t> data belong to distinct classes and are usually counts or qualitative.  </a:t>
            </a:r>
          </a:p>
          <a:p>
            <a:pPr marL="0" indent="0" hangingPunct="0">
              <a:buNone/>
            </a:pPr>
            <a:endParaRPr lang="en-US"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15</a:t>
            </a:fld>
            <a:endParaRPr lang="en-US"/>
          </a:p>
        </p:txBody>
      </p:sp>
    </p:spTree>
    <p:extLst>
      <p:ext uri="{BB962C8B-B14F-4D97-AF65-F5344CB8AC3E}">
        <p14:creationId xmlns:p14="http://schemas.microsoft.com/office/powerpoint/2010/main" val="303707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r>
              <a:rPr lang="en-US" sz="3600" dirty="0">
                <a:solidFill>
                  <a:srgbClr val="FF0000"/>
                </a:solidFill>
              </a:rPr>
              <a:t>Basic statistical concepts. End of Module 1</a:t>
            </a:r>
            <a:endParaRPr lang="en-US" sz="3600" dirty="0"/>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868556"/>
            <a:ext cx="10515600" cy="4624318"/>
          </a:xfrm>
        </p:spPr>
        <p:txBody>
          <a:bodyPr>
            <a:normAutofit/>
          </a:bodyPr>
          <a:lstStyle/>
          <a:p>
            <a:pPr marL="0" indent="0" hangingPunct="0">
              <a:buNone/>
            </a:pPr>
            <a:r>
              <a:rPr lang="en-US" dirty="0"/>
              <a:t>Statistical inferences is about drawing conclusions of the parameter (of population) using the statistics (of sample). Random sampling is important to get a representative sample of the population. </a:t>
            </a:r>
          </a:p>
          <a:p>
            <a:pPr marL="0" indent="0" hangingPunct="0">
              <a:buNone/>
            </a:pPr>
            <a:endParaRPr lang="en-US" dirty="0"/>
          </a:p>
          <a:p>
            <a:pPr marL="0" indent="0" hangingPunct="0">
              <a:buNone/>
            </a:pPr>
            <a:r>
              <a:rPr lang="en-US" dirty="0"/>
              <a:t>Inferential statistics is only a part of the process of statistical analysis.</a:t>
            </a:r>
          </a:p>
          <a:p>
            <a:pPr marL="0" indent="0" hangingPunct="0">
              <a:buNone/>
            </a:pPr>
            <a:endParaRPr lang="en-US" dirty="0"/>
          </a:p>
          <a:p>
            <a:pPr marL="0" indent="0" hangingPunct="0">
              <a:buNone/>
            </a:pPr>
            <a:r>
              <a:rPr lang="en-US" dirty="0"/>
              <a:t>Association is not causation. To infer causation, we need controlled study design. </a:t>
            </a:r>
          </a:p>
          <a:p>
            <a:pPr marL="0" indent="0" hangingPunct="0">
              <a:buNone/>
            </a:pPr>
            <a:endParaRPr lang="en-US"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16</a:t>
            </a:fld>
            <a:endParaRPr lang="en-US"/>
          </a:p>
        </p:txBody>
      </p:sp>
    </p:spTree>
    <p:extLst>
      <p:ext uri="{BB962C8B-B14F-4D97-AF65-F5344CB8AC3E}">
        <p14:creationId xmlns:p14="http://schemas.microsoft.com/office/powerpoint/2010/main" val="17851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Next topic: 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indent="0" hangingPunct="0">
              <a:buNone/>
            </a:pPr>
            <a:r>
              <a:rPr lang="en-US" sz="8000" dirty="0"/>
              <a:t>How to summarize data, as a few numbers or graphs.</a:t>
            </a:r>
          </a:p>
          <a:p>
            <a:pPr marL="0" indent="0" hangingPunct="0">
              <a:buNone/>
            </a:pPr>
            <a:endParaRPr lang="en-US" sz="8000"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17</a:t>
            </a:fld>
            <a:endParaRPr lang="en-US"/>
          </a:p>
        </p:txBody>
      </p:sp>
    </p:spTree>
    <p:extLst>
      <p:ext uri="{BB962C8B-B14F-4D97-AF65-F5344CB8AC3E}">
        <p14:creationId xmlns:p14="http://schemas.microsoft.com/office/powerpoint/2010/main" val="406599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18</a:t>
            </a:fld>
            <a:endParaRPr lang="en-US"/>
          </a:p>
        </p:txBody>
      </p:sp>
      <p:grpSp>
        <p:nvGrpSpPr>
          <p:cNvPr id="26" name="Group 25">
            <a:extLst>
              <a:ext uri="{FF2B5EF4-FFF2-40B4-BE49-F238E27FC236}">
                <a16:creationId xmlns:a16="http://schemas.microsoft.com/office/drawing/2014/main" id="{E7305E08-A995-4DEE-81D0-213245B89A79}"/>
              </a:ext>
            </a:extLst>
          </p:cNvPr>
          <p:cNvGrpSpPr/>
          <p:nvPr/>
        </p:nvGrpSpPr>
        <p:grpSpPr>
          <a:xfrm>
            <a:off x="756198" y="564852"/>
            <a:ext cx="10953268" cy="6293148"/>
            <a:chOff x="1060998" y="148756"/>
            <a:chExt cx="10953268" cy="6293148"/>
          </a:xfrm>
        </p:grpSpPr>
        <p:sp>
          <p:nvSpPr>
            <p:cNvPr id="27" name="Rounded Rectangle 2">
              <a:extLst>
                <a:ext uri="{FF2B5EF4-FFF2-40B4-BE49-F238E27FC236}">
                  <a16:creationId xmlns:a16="http://schemas.microsoft.com/office/drawing/2014/main" id="{079F6917-6344-4718-8FEB-2366454691B8}"/>
                </a:ext>
              </a:extLst>
            </p:cNvPr>
            <p:cNvSpPr/>
            <p:nvPr/>
          </p:nvSpPr>
          <p:spPr>
            <a:xfrm>
              <a:off x="1060998" y="525318"/>
              <a:ext cx="4204163" cy="30735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2800" dirty="0">
                  <a:solidFill>
                    <a:schemeClr val="tx1"/>
                  </a:solidFill>
                </a:rPr>
                <a:t>Targeted Population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8" name="Oval 27">
              <a:extLst>
                <a:ext uri="{FF2B5EF4-FFF2-40B4-BE49-F238E27FC236}">
                  <a16:creationId xmlns:a16="http://schemas.microsoft.com/office/drawing/2014/main" id="{388AE1D4-962D-4DC5-BEDC-174464E39EBC}"/>
                </a:ext>
              </a:extLst>
            </p:cNvPr>
            <p:cNvSpPr/>
            <p:nvPr/>
          </p:nvSpPr>
          <p:spPr>
            <a:xfrm>
              <a:off x="1282756" y="1429830"/>
              <a:ext cx="3691467" cy="1981200"/>
            </a:xfrm>
            <a:prstGeom prst="ellipse">
              <a:avLst/>
            </a:prstGeom>
            <a:pattFill prst="sphere">
              <a:fgClr>
                <a:schemeClr val="accent6">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822960" rtlCol="0" anchor="t" anchorCtr="0"/>
            <a:lstStyle/>
            <a:p>
              <a:pPr algn="ctr"/>
              <a:r>
                <a:rPr lang="en-US" sz="2400" dirty="0">
                  <a:solidFill>
                    <a:schemeClr val="tx1"/>
                  </a:solidFill>
                  <a:latin typeface="Arial" panose="020B0604020202020204" pitchFamily="34" charset="0"/>
                  <a:cs typeface="Arial" panose="020B0604020202020204" pitchFamily="34" charset="0"/>
                </a:rPr>
                <a:t>Sampled</a:t>
              </a:r>
            </a:p>
            <a:p>
              <a:pPr algn="ctr"/>
              <a:r>
                <a:rPr lang="en-US" sz="2400" dirty="0">
                  <a:solidFill>
                    <a:schemeClr val="tx1"/>
                  </a:solidFill>
                  <a:latin typeface="Arial" panose="020B0604020202020204" pitchFamily="34" charset="0"/>
                  <a:cs typeface="Arial" panose="020B0604020202020204" pitchFamily="34" charset="0"/>
                </a:rPr>
                <a:t>Population</a:t>
              </a:r>
            </a:p>
          </p:txBody>
        </p:sp>
        <p:sp>
          <p:nvSpPr>
            <p:cNvPr id="29" name="Right Arrow 8">
              <a:extLst>
                <a:ext uri="{FF2B5EF4-FFF2-40B4-BE49-F238E27FC236}">
                  <a16:creationId xmlns:a16="http://schemas.microsoft.com/office/drawing/2014/main" id="{A81E6BC8-5FCD-475E-9D35-2AE16972271D}"/>
                </a:ext>
              </a:extLst>
            </p:cNvPr>
            <p:cNvSpPr/>
            <p:nvPr/>
          </p:nvSpPr>
          <p:spPr>
            <a:xfrm rot="1720141">
              <a:off x="3965532" y="672541"/>
              <a:ext cx="4793352" cy="3121059"/>
            </a:xfrm>
            <a:custGeom>
              <a:avLst/>
              <a:gdLst>
                <a:gd name="connsiteX0" fmla="*/ 0 w 5535827"/>
                <a:gd name="connsiteY0" fmla="*/ 333642 h 1334569"/>
                <a:gd name="connsiteX1" fmla="*/ 4868543 w 5535827"/>
                <a:gd name="connsiteY1" fmla="*/ 333642 h 1334569"/>
                <a:gd name="connsiteX2" fmla="*/ 4868543 w 5535827"/>
                <a:gd name="connsiteY2" fmla="*/ 0 h 1334569"/>
                <a:gd name="connsiteX3" fmla="*/ 5535827 w 5535827"/>
                <a:gd name="connsiteY3" fmla="*/ 667285 h 1334569"/>
                <a:gd name="connsiteX4" fmla="*/ 4868543 w 5535827"/>
                <a:gd name="connsiteY4" fmla="*/ 1334569 h 1334569"/>
                <a:gd name="connsiteX5" fmla="*/ 4868543 w 5535827"/>
                <a:gd name="connsiteY5" fmla="*/ 1000927 h 1334569"/>
                <a:gd name="connsiteX6" fmla="*/ 0 w 5535827"/>
                <a:gd name="connsiteY6" fmla="*/ 1000927 h 1334569"/>
                <a:gd name="connsiteX7" fmla="*/ 0 w 5535827"/>
                <a:gd name="connsiteY7" fmla="*/ 333642 h 1334569"/>
                <a:gd name="connsiteX0" fmla="*/ 0 w 5535827"/>
                <a:gd name="connsiteY0" fmla="*/ 333642 h 3702837"/>
                <a:gd name="connsiteX1" fmla="*/ 4868543 w 5535827"/>
                <a:gd name="connsiteY1" fmla="*/ 333642 h 3702837"/>
                <a:gd name="connsiteX2" fmla="*/ 4868543 w 5535827"/>
                <a:gd name="connsiteY2" fmla="*/ 0 h 3702837"/>
                <a:gd name="connsiteX3" fmla="*/ 5535827 w 5535827"/>
                <a:gd name="connsiteY3" fmla="*/ 667285 h 3702837"/>
                <a:gd name="connsiteX4" fmla="*/ 4868543 w 5535827"/>
                <a:gd name="connsiteY4" fmla="*/ 1334569 h 3702837"/>
                <a:gd name="connsiteX5" fmla="*/ 4868543 w 5535827"/>
                <a:gd name="connsiteY5" fmla="*/ 1000927 h 3702837"/>
                <a:gd name="connsiteX6" fmla="*/ 209858 w 5535827"/>
                <a:gd name="connsiteY6" fmla="*/ 3702837 h 3702837"/>
                <a:gd name="connsiteX7" fmla="*/ 0 w 5535827"/>
                <a:gd name="connsiteY7" fmla="*/ 333642 h 3702837"/>
                <a:gd name="connsiteX0" fmla="*/ 0 w 5903315"/>
                <a:gd name="connsiteY0" fmla="*/ 3576569 h 3702837"/>
                <a:gd name="connsiteX1" fmla="*/ 5236031 w 5903315"/>
                <a:gd name="connsiteY1" fmla="*/ 333642 h 3702837"/>
                <a:gd name="connsiteX2" fmla="*/ 5236031 w 5903315"/>
                <a:gd name="connsiteY2" fmla="*/ 0 h 3702837"/>
                <a:gd name="connsiteX3" fmla="*/ 5903315 w 5903315"/>
                <a:gd name="connsiteY3" fmla="*/ 667285 h 3702837"/>
                <a:gd name="connsiteX4" fmla="*/ 5236031 w 5903315"/>
                <a:gd name="connsiteY4" fmla="*/ 1334569 h 3702837"/>
                <a:gd name="connsiteX5" fmla="*/ 5236031 w 5903315"/>
                <a:gd name="connsiteY5" fmla="*/ 1000927 h 3702837"/>
                <a:gd name="connsiteX6" fmla="*/ 577346 w 5903315"/>
                <a:gd name="connsiteY6" fmla="*/ 3702837 h 3702837"/>
                <a:gd name="connsiteX7" fmla="*/ 0 w 5903315"/>
                <a:gd name="connsiteY7" fmla="*/ 3576569 h 3702837"/>
                <a:gd name="connsiteX0" fmla="*/ 0 w 5903315"/>
                <a:gd name="connsiteY0" fmla="*/ 3576569 h 3702837"/>
                <a:gd name="connsiteX1" fmla="*/ 5236031 w 5903315"/>
                <a:gd name="connsiteY1" fmla="*/ 333642 h 3702837"/>
                <a:gd name="connsiteX2" fmla="*/ 5236031 w 5903315"/>
                <a:gd name="connsiteY2" fmla="*/ 0 h 3702837"/>
                <a:gd name="connsiteX3" fmla="*/ 5903315 w 5903315"/>
                <a:gd name="connsiteY3" fmla="*/ 667285 h 3702837"/>
                <a:gd name="connsiteX4" fmla="*/ 5236031 w 5903315"/>
                <a:gd name="connsiteY4" fmla="*/ 1334569 h 3702837"/>
                <a:gd name="connsiteX5" fmla="*/ 5236031 w 5903315"/>
                <a:gd name="connsiteY5" fmla="*/ 1000927 h 3702837"/>
                <a:gd name="connsiteX6" fmla="*/ 577346 w 5903315"/>
                <a:gd name="connsiteY6" fmla="*/ 3702837 h 3702837"/>
                <a:gd name="connsiteX7" fmla="*/ 0 w 5903315"/>
                <a:gd name="connsiteY7" fmla="*/ 3576569 h 3702837"/>
                <a:gd name="connsiteX0" fmla="*/ 0 w 5903315"/>
                <a:gd name="connsiteY0" fmla="*/ 3576569 h 3702837"/>
                <a:gd name="connsiteX1" fmla="*/ 5236031 w 5903315"/>
                <a:gd name="connsiteY1" fmla="*/ 333642 h 3702837"/>
                <a:gd name="connsiteX2" fmla="*/ 5236031 w 5903315"/>
                <a:gd name="connsiteY2" fmla="*/ 0 h 3702837"/>
                <a:gd name="connsiteX3" fmla="*/ 5903315 w 5903315"/>
                <a:gd name="connsiteY3" fmla="*/ 667285 h 3702837"/>
                <a:gd name="connsiteX4" fmla="*/ 5236031 w 5903315"/>
                <a:gd name="connsiteY4" fmla="*/ 1334569 h 3702837"/>
                <a:gd name="connsiteX5" fmla="*/ 5236031 w 5903315"/>
                <a:gd name="connsiteY5" fmla="*/ 1000927 h 3702837"/>
                <a:gd name="connsiteX6" fmla="*/ 577346 w 5903315"/>
                <a:gd name="connsiteY6" fmla="*/ 3702837 h 3702837"/>
                <a:gd name="connsiteX7" fmla="*/ 0 w 5903315"/>
                <a:gd name="connsiteY7" fmla="*/ 3576569 h 3702837"/>
                <a:gd name="connsiteX0" fmla="*/ 0 w 5903315"/>
                <a:gd name="connsiteY0" fmla="*/ 3576569 h 3702837"/>
                <a:gd name="connsiteX1" fmla="*/ 2721382 w 5903315"/>
                <a:gd name="connsiteY1" fmla="*/ 1010306 h 3702837"/>
                <a:gd name="connsiteX2" fmla="*/ 5236031 w 5903315"/>
                <a:gd name="connsiteY2" fmla="*/ 333642 h 3702837"/>
                <a:gd name="connsiteX3" fmla="*/ 5236031 w 5903315"/>
                <a:gd name="connsiteY3" fmla="*/ 0 h 3702837"/>
                <a:gd name="connsiteX4" fmla="*/ 5903315 w 5903315"/>
                <a:gd name="connsiteY4" fmla="*/ 667285 h 3702837"/>
                <a:gd name="connsiteX5" fmla="*/ 5236031 w 5903315"/>
                <a:gd name="connsiteY5" fmla="*/ 1334569 h 3702837"/>
                <a:gd name="connsiteX6" fmla="*/ 5236031 w 5903315"/>
                <a:gd name="connsiteY6" fmla="*/ 1000927 h 3702837"/>
                <a:gd name="connsiteX7" fmla="*/ 577346 w 5903315"/>
                <a:gd name="connsiteY7" fmla="*/ 3702837 h 3702837"/>
                <a:gd name="connsiteX8" fmla="*/ 0 w 5903315"/>
                <a:gd name="connsiteY8" fmla="*/ 3576569 h 3702837"/>
                <a:gd name="connsiteX0" fmla="*/ 0 w 5903315"/>
                <a:gd name="connsiteY0" fmla="*/ 3576569 h 3702837"/>
                <a:gd name="connsiteX1" fmla="*/ 2095345 w 5903315"/>
                <a:gd name="connsiteY1" fmla="*/ 225949 h 3702837"/>
                <a:gd name="connsiteX2" fmla="*/ 5236031 w 5903315"/>
                <a:gd name="connsiteY2" fmla="*/ 333642 h 3702837"/>
                <a:gd name="connsiteX3" fmla="*/ 5236031 w 5903315"/>
                <a:gd name="connsiteY3" fmla="*/ 0 h 3702837"/>
                <a:gd name="connsiteX4" fmla="*/ 5903315 w 5903315"/>
                <a:gd name="connsiteY4" fmla="*/ 667285 h 3702837"/>
                <a:gd name="connsiteX5" fmla="*/ 5236031 w 5903315"/>
                <a:gd name="connsiteY5" fmla="*/ 1334569 h 3702837"/>
                <a:gd name="connsiteX6" fmla="*/ 5236031 w 5903315"/>
                <a:gd name="connsiteY6" fmla="*/ 1000927 h 3702837"/>
                <a:gd name="connsiteX7" fmla="*/ 577346 w 5903315"/>
                <a:gd name="connsiteY7" fmla="*/ 3702837 h 3702837"/>
                <a:gd name="connsiteX8" fmla="*/ 0 w 5903315"/>
                <a:gd name="connsiteY8" fmla="*/ 3576569 h 3702837"/>
                <a:gd name="connsiteX0" fmla="*/ 0 w 5903315"/>
                <a:gd name="connsiteY0" fmla="*/ 3576569 h 3702837"/>
                <a:gd name="connsiteX1" fmla="*/ 2095345 w 5903315"/>
                <a:gd name="connsiteY1" fmla="*/ 225949 h 3702837"/>
                <a:gd name="connsiteX2" fmla="*/ 5236031 w 5903315"/>
                <a:gd name="connsiteY2" fmla="*/ 333642 h 3702837"/>
                <a:gd name="connsiteX3" fmla="*/ 5236031 w 5903315"/>
                <a:gd name="connsiteY3" fmla="*/ 0 h 3702837"/>
                <a:gd name="connsiteX4" fmla="*/ 5903315 w 5903315"/>
                <a:gd name="connsiteY4" fmla="*/ 667285 h 3702837"/>
                <a:gd name="connsiteX5" fmla="*/ 5236031 w 5903315"/>
                <a:gd name="connsiteY5" fmla="*/ 1334569 h 3702837"/>
                <a:gd name="connsiteX6" fmla="*/ 5236031 w 5903315"/>
                <a:gd name="connsiteY6" fmla="*/ 1000927 h 3702837"/>
                <a:gd name="connsiteX7" fmla="*/ 2443235 w 5903315"/>
                <a:gd name="connsiteY7" fmla="*/ 965225 h 3702837"/>
                <a:gd name="connsiteX8" fmla="*/ 577346 w 5903315"/>
                <a:gd name="connsiteY8" fmla="*/ 3702837 h 3702837"/>
                <a:gd name="connsiteX9" fmla="*/ 0 w 5903315"/>
                <a:gd name="connsiteY9" fmla="*/ 3576569 h 3702837"/>
                <a:gd name="connsiteX0" fmla="*/ 0 w 5895514"/>
                <a:gd name="connsiteY0" fmla="*/ 3487804 h 3702837"/>
                <a:gd name="connsiteX1" fmla="*/ 2087544 w 5895514"/>
                <a:gd name="connsiteY1" fmla="*/ 225949 h 3702837"/>
                <a:gd name="connsiteX2" fmla="*/ 5228230 w 5895514"/>
                <a:gd name="connsiteY2" fmla="*/ 333642 h 3702837"/>
                <a:gd name="connsiteX3" fmla="*/ 5228230 w 5895514"/>
                <a:gd name="connsiteY3" fmla="*/ 0 h 3702837"/>
                <a:gd name="connsiteX4" fmla="*/ 5895514 w 5895514"/>
                <a:gd name="connsiteY4" fmla="*/ 667285 h 3702837"/>
                <a:gd name="connsiteX5" fmla="*/ 5228230 w 5895514"/>
                <a:gd name="connsiteY5" fmla="*/ 1334569 h 3702837"/>
                <a:gd name="connsiteX6" fmla="*/ 5228230 w 5895514"/>
                <a:gd name="connsiteY6" fmla="*/ 1000927 h 3702837"/>
                <a:gd name="connsiteX7" fmla="*/ 2435434 w 5895514"/>
                <a:gd name="connsiteY7" fmla="*/ 965225 h 3702837"/>
                <a:gd name="connsiteX8" fmla="*/ 569545 w 5895514"/>
                <a:gd name="connsiteY8" fmla="*/ 3702837 h 3702837"/>
                <a:gd name="connsiteX9" fmla="*/ 0 w 5895514"/>
                <a:gd name="connsiteY9" fmla="*/ 3487804 h 3702837"/>
                <a:gd name="connsiteX0" fmla="*/ 0 w 5895514"/>
                <a:gd name="connsiteY0" fmla="*/ 3487804 h 3702837"/>
                <a:gd name="connsiteX1" fmla="*/ 2087544 w 5895514"/>
                <a:gd name="connsiteY1" fmla="*/ 225949 h 3702837"/>
                <a:gd name="connsiteX2" fmla="*/ 5228230 w 5895514"/>
                <a:gd name="connsiteY2" fmla="*/ 333642 h 3702837"/>
                <a:gd name="connsiteX3" fmla="*/ 5228230 w 5895514"/>
                <a:gd name="connsiteY3" fmla="*/ 0 h 3702837"/>
                <a:gd name="connsiteX4" fmla="*/ 5895514 w 5895514"/>
                <a:gd name="connsiteY4" fmla="*/ 667285 h 3702837"/>
                <a:gd name="connsiteX5" fmla="*/ 5044932 w 5895514"/>
                <a:gd name="connsiteY5" fmla="*/ 1462960 h 3702837"/>
                <a:gd name="connsiteX6" fmla="*/ 5228230 w 5895514"/>
                <a:gd name="connsiteY6" fmla="*/ 1000927 h 3702837"/>
                <a:gd name="connsiteX7" fmla="*/ 2435434 w 5895514"/>
                <a:gd name="connsiteY7" fmla="*/ 965225 h 3702837"/>
                <a:gd name="connsiteX8" fmla="*/ 569545 w 5895514"/>
                <a:gd name="connsiteY8" fmla="*/ 3702837 h 3702837"/>
                <a:gd name="connsiteX9" fmla="*/ 0 w 5895514"/>
                <a:gd name="connsiteY9" fmla="*/ 3487804 h 3702837"/>
                <a:gd name="connsiteX0" fmla="*/ 0 w 6006279"/>
                <a:gd name="connsiteY0" fmla="*/ 3487804 h 3702837"/>
                <a:gd name="connsiteX1" fmla="*/ 2087544 w 6006279"/>
                <a:gd name="connsiteY1" fmla="*/ 225949 h 3702837"/>
                <a:gd name="connsiteX2" fmla="*/ 5228230 w 6006279"/>
                <a:gd name="connsiteY2" fmla="*/ 333642 h 3702837"/>
                <a:gd name="connsiteX3" fmla="*/ 5228230 w 6006279"/>
                <a:gd name="connsiteY3" fmla="*/ 0 h 3702837"/>
                <a:gd name="connsiteX4" fmla="*/ 6006279 w 6006279"/>
                <a:gd name="connsiteY4" fmla="*/ 972887 h 3702837"/>
                <a:gd name="connsiteX5" fmla="*/ 5044932 w 6006279"/>
                <a:gd name="connsiteY5" fmla="*/ 1462960 h 3702837"/>
                <a:gd name="connsiteX6" fmla="*/ 5228230 w 6006279"/>
                <a:gd name="connsiteY6" fmla="*/ 1000927 h 3702837"/>
                <a:gd name="connsiteX7" fmla="*/ 2435434 w 6006279"/>
                <a:gd name="connsiteY7" fmla="*/ 965225 h 3702837"/>
                <a:gd name="connsiteX8" fmla="*/ 569545 w 6006279"/>
                <a:gd name="connsiteY8" fmla="*/ 3702837 h 3702837"/>
                <a:gd name="connsiteX9" fmla="*/ 0 w 6006279"/>
                <a:gd name="connsiteY9" fmla="*/ 3487804 h 3702837"/>
                <a:gd name="connsiteX0" fmla="*/ 0 w 6006279"/>
                <a:gd name="connsiteY0" fmla="*/ 3491240 h 3706273"/>
                <a:gd name="connsiteX1" fmla="*/ 2087544 w 6006279"/>
                <a:gd name="connsiteY1" fmla="*/ 229385 h 3706273"/>
                <a:gd name="connsiteX2" fmla="*/ 5228230 w 6006279"/>
                <a:gd name="connsiteY2" fmla="*/ 337078 h 3706273"/>
                <a:gd name="connsiteX3" fmla="*/ 5228230 w 6006279"/>
                <a:gd name="connsiteY3" fmla="*/ 3436 h 3706273"/>
                <a:gd name="connsiteX4" fmla="*/ 5209562 w 6006279"/>
                <a:gd name="connsiteY4" fmla="*/ 15151 h 3706273"/>
                <a:gd name="connsiteX5" fmla="*/ 6006279 w 6006279"/>
                <a:gd name="connsiteY5" fmla="*/ 976323 h 3706273"/>
                <a:gd name="connsiteX6" fmla="*/ 5044932 w 6006279"/>
                <a:gd name="connsiteY6" fmla="*/ 1466396 h 3706273"/>
                <a:gd name="connsiteX7" fmla="*/ 5228230 w 6006279"/>
                <a:gd name="connsiteY7" fmla="*/ 1004363 h 3706273"/>
                <a:gd name="connsiteX8" fmla="*/ 2435434 w 6006279"/>
                <a:gd name="connsiteY8" fmla="*/ 968661 h 3706273"/>
                <a:gd name="connsiteX9" fmla="*/ 569545 w 6006279"/>
                <a:gd name="connsiteY9" fmla="*/ 3706273 h 3706273"/>
                <a:gd name="connsiteX10" fmla="*/ 0 w 6006279"/>
                <a:gd name="connsiteY10" fmla="*/ 3491240 h 3706273"/>
                <a:gd name="connsiteX0" fmla="*/ 0 w 6006279"/>
                <a:gd name="connsiteY0" fmla="*/ 3491240 h 3706273"/>
                <a:gd name="connsiteX1" fmla="*/ 2087544 w 6006279"/>
                <a:gd name="connsiteY1" fmla="*/ 229385 h 3706273"/>
                <a:gd name="connsiteX2" fmla="*/ 5228230 w 6006279"/>
                <a:gd name="connsiteY2" fmla="*/ 337078 h 3706273"/>
                <a:gd name="connsiteX3" fmla="*/ 5228230 w 6006279"/>
                <a:gd name="connsiteY3" fmla="*/ 3436 h 3706273"/>
                <a:gd name="connsiteX4" fmla="*/ 5209562 w 6006279"/>
                <a:gd name="connsiteY4" fmla="*/ 15151 h 3706273"/>
                <a:gd name="connsiteX5" fmla="*/ 6006279 w 6006279"/>
                <a:gd name="connsiteY5" fmla="*/ 976323 h 3706273"/>
                <a:gd name="connsiteX6" fmla="*/ 5044932 w 6006279"/>
                <a:gd name="connsiteY6" fmla="*/ 1466396 h 3706273"/>
                <a:gd name="connsiteX7" fmla="*/ 5129639 w 6006279"/>
                <a:gd name="connsiteY7" fmla="*/ 1030105 h 3706273"/>
                <a:gd name="connsiteX8" fmla="*/ 2435434 w 6006279"/>
                <a:gd name="connsiteY8" fmla="*/ 968661 h 3706273"/>
                <a:gd name="connsiteX9" fmla="*/ 569545 w 6006279"/>
                <a:gd name="connsiteY9" fmla="*/ 3706273 h 3706273"/>
                <a:gd name="connsiteX10" fmla="*/ 0 w 6006279"/>
                <a:gd name="connsiteY10" fmla="*/ 3491240 h 3706273"/>
                <a:gd name="connsiteX0" fmla="*/ 0 w 6006279"/>
                <a:gd name="connsiteY0" fmla="*/ 3491240 h 3706273"/>
                <a:gd name="connsiteX1" fmla="*/ 2087544 w 6006279"/>
                <a:gd name="connsiteY1" fmla="*/ 229385 h 3706273"/>
                <a:gd name="connsiteX2" fmla="*/ 5228230 w 6006279"/>
                <a:gd name="connsiteY2" fmla="*/ 337078 h 3706273"/>
                <a:gd name="connsiteX3" fmla="*/ 5228230 w 6006279"/>
                <a:gd name="connsiteY3" fmla="*/ 3436 h 3706273"/>
                <a:gd name="connsiteX4" fmla="*/ 5209562 w 6006279"/>
                <a:gd name="connsiteY4" fmla="*/ 15151 h 3706273"/>
                <a:gd name="connsiteX5" fmla="*/ 6006279 w 6006279"/>
                <a:gd name="connsiteY5" fmla="*/ 976323 h 3706273"/>
                <a:gd name="connsiteX6" fmla="*/ 5044932 w 6006279"/>
                <a:gd name="connsiteY6" fmla="*/ 1466396 h 3706273"/>
                <a:gd name="connsiteX7" fmla="*/ 5129639 w 6006279"/>
                <a:gd name="connsiteY7" fmla="*/ 1030105 h 3706273"/>
                <a:gd name="connsiteX8" fmla="*/ 2435434 w 6006279"/>
                <a:gd name="connsiteY8" fmla="*/ 968661 h 3706273"/>
                <a:gd name="connsiteX9" fmla="*/ 569545 w 6006279"/>
                <a:gd name="connsiteY9" fmla="*/ 3706273 h 3706273"/>
                <a:gd name="connsiteX10" fmla="*/ 0 w 6006279"/>
                <a:gd name="connsiteY10" fmla="*/ 3491240 h 3706273"/>
                <a:gd name="connsiteX0" fmla="*/ 0 w 6006279"/>
                <a:gd name="connsiteY0" fmla="*/ 3512672 h 3727705"/>
                <a:gd name="connsiteX1" fmla="*/ 2087544 w 6006279"/>
                <a:gd name="connsiteY1" fmla="*/ 250817 h 3727705"/>
                <a:gd name="connsiteX2" fmla="*/ 5228230 w 6006279"/>
                <a:gd name="connsiteY2" fmla="*/ 358510 h 3727705"/>
                <a:gd name="connsiteX3" fmla="*/ 5228230 w 6006279"/>
                <a:gd name="connsiteY3" fmla="*/ 24868 h 3727705"/>
                <a:gd name="connsiteX4" fmla="*/ 5209562 w 6006279"/>
                <a:gd name="connsiteY4" fmla="*/ 36583 h 3727705"/>
                <a:gd name="connsiteX5" fmla="*/ 6006279 w 6006279"/>
                <a:gd name="connsiteY5" fmla="*/ 997755 h 3727705"/>
                <a:gd name="connsiteX6" fmla="*/ 5044932 w 6006279"/>
                <a:gd name="connsiteY6" fmla="*/ 1487828 h 3727705"/>
                <a:gd name="connsiteX7" fmla="*/ 5129639 w 6006279"/>
                <a:gd name="connsiteY7" fmla="*/ 1051537 h 3727705"/>
                <a:gd name="connsiteX8" fmla="*/ 2435434 w 6006279"/>
                <a:gd name="connsiteY8" fmla="*/ 990093 h 3727705"/>
                <a:gd name="connsiteX9" fmla="*/ 569545 w 6006279"/>
                <a:gd name="connsiteY9" fmla="*/ 3727705 h 3727705"/>
                <a:gd name="connsiteX10" fmla="*/ 0 w 6006279"/>
                <a:gd name="connsiteY10" fmla="*/ 3512672 h 3727705"/>
                <a:gd name="connsiteX0" fmla="*/ 0 w 6006279"/>
                <a:gd name="connsiteY0" fmla="*/ 3512672 h 3869248"/>
                <a:gd name="connsiteX1" fmla="*/ 2087544 w 6006279"/>
                <a:gd name="connsiteY1" fmla="*/ 250817 h 3869248"/>
                <a:gd name="connsiteX2" fmla="*/ 5228230 w 6006279"/>
                <a:gd name="connsiteY2" fmla="*/ 358510 h 3869248"/>
                <a:gd name="connsiteX3" fmla="*/ 5228230 w 6006279"/>
                <a:gd name="connsiteY3" fmla="*/ 24868 h 3869248"/>
                <a:gd name="connsiteX4" fmla="*/ 5209562 w 6006279"/>
                <a:gd name="connsiteY4" fmla="*/ 36583 h 3869248"/>
                <a:gd name="connsiteX5" fmla="*/ 6006279 w 6006279"/>
                <a:gd name="connsiteY5" fmla="*/ 997755 h 3869248"/>
                <a:gd name="connsiteX6" fmla="*/ 5044932 w 6006279"/>
                <a:gd name="connsiteY6" fmla="*/ 1487828 h 3869248"/>
                <a:gd name="connsiteX7" fmla="*/ 5129639 w 6006279"/>
                <a:gd name="connsiteY7" fmla="*/ 1051537 h 3869248"/>
                <a:gd name="connsiteX8" fmla="*/ 2435434 w 6006279"/>
                <a:gd name="connsiteY8" fmla="*/ 990093 h 3869248"/>
                <a:gd name="connsiteX9" fmla="*/ 941762 w 6006279"/>
                <a:gd name="connsiteY9" fmla="*/ 3869248 h 3869248"/>
                <a:gd name="connsiteX10" fmla="*/ 0 w 6006279"/>
                <a:gd name="connsiteY10" fmla="*/ 3512672 h 3869248"/>
                <a:gd name="connsiteX0" fmla="*/ -1 w 5911771"/>
                <a:gd name="connsiteY0" fmla="*/ 3696265 h 3869248"/>
                <a:gd name="connsiteX1" fmla="*/ 1993036 w 5911771"/>
                <a:gd name="connsiteY1" fmla="*/ 250817 h 3869248"/>
                <a:gd name="connsiteX2" fmla="*/ 5133722 w 5911771"/>
                <a:gd name="connsiteY2" fmla="*/ 358510 h 3869248"/>
                <a:gd name="connsiteX3" fmla="*/ 5133722 w 5911771"/>
                <a:gd name="connsiteY3" fmla="*/ 24868 h 3869248"/>
                <a:gd name="connsiteX4" fmla="*/ 5115054 w 5911771"/>
                <a:gd name="connsiteY4" fmla="*/ 36583 h 3869248"/>
                <a:gd name="connsiteX5" fmla="*/ 5911771 w 5911771"/>
                <a:gd name="connsiteY5" fmla="*/ 997755 h 3869248"/>
                <a:gd name="connsiteX6" fmla="*/ 4950424 w 5911771"/>
                <a:gd name="connsiteY6" fmla="*/ 1487828 h 3869248"/>
                <a:gd name="connsiteX7" fmla="*/ 5035131 w 5911771"/>
                <a:gd name="connsiteY7" fmla="*/ 1051537 h 3869248"/>
                <a:gd name="connsiteX8" fmla="*/ 2340926 w 5911771"/>
                <a:gd name="connsiteY8" fmla="*/ 990093 h 3869248"/>
                <a:gd name="connsiteX9" fmla="*/ 847254 w 5911771"/>
                <a:gd name="connsiteY9" fmla="*/ 3869248 h 3869248"/>
                <a:gd name="connsiteX10" fmla="*/ -1 w 5911771"/>
                <a:gd name="connsiteY10" fmla="*/ 3696265 h 3869248"/>
                <a:gd name="connsiteX0" fmla="*/ 0 w 5717789"/>
                <a:gd name="connsiteY0" fmla="*/ 3782337 h 3869248"/>
                <a:gd name="connsiteX1" fmla="*/ 1799054 w 5717789"/>
                <a:gd name="connsiteY1" fmla="*/ 250817 h 3869248"/>
                <a:gd name="connsiteX2" fmla="*/ 4939740 w 5717789"/>
                <a:gd name="connsiteY2" fmla="*/ 358510 h 3869248"/>
                <a:gd name="connsiteX3" fmla="*/ 4939740 w 5717789"/>
                <a:gd name="connsiteY3" fmla="*/ 24868 h 3869248"/>
                <a:gd name="connsiteX4" fmla="*/ 4921072 w 5717789"/>
                <a:gd name="connsiteY4" fmla="*/ 36583 h 3869248"/>
                <a:gd name="connsiteX5" fmla="*/ 5717789 w 5717789"/>
                <a:gd name="connsiteY5" fmla="*/ 997755 h 3869248"/>
                <a:gd name="connsiteX6" fmla="*/ 4756442 w 5717789"/>
                <a:gd name="connsiteY6" fmla="*/ 1487828 h 3869248"/>
                <a:gd name="connsiteX7" fmla="*/ 4841149 w 5717789"/>
                <a:gd name="connsiteY7" fmla="*/ 1051537 h 3869248"/>
                <a:gd name="connsiteX8" fmla="*/ 2146944 w 5717789"/>
                <a:gd name="connsiteY8" fmla="*/ 990093 h 3869248"/>
                <a:gd name="connsiteX9" fmla="*/ 653272 w 5717789"/>
                <a:gd name="connsiteY9" fmla="*/ 3869248 h 3869248"/>
                <a:gd name="connsiteX10" fmla="*/ 0 w 5717789"/>
                <a:gd name="connsiteY10" fmla="*/ 3782337 h 3869248"/>
                <a:gd name="connsiteX0" fmla="*/ 0 w 5717789"/>
                <a:gd name="connsiteY0" fmla="*/ 3782337 h 3869248"/>
                <a:gd name="connsiteX1" fmla="*/ 1799054 w 5717789"/>
                <a:gd name="connsiteY1" fmla="*/ 250817 h 3869248"/>
                <a:gd name="connsiteX2" fmla="*/ 4939740 w 5717789"/>
                <a:gd name="connsiteY2" fmla="*/ 358510 h 3869248"/>
                <a:gd name="connsiteX3" fmla="*/ 4939740 w 5717789"/>
                <a:gd name="connsiteY3" fmla="*/ 24868 h 3869248"/>
                <a:gd name="connsiteX4" fmla="*/ 4921072 w 5717789"/>
                <a:gd name="connsiteY4" fmla="*/ 36583 h 3869248"/>
                <a:gd name="connsiteX5" fmla="*/ 5717789 w 5717789"/>
                <a:gd name="connsiteY5" fmla="*/ 997755 h 3869248"/>
                <a:gd name="connsiteX6" fmla="*/ 4756442 w 5717789"/>
                <a:gd name="connsiteY6" fmla="*/ 1487828 h 3869248"/>
                <a:gd name="connsiteX7" fmla="*/ 4841149 w 5717789"/>
                <a:gd name="connsiteY7" fmla="*/ 1051537 h 3869248"/>
                <a:gd name="connsiteX8" fmla="*/ 2146944 w 5717789"/>
                <a:gd name="connsiteY8" fmla="*/ 990093 h 3869248"/>
                <a:gd name="connsiteX9" fmla="*/ 653272 w 5717789"/>
                <a:gd name="connsiteY9" fmla="*/ 3869248 h 3869248"/>
                <a:gd name="connsiteX10" fmla="*/ 0 w 5717789"/>
                <a:gd name="connsiteY10" fmla="*/ 3782337 h 3869248"/>
                <a:gd name="connsiteX0" fmla="*/ 0 w 5717789"/>
                <a:gd name="connsiteY0" fmla="*/ 3782337 h 3963908"/>
                <a:gd name="connsiteX1" fmla="*/ 1799054 w 5717789"/>
                <a:gd name="connsiteY1" fmla="*/ 250817 h 3963908"/>
                <a:gd name="connsiteX2" fmla="*/ 4939740 w 5717789"/>
                <a:gd name="connsiteY2" fmla="*/ 358510 h 3963908"/>
                <a:gd name="connsiteX3" fmla="*/ 4939740 w 5717789"/>
                <a:gd name="connsiteY3" fmla="*/ 24868 h 3963908"/>
                <a:gd name="connsiteX4" fmla="*/ 4921072 w 5717789"/>
                <a:gd name="connsiteY4" fmla="*/ 36583 h 3963908"/>
                <a:gd name="connsiteX5" fmla="*/ 5717789 w 5717789"/>
                <a:gd name="connsiteY5" fmla="*/ 997755 h 3963908"/>
                <a:gd name="connsiteX6" fmla="*/ 4756442 w 5717789"/>
                <a:gd name="connsiteY6" fmla="*/ 1487828 h 3963908"/>
                <a:gd name="connsiteX7" fmla="*/ 4841149 w 5717789"/>
                <a:gd name="connsiteY7" fmla="*/ 1051537 h 3963908"/>
                <a:gd name="connsiteX8" fmla="*/ 2146944 w 5717789"/>
                <a:gd name="connsiteY8" fmla="*/ 990093 h 3963908"/>
                <a:gd name="connsiteX9" fmla="*/ 627160 w 5717789"/>
                <a:gd name="connsiteY9" fmla="*/ 3963908 h 3963908"/>
                <a:gd name="connsiteX10" fmla="*/ 0 w 5717789"/>
                <a:gd name="connsiteY10" fmla="*/ 3782337 h 3963908"/>
                <a:gd name="connsiteX0" fmla="*/ 0 w 5717789"/>
                <a:gd name="connsiteY0" fmla="*/ 3782337 h 3963908"/>
                <a:gd name="connsiteX1" fmla="*/ 1799054 w 5717789"/>
                <a:gd name="connsiteY1" fmla="*/ 250817 h 3963908"/>
                <a:gd name="connsiteX2" fmla="*/ 4939740 w 5717789"/>
                <a:gd name="connsiteY2" fmla="*/ 358510 h 3963908"/>
                <a:gd name="connsiteX3" fmla="*/ 4939740 w 5717789"/>
                <a:gd name="connsiteY3" fmla="*/ 24868 h 3963908"/>
                <a:gd name="connsiteX4" fmla="*/ 4921072 w 5717789"/>
                <a:gd name="connsiteY4" fmla="*/ 36583 h 3963908"/>
                <a:gd name="connsiteX5" fmla="*/ 5717789 w 5717789"/>
                <a:gd name="connsiteY5" fmla="*/ 997755 h 3963908"/>
                <a:gd name="connsiteX6" fmla="*/ 4756442 w 5717789"/>
                <a:gd name="connsiteY6" fmla="*/ 1487828 h 3963908"/>
                <a:gd name="connsiteX7" fmla="*/ 4841149 w 5717789"/>
                <a:gd name="connsiteY7" fmla="*/ 1051537 h 3963908"/>
                <a:gd name="connsiteX8" fmla="*/ 2146944 w 5717789"/>
                <a:gd name="connsiteY8" fmla="*/ 990093 h 3963908"/>
                <a:gd name="connsiteX9" fmla="*/ 627160 w 5717789"/>
                <a:gd name="connsiteY9" fmla="*/ 3963908 h 3963908"/>
                <a:gd name="connsiteX10" fmla="*/ 0 w 5717789"/>
                <a:gd name="connsiteY10" fmla="*/ 3782337 h 3963908"/>
                <a:gd name="connsiteX0" fmla="*/ 0 w 5717789"/>
                <a:gd name="connsiteY0" fmla="*/ 3782337 h 3963908"/>
                <a:gd name="connsiteX1" fmla="*/ 1799054 w 5717789"/>
                <a:gd name="connsiteY1" fmla="*/ 250817 h 3963908"/>
                <a:gd name="connsiteX2" fmla="*/ 4939740 w 5717789"/>
                <a:gd name="connsiteY2" fmla="*/ 358510 h 3963908"/>
                <a:gd name="connsiteX3" fmla="*/ 4939740 w 5717789"/>
                <a:gd name="connsiteY3" fmla="*/ 24868 h 3963908"/>
                <a:gd name="connsiteX4" fmla="*/ 4921072 w 5717789"/>
                <a:gd name="connsiteY4" fmla="*/ 36583 h 3963908"/>
                <a:gd name="connsiteX5" fmla="*/ 5717789 w 5717789"/>
                <a:gd name="connsiteY5" fmla="*/ 997755 h 3963908"/>
                <a:gd name="connsiteX6" fmla="*/ 4756442 w 5717789"/>
                <a:gd name="connsiteY6" fmla="*/ 1487828 h 3963908"/>
                <a:gd name="connsiteX7" fmla="*/ 4841149 w 5717789"/>
                <a:gd name="connsiteY7" fmla="*/ 1051537 h 3963908"/>
                <a:gd name="connsiteX8" fmla="*/ 2146944 w 5717789"/>
                <a:gd name="connsiteY8" fmla="*/ 990093 h 3963908"/>
                <a:gd name="connsiteX9" fmla="*/ 627160 w 5717789"/>
                <a:gd name="connsiteY9" fmla="*/ 3963908 h 3963908"/>
                <a:gd name="connsiteX10" fmla="*/ 0 w 5717789"/>
                <a:gd name="connsiteY10" fmla="*/ 3782337 h 396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7789" h="3963908">
                  <a:moveTo>
                    <a:pt x="0" y="3782337"/>
                  </a:moveTo>
                  <a:cubicBezTo>
                    <a:pt x="192162" y="3230780"/>
                    <a:pt x="926382" y="791305"/>
                    <a:pt x="1799054" y="250817"/>
                  </a:cubicBezTo>
                  <a:cubicBezTo>
                    <a:pt x="2671726" y="-289671"/>
                    <a:pt x="4474919" y="185724"/>
                    <a:pt x="4939740" y="358510"/>
                  </a:cubicBezTo>
                  <a:lnTo>
                    <a:pt x="4939740" y="24868"/>
                  </a:lnTo>
                  <a:cubicBezTo>
                    <a:pt x="4957230" y="72140"/>
                    <a:pt x="4903582" y="-10689"/>
                    <a:pt x="4921072" y="36583"/>
                  </a:cubicBezTo>
                  <a:lnTo>
                    <a:pt x="5717789" y="997755"/>
                  </a:lnTo>
                  <a:lnTo>
                    <a:pt x="4756442" y="1487828"/>
                  </a:lnTo>
                  <a:lnTo>
                    <a:pt x="4841149" y="1051537"/>
                  </a:lnTo>
                  <a:cubicBezTo>
                    <a:pt x="4324591" y="853611"/>
                    <a:pt x="2923391" y="539775"/>
                    <a:pt x="2146944" y="990093"/>
                  </a:cubicBezTo>
                  <a:cubicBezTo>
                    <a:pt x="1370497" y="1440411"/>
                    <a:pt x="913481" y="3371266"/>
                    <a:pt x="627160" y="3963908"/>
                  </a:cubicBezTo>
                  <a:lnTo>
                    <a:pt x="0" y="3782337"/>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9155A7EB-9819-4155-A73C-5B77A07CA075}"/>
                </a:ext>
              </a:extLst>
            </p:cNvPr>
            <p:cNvSpPr/>
            <p:nvPr/>
          </p:nvSpPr>
          <p:spPr>
            <a:xfrm>
              <a:off x="2757787" y="2420430"/>
              <a:ext cx="127634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loud 30">
              <a:extLst>
                <a:ext uri="{FF2B5EF4-FFF2-40B4-BE49-F238E27FC236}">
                  <a16:creationId xmlns:a16="http://schemas.microsoft.com/office/drawing/2014/main" id="{AA58B87F-9FDC-4F4D-AD05-3208348F55D3}"/>
                </a:ext>
              </a:extLst>
            </p:cNvPr>
            <p:cNvSpPr/>
            <p:nvPr/>
          </p:nvSpPr>
          <p:spPr>
            <a:xfrm>
              <a:off x="7091823" y="148756"/>
              <a:ext cx="3583244" cy="1710258"/>
            </a:xfrm>
            <a:prstGeom prst="cloud">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b="1" dirty="0">
                  <a:solidFill>
                    <a:schemeClr val="tx1"/>
                  </a:solidFill>
                  <a:latin typeface="Arial" panose="020B0604020202020204" pitchFamily="34" charset="0"/>
                  <a:cs typeface="Arial" panose="020B0604020202020204" pitchFamily="34" charset="0"/>
                </a:rPr>
                <a:t>Data Collection</a:t>
              </a:r>
              <a:endParaRPr lang="en-US" sz="3200"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endParaRPr>
            </a:p>
          </p:txBody>
        </p:sp>
        <p:sp>
          <p:nvSpPr>
            <p:cNvPr id="32" name="Oval 31">
              <a:extLst>
                <a:ext uri="{FF2B5EF4-FFF2-40B4-BE49-F238E27FC236}">
                  <a16:creationId xmlns:a16="http://schemas.microsoft.com/office/drawing/2014/main" id="{78FC6E90-9321-4E25-B3D2-6878E4D4AD1F}"/>
                </a:ext>
              </a:extLst>
            </p:cNvPr>
            <p:cNvSpPr/>
            <p:nvPr/>
          </p:nvSpPr>
          <p:spPr>
            <a:xfrm>
              <a:off x="8778815" y="2435773"/>
              <a:ext cx="1424799" cy="955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latin typeface="Arial" panose="020B0604020202020204" pitchFamily="34" charset="0"/>
                  <a:cs typeface="Arial" panose="020B0604020202020204" pitchFamily="34" charset="0"/>
                </a:rPr>
                <a:t>Data</a:t>
              </a:r>
            </a:p>
          </p:txBody>
        </p:sp>
        <p:sp>
          <p:nvSpPr>
            <p:cNvPr id="33" name="Cloud 32">
              <a:extLst>
                <a:ext uri="{FF2B5EF4-FFF2-40B4-BE49-F238E27FC236}">
                  <a16:creationId xmlns:a16="http://schemas.microsoft.com/office/drawing/2014/main" id="{EEE6DAF4-0795-4AE8-A97D-820DCCC82D8E}"/>
                </a:ext>
              </a:extLst>
            </p:cNvPr>
            <p:cNvSpPr/>
            <p:nvPr/>
          </p:nvSpPr>
          <p:spPr>
            <a:xfrm>
              <a:off x="4929655" y="5556368"/>
              <a:ext cx="3223908" cy="885536"/>
            </a:xfrm>
            <a:prstGeom prst="cloud">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b="1" dirty="0">
                  <a:solidFill>
                    <a:schemeClr val="tx1"/>
                  </a:solidFill>
                  <a:latin typeface="Arial" panose="020B0604020202020204" pitchFamily="34" charset="0"/>
                  <a:cs typeface="Arial" panose="020B0604020202020204" pitchFamily="34" charset="0"/>
                </a:rPr>
                <a:t>Statistical inference</a:t>
              </a:r>
              <a:endParaRPr lang="en-US" sz="32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612308B-43AB-4754-AD60-4054864F404E}"/>
                </a:ext>
              </a:extLst>
            </p:cNvPr>
            <p:cNvSpPr/>
            <p:nvPr/>
          </p:nvSpPr>
          <p:spPr>
            <a:xfrm>
              <a:off x="8375160" y="4415480"/>
              <a:ext cx="2622923" cy="1389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Statistics</a:t>
              </a:r>
            </a:p>
            <a:p>
              <a:pPr algn="ctr"/>
              <a:r>
                <a:rPr lang="en-US" dirty="0">
                  <a:solidFill>
                    <a:schemeClr val="tx1"/>
                  </a:solidFill>
                </a:rPr>
                <a:t>(Numerical characteristics</a:t>
              </a:r>
            </a:p>
            <a:p>
              <a:pPr algn="ctr"/>
              <a:r>
                <a:rPr lang="en-US" dirty="0">
                  <a:solidFill>
                    <a:schemeClr val="tx1"/>
                  </a:solidFill>
                </a:rPr>
                <a:t>Of Data)</a:t>
              </a:r>
            </a:p>
          </p:txBody>
        </p:sp>
        <p:sp>
          <p:nvSpPr>
            <p:cNvPr id="35" name="Rectangle 34">
              <a:extLst>
                <a:ext uri="{FF2B5EF4-FFF2-40B4-BE49-F238E27FC236}">
                  <a16:creationId xmlns:a16="http://schemas.microsoft.com/office/drawing/2014/main" id="{C3AD23C7-3218-4C6A-B9B3-3664262E6558}"/>
                </a:ext>
              </a:extLst>
            </p:cNvPr>
            <p:cNvSpPr/>
            <p:nvPr/>
          </p:nvSpPr>
          <p:spPr>
            <a:xfrm>
              <a:off x="1544735" y="4503376"/>
              <a:ext cx="2622923" cy="1389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Parameters</a:t>
              </a:r>
            </a:p>
            <a:p>
              <a:pPr algn="ctr"/>
              <a:r>
                <a:rPr lang="en-US" dirty="0">
                  <a:solidFill>
                    <a:schemeClr val="tx1"/>
                  </a:solidFill>
                </a:rPr>
                <a:t>(Numerical characteristics</a:t>
              </a:r>
            </a:p>
            <a:p>
              <a:pPr algn="ctr"/>
              <a:r>
                <a:rPr lang="en-US" dirty="0">
                  <a:solidFill>
                    <a:schemeClr val="tx1"/>
                  </a:solidFill>
                </a:rPr>
                <a:t>Of Population)</a:t>
              </a:r>
            </a:p>
          </p:txBody>
        </p:sp>
        <p:sp>
          <p:nvSpPr>
            <p:cNvPr id="36" name="Down Arrow 5">
              <a:extLst>
                <a:ext uri="{FF2B5EF4-FFF2-40B4-BE49-F238E27FC236}">
                  <a16:creationId xmlns:a16="http://schemas.microsoft.com/office/drawing/2014/main" id="{FAB43025-641B-474E-A628-265840AB18B4}"/>
                </a:ext>
              </a:extLst>
            </p:cNvPr>
            <p:cNvSpPr/>
            <p:nvPr/>
          </p:nvSpPr>
          <p:spPr>
            <a:xfrm>
              <a:off x="9248898" y="3391735"/>
              <a:ext cx="484632" cy="1023745"/>
            </a:xfrm>
            <a:prstGeom prst="downArrow">
              <a:avLst>
                <a:gd name="adj1" fmla="val 6359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16">
              <a:extLst>
                <a:ext uri="{FF2B5EF4-FFF2-40B4-BE49-F238E27FC236}">
                  <a16:creationId xmlns:a16="http://schemas.microsoft.com/office/drawing/2014/main" id="{E4898FCD-DE50-4288-9F20-847788ED8C8E}"/>
                </a:ext>
              </a:extLst>
            </p:cNvPr>
            <p:cNvSpPr/>
            <p:nvPr/>
          </p:nvSpPr>
          <p:spPr>
            <a:xfrm rot="5400000">
              <a:off x="5913720" y="2990212"/>
              <a:ext cx="683741" cy="4207502"/>
            </a:xfrm>
            <a:prstGeom prst="downArrow">
              <a:avLst>
                <a:gd name="adj1" fmla="val 6359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19">
              <a:extLst>
                <a:ext uri="{FF2B5EF4-FFF2-40B4-BE49-F238E27FC236}">
                  <a16:creationId xmlns:a16="http://schemas.microsoft.com/office/drawing/2014/main" id="{75090850-386C-40B6-AC78-48BB33FCA5E2}"/>
                </a:ext>
              </a:extLst>
            </p:cNvPr>
            <p:cNvSpPr/>
            <p:nvPr/>
          </p:nvSpPr>
          <p:spPr>
            <a:xfrm rot="10800000">
              <a:off x="1583215" y="3598864"/>
              <a:ext cx="484632" cy="885042"/>
            </a:xfrm>
            <a:prstGeom prst="downArrow">
              <a:avLst>
                <a:gd name="adj1" fmla="val 6359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38">
              <a:extLst>
                <a:ext uri="{FF2B5EF4-FFF2-40B4-BE49-F238E27FC236}">
                  <a16:creationId xmlns:a16="http://schemas.microsoft.com/office/drawing/2014/main" id="{1EB5A6B8-A927-4BD3-A36A-DD92CDB885F6}"/>
                </a:ext>
              </a:extLst>
            </p:cNvPr>
            <p:cNvSpPr/>
            <p:nvPr/>
          </p:nvSpPr>
          <p:spPr>
            <a:xfrm>
              <a:off x="9657516" y="3354600"/>
              <a:ext cx="2356750" cy="885536"/>
            </a:xfrm>
            <a:prstGeom prst="cloud">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b="1" dirty="0">
                  <a:solidFill>
                    <a:schemeClr val="tx1"/>
                  </a:solidFill>
                  <a:latin typeface="Arial" panose="020B0604020202020204" pitchFamily="34" charset="0"/>
                  <a:cs typeface="Arial" panose="020B0604020202020204" pitchFamily="34" charset="0"/>
                </a:rPr>
                <a:t>Descriptive</a:t>
              </a:r>
            </a:p>
            <a:p>
              <a:pPr algn="ctr"/>
              <a:r>
                <a:rPr lang="en-US" sz="2800" b="1" dirty="0">
                  <a:solidFill>
                    <a:schemeClr val="tx1"/>
                  </a:solidFill>
                  <a:latin typeface="Arial" panose="020B0604020202020204" pitchFamily="34" charset="0"/>
                  <a:cs typeface="Arial" panose="020B0604020202020204" pitchFamily="34" charset="0"/>
                </a:rPr>
                <a:t>Statistics</a:t>
              </a:r>
              <a:endParaRPr lang="en-US" sz="2800" dirty="0">
                <a:solidFill>
                  <a:schemeClr val="tx1"/>
                </a:solidFill>
                <a:latin typeface="Arial" panose="020B0604020202020204" pitchFamily="34" charset="0"/>
                <a:cs typeface="Arial" panose="020B0604020202020204" pitchFamily="34" charset="0"/>
              </a:endParaRPr>
            </a:p>
          </p:txBody>
        </p:sp>
        <p:sp>
          <p:nvSpPr>
            <p:cNvPr id="40" name="Cloud 39">
              <a:extLst>
                <a:ext uri="{FF2B5EF4-FFF2-40B4-BE49-F238E27FC236}">
                  <a16:creationId xmlns:a16="http://schemas.microsoft.com/office/drawing/2014/main" id="{396A86D8-E05C-451D-A894-9071F4ADBCC1}"/>
                </a:ext>
              </a:extLst>
            </p:cNvPr>
            <p:cNvSpPr/>
            <p:nvPr/>
          </p:nvSpPr>
          <p:spPr>
            <a:xfrm>
              <a:off x="2049349" y="3764626"/>
              <a:ext cx="3223908" cy="885536"/>
            </a:xfrm>
            <a:prstGeom prst="cloud">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b="1" dirty="0">
                  <a:solidFill>
                    <a:schemeClr val="tx1"/>
                  </a:solidFill>
                  <a:latin typeface="Arial" panose="020B0604020202020204" pitchFamily="34" charset="0"/>
                  <a:cs typeface="Arial" panose="020B0604020202020204" pitchFamily="34" charset="0"/>
                </a:rPr>
                <a:t>Draw</a:t>
              </a:r>
              <a:r>
                <a:rPr lang="en-US" sz="2800" dirty="0">
                  <a:solidFill>
                    <a:schemeClr val="tx1"/>
                  </a:solidFill>
                  <a:latin typeface="Arial" panose="020B0604020202020204" pitchFamily="34" charset="0"/>
                  <a:cs typeface="Arial" panose="020B0604020202020204" pitchFamily="34" charset="0"/>
                </a:rPr>
                <a:t> </a:t>
              </a:r>
              <a:r>
                <a:rPr lang="en-US" sz="2800" b="1" dirty="0">
                  <a:solidFill>
                    <a:schemeClr val="tx1"/>
                  </a:solidFill>
                  <a:latin typeface="Arial" panose="020B0604020202020204" pitchFamily="34" charset="0"/>
                  <a:cs typeface="Arial" panose="020B0604020202020204" pitchFamily="34" charset="0"/>
                </a:rPr>
                <a:t>Conclusions</a:t>
              </a:r>
            </a:p>
          </p:txBody>
        </p:sp>
      </p:grpSp>
    </p:spTree>
    <p:extLst>
      <p:ext uri="{BB962C8B-B14F-4D97-AF65-F5344CB8AC3E}">
        <p14:creationId xmlns:p14="http://schemas.microsoft.com/office/powerpoint/2010/main" val="417915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marR="0" indent="0" algn="just" hangingPunct="0">
              <a:spcBef>
                <a:spcPts val="0"/>
              </a:spcBef>
              <a:spcAft>
                <a:spcPts val="0"/>
              </a:spcAft>
              <a:buNone/>
            </a:pPr>
            <a:r>
              <a:rPr lang="fr-FR" b="1" dirty="0">
                <a:effectLst/>
                <a:latin typeface="Times New Roman" panose="02020603050405020304" pitchFamily="18" charset="0"/>
                <a:ea typeface="Times New Roman" panose="02020603050405020304" pitchFamily="18" charset="0"/>
              </a:rPr>
              <a:t>Ex 1. </a:t>
            </a:r>
            <a:r>
              <a:rPr lang="en-US" dirty="0">
                <a:effectLst/>
                <a:latin typeface="Times New Roman" panose="02020603050405020304" pitchFamily="18" charset="0"/>
                <a:ea typeface="Times New Roman" panose="02020603050405020304" pitchFamily="18" charset="0"/>
              </a:rPr>
              <a:t>A marketing consultant observed 50 consecutive shoppers at a grocery store. Here are the amounts that each shopper spent (in dollars). </a:t>
            </a: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dirty="0">
                <a:effectLst/>
                <a:latin typeface="Times New Roman" panose="02020603050405020304" pitchFamily="18" charset="0"/>
                <a:ea typeface="Times New Roman" panose="02020603050405020304" pitchFamily="18" charset="0"/>
              </a:rPr>
              <a:t>It is really hard to get any information staring at a data set like this. We have to summary the data somehow. </a:t>
            </a:r>
          </a:p>
          <a:p>
            <a:pPr marL="0" indent="0" hangingPunct="0">
              <a:buNone/>
            </a:pPr>
            <a:endParaRPr lang="en-US"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19</a:t>
            </a:fld>
            <a:endParaRPr lang="en-US"/>
          </a:p>
        </p:txBody>
      </p:sp>
      <p:graphicFrame>
        <p:nvGraphicFramePr>
          <p:cNvPr id="9" name="Table 8">
            <a:extLst>
              <a:ext uri="{FF2B5EF4-FFF2-40B4-BE49-F238E27FC236}">
                <a16:creationId xmlns:a16="http://schemas.microsoft.com/office/drawing/2014/main" id="{4E4308AB-39BE-4AB0-A4D6-00CC47CA73EF}"/>
              </a:ext>
            </a:extLst>
          </p:cNvPr>
          <p:cNvGraphicFramePr>
            <a:graphicFrameLocks noGrp="1"/>
          </p:cNvGraphicFramePr>
          <p:nvPr>
            <p:extLst>
              <p:ext uri="{D42A27DB-BD31-4B8C-83A1-F6EECF244321}">
                <p14:modId xmlns:p14="http://schemas.microsoft.com/office/powerpoint/2010/main" val="4022107823"/>
              </p:ext>
            </p:extLst>
          </p:nvPr>
        </p:nvGraphicFramePr>
        <p:xfrm>
          <a:off x="1055718" y="2399245"/>
          <a:ext cx="10366310" cy="3258140"/>
        </p:xfrm>
        <a:graphic>
          <a:graphicData uri="http://schemas.openxmlformats.org/drawingml/2006/table">
            <a:tbl>
              <a:tblPr>
                <a:tableStyleId>{5C22544A-7EE6-4342-B048-85BDC9FD1C3A}</a:tableStyleId>
              </a:tblPr>
              <a:tblGrid>
                <a:gridCol w="2073262">
                  <a:extLst>
                    <a:ext uri="{9D8B030D-6E8A-4147-A177-3AD203B41FA5}">
                      <a16:colId xmlns:a16="http://schemas.microsoft.com/office/drawing/2014/main" val="2887484963"/>
                    </a:ext>
                  </a:extLst>
                </a:gridCol>
                <a:gridCol w="2073262">
                  <a:extLst>
                    <a:ext uri="{9D8B030D-6E8A-4147-A177-3AD203B41FA5}">
                      <a16:colId xmlns:a16="http://schemas.microsoft.com/office/drawing/2014/main" val="1243173694"/>
                    </a:ext>
                  </a:extLst>
                </a:gridCol>
                <a:gridCol w="2073262">
                  <a:extLst>
                    <a:ext uri="{9D8B030D-6E8A-4147-A177-3AD203B41FA5}">
                      <a16:colId xmlns:a16="http://schemas.microsoft.com/office/drawing/2014/main" val="1449205477"/>
                    </a:ext>
                  </a:extLst>
                </a:gridCol>
                <a:gridCol w="2090438">
                  <a:extLst>
                    <a:ext uri="{9D8B030D-6E8A-4147-A177-3AD203B41FA5}">
                      <a16:colId xmlns:a16="http://schemas.microsoft.com/office/drawing/2014/main" val="1270613317"/>
                    </a:ext>
                  </a:extLst>
                </a:gridCol>
                <a:gridCol w="2056086">
                  <a:extLst>
                    <a:ext uri="{9D8B030D-6E8A-4147-A177-3AD203B41FA5}">
                      <a16:colId xmlns:a16="http://schemas.microsoft.com/office/drawing/2014/main" val="1705483535"/>
                    </a:ext>
                  </a:extLst>
                </a:gridCol>
              </a:tblGrid>
              <a:tr h="325814">
                <a:tc>
                  <a:txBody>
                    <a:bodyPr/>
                    <a:lstStyle/>
                    <a:p>
                      <a:pPr marL="0" marR="0" algn="just" hangingPunct="0">
                        <a:spcBef>
                          <a:spcPts val="0"/>
                        </a:spcBef>
                        <a:spcAft>
                          <a:spcPts val="0"/>
                        </a:spcAft>
                      </a:pPr>
                      <a:r>
                        <a:rPr lang="en-US" sz="2000" dirty="0">
                          <a:effectLst/>
                        </a:rPr>
                        <a:t>18.71</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32.82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37.52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33.26</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6.90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8392986"/>
                  </a:ext>
                </a:extLst>
              </a:tr>
              <a:tr h="325814">
                <a:tc>
                  <a:txBody>
                    <a:bodyPr/>
                    <a:lstStyle/>
                    <a:p>
                      <a:pPr marL="0" marR="0" algn="just" hangingPunct="0">
                        <a:spcBef>
                          <a:spcPts val="0"/>
                        </a:spcBef>
                        <a:spcAft>
                          <a:spcPts val="0"/>
                        </a:spcAft>
                      </a:pPr>
                      <a:r>
                        <a:rPr lang="en-US" sz="2000">
                          <a:effectLst/>
                        </a:rPr>
                        <a:t>31.99</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dirty="0">
                          <a:effectLst/>
                        </a:rPr>
                        <a:t>39.28</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69.49</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19.55</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12.66</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97048970"/>
                  </a:ext>
                </a:extLst>
              </a:tr>
              <a:tr h="325814">
                <a:tc>
                  <a:txBody>
                    <a:bodyPr/>
                    <a:lstStyle/>
                    <a:p>
                      <a:pPr marL="0" marR="0" algn="just" hangingPunct="0">
                        <a:spcBef>
                          <a:spcPts val="0"/>
                        </a:spcBef>
                        <a:spcAft>
                          <a:spcPts val="0"/>
                        </a:spcAft>
                      </a:pPr>
                      <a:r>
                        <a:rPr lang="en-US" sz="2000">
                          <a:effectLst/>
                        </a:rPr>
                        <a:t>27.07</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dirty="0">
                          <a:effectLst/>
                        </a:rPr>
                        <a:t>63.85</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34.76</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20.89</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16.55</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3437472"/>
                  </a:ext>
                </a:extLst>
              </a:tr>
              <a:tr h="325814">
                <a:tc>
                  <a:txBody>
                    <a:bodyPr/>
                    <a:lstStyle/>
                    <a:p>
                      <a:pPr marL="0" marR="0" algn="just" hangingPunct="0">
                        <a:spcBef>
                          <a:spcPts val="0"/>
                        </a:spcBef>
                        <a:spcAft>
                          <a:spcPts val="0"/>
                        </a:spcAft>
                      </a:pPr>
                      <a:r>
                        <a:rPr lang="en-US" sz="2000">
                          <a:effectLst/>
                        </a:rPr>
                        <a:t>23.85</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30.54</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40.80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52.36</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15.01</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7915081"/>
                  </a:ext>
                </a:extLst>
              </a:tr>
              <a:tr h="325814">
                <a:tc>
                  <a:txBody>
                    <a:bodyPr/>
                    <a:lstStyle/>
                    <a:p>
                      <a:pPr marL="0" marR="0" algn="just" hangingPunct="0">
                        <a:spcBef>
                          <a:spcPts val="0"/>
                        </a:spcBef>
                        <a:spcAft>
                          <a:spcPts val="0"/>
                        </a:spcAft>
                      </a:pPr>
                      <a:r>
                        <a:rPr lang="en-US" sz="2000">
                          <a:effectLst/>
                        </a:rPr>
                        <a:t>14.35</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14.52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dirty="0">
                          <a:effectLst/>
                        </a:rPr>
                        <a:t>20.58</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33.80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13.72</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9774992"/>
                  </a:ext>
                </a:extLst>
              </a:tr>
              <a:tr h="325814">
                <a:tc>
                  <a:txBody>
                    <a:bodyPr/>
                    <a:lstStyle/>
                    <a:p>
                      <a:pPr marL="0" marR="0" algn="just" hangingPunct="0">
                        <a:spcBef>
                          <a:spcPts val="0"/>
                        </a:spcBef>
                        <a:spcAft>
                          <a:spcPts val="0"/>
                        </a:spcAft>
                      </a:pPr>
                      <a:r>
                        <a:rPr lang="en-US" sz="2000">
                          <a:effectLst/>
                        </a:rPr>
                        <a:t>36.22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29.15</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43.97</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45.58</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15.33</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3097262"/>
                  </a:ext>
                </a:extLst>
              </a:tr>
              <a:tr h="325814">
                <a:tc>
                  <a:txBody>
                    <a:bodyPr/>
                    <a:lstStyle/>
                    <a:p>
                      <a:pPr marL="0" marR="0" algn="just" hangingPunct="0">
                        <a:spcBef>
                          <a:spcPts val="0"/>
                        </a:spcBef>
                        <a:spcAft>
                          <a:spcPts val="0"/>
                        </a:spcAft>
                      </a:pPr>
                      <a:r>
                        <a:rPr lang="en-US" sz="2000">
                          <a:effectLst/>
                        </a:rPr>
                        <a:t>21.13</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dirty="0">
                          <a:effectLst/>
                        </a:rPr>
                        <a:t>14.55</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13.67</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61.57</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18.30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1465758"/>
                  </a:ext>
                </a:extLst>
              </a:tr>
              <a:tr h="325814">
                <a:tc>
                  <a:txBody>
                    <a:bodyPr/>
                    <a:lstStyle/>
                    <a:p>
                      <a:pPr marL="0" marR="0" algn="just" hangingPunct="0">
                        <a:spcBef>
                          <a:spcPts val="0"/>
                        </a:spcBef>
                        <a:spcAft>
                          <a:spcPts val="0"/>
                        </a:spcAft>
                      </a:pPr>
                      <a:r>
                        <a:rPr lang="en-US" sz="2000">
                          <a:effectLst/>
                        </a:rPr>
                        <a:t>20.91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64.30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11.34</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18.22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17.15</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0446614"/>
                  </a:ext>
                </a:extLst>
              </a:tr>
              <a:tr h="325814">
                <a:tc>
                  <a:txBody>
                    <a:bodyPr/>
                    <a:lstStyle/>
                    <a:p>
                      <a:pPr marL="0" marR="0" algn="just" hangingPunct="0">
                        <a:spcBef>
                          <a:spcPts val="0"/>
                        </a:spcBef>
                        <a:spcAft>
                          <a:spcPts val="0"/>
                        </a:spcAft>
                      </a:pPr>
                      <a:r>
                        <a:rPr lang="en-US" sz="2000">
                          <a:effectLst/>
                        </a:rPr>
                        <a:t>2.32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26.04</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28.76</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8.04</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9.45</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34979273"/>
                  </a:ext>
                </a:extLst>
              </a:tr>
              <a:tr h="325814">
                <a:tc>
                  <a:txBody>
                    <a:bodyPr/>
                    <a:lstStyle/>
                    <a:p>
                      <a:pPr marL="0" marR="0" algn="just" hangingPunct="0">
                        <a:spcBef>
                          <a:spcPts val="0"/>
                        </a:spcBef>
                        <a:spcAft>
                          <a:spcPts val="0"/>
                        </a:spcAft>
                      </a:pPr>
                      <a:r>
                        <a:rPr lang="en-US" sz="2000">
                          <a:effectLst/>
                        </a:rPr>
                        <a:t>19.54</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dirty="0">
                          <a:effectLst/>
                        </a:rPr>
                        <a:t>11.63</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6.61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a:effectLst/>
                        </a:rPr>
                        <a:t>12.95</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0"/>
                        </a:spcBef>
                        <a:spcAft>
                          <a:spcPts val="0"/>
                        </a:spcAft>
                      </a:pPr>
                      <a:r>
                        <a:rPr lang="en-US" sz="2000" dirty="0">
                          <a:effectLst/>
                        </a:rPr>
                        <a:t>10.26</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3545488"/>
                  </a:ext>
                </a:extLst>
              </a:tr>
            </a:tbl>
          </a:graphicData>
        </a:graphic>
      </p:graphicFrame>
    </p:spTree>
    <p:extLst>
      <p:ext uri="{BB962C8B-B14F-4D97-AF65-F5344CB8AC3E}">
        <p14:creationId xmlns:p14="http://schemas.microsoft.com/office/powerpoint/2010/main" val="144137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5"/>
            <a:ext cx="10515600" cy="1450423"/>
          </a:xfrm>
        </p:spPr>
        <p:txBody>
          <a:bodyPr>
            <a:noAutofit/>
          </a:bodyPr>
          <a:lstStyle/>
          <a:p>
            <a:r>
              <a:rPr lang="en-US" sz="6600" dirty="0">
                <a:solidFill>
                  <a:srgbClr val="FF0000"/>
                </a:solidFill>
              </a:rPr>
              <a:t>Last time: </a:t>
            </a:r>
            <a:r>
              <a:rPr lang="en-US" sz="6600" dirty="0"/>
              <a:t>Statistical concepts</a:t>
            </a: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2610678"/>
            <a:ext cx="10515600" cy="3865632"/>
          </a:xfrm>
        </p:spPr>
        <p:txBody>
          <a:bodyPr>
            <a:normAutofit/>
          </a:bodyPr>
          <a:lstStyle/>
          <a:p>
            <a:r>
              <a:rPr lang="en-US" sz="5400" dirty="0"/>
              <a:t>Today, we continue to go over the notes, and introduce more concepts.</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dirty="0"/>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a:t>
            </a:fld>
            <a:endParaRPr lang="en-US"/>
          </a:p>
        </p:txBody>
      </p:sp>
    </p:spTree>
    <p:extLst>
      <p:ext uri="{BB962C8B-B14F-4D97-AF65-F5344CB8AC3E}">
        <p14:creationId xmlns:p14="http://schemas.microsoft.com/office/powerpoint/2010/main" val="2301800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r>
              <a:rPr lang="en-US" sz="3200" dirty="0">
                <a:effectLst/>
                <a:latin typeface="Times New Roman" panose="02020603050405020304" pitchFamily="18" charset="0"/>
                <a:ea typeface="Times New Roman" panose="02020603050405020304" pitchFamily="18" charset="0"/>
              </a:rPr>
              <a:t>(1) Frequency table. We could separate the range of the data into several intervals and count how many cases in each interval. </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20</a:t>
            </a:fld>
            <a:endParaRPr lang="en-US"/>
          </a:p>
        </p:txBody>
      </p:sp>
      <p:graphicFrame>
        <p:nvGraphicFramePr>
          <p:cNvPr id="8" name="Object 3">
            <a:extLst>
              <a:ext uri="{FF2B5EF4-FFF2-40B4-BE49-F238E27FC236}">
                <a16:creationId xmlns:a16="http://schemas.microsoft.com/office/drawing/2014/main" id="{56A5836C-2CA3-4D12-8AD5-AC9D2DE19AB7}"/>
              </a:ext>
            </a:extLst>
          </p:cNvPr>
          <p:cNvGraphicFramePr>
            <a:graphicFrameLocks noChangeAspect="1"/>
          </p:cNvGraphicFramePr>
          <p:nvPr>
            <p:extLst>
              <p:ext uri="{D42A27DB-BD31-4B8C-83A1-F6EECF244321}">
                <p14:modId xmlns:p14="http://schemas.microsoft.com/office/powerpoint/2010/main" val="3244879686"/>
              </p:ext>
            </p:extLst>
          </p:nvPr>
        </p:nvGraphicFramePr>
        <p:xfrm>
          <a:off x="2862308" y="2625279"/>
          <a:ext cx="6068627" cy="3613150"/>
        </p:xfrm>
        <a:graphic>
          <a:graphicData uri="http://schemas.openxmlformats.org/presentationml/2006/ole">
            <mc:AlternateContent xmlns:mc="http://schemas.openxmlformats.org/markup-compatibility/2006">
              <mc:Choice xmlns:v="urn:schemas-microsoft-com:vml" Requires="v">
                <p:oleObj spid="_x0000_s2129" name="Worksheet" r:id="rId3" imgW="2066790" imgH="1752652" progId="Excel.Sheet.8">
                  <p:embed/>
                </p:oleObj>
              </mc:Choice>
              <mc:Fallback>
                <p:oleObj name="Worksheet" r:id="rId3" imgW="2066790" imgH="1752652" progId="Excel.Sheet.8">
                  <p:embed/>
                  <p:pic>
                    <p:nvPicPr>
                      <p:cNvPr id="651267" name="Object 3">
                        <a:extLst>
                          <a:ext uri="{FF2B5EF4-FFF2-40B4-BE49-F238E27FC236}">
                            <a16:creationId xmlns:a16="http://schemas.microsoft.com/office/drawing/2014/main" id="{9B981338-0FEC-4E28-9DD1-B0EB2B699EEE}"/>
                          </a:ext>
                        </a:extLst>
                      </p:cNvPr>
                      <p:cNvPicPr>
                        <a:picLocks noChangeAspect="1" noChangeArrowheads="1"/>
                      </p:cNvPicPr>
                      <p:nvPr/>
                    </p:nvPicPr>
                    <p:blipFill>
                      <a:blip r:embed="rId4"/>
                      <a:srcRect/>
                      <a:stretch>
                        <a:fillRect/>
                      </a:stretch>
                    </p:blipFill>
                    <p:spPr bwMode="auto">
                      <a:xfrm>
                        <a:off x="2862308" y="2625279"/>
                        <a:ext cx="6068627" cy="36131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23575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r>
              <a:rPr lang="en-US" sz="3200" dirty="0">
                <a:effectLst/>
                <a:latin typeface="Times New Roman" panose="02020603050405020304" pitchFamily="18" charset="0"/>
                <a:ea typeface="Times New Roman" panose="02020603050405020304" pitchFamily="18" charset="0"/>
              </a:rPr>
              <a:t>(2) Stem-and-leaf plot. Table served as a graph also.</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21</a:t>
            </a:fld>
            <a:endParaRPr lang="en-US"/>
          </a:p>
        </p:txBody>
      </p:sp>
      <p:graphicFrame>
        <p:nvGraphicFramePr>
          <p:cNvPr id="7" name="Table 6">
            <a:extLst>
              <a:ext uri="{FF2B5EF4-FFF2-40B4-BE49-F238E27FC236}">
                <a16:creationId xmlns:a16="http://schemas.microsoft.com/office/drawing/2014/main" id="{9E57C380-E2AC-4BAF-908F-7A8F5BFD8FA7}"/>
              </a:ext>
            </a:extLst>
          </p:cNvPr>
          <p:cNvGraphicFramePr>
            <a:graphicFrameLocks noGrp="1"/>
          </p:cNvGraphicFramePr>
          <p:nvPr>
            <p:extLst>
              <p:ext uri="{D42A27DB-BD31-4B8C-83A1-F6EECF244321}">
                <p14:modId xmlns:p14="http://schemas.microsoft.com/office/powerpoint/2010/main" val="3372199686"/>
              </p:ext>
            </p:extLst>
          </p:nvPr>
        </p:nvGraphicFramePr>
        <p:xfrm>
          <a:off x="9295654" y="2789002"/>
          <a:ext cx="2396564" cy="3258140"/>
        </p:xfrm>
        <a:graphic>
          <a:graphicData uri="http://schemas.openxmlformats.org/drawingml/2006/table">
            <a:tbl>
              <a:tblPr>
                <a:tableStyleId>{5C22544A-7EE6-4342-B048-85BDC9FD1C3A}</a:tableStyleId>
              </a:tblPr>
              <a:tblGrid>
                <a:gridCol w="1080488">
                  <a:extLst>
                    <a:ext uri="{9D8B030D-6E8A-4147-A177-3AD203B41FA5}">
                      <a16:colId xmlns:a16="http://schemas.microsoft.com/office/drawing/2014/main" val="2887484963"/>
                    </a:ext>
                  </a:extLst>
                </a:gridCol>
                <a:gridCol w="1316076">
                  <a:extLst>
                    <a:ext uri="{9D8B030D-6E8A-4147-A177-3AD203B41FA5}">
                      <a16:colId xmlns:a16="http://schemas.microsoft.com/office/drawing/2014/main" val="1243173694"/>
                    </a:ext>
                  </a:extLst>
                </a:gridCol>
              </a:tblGrid>
              <a:tr h="325814">
                <a:tc>
                  <a:txBody>
                    <a:bodyPr/>
                    <a:lstStyle/>
                    <a:p>
                      <a:pPr marL="0" marR="0" algn="just" hangingPunct="0">
                        <a:spcBef>
                          <a:spcPts val="0"/>
                        </a:spcBef>
                        <a:spcAft>
                          <a:spcPts val="0"/>
                        </a:spcAft>
                      </a:pPr>
                      <a:r>
                        <a:rPr lang="en-US" sz="2000" dirty="0">
                          <a:solidFill>
                            <a:srgbClr val="FF0000"/>
                          </a:solidFill>
                          <a:effectLst/>
                        </a:rPr>
                        <a:t>18.71</a:t>
                      </a:r>
                      <a:endParaRPr lang="en-US" sz="20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648392986"/>
                  </a:ext>
                </a:extLst>
              </a:tr>
              <a:tr h="325814">
                <a:tc>
                  <a:txBody>
                    <a:bodyPr/>
                    <a:lstStyle/>
                    <a:p>
                      <a:pPr marL="0" marR="0" algn="just" hangingPunct="0">
                        <a:spcBef>
                          <a:spcPts val="0"/>
                        </a:spcBef>
                        <a:spcAft>
                          <a:spcPts val="0"/>
                        </a:spcAft>
                      </a:pPr>
                      <a:r>
                        <a:rPr lang="en-US" sz="2000" dirty="0">
                          <a:solidFill>
                            <a:schemeClr val="accent2">
                              <a:lumMod val="75000"/>
                            </a:schemeClr>
                          </a:solidFill>
                          <a:effectLst/>
                        </a:rPr>
                        <a:t>31.99</a:t>
                      </a:r>
                      <a:endParaRPr lang="en-US" sz="2000" dirty="0">
                        <a:solidFill>
                          <a:schemeClr val="accent2">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797048970"/>
                  </a:ext>
                </a:extLst>
              </a:tr>
              <a:tr h="325814">
                <a:tc>
                  <a:txBody>
                    <a:bodyPr/>
                    <a:lstStyle/>
                    <a:p>
                      <a:pPr marL="0" marR="0" algn="just" hangingPunct="0">
                        <a:spcBef>
                          <a:spcPts val="0"/>
                        </a:spcBef>
                        <a:spcAft>
                          <a:spcPts val="0"/>
                        </a:spcAft>
                      </a:pPr>
                      <a:r>
                        <a:rPr lang="en-US" sz="2000" dirty="0">
                          <a:solidFill>
                            <a:srgbClr val="FFC000"/>
                          </a:solidFill>
                          <a:effectLst/>
                        </a:rPr>
                        <a:t>27.07</a:t>
                      </a:r>
                      <a:endParaRPr lang="en-US" sz="2000" dirty="0">
                        <a:solidFill>
                          <a:srgbClr val="FFC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3773437472"/>
                  </a:ext>
                </a:extLst>
              </a:tr>
              <a:tr h="325814">
                <a:tc>
                  <a:txBody>
                    <a:bodyPr/>
                    <a:lstStyle/>
                    <a:p>
                      <a:pPr marL="0" marR="0" algn="just" hangingPunct="0">
                        <a:spcBef>
                          <a:spcPts val="0"/>
                        </a:spcBef>
                        <a:spcAft>
                          <a:spcPts val="0"/>
                        </a:spcAft>
                      </a:pPr>
                      <a:r>
                        <a:rPr lang="en-US" sz="2000" dirty="0">
                          <a:solidFill>
                            <a:srgbClr val="7030A0"/>
                          </a:solidFill>
                          <a:effectLst/>
                        </a:rPr>
                        <a:t>23.85</a:t>
                      </a:r>
                      <a:endParaRPr lang="en-US" sz="2000" dirty="0">
                        <a:solidFill>
                          <a:srgbClr val="7030A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407915081"/>
                  </a:ext>
                </a:extLst>
              </a:tr>
              <a:tr h="325814">
                <a:tc>
                  <a:txBody>
                    <a:bodyPr/>
                    <a:lstStyle/>
                    <a:p>
                      <a:pPr marL="0" marR="0" algn="just" hangingPunct="0">
                        <a:spcBef>
                          <a:spcPts val="0"/>
                        </a:spcBef>
                        <a:spcAft>
                          <a:spcPts val="0"/>
                        </a:spcAft>
                      </a:pPr>
                      <a:r>
                        <a:rPr lang="en-US" sz="2000" dirty="0">
                          <a:solidFill>
                            <a:srgbClr val="C00000"/>
                          </a:solidFill>
                          <a:effectLst/>
                        </a:rPr>
                        <a:t>14.35</a:t>
                      </a:r>
                      <a:endParaRPr lang="en-US" sz="2000" dirty="0">
                        <a:solidFill>
                          <a:srgbClr val="C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2909774992"/>
                  </a:ext>
                </a:extLst>
              </a:tr>
              <a:tr h="325814">
                <a:tc>
                  <a:txBody>
                    <a:bodyPr/>
                    <a:lstStyle/>
                    <a:p>
                      <a:pPr marL="0" marR="0" algn="just" hangingPunct="0">
                        <a:spcBef>
                          <a:spcPts val="0"/>
                        </a:spcBef>
                        <a:spcAft>
                          <a:spcPts val="0"/>
                        </a:spcAft>
                      </a:pPr>
                      <a:r>
                        <a:rPr lang="en-US" sz="2000">
                          <a:effectLst/>
                        </a:rPr>
                        <a:t>36.22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353097262"/>
                  </a:ext>
                </a:extLst>
              </a:tr>
              <a:tr h="325814">
                <a:tc>
                  <a:txBody>
                    <a:bodyPr/>
                    <a:lstStyle/>
                    <a:p>
                      <a:pPr marL="0" marR="0" algn="just" hangingPunct="0">
                        <a:spcBef>
                          <a:spcPts val="0"/>
                        </a:spcBef>
                        <a:spcAft>
                          <a:spcPts val="0"/>
                        </a:spcAft>
                      </a:pPr>
                      <a:r>
                        <a:rPr lang="en-US" sz="2000">
                          <a:effectLst/>
                        </a:rPr>
                        <a:t>21.13</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4021465758"/>
                  </a:ext>
                </a:extLst>
              </a:tr>
              <a:tr h="325814">
                <a:tc>
                  <a:txBody>
                    <a:bodyPr/>
                    <a:lstStyle/>
                    <a:p>
                      <a:pPr marL="0" marR="0" algn="just" hangingPunct="0">
                        <a:spcBef>
                          <a:spcPts val="0"/>
                        </a:spcBef>
                        <a:spcAft>
                          <a:spcPts val="0"/>
                        </a:spcAft>
                      </a:pPr>
                      <a:r>
                        <a:rPr lang="en-US" sz="2000">
                          <a:effectLst/>
                        </a:rPr>
                        <a:t>20.91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400446614"/>
                  </a:ext>
                </a:extLst>
              </a:tr>
              <a:tr h="325814">
                <a:tc>
                  <a:txBody>
                    <a:bodyPr/>
                    <a:lstStyle/>
                    <a:p>
                      <a:pPr marL="0" marR="0" algn="just" hangingPunct="0">
                        <a:spcBef>
                          <a:spcPts val="0"/>
                        </a:spcBef>
                        <a:spcAft>
                          <a:spcPts val="0"/>
                        </a:spcAft>
                      </a:pPr>
                      <a:r>
                        <a:rPr lang="en-US" sz="2000">
                          <a:effectLst/>
                        </a:rPr>
                        <a:t>2.32</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3134979273"/>
                  </a:ext>
                </a:extLst>
              </a:tr>
              <a:tr h="325814">
                <a:tc>
                  <a:txBody>
                    <a:bodyPr/>
                    <a:lstStyle/>
                    <a:p>
                      <a:pPr marL="0" marR="0" algn="just" hangingPunct="0">
                        <a:spcBef>
                          <a:spcPts val="0"/>
                        </a:spcBef>
                        <a:spcAft>
                          <a:spcPts val="0"/>
                        </a:spcAft>
                      </a:pPr>
                      <a:r>
                        <a:rPr lang="en-US" sz="2000">
                          <a:effectLst/>
                        </a:rPr>
                        <a:t>19.54</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673545488"/>
                  </a:ext>
                </a:extLst>
              </a:tr>
            </a:tbl>
          </a:graphicData>
        </a:graphic>
      </p:graphicFrame>
      <p:sp>
        <p:nvSpPr>
          <p:cNvPr id="10" name="TextBox 9">
            <a:extLst>
              <a:ext uri="{FF2B5EF4-FFF2-40B4-BE49-F238E27FC236}">
                <a16:creationId xmlns:a16="http://schemas.microsoft.com/office/drawing/2014/main" id="{6C32DBAF-BD4C-4F6F-9162-95E84D6D6DD3}"/>
              </a:ext>
            </a:extLst>
          </p:cNvPr>
          <p:cNvSpPr txBox="1"/>
          <p:nvPr/>
        </p:nvSpPr>
        <p:spPr>
          <a:xfrm>
            <a:off x="838200" y="2402136"/>
            <a:ext cx="7442200" cy="4031873"/>
          </a:xfrm>
          <a:prstGeom prst="rect">
            <a:avLst/>
          </a:prstGeom>
          <a:noFill/>
        </p:spPr>
        <p:txBody>
          <a:bodyPr wrap="square">
            <a:spAutoFit/>
          </a:bodyPr>
          <a:lstStyle/>
          <a:p>
            <a:r>
              <a:rPr lang="en-US" sz="3200" dirty="0">
                <a:solidFill>
                  <a:srgbClr val="00B050"/>
                </a:solidFill>
              </a:rPr>
              <a:t>Category 		Stem &amp; leaf</a:t>
            </a:r>
          </a:p>
          <a:p>
            <a:r>
              <a:rPr lang="en-US" sz="3200" dirty="0">
                <a:solidFill>
                  <a:srgbClr val="00B050"/>
                </a:solidFill>
              </a:rPr>
              <a:t>  0&lt;=x&lt;10		26689</a:t>
            </a:r>
          </a:p>
          <a:p>
            <a:r>
              <a:rPr lang="en-US" sz="3200" dirty="0">
                <a:solidFill>
                  <a:srgbClr val="00B050"/>
                </a:solidFill>
              </a:rPr>
              <a:t>10&lt;=x&lt;20		0112233</a:t>
            </a:r>
            <a:r>
              <a:rPr lang="en-US" sz="3200" dirty="0">
                <a:solidFill>
                  <a:srgbClr val="C00000"/>
                </a:solidFill>
              </a:rPr>
              <a:t>4</a:t>
            </a:r>
            <a:r>
              <a:rPr lang="en-US" sz="3200" dirty="0">
                <a:solidFill>
                  <a:srgbClr val="00B050"/>
                </a:solidFill>
              </a:rPr>
              <a:t>445567</a:t>
            </a:r>
            <a:r>
              <a:rPr lang="en-US" sz="3200" dirty="0">
                <a:solidFill>
                  <a:srgbClr val="FF0000"/>
                </a:solidFill>
              </a:rPr>
              <a:t>8</a:t>
            </a:r>
            <a:r>
              <a:rPr lang="en-US" sz="3200" dirty="0">
                <a:solidFill>
                  <a:srgbClr val="00B050"/>
                </a:solidFill>
              </a:rPr>
              <a:t>8899</a:t>
            </a:r>
          </a:p>
          <a:p>
            <a:r>
              <a:rPr lang="en-US" sz="3200" dirty="0">
                <a:solidFill>
                  <a:srgbClr val="00B050"/>
                </a:solidFill>
              </a:rPr>
              <a:t>20&lt;=x&lt;30		1</a:t>
            </a:r>
            <a:r>
              <a:rPr lang="en-US" sz="3200" dirty="0">
                <a:solidFill>
                  <a:srgbClr val="7030A0"/>
                </a:solidFill>
              </a:rPr>
              <a:t>3</a:t>
            </a:r>
            <a:r>
              <a:rPr lang="en-US" sz="3200" dirty="0">
                <a:solidFill>
                  <a:srgbClr val="00B050"/>
                </a:solidFill>
              </a:rPr>
              <a:t>6</a:t>
            </a:r>
            <a:r>
              <a:rPr lang="en-US" sz="3200" dirty="0">
                <a:solidFill>
                  <a:srgbClr val="FFC000"/>
                </a:solidFill>
              </a:rPr>
              <a:t>7</a:t>
            </a:r>
            <a:r>
              <a:rPr lang="en-US" sz="3200" dirty="0">
                <a:solidFill>
                  <a:srgbClr val="00B050"/>
                </a:solidFill>
              </a:rPr>
              <a:t>89</a:t>
            </a:r>
          </a:p>
          <a:p>
            <a:r>
              <a:rPr lang="en-US" sz="3200" dirty="0">
                <a:solidFill>
                  <a:srgbClr val="00B050"/>
                </a:solidFill>
              </a:rPr>
              <a:t>30&lt;=x&lt;40		0</a:t>
            </a:r>
            <a:r>
              <a:rPr lang="en-US" sz="3200" dirty="0">
                <a:solidFill>
                  <a:schemeClr val="accent2">
                    <a:lumMod val="75000"/>
                  </a:schemeClr>
                </a:solidFill>
              </a:rPr>
              <a:t>1</a:t>
            </a:r>
            <a:r>
              <a:rPr lang="en-US" sz="3200" dirty="0">
                <a:solidFill>
                  <a:srgbClr val="00B050"/>
                </a:solidFill>
              </a:rPr>
              <a:t>2334679</a:t>
            </a:r>
          </a:p>
          <a:p>
            <a:r>
              <a:rPr lang="en-US" sz="3200" dirty="0">
                <a:solidFill>
                  <a:srgbClr val="00B050"/>
                </a:solidFill>
              </a:rPr>
              <a:t>40&lt;=x&lt;50		035</a:t>
            </a:r>
          </a:p>
          <a:p>
            <a:r>
              <a:rPr lang="en-US" sz="3200" dirty="0">
                <a:solidFill>
                  <a:srgbClr val="00B050"/>
                </a:solidFill>
              </a:rPr>
              <a:t>50&lt;=x&lt;60		2</a:t>
            </a:r>
          </a:p>
          <a:p>
            <a:r>
              <a:rPr lang="en-US" sz="3200" dirty="0">
                <a:solidFill>
                  <a:srgbClr val="00B050"/>
                </a:solidFill>
              </a:rPr>
              <a:t>60&lt;=x&lt;70		1449</a:t>
            </a:r>
          </a:p>
        </p:txBody>
      </p:sp>
    </p:spTree>
    <p:extLst>
      <p:ext uri="{BB962C8B-B14F-4D97-AF65-F5344CB8AC3E}">
        <p14:creationId xmlns:p14="http://schemas.microsoft.com/office/powerpoint/2010/main" val="115169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r>
              <a:rPr lang="en-US" sz="3200" dirty="0">
                <a:effectLst/>
                <a:latin typeface="Times New Roman" panose="02020603050405020304" pitchFamily="18" charset="0"/>
                <a:ea typeface="Times New Roman" panose="02020603050405020304" pitchFamily="18" charset="0"/>
              </a:rPr>
              <a:t>(3) Histogram.</a:t>
            </a: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22</a:t>
            </a:fld>
            <a:endParaRPr lang="en-US"/>
          </a:p>
        </p:txBody>
      </p:sp>
      <p:pic>
        <p:nvPicPr>
          <p:cNvPr id="8" name="Picture 7">
            <a:extLst>
              <a:ext uri="{FF2B5EF4-FFF2-40B4-BE49-F238E27FC236}">
                <a16:creationId xmlns:a16="http://schemas.microsoft.com/office/drawing/2014/main" id="{3C0FA3F9-4DEF-4C59-ABA9-C4A3AA65B9FB}"/>
              </a:ext>
            </a:extLst>
          </p:cNvPr>
          <p:cNvPicPr>
            <a:picLocks noChangeAspect="1"/>
          </p:cNvPicPr>
          <p:nvPr/>
        </p:nvPicPr>
        <p:blipFill rotWithShape="1">
          <a:blip r:embed="rId2"/>
          <a:srcRect t="5403" r="2941"/>
          <a:stretch/>
        </p:blipFill>
        <p:spPr>
          <a:xfrm>
            <a:off x="1573127" y="2359144"/>
            <a:ext cx="9546212" cy="4498856"/>
          </a:xfrm>
          <a:prstGeom prst="rect">
            <a:avLst/>
          </a:prstGeom>
        </p:spPr>
      </p:pic>
    </p:spTree>
    <p:extLst>
      <p:ext uri="{BB962C8B-B14F-4D97-AF65-F5344CB8AC3E}">
        <p14:creationId xmlns:p14="http://schemas.microsoft.com/office/powerpoint/2010/main" val="2991041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r>
              <a:rPr lang="en-US" sz="3200" dirty="0">
                <a:effectLst/>
                <a:latin typeface="Times New Roman" panose="02020603050405020304" pitchFamily="18" charset="0"/>
                <a:ea typeface="Times New Roman" panose="02020603050405020304" pitchFamily="18" charset="0"/>
              </a:rPr>
              <a:t>(4) Frequency Polygons</a:t>
            </a: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23</a:t>
            </a:fld>
            <a:endParaRPr lang="en-US"/>
          </a:p>
        </p:txBody>
      </p:sp>
      <p:pic>
        <p:nvPicPr>
          <p:cNvPr id="7" name="Picture 6">
            <a:extLst>
              <a:ext uri="{FF2B5EF4-FFF2-40B4-BE49-F238E27FC236}">
                <a16:creationId xmlns:a16="http://schemas.microsoft.com/office/drawing/2014/main" id="{2D514EB4-50F2-4897-AE72-C5850F75A0C0}"/>
              </a:ext>
            </a:extLst>
          </p:cNvPr>
          <p:cNvPicPr>
            <a:picLocks noChangeAspect="1"/>
          </p:cNvPicPr>
          <p:nvPr/>
        </p:nvPicPr>
        <p:blipFill>
          <a:blip r:embed="rId2"/>
          <a:stretch>
            <a:fillRect/>
          </a:stretch>
        </p:blipFill>
        <p:spPr>
          <a:xfrm>
            <a:off x="1738815" y="2039697"/>
            <a:ext cx="7264508" cy="4572447"/>
          </a:xfrm>
          <a:prstGeom prst="rect">
            <a:avLst/>
          </a:prstGeom>
        </p:spPr>
      </p:pic>
    </p:spTree>
    <p:extLst>
      <p:ext uri="{BB962C8B-B14F-4D97-AF65-F5344CB8AC3E}">
        <p14:creationId xmlns:p14="http://schemas.microsoft.com/office/powerpoint/2010/main" val="1757078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r>
              <a:rPr lang="en-US" sz="3200" dirty="0">
                <a:effectLst/>
                <a:latin typeface="Times New Roman" panose="02020603050405020304" pitchFamily="18" charset="0"/>
                <a:ea typeface="Times New Roman" panose="02020603050405020304" pitchFamily="18" charset="0"/>
              </a:rPr>
              <a:t>(5) Box Plot. </a:t>
            </a:r>
          </a:p>
          <a:p>
            <a:pPr marL="0" indent="0" hangingPunct="0">
              <a:buNone/>
            </a:pPr>
            <a:r>
              <a:rPr lang="en-US" sz="3200" dirty="0">
                <a:effectLst/>
                <a:latin typeface="Times New Roman" panose="02020603050405020304" pitchFamily="18" charset="0"/>
                <a:ea typeface="Times New Roman" panose="02020603050405020304" pitchFamily="18" charset="0"/>
              </a:rPr>
              <a:t>Lines in middle: </a:t>
            </a:r>
            <a:r>
              <a:rPr lang="en-US" sz="3200" dirty="0">
                <a:solidFill>
                  <a:srgbClr val="00B050"/>
                </a:solidFill>
                <a:effectLst/>
                <a:latin typeface="Times New Roman" panose="02020603050405020304" pitchFamily="18" charset="0"/>
                <a:ea typeface="Times New Roman" panose="02020603050405020304" pitchFamily="18" charset="0"/>
              </a:rPr>
              <a:t>Mean</a:t>
            </a:r>
            <a:r>
              <a:rPr lang="en-US" sz="3200" dirty="0">
                <a:effectLst/>
                <a:latin typeface="Times New Roman" panose="02020603050405020304" pitchFamily="18" charset="0"/>
                <a:ea typeface="Times New Roman" panose="02020603050405020304" pitchFamily="18" charset="0"/>
              </a:rPr>
              <a:t> &amp; </a:t>
            </a:r>
            <a:r>
              <a:rPr lang="en-US" sz="3200" dirty="0">
                <a:solidFill>
                  <a:srgbClr val="00B050"/>
                </a:solidFill>
                <a:latin typeface="Times New Roman" panose="02020603050405020304" pitchFamily="18" charset="0"/>
                <a:ea typeface="Times New Roman" panose="02020603050405020304" pitchFamily="18" charset="0"/>
              </a:rPr>
              <a:t>Median</a:t>
            </a:r>
          </a:p>
          <a:p>
            <a:pPr marL="0" indent="0" hangingPunct="0">
              <a:buNone/>
            </a:pPr>
            <a:r>
              <a:rPr lang="en-US" sz="3200" dirty="0">
                <a:effectLst/>
                <a:latin typeface="Times New Roman" panose="02020603050405020304" pitchFamily="18" charset="0"/>
                <a:ea typeface="Times New Roman" panose="02020603050405020304" pitchFamily="18" charset="0"/>
              </a:rPr>
              <a:t>Box height: </a:t>
            </a:r>
            <a:r>
              <a:rPr lang="en-US" sz="3200" dirty="0">
                <a:solidFill>
                  <a:srgbClr val="00B050"/>
                </a:solidFill>
                <a:effectLst/>
                <a:latin typeface="Times New Roman" panose="02020603050405020304" pitchFamily="18" charset="0"/>
                <a:ea typeface="Times New Roman" panose="02020603050405020304" pitchFamily="18" charset="0"/>
              </a:rPr>
              <a:t>Interquartile range </a:t>
            </a:r>
            <a:r>
              <a:rPr lang="en-US" sz="3200" dirty="0">
                <a:effectLst/>
                <a:latin typeface="Times New Roman" panose="02020603050405020304" pitchFamily="18" charset="0"/>
                <a:ea typeface="Times New Roman" panose="02020603050405020304" pitchFamily="18" charset="0"/>
              </a:rPr>
              <a:t>(IQR)</a:t>
            </a:r>
          </a:p>
          <a:p>
            <a:pPr marL="0" indent="0" hangingPunct="0">
              <a:buNone/>
            </a:pPr>
            <a:r>
              <a:rPr lang="en-US" sz="3200" dirty="0">
                <a:latin typeface="Times New Roman" panose="02020603050405020304" pitchFamily="18" charset="0"/>
                <a:ea typeface="Times New Roman" panose="02020603050405020304" pitchFamily="18" charset="0"/>
              </a:rPr>
              <a:t>i.e. 25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to 75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a:t>
            </a:r>
          </a:p>
          <a:p>
            <a:pPr marL="0" indent="0" hangingPunct="0">
              <a:buNone/>
            </a:pPr>
            <a:r>
              <a:rPr lang="en-US" sz="3200" dirty="0">
                <a:latin typeface="Times New Roman" panose="02020603050405020304" pitchFamily="18" charset="0"/>
                <a:ea typeface="Times New Roman" panose="02020603050405020304" pitchFamily="18" charset="0"/>
              </a:rPr>
              <a:t>Circles: </a:t>
            </a:r>
            <a:r>
              <a:rPr lang="en-US" sz="3200" dirty="0">
                <a:solidFill>
                  <a:srgbClr val="00B050"/>
                </a:solidFill>
                <a:latin typeface="Times New Roman" panose="02020603050405020304" pitchFamily="18" charset="0"/>
                <a:ea typeface="Times New Roman" panose="02020603050405020304" pitchFamily="18" charset="0"/>
              </a:rPr>
              <a:t>Outliers</a:t>
            </a:r>
            <a:r>
              <a:rPr lang="en-US" sz="3200" dirty="0">
                <a:latin typeface="Times New Roman" panose="02020603050405020304" pitchFamily="18" charset="0"/>
                <a:ea typeface="Times New Roman" panose="02020603050405020304" pitchFamily="18" charset="0"/>
              </a:rPr>
              <a:t>, i.e. data </a:t>
            </a:r>
          </a:p>
          <a:p>
            <a:pPr marL="0" indent="0" hangingPunct="0">
              <a:buNone/>
            </a:pPr>
            <a:r>
              <a:rPr lang="en-US" sz="3200" dirty="0">
                <a:latin typeface="Times New Roman" panose="02020603050405020304" pitchFamily="18" charset="0"/>
                <a:ea typeface="Times New Roman" panose="02020603050405020304" pitchFamily="18" charset="0"/>
              </a:rPr>
              <a:t>points 1.5 IQR  away from the box.</a:t>
            </a: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r>
              <a:rPr lang="en-US" sz="3200" dirty="0">
                <a:latin typeface="Times New Roman" panose="02020603050405020304" pitchFamily="18" charset="0"/>
                <a:ea typeface="Times New Roman" panose="02020603050405020304" pitchFamily="18" charset="0"/>
              </a:rPr>
              <a:t>The line down below is the </a:t>
            </a:r>
            <a:r>
              <a:rPr lang="en-US" sz="3200" dirty="0">
                <a:solidFill>
                  <a:srgbClr val="00B050"/>
                </a:solidFill>
                <a:latin typeface="Times New Roman" panose="02020603050405020304" pitchFamily="18" charset="0"/>
                <a:ea typeface="Times New Roman" panose="02020603050405020304" pitchFamily="18" charset="0"/>
              </a:rPr>
              <a:t>minimum</a:t>
            </a:r>
            <a:r>
              <a:rPr lang="en-US" sz="3200" dirty="0">
                <a:latin typeface="Times New Roman" panose="02020603050405020304" pitchFamily="18" charset="0"/>
                <a:ea typeface="Times New Roman" panose="02020603050405020304" pitchFamily="18" charset="0"/>
              </a:rPr>
              <a:t> value or 1.5IQR below box, the line above is the </a:t>
            </a:r>
            <a:r>
              <a:rPr lang="en-US" sz="3200" dirty="0">
                <a:solidFill>
                  <a:srgbClr val="00B050"/>
                </a:solidFill>
                <a:latin typeface="Times New Roman" panose="02020603050405020304" pitchFamily="18" charset="0"/>
                <a:ea typeface="Times New Roman" panose="02020603050405020304" pitchFamily="18" charset="0"/>
              </a:rPr>
              <a:t>maximum</a:t>
            </a:r>
            <a:r>
              <a:rPr lang="en-US" sz="3200" dirty="0">
                <a:latin typeface="Times New Roman" panose="02020603050405020304" pitchFamily="18" charset="0"/>
                <a:ea typeface="Times New Roman" panose="02020603050405020304" pitchFamily="18" charset="0"/>
              </a:rPr>
              <a:t> or 1.5IQR above.</a:t>
            </a: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24</a:t>
            </a:fld>
            <a:endParaRPr lang="en-US"/>
          </a:p>
        </p:txBody>
      </p:sp>
      <p:pic>
        <p:nvPicPr>
          <p:cNvPr id="8" name="Picture 7">
            <a:extLst>
              <a:ext uri="{FF2B5EF4-FFF2-40B4-BE49-F238E27FC236}">
                <a16:creationId xmlns:a16="http://schemas.microsoft.com/office/drawing/2014/main" id="{93B75134-73AE-4E24-9BB8-230498B1B84C}"/>
              </a:ext>
            </a:extLst>
          </p:cNvPr>
          <p:cNvPicPr>
            <a:picLocks noChangeAspect="1"/>
          </p:cNvPicPr>
          <p:nvPr/>
        </p:nvPicPr>
        <p:blipFill rotWithShape="1">
          <a:blip r:embed="rId2"/>
          <a:srcRect l="3132" t="7118" r="25759" b="11878"/>
          <a:stretch/>
        </p:blipFill>
        <p:spPr>
          <a:xfrm>
            <a:off x="7064828" y="1645205"/>
            <a:ext cx="4767944" cy="3567590"/>
          </a:xfrm>
          <a:prstGeom prst="rect">
            <a:avLst/>
          </a:prstGeom>
        </p:spPr>
      </p:pic>
    </p:spTree>
    <p:extLst>
      <p:ext uri="{BB962C8B-B14F-4D97-AF65-F5344CB8AC3E}">
        <p14:creationId xmlns:p14="http://schemas.microsoft.com/office/powerpoint/2010/main" val="4149238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An Example: Response times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r>
              <a:rPr lang="en-US" sz="1600" dirty="0">
                <a:effectLst/>
                <a:latin typeface="Times New Roman" panose="02020603050405020304" pitchFamily="18" charset="0"/>
                <a:ea typeface="Times New Roman" panose="02020603050405020304" pitchFamily="18" charset="0"/>
              </a:rPr>
              <a:t>From </a:t>
            </a:r>
            <a:r>
              <a:rPr lang="en-US" sz="1800" u="sng" dirty="0">
                <a:solidFill>
                  <a:srgbClr val="004263"/>
                </a:solidFill>
                <a:effectLst/>
                <a:latin typeface="Arial" panose="020B0604020202020204" pitchFamily="34" charset="0"/>
                <a:ea typeface="SimSun" panose="02010600030101010101" pitchFamily="2" charset="-122"/>
                <a:cs typeface="Times New Roman" panose="02020603050405020304" pitchFamily="18" charset="0"/>
                <a:hlinkClick r:id="rId3"/>
              </a:rPr>
              <a:t>A webpage that measure your response time</a:t>
            </a:r>
            <a:endParaRPr lang="en-US" sz="16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25</a:t>
            </a:fld>
            <a:endParaRPr lang="en-US"/>
          </a:p>
        </p:txBody>
      </p:sp>
      <p:graphicFrame>
        <p:nvGraphicFramePr>
          <p:cNvPr id="11" name="Object 68">
            <a:extLst>
              <a:ext uri="{FF2B5EF4-FFF2-40B4-BE49-F238E27FC236}">
                <a16:creationId xmlns:a16="http://schemas.microsoft.com/office/drawing/2014/main" id="{3947F44B-DA9E-4DE5-9123-543B33D05938}"/>
              </a:ext>
            </a:extLst>
          </p:cNvPr>
          <p:cNvGraphicFramePr>
            <a:graphicFrameLocks noChangeAspect="1"/>
          </p:cNvGraphicFramePr>
          <p:nvPr>
            <p:extLst>
              <p:ext uri="{D42A27DB-BD31-4B8C-83A1-F6EECF244321}">
                <p14:modId xmlns:p14="http://schemas.microsoft.com/office/powerpoint/2010/main" val="3219543574"/>
              </p:ext>
            </p:extLst>
          </p:nvPr>
        </p:nvGraphicFramePr>
        <p:xfrm>
          <a:off x="1756819" y="1674222"/>
          <a:ext cx="7496175" cy="3968750"/>
        </p:xfrm>
        <a:graphic>
          <a:graphicData uri="http://schemas.openxmlformats.org/presentationml/2006/ole">
            <mc:AlternateContent xmlns:mc="http://schemas.openxmlformats.org/markup-compatibility/2006">
              <mc:Choice xmlns:v="urn:schemas-microsoft-com:vml" Requires="v">
                <p:oleObj spid="_x0000_s3123" name="Worksheet" r:id="rId4" imgW="3400755" imgH="1800692" progId="Excel.Sheet.8">
                  <p:embed/>
                </p:oleObj>
              </mc:Choice>
              <mc:Fallback>
                <p:oleObj name="Worksheet" r:id="rId4" imgW="3400755" imgH="1800692" progId="Excel.Sheet.8">
                  <p:embed/>
                  <p:pic>
                    <p:nvPicPr>
                      <p:cNvPr id="997444" name="Object 68">
                        <a:extLst>
                          <a:ext uri="{FF2B5EF4-FFF2-40B4-BE49-F238E27FC236}">
                            <a16:creationId xmlns:a16="http://schemas.microsoft.com/office/drawing/2014/main" id="{DCCDC28F-3576-472B-8D7B-5B351361A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6819" y="1674222"/>
                        <a:ext cx="7496175" cy="396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4708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Histogram of Response times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26</a:t>
            </a:fld>
            <a:endParaRPr lang="en-US"/>
          </a:p>
        </p:txBody>
      </p:sp>
      <p:pic>
        <p:nvPicPr>
          <p:cNvPr id="7" name="Picture 6">
            <a:extLst>
              <a:ext uri="{FF2B5EF4-FFF2-40B4-BE49-F238E27FC236}">
                <a16:creationId xmlns:a16="http://schemas.microsoft.com/office/drawing/2014/main" id="{F479D93D-216D-4B5C-A6A1-089E5FA5B5A2}"/>
              </a:ext>
            </a:extLst>
          </p:cNvPr>
          <p:cNvPicPr>
            <a:picLocks noChangeAspect="1"/>
          </p:cNvPicPr>
          <p:nvPr/>
        </p:nvPicPr>
        <p:blipFill>
          <a:blip r:embed="rId2"/>
          <a:stretch>
            <a:fillRect/>
          </a:stretch>
        </p:blipFill>
        <p:spPr>
          <a:xfrm>
            <a:off x="215642" y="1506066"/>
            <a:ext cx="6570617" cy="3845867"/>
          </a:xfrm>
          <a:prstGeom prst="rect">
            <a:avLst/>
          </a:prstGeom>
        </p:spPr>
      </p:pic>
      <p:sp>
        <p:nvSpPr>
          <p:cNvPr id="9" name="Rectangle 3">
            <a:extLst>
              <a:ext uri="{FF2B5EF4-FFF2-40B4-BE49-F238E27FC236}">
                <a16:creationId xmlns:a16="http://schemas.microsoft.com/office/drawing/2014/main" id="{A8BC02E3-9113-4778-875D-66FCDC0B371E}"/>
              </a:ext>
            </a:extLst>
          </p:cNvPr>
          <p:cNvSpPr txBox="1">
            <a:spLocks noChangeArrowheads="1"/>
          </p:cNvSpPr>
          <p:nvPr/>
        </p:nvSpPr>
        <p:spPr>
          <a:xfrm>
            <a:off x="7141029" y="1506066"/>
            <a:ext cx="43434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Judging from the data set, would the following response time be considered ordinary, too small or too large?</a:t>
            </a:r>
          </a:p>
          <a:p>
            <a:r>
              <a:rPr lang="en-US" altLang="en-US" dirty="0"/>
              <a:t>580                Ok</a:t>
            </a:r>
          </a:p>
          <a:p>
            <a:r>
              <a:rPr lang="en-US" altLang="en-US" dirty="0"/>
              <a:t>490                Ok</a:t>
            </a:r>
          </a:p>
          <a:p>
            <a:r>
              <a:rPr lang="en-US" altLang="en-US" dirty="0"/>
              <a:t>20                  Too small</a:t>
            </a:r>
          </a:p>
          <a:p>
            <a:r>
              <a:rPr lang="en-US" altLang="en-US" dirty="0"/>
              <a:t>2000              Too big</a:t>
            </a:r>
          </a:p>
          <a:p>
            <a:r>
              <a:rPr lang="en-US" altLang="en-US" dirty="0"/>
              <a:t>750                Ok</a:t>
            </a:r>
          </a:p>
          <a:p>
            <a:r>
              <a:rPr lang="en-US" altLang="en-US" dirty="0"/>
              <a:t>1060              A little big, Ok.</a:t>
            </a:r>
            <a:endParaRPr lang="en-US" altLang="en-US" sz="2000" dirty="0">
              <a:solidFill>
                <a:schemeClr val="bg1"/>
              </a:solidFill>
            </a:endParaRPr>
          </a:p>
        </p:txBody>
      </p:sp>
    </p:spTree>
    <p:extLst>
      <p:ext uri="{BB962C8B-B14F-4D97-AF65-F5344CB8AC3E}">
        <p14:creationId xmlns:p14="http://schemas.microsoft.com/office/powerpoint/2010/main" val="80915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Scatter plot of  Response times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r>
              <a:rPr lang="en-US" dirty="0">
                <a:effectLst/>
                <a:latin typeface="Times New Roman" panose="02020603050405020304" pitchFamily="18" charset="0"/>
                <a:ea typeface="Times New Roman" panose="02020603050405020304" pitchFamily="18" charset="0"/>
              </a:rPr>
              <a:t>The two-way plot (time versus order) shows a pattern not observable in histogram: first try is very slow, then response gets faster and stabilizes. </a:t>
            </a: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27</a:t>
            </a:fld>
            <a:endParaRPr lang="en-US"/>
          </a:p>
        </p:txBody>
      </p:sp>
      <p:pic>
        <p:nvPicPr>
          <p:cNvPr id="420" name="Picture 419">
            <a:extLst>
              <a:ext uri="{FF2B5EF4-FFF2-40B4-BE49-F238E27FC236}">
                <a16:creationId xmlns:a16="http://schemas.microsoft.com/office/drawing/2014/main" id="{D08FBB75-68EA-4911-8A6A-EEC743EE55C3}"/>
              </a:ext>
            </a:extLst>
          </p:cNvPr>
          <p:cNvPicPr>
            <a:picLocks noChangeAspect="1"/>
          </p:cNvPicPr>
          <p:nvPr/>
        </p:nvPicPr>
        <p:blipFill>
          <a:blip r:embed="rId2"/>
          <a:stretch>
            <a:fillRect/>
          </a:stretch>
        </p:blipFill>
        <p:spPr>
          <a:xfrm>
            <a:off x="1122381" y="1015731"/>
            <a:ext cx="7760361" cy="4975167"/>
          </a:xfrm>
          <a:prstGeom prst="rect">
            <a:avLst/>
          </a:prstGeom>
        </p:spPr>
      </p:pic>
    </p:spTree>
    <p:extLst>
      <p:ext uri="{BB962C8B-B14F-4D97-AF65-F5344CB8AC3E}">
        <p14:creationId xmlns:p14="http://schemas.microsoft.com/office/powerpoint/2010/main" val="178832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666840"/>
          </a:xfrm>
        </p:spPr>
        <p:txBody>
          <a:bodyPr>
            <a:noAutofit/>
          </a:bodyPr>
          <a:lstStyle/>
          <a:p>
            <a:pPr hangingPunct="0"/>
            <a:r>
              <a:rPr lang="en-US" sz="4400" dirty="0">
                <a:solidFill>
                  <a:srgbClr val="FF0000"/>
                </a:solidFill>
              </a:rPr>
              <a:t>Some patterns from scatter plots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199" y="1031966"/>
            <a:ext cx="10644051" cy="5580178"/>
          </a:xfrm>
        </p:spPr>
        <p:txBody>
          <a:bodyPr>
            <a:noAutofit/>
          </a:bodyPr>
          <a:lstStyle/>
          <a:p>
            <a:pPr marL="0" indent="0" hangingPunct="0">
              <a:buNone/>
            </a:pPr>
            <a:r>
              <a:rPr lang="en-US" sz="2400" dirty="0">
                <a:effectLst/>
                <a:latin typeface="Times New Roman" panose="02020603050405020304" pitchFamily="18" charset="0"/>
                <a:ea typeface="Times New Roman" panose="02020603050405020304" pitchFamily="18" charset="0"/>
              </a:rPr>
              <a:t>Random stationary 					linear increasing</a:t>
            </a:r>
          </a:p>
          <a:p>
            <a:pPr marL="0" indent="0" hangingPunct="0">
              <a:buNone/>
            </a:pPr>
            <a:endParaRPr lang="en-US" sz="2400" dirty="0">
              <a:effectLst/>
              <a:latin typeface="Times New Roman" panose="02020603050405020304" pitchFamily="18" charset="0"/>
              <a:ea typeface="Times New Roman" panose="02020603050405020304" pitchFamily="18" charset="0"/>
            </a:endParaRPr>
          </a:p>
          <a:p>
            <a:pPr marL="0" indent="0" hangingPunct="0">
              <a:buNone/>
            </a:pPr>
            <a:endParaRPr lang="en-US" sz="2400" dirty="0">
              <a:latin typeface="Times New Roman" panose="02020603050405020304" pitchFamily="18" charset="0"/>
              <a:ea typeface="Times New Roman" panose="02020603050405020304" pitchFamily="18" charset="0"/>
            </a:endParaRPr>
          </a:p>
          <a:p>
            <a:pPr marL="0" indent="0" hangingPunct="0">
              <a:buNone/>
            </a:pPr>
            <a:endParaRPr lang="en-US" sz="2400" dirty="0">
              <a:effectLst/>
              <a:latin typeface="Times New Roman" panose="02020603050405020304" pitchFamily="18" charset="0"/>
              <a:ea typeface="Times New Roman" panose="02020603050405020304" pitchFamily="18" charset="0"/>
            </a:endParaRPr>
          </a:p>
          <a:p>
            <a:pPr marL="0" indent="0" hangingPunct="0">
              <a:buNone/>
            </a:pPr>
            <a:endParaRPr lang="en-US" sz="2400" dirty="0">
              <a:latin typeface="Times New Roman" panose="02020603050405020304" pitchFamily="18" charset="0"/>
              <a:ea typeface="Times New Roman" panose="02020603050405020304" pitchFamily="18" charset="0"/>
            </a:endParaRPr>
          </a:p>
          <a:p>
            <a:pPr marL="0" indent="0" hangingPunct="0">
              <a:buNone/>
            </a:pPr>
            <a:endParaRPr lang="en-US" sz="2400" dirty="0">
              <a:latin typeface="Times New Roman" panose="02020603050405020304" pitchFamily="18" charset="0"/>
              <a:ea typeface="Times New Roman" panose="02020603050405020304" pitchFamily="18" charset="0"/>
            </a:endParaRPr>
          </a:p>
          <a:p>
            <a:pPr marL="0" indent="0" hangingPunct="0">
              <a:buNone/>
            </a:pPr>
            <a:endParaRPr lang="en-US" sz="2400" dirty="0">
              <a:latin typeface="Times New Roman" panose="02020603050405020304" pitchFamily="18" charset="0"/>
              <a:ea typeface="Times New Roman" panose="02020603050405020304" pitchFamily="18" charset="0"/>
            </a:endParaRPr>
          </a:p>
          <a:p>
            <a:pPr marL="0" indent="0" hangingPunct="0">
              <a:buNone/>
            </a:pPr>
            <a:r>
              <a:rPr lang="en-US" sz="2400" dirty="0">
                <a:effectLst/>
                <a:latin typeface="Times New Roman" panose="02020603050405020304" pitchFamily="18" charset="0"/>
                <a:ea typeface="Times New Roman" panose="02020603050405020304" pitchFamily="18" charset="0"/>
              </a:rPr>
              <a:t>Periodical   					</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increasing variance</a:t>
            </a: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28</a:t>
            </a:fld>
            <a:endParaRPr lang="en-US"/>
          </a:p>
        </p:txBody>
      </p:sp>
      <p:pic>
        <p:nvPicPr>
          <p:cNvPr id="8" name="Picture 7">
            <a:extLst>
              <a:ext uri="{FF2B5EF4-FFF2-40B4-BE49-F238E27FC236}">
                <a16:creationId xmlns:a16="http://schemas.microsoft.com/office/drawing/2014/main" id="{B91B7B4B-78C4-4BDF-9972-253467137E93}"/>
              </a:ext>
            </a:extLst>
          </p:cNvPr>
          <p:cNvPicPr>
            <a:picLocks noChangeAspect="1"/>
          </p:cNvPicPr>
          <p:nvPr/>
        </p:nvPicPr>
        <p:blipFill>
          <a:blip r:embed="rId2"/>
          <a:stretch>
            <a:fillRect/>
          </a:stretch>
        </p:blipFill>
        <p:spPr>
          <a:xfrm>
            <a:off x="896726" y="1482283"/>
            <a:ext cx="4706520" cy="2673221"/>
          </a:xfrm>
          <a:prstGeom prst="rect">
            <a:avLst/>
          </a:prstGeom>
        </p:spPr>
      </p:pic>
      <p:pic>
        <p:nvPicPr>
          <p:cNvPr id="9" name="Picture 4">
            <a:extLst>
              <a:ext uri="{FF2B5EF4-FFF2-40B4-BE49-F238E27FC236}">
                <a16:creationId xmlns:a16="http://schemas.microsoft.com/office/drawing/2014/main" id="{5D1DB2D8-4785-49D4-AC87-830DACE19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590" y="1379825"/>
            <a:ext cx="4706937" cy="28781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a:extLst>
              <a:ext uri="{FF2B5EF4-FFF2-40B4-BE49-F238E27FC236}">
                <a16:creationId xmlns:a16="http://schemas.microsoft.com/office/drawing/2014/main" id="{EDD8A806-BF59-4979-9CFC-DC989885B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726" y="4643846"/>
            <a:ext cx="4589463" cy="2806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6806CEDE-7F1D-448A-ABB7-B12EFA7407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5590" y="4605822"/>
            <a:ext cx="4589462" cy="28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397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Data visualization</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algn="just" hangingPunct="0">
              <a:spcBef>
                <a:spcPts val="0"/>
              </a:spcBef>
              <a:spcAft>
                <a:spcPts val="0"/>
              </a:spcAft>
            </a:pPr>
            <a:r>
              <a:rPr lang="en-US" sz="3200" dirty="0">
                <a:effectLst/>
                <a:latin typeface="Times New Roman" panose="02020603050405020304" pitchFamily="18" charset="0"/>
                <a:ea typeface="Times New Roman" panose="02020603050405020304" pitchFamily="18" charset="0"/>
              </a:rPr>
              <a:t>Above are some very basic common plots to display data. Nowadays, data visualization itself is an important evolving research topic. People are inventing new ways to display </a:t>
            </a:r>
            <a:r>
              <a:rPr lang="en-US" sz="3200" dirty="0">
                <a:solidFill>
                  <a:srgbClr val="00B050"/>
                </a:solidFill>
                <a:effectLst/>
                <a:latin typeface="Times New Roman" panose="02020603050405020304" pitchFamily="18" charset="0"/>
                <a:ea typeface="Times New Roman" panose="02020603050405020304" pitchFamily="18" charset="0"/>
              </a:rPr>
              <a:t>high-dimensional</a:t>
            </a:r>
            <a:r>
              <a:rPr lang="en-US" sz="3200" dirty="0">
                <a:effectLst/>
                <a:latin typeface="Times New Roman" panose="02020603050405020304" pitchFamily="18" charset="0"/>
                <a:ea typeface="Times New Roman" panose="02020603050405020304" pitchFamily="18" charset="0"/>
              </a:rPr>
              <a:t> data so that we can visualize patterns. The techniques (e.g. heatmap) are continuously invented and then programmed into common statistical software such as R. You are encouraged to read and learn about those techniques on your own. The idea is to display data to provide intuition with the available computational capability. </a:t>
            </a:r>
          </a:p>
          <a:p>
            <a:pPr marL="0" marR="0" algn="just" hangingPunct="0">
              <a:spcBef>
                <a:spcPts val="0"/>
              </a:spcBef>
              <a:spcAft>
                <a:spcPts val="0"/>
              </a:spcAft>
            </a:pPr>
            <a:r>
              <a:rPr lang="en-US" sz="3200" dirty="0">
                <a:effectLst/>
                <a:latin typeface="Times New Roman" panose="02020603050405020304" pitchFamily="18" charset="0"/>
                <a:ea typeface="Times New Roman" panose="02020603050405020304" pitchFamily="18" charset="0"/>
              </a:rPr>
              <a:t>Following is an example by Professor Boeing to visualize the distribution of city street orientations. </a:t>
            </a:r>
          </a:p>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 (</a:t>
            </a:r>
            <a:r>
              <a:rPr lang="en-US" sz="3200" u="sng" dirty="0">
                <a:solidFill>
                  <a:srgbClr val="0563C1"/>
                </a:solidFill>
                <a:effectLst/>
                <a:latin typeface="Times New Roman" panose="02020603050405020304" pitchFamily="18" charset="0"/>
                <a:ea typeface="Times New Roman" panose="02020603050405020304" pitchFamily="18" charset="0"/>
                <a:hlinkClick r:id="rId2"/>
              </a:rPr>
              <a:t>https://geoffboeing.com/2018/07/comparing-city-street-orientations/</a:t>
            </a:r>
            <a:r>
              <a:rPr lang="en-US" sz="32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29</a:t>
            </a:fld>
            <a:endParaRPr lang="en-US"/>
          </a:p>
        </p:txBody>
      </p:sp>
    </p:spTree>
    <p:extLst>
      <p:ext uri="{BB962C8B-B14F-4D97-AF65-F5344CB8AC3E}">
        <p14:creationId xmlns:p14="http://schemas.microsoft.com/office/powerpoint/2010/main" val="248140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t>More concepts.</a:t>
            </a:r>
            <a:endParaRPr lang="en-US" dirty="0"/>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4796595"/>
          </a:xfrm>
        </p:spPr>
        <p:txBody>
          <a:bodyPr>
            <a:normAutofit/>
          </a:bodyPr>
          <a:lstStyle/>
          <a:p>
            <a:pPr hangingPunct="0"/>
            <a:r>
              <a:rPr lang="en-US" dirty="0"/>
              <a:t>Random sampling: A method for selecting a sample from a population such that every member of the population has an equal chance of being selected.</a:t>
            </a:r>
          </a:p>
          <a:p>
            <a:pPr marL="0" indent="0" hangingPunct="0">
              <a:buNone/>
            </a:pPr>
            <a:endParaRPr lang="en-US" dirty="0"/>
          </a:p>
          <a:p>
            <a:pPr hangingPunct="0"/>
            <a:r>
              <a:rPr lang="en-US" dirty="0"/>
              <a:t>A sample is a </a:t>
            </a:r>
            <a:r>
              <a:rPr lang="en-US" u="sng" dirty="0"/>
              <a:t>random sample</a:t>
            </a:r>
            <a:r>
              <a:rPr lang="en-US" dirty="0"/>
              <a:t> form a population if </a:t>
            </a:r>
          </a:p>
          <a:p>
            <a:pPr hangingPunct="0"/>
            <a:r>
              <a:rPr lang="en-US" dirty="0"/>
              <a:t>(1) Each data value is selected in a manner totally unrelated to the other data values in the sample (independence). </a:t>
            </a:r>
          </a:p>
          <a:p>
            <a:pPr hangingPunct="0"/>
            <a:r>
              <a:rPr lang="en-US" dirty="0"/>
              <a:t>(2) Each data value is selected from a set of values that is the same as those in the population (identically distributed). </a:t>
            </a:r>
            <a:endParaRPr lang="en-US" sz="3200" dirty="0"/>
          </a:p>
          <a:p>
            <a:endParaRPr lang="en-US" sz="3000"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a:t>
            </a:fld>
            <a:endParaRPr lang="en-US"/>
          </a:p>
        </p:txBody>
      </p:sp>
    </p:spTree>
    <p:extLst>
      <p:ext uri="{BB962C8B-B14F-4D97-AF65-F5344CB8AC3E}">
        <p14:creationId xmlns:p14="http://schemas.microsoft.com/office/powerpoint/2010/main" val="3656586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Polar histogram</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Most cities’ streets are</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organized in grids, </a:t>
            </a:r>
          </a:p>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concentrate in two </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directions.</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 </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Boston and </a:t>
            </a:r>
            <a:r>
              <a:rPr lang="en-US" sz="3200" dirty="0">
                <a:effectLst/>
                <a:latin typeface="Times New Roman" panose="02020603050405020304" pitchFamily="18" charset="0"/>
                <a:ea typeface="Times New Roman" panose="02020603050405020304" pitchFamily="18" charset="0"/>
              </a:rPr>
              <a:t>Charlotte </a:t>
            </a:r>
          </a:p>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are two </a:t>
            </a:r>
            <a:r>
              <a:rPr lang="en-US" sz="3200" dirty="0">
                <a:latin typeface="Times New Roman" panose="02020603050405020304" pitchFamily="18" charset="0"/>
                <a:ea typeface="Times New Roman" panose="02020603050405020304" pitchFamily="18" charset="0"/>
              </a:rPr>
              <a:t>exceptions.</a:t>
            </a: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30</a:t>
            </a:fld>
            <a:endParaRPr lang="en-US"/>
          </a:p>
        </p:txBody>
      </p:sp>
      <p:pic>
        <p:nvPicPr>
          <p:cNvPr id="8" name="Picture 7">
            <a:extLst>
              <a:ext uri="{FF2B5EF4-FFF2-40B4-BE49-F238E27FC236}">
                <a16:creationId xmlns:a16="http://schemas.microsoft.com/office/drawing/2014/main" id="{FED0D42D-A9E8-4828-8A3F-6D6C8660E4ED}"/>
              </a:ext>
            </a:extLst>
          </p:cNvPr>
          <p:cNvPicPr>
            <a:picLocks noChangeAspect="1"/>
          </p:cNvPicPr>
          <p:nvPr/>
        </p:nvPicPr>
        <p:blipFill>
          <a:blip r:embed="rId2"/>
          <a:stretch>
            <a:fillRect/>
          </a:stretch>
        </p:blipFill>
        <p:spPr>
          <a:xfrm>
            <a:off x="5218614" y="443738"/>
            <a:ext cx="5825904" cy="6414262"/>
          </a:xfrm>
          <a:prstGeom prst="rect">
            <a:avLst/>
          </a:prstGeom>
        </p:spPr>
      </p:pic>
    </p:spTree>
    <p:extLst>
      <p:ext uri="{BB962C8B-B14F-4D97-AF65-F5344CB8AC3E}">
        <p14:creationId xmlns:p14="http://schemas.microsoft.com/office/powerpoint/2010/main" val="1892197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Polar histogram</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Most cities’ streets are</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organized in grids, </a:t>
            </a:r>
          </a:p>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concentrate in two </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directions. </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Boston and </a:t>
            </a:r>
            <a:r>
              <a:rPr lang="en-US" sz="3200" dirty="0">
                <a:effectLst/>
                <a:latin typeface="Times New Roman" panose="02020603050405020304" pitchFamily="18" charset="0"/>
                <a:ea typeface="Times New Roman" panose="02020603050405020304" pitchFamily="18" charset="0"/>
              </a:rPr>
              <a:t>Charlotte </a:t>
            </a:r>
          </a:p>
          <a:p>
            <a:pPr marL="0" marR="0" indent="0" algn="just" hangingPunct="0">
              <a:spcBef>
                <a:spcPts val="0"/>
              </a:spcBef>
              <a:spcAft>
                <a:spcPts val="0"/>
              </a:spcAft>
              <a:buNone/>
            </a:pPr>
            <a:r>
              <a:rPr lang="en-US" sz="3200" dirty="0">
                <a:effectLst/>
                <a:latin typeface="Times New Roman" panose="02020603050405020304" pitchFamily="18" charset="0"/>
                <a:ea typeface="Times New Roman" panose="02020603050405020304" pitchFamily="18" charset="0"/>
              </a:rPr>
              <a:t>are two </a:t>
            </a:r>
            <a:r>
              <a:rPr lang="en-US" sz="3200" dirty="0">
                <a:latin typeface="Times New Roman" panose="02020603050405020304" pitchFamily="18" charset="0"/>
                <a:ea typeface="Times New Roman" panose="02020603050405020304" pitchFamily="18" charset="0"/>
              </a:rPr>
              <a:t>exceptions.</a:t>
            </a: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31</a:t>
            </a:fld>
            <a:endParaRPr lang="en-US"/>
          </a:p>
        </p:txBody>
      </p:sp>
      <p:pic>
        <p:nvPicPr>
          <p:cNvPr id="7" name="Picture 6">
            <a:extLst>
              <a:ext uri="{FF2B5EF4-FFF2-40B4-BE49-F238E27FC236}">
                <a16:creationId xmlns:a16="http://schemas.microsoft.com/office/drawing/2014/main" id="{E20A467D-A4C3-49E0-8902-F36AC7FAAE69}"/>
              </a:ext>
            </a:extLst>
          </p:cNvPr>
          <p:cNvPicPr>
            <a:picLocks noChangeAspect="1"/>
          </p:cNvPicPr>
          <p:nvPr/>
        </p:nvPicPr>
        <p:blipFill>
          <a:blip r:embed="rId2"/>
          <a:stretch>
            <a:fillRect/>
          </a:stretch>
        </p:blipFill>
        <p:spPr>
          <a:xfrm>
            <a:off x="5372900" y="365124"/>
            <a:ext cx="4266667" cy="6761905"/>
          </a:xfrm>
          <a:prstGeom prst="rect">
            <a:avLst/>
          </a:prstGeom>
        </p:spPr>
      </p:pic>
    </p:spTree>
    <p:extLst>
      <p:ext uri="{BB962C8B-B14F-4D97-AF65-F5344CB8AC3E}">
        <p14:creationId xmlns:p14="http://schemas.microsoft.com/office/powerpoint/2010/main" val="2795581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 Numerical summary</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hangingPunct="0">
                  <a:spcBef>
                    <a:spcPts val="0"/>
                  </a:spcBef>
                  <a:spcAft>
                    <a:spcPts val="0"/>
                  </a:spcAft>
                  <a:tabLst>
                    <a:tab pos="1790700" algn="l"/>
                  </a:tabLst>
                </a:pPr>
                <a:r>
                  <a:rPr lang="en-US" sz="3200" dirty="0">
                    <a:effectLst/>
                    <a:latin typeface="Times New Roman" panose="02020603050405020304" pitchFamily="18" charset="0"/>
                    <a:ea typeface="Times New Roman" panose="02020603050405020304" pitchFamily="18" charset="0"/>
                  </a:rPr>
                  <a:t>Example: Ages at death for 8 (randomly sampled) women who divorced within 5 years of their first marriage: </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        </a:t>
                </a:r>
                <a:r>
                  <a:rPr lang="en-US" sz="3200" dirty="0">
                    <a:solidFill>
                      <a:srgbClr val="0070C0"/>
                    </a:solidFill>
                    <a:effectLst/>
                    <a:latin typeface="Times New Roman" panose="02020603050405020304" pitchFamily="18" charset="0"/>
                    <a:ea typeface="Times New Roman" panose="02020603050405020304" pitchFamily="18" charset="0"/>
                  </a:rPr>
                  <a:t>32, 83, 71, 75, 45, 68, 56, 57</a:t>
                </a:r>
              </a:p>
              <a:p>
                <a:pPr marL="0" marR="0" indent="0" hangingPunct="0">
                  <a:spcBef>
                    <a:spcPts val="0"/>
                  </a:spcBef>
                  <a:spcAft>
                    <a:spcPts val="0"/>
                  </a:spcAft>
                  <a:buNone/>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sz="3200" dirty="0">
                    <a:effectLst/>
                    <a:latin typeface="Times New Roman" panose="02020603050405020304" pitchFamily="18" charset="0"/>
                    <a:ea typeface="Times New Roman" panose="02020603050405020304" pitchFamily="18" charset="0"/>
                  </a:rPr>
                  <a:t>How to summarize? </a:t>
                </a:r>
              </a:p>
              <a:p>
                <a:pPr marL="0" marR="0" algn="just" hangingPunct="0">
                  <a:spcBef>
                    <a:spcPts val="0"/>
                  </a:spcBef>
                  <a:spcAft>
                    <a:spcPts val="0"/>
                  </a:spcAft>
                </a:pPr>
                <a:r>
                  <a:rPr lang="en-US" sz="3200" dirty="0">
                    <a:effectLst/>
                    <a:latin typeface="Times New Roman" panose="02020603050405020304" pitchFamily="18" charset="0"/>
                    <a:ea typeface="Times New Roman" panose="02020603050405020304" pitchFamily="18" charset="0"/>
                  </a:rPr>
                  <a:t>(1) Mean</a:t>
                </a:r>
                <a:r>
                  <a:rPr lang="en-US" sz="3200" dirty="0">
                    <a:latin typeface="Times New Roman" panose="02020603050405020304" pitchFamily="18" charset="0"/>
                    <a:ea typeface="Times New Roman" panose="02020603050405020304" pitchFamily="18" charset="0"/>
                  </a:rPr>
                  <a:t> -- a measure for the center of the data</a:t>
                </a:r>
              </a:p>
              <a:p>
                <a:pPr marL="0" marR="0" algn="just" hangingPunct="0">
                  <a:spcBef>
                    <a:spcPts val="0"/>
                  </a:spcBef>
                  <a:spcAft>
                    <a:spcPts val="0"/>
                  </a:spcAft>
                </a:pPr>
                <a:endParaRPr lang="en-US" sz="3200" dirty="0">
                  <a:effectLst/>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Definition: </a:t>
                </a:r>
                <a14:m>
                  <m:oMath xmlns:m="http://schemas.openxmlformats.org/officeDocument/2006/math">
                    <m:acc>
                      <m:accPr>
                        <m:chr m:val="̅"/>
                        <m:ctrlPr>
                          <a:rPr lang="en-US" sz="3200" b="0" i="1" smtClean="0">
                            <a:latin typeface="Cambria Math" panose="02040503050406030204" pitchFamily="18" charset="0"/>
                          </a:rPr>
                        </m:ctrlPr>
                      </m:accPr>
                      <m:e>
                        <m:r>
                          <m:rPr>
                            <m:sty m:val="p"/>
                          </m:rPr>
                          <a:rPr lang="en-US" sz="3200">
                            <a:latin typeface="Cambria Math" panose="02040503050406030204" pitchFamily="18" charset="0"/>
                            <a:ea typeface="Times New Roman" panose="02020603050405020304" pitchFamily="18" charset="0"/>
                          </a:rPr>
                          <m:t>X</m:t>
                        </m:r>
                      </m:e>
                    </m:acc>
                    <m:r>
                      <a:rPr lang="pt-BR" sz="3200" i="1" smtClean="0">
                        <a:latin typeface="Cambria Math" panose="02040503050406030204" pitchFamily="18" charset="0"/>
                        <a:ea typeface="Times New Roman" panose="02020603050405020304" pitchFamily="18" charset="0"/>
                      </a:rPr>
                      <m:t>=</m:t>
                    </m:r>
                    <m:f>
                      <m:fPr>
                        <m:ctrlPr>
                          <a:rPr lang="pt-BR"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𝑛</m:t>
                        </m:r>
                      </m:den>
                    </m:f>
                    <m:nary>
                      <m:naryPr>
                        <m:chr m:val="∑"/>
                        <m:ctrlPr>
                          <a:rPr lang="pt-BR" sz="3200" i="1" smtClean="0">
                            <a:latin typeface="Cambria Math" panose="02040503050406030204" pitchFamily="18" charset="0"/>
                            <a:ea typeface="Times New Roman" panose="02020603050405020304" pitchFamily="18" charset="0"/>
                          </a:rPr>
                        </m:ctrlPr>
                      </m:naryPr>
                      <m:sub>
                        <m:r>
                          <m:rPr>
                            <m:brk m:alnAt="23"/>
                          </m:rPr>
                          <a:rPr lang="en-US" sz="3200" b="0" i="1" smtClean="0">
                            <a:latin typeface="Cambria Math" panose="02040503050406030204" pitchFamily="18" charset="0"/>
                            <a:ea typeface="Times New Roman" panose="02020603050405020304" pitchFamily="18" charset="0"/>
                          </a:rPr>
                          <m:t>𝑖</m:t>
                        </m:r>
                        <m:r>
                          <a:rPr lang="pt-BR" sz="3200" i="1" smtClean="0">
                            <a:latin typeface="Cambria Math" panose="02040503050406030204" pitchFamily="18" charset="0"/>
                            <a:ea typeface="Times New Roman" panose="02020603050405020304" pitchFamily="18" charset="0"/>
                          </a:rPr>
                          <m:t>=0</m:t>
                        </m:r>
                      </m:sub>
                      <m:sup>
                        <m:r>
                          <a:rPr lang="pt-BR" sz="3200" i="1" smtClean="0">
                            <a:latin typeface="Cambria Math" panose="02040503050406030204" pitchFamily="18" charset="0"/>
                            <a:ea typeface="Times New Roman" panose="02020603050405020304" pitchFamily="18" charset="0"/>
                          </a:rPr>
                          <m:t>𝑛</m:t>
                        </m:r>
                      </m:sup>
                      <m:e>
                        <m:sSub>
                          <m:sSubPr>
                            <m:ctrlPr>
                              <a:rPr lang="pt-BR"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e>
                    </m:nary>
                  </m:oMath>
                </a14:m>
                <a:r>
                  <a:rPr lang="en-US" sz="3200" dirty="0">
                    <a:latin typeface="Times New Roman" panose="02020603050405020304" pitchFamily="18" charset="0"/>
                    <a:ea typeface="Times New Roman" panose="02020603050405020304" pitchFamily="18" charset="0"/>
                  </a:rPr>
                  <a:t> = </a:t>
                </a:r>
                <a14:m>
                  <m:oMath xmlns:m="http://schemas.openxmlformats.org/officeDocument/2006/math">
                    <m:f>
                      <m:fPr>
                        <m:ctrlPr>
                          <a:rPr lang="pt-BR"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oMath>
                </a14:m>
                <a:r>
                  <a:rPr lang="en-US" sz="3200" dirty="0">
                    <a:latin typeface="Times New Roman" panose="02020603050405020304" pitchFamily="18" charset="0"/>
                    <a:ea typeface="Times New Roman" panose="02020603050405020304" pitchFamily="18" charset="0"/>
                  </a:rPr>
                  <a:t>(</a:t>
                </a:r>
                <a14:m>
                  <m:oMath xmlns:m="http://schemas.openxmlformats.org/officeDocument/2006/math">
                    <m:sSub>
                      <m:sSubPr>
                        <m:ctrlPr>
                          <a:rPr lang="pt-BR"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1</m:t>
                        </m:r>
                      </m:sub>
                    </m:sSub>
                    <m:r>
                      <a:rPr lang="en-US" sz="3200" i="1">
                        <a:latin typeface="Cambria Math" panose="02040503050406030204" pitchFamily="18" charset="0"/>
                      </a:rPr>
                      <m:t> </m:t>
                    </m:r>
                  </m:oMath>
                </a14:m>
                <a:r>
                  <a:rPr lang="en-US" sz="3200" dirty="0">
                    <a:latin typeface="Times New Roman" panose="02020603050405020304" pitchFamily="18" charset="0"/>
                    <a:ea typeface="Times New Roman" panose="02020603050405020304" pitchFamily="18" charset="0"/>
                  </a:rPr>
                  <a:t>+</a:t>
                </a:r>
                <a14:m>
                  <m:oMath xmlns:m="http://schemas.openxmlformats.org/officeDocument/2006/math">
                    <m:sSub>
                      <m:sSubPr>
                        <m:ctrlPr>
                          <a:rPr lang="pt-BR"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2</m:t>
                        </m:r>
                      </m:sub>
                    </m:sSub>
                    <m:r>
                      <a:rPr lang="en-US" sz="3200" i="1">
                        <a:latin typeface="Cambria Math" panose="02040503050406030204" pitchFamily="18" charset="0"/>
                      </a:rPr>
                      <m:t> </m:t>
                    </m:r>
                  </m:oMath>
                </a14:m>
                <a:r>
                  <a:rPr lang="en-US" sz="3200" dirty="0">
                    <a:latin typeface="Times New Roman" panose="02020603050405020304" pitchFamily="18" charset="0"/>
                    <a:ea typeface="Times New Roman" panose="02020603050405020304" pitchFamily="18" charset="0"/>
                  </a:rPr>
                  <a:t>+…+</a:t>
                </a:r>
                <a:r>
                  <a:rPr lang="pt-BR" sz="3200" dirty="0"/>
                  <a:t> </a:t>
                </a:r>
                <a14:m>
                  <m:oMath xmlns:m="http://schemas.openxmlformats.org/officeDocument/2006/math">
                    <m:sSub>
                      <m:sSubPr>
                        <m:ctrlPr>
                          <a:rPr lang="pt-BR"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𝑛</m:t>
                        </m:r>
                      </m:sub>
                    </m:sSub>
                    <m:r>
                      <a:rPr lang="en-US" sz="3200" i="1">
                        <a:latin typeface="Cambria Math" panose="02040503050406030204" pitchFamily="18" charset="0"/>
                      </a:rPr>
                      <m:t> </m:t>
                    </m:r>
                  </m:oMath>
                </a14:m>
                <a:r>
                  <a:rPr lang="en-US" sz="3200" dirty="0">
                    <a:latin typeface="Times New Roman" panose="02020603050405020304" pitchFamily="18" charset="0"/>
                    <a:ea typeface="Times New Roman" panose="02020603050405020304" pitchFamily="18" charset="0"/>
                  </a:rPr>
                  <a:t>)</a:t>
                </a:r>
              </a:p>
              <a:p>
                <a:pPr marL="0" marR="0" indent="0" algn="just" hangingPunct="0">
                  <a:spcBef>
                    <a:spcPts val="0"/>
                  </a:spcBef>
                  <a:spcAft>
                    <a:spcPts val="0"/>
                  </a:spcAft>
                  <a:buNone/>
                </a:pPr>
                <a:endParaRPr lang="en-US" sz="3200" dirty="0">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In the example, </a:t>
                </a:r>
                <a14:m>
                  <m:oMath xmlns:m="http://schemas.openxmlformats.org/officeDocument/2006/math">
                    <m:acc>
                      <m:accPr>
                        <m:chr m:val="̅"/>
                        <m:ctrlPr>
                          <a:rPr lang="en-US" sz="3200" b="0" i="1" smtClean="0">
                            <a:latin typeface="Cambria Math" panose="02040503050406030204" pitchFamily="18" charset="0"/>
                          </a:rPr>
                        </m:ctrlPr>
                      </m:accPr>
                      <m:e>
                        <m:r>
                          <m:rPr>
                            <m:sty m:val="p"/>
                          </m:rPr>
                          <a:rPr lang="en-US" sz="3200">
                            <a:latin typeface="Cambria Math" panose="02040503050406030204" pitchFamily="18" charset="0"/>
                            <a:ea typeface="Times New Roman" panose="02020603050405020304" pitchFamily="18" charset="0"/>
                          </a:rPr>
                          <m:t>X</m:t>
                        </m:r>
                      </m:e>
                    </m:acc>
                    <m:r>
                      <a:rPr lang="pt-BR" sz="3200" i="1" smtClean="0">
                        <a:latin typeface="Cambria Math" panose="02040503050406030204" pitchFamily="18" charset="0"/>
                        <a:ea typeface="Times New Roman" panose="02020603050405020304" pitchFamily="18" charset="0"/>
                      </a:rPr>
                      <m:t>=</m:t>
                    </m:r>
                    <m:f>
                      <m:fPr>
                        <m:ctrlPr>
                          <a:rPr lang="pt-BR" sz="3200" i="1" smtClean="0">
                            <a:solidFill>
                              <a:srgbClr val="0070C0"/>
                            </a:solidFill>
                            <a:latin typeface="Cambria Math" panose="02040503050406030204" pitchFamily="18" charset="0"/>
                          </a:rPr>
                        </m:ctrlPr>
                      </m:fPr>
                      <m:num>
                        <m:r>
                          <a:rPr lang="en-US" sz="3200" i="1">
                            <a:solidFill>
                              <a:srgbClr val="0070C0"/>
                            </a:solidFill>
                            <a:latin typeface="Cambria Math" panose="02040503050406030204" pitchFamily="18" charset="0"/>
                          </a:rPr>
                          <m:t>1</m:t>
                        </m:r>
                      </m:num>
                      <m:den>
                        <m:r>
                          <a:rPr lang="en-US" sz="3200" b="0" i="1" smtClean="0">
                            <a:solidFill>
                              <a:srgbClr val="0070C0"/>
                            </a:solidFill>
                            <a:latin typeface="Cambria Math" panose="02040503050406030204" pitchFamily="18" charset="0"/>
                          </a:rPr>
                          <m:t>8</m:t>
                        </m:r>
                      </m:den>
                    </m:f>
                  </m:oMath>
                </a14:m>
                <a:r>
                  <a:rPr lang="en-US" sz="3200" dirty="0">
                    <a:solidFill>
                      <a:srgbClr val="0070C0"/>
                    </a:solidFill>
                    <a:latin typeface="Times New Roman" panose="02020603050405020304" pitchFamily="18" charset="0"/>
                    <a:ea typeface="Times New Roman" panose="02020603050405020304" pitchFamily="18" charset="0"/>
                  </a:rPr>
                  <a:t>(32+83+71+75+45+68+56+57) =60.875</a:t>
                </a:r>
                <a:endParaRPr lang="en-US" sz="3200" dirty="0">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32</a:t>
            </a:fld>
            <a:endParaRPr lang="en-US"/>
          </a:p>
        </p:txBody>
      </p:sp>
    </p:spTree>
    <p:extLst>
      <p:ext uri="{BB962C8B-B14F-4D97-AF65-F5344CB8AC3E}">
        <p14:creationId xmlns:p14="http://schemas.microsoft.com/office/powerpoint/2010/main" val="3029284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 Numerical summary</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algn="just" hangingPunct="0">
                  <a:spcBef>
                    <a:spcPts val="0"/>
                  </a:spcBef>
                  <a:spcAft>
                    <a:spcPts val="0"/>
                  </a:spcAft>
                </a:pPr>
                <a:r>
                  <a:rPr lang="en-US" sz="3200" dirty="0">
                    <a:effectLst/>
                    <a:latin typeface="Times New Roman" panose="02020603050405020304" pitchFamily="18" charset="0"/>
                    <a:ea typeface="Times New Roman" panose="02020603050405020304" pitchFamily="18" charset="0"/>
                  </a:rPr>
                  <a:t>(2) Median</a:t>
                </a:r>
                <a:r>
                  <a:rPr lang="en-US" sz="3200" dirty="0">
                    <a:latin typeface="Times New Roman" panose="02020603050405020304" pitchFamily="18" charset="0"/>
                    <a:ea typeface="Times New Roman" panose="02020603050405020304" pitchFamily="18" charset="0"/>
                  </a:rPr>
                  <a:t> -- another measure for the center of the data.</a:t>
                </a:r>
                <a:endParaRPr lang="en-US" sz="3200" dirty="0">
                  <a:effectLst/>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Definition: A value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such that at least half of the data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and at least half of the data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This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is also the 50</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p>
              <a:p>
                <a:pPr marL="0" marR="0" indent="0" algn="just" hangingPunct="0">
                  <a:spcBef>
                    <a:spcPts val="0"/>
                  </a:spcBef>
                  <a:spcAft>
                    <a:spcPts val="0"/>
                  </a:spcAft>
                  <a:buNone/>
                </a:pPr>
                <a:endParaRPr lang="en-US" sz="3200" dirty="0">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In the example, sort the data from smallest to biggest, </a:t>
                </a:r>
              </a:p>
              <a:p>
                <a:pPr marL="0" marR="0" indent="0" hangingPunct="0">
                  <a:spcBef>
                    <a:spcPts val="0"/>
                  </a:spcBef>
                  <a:spcAft>
                    <a:spcPts val="0"/>
                  </a:spcAft>
                  <a:buNone/>
                  <a:tabLst>
                    <a:tab pos="1790700" algn="l"/>
                  </a:tabLst>
                </a:pPr>
                <a:r>
                  <a:rPr lang="en-US" sz="3200" dirty="0">
                    <a:solidFill>
                      <a:srgbClr val="0070C0"/>
                    </a:solidFill>
                    <a:effectLst/>
                    <a:latin typeface="Times New Roman" panose="02020603050405020304" pitchFamily="18" charset="0"/>
                    <a:ea typeface="Times New Roman" panose="02020603050405020304" pitchFamily="18" charset="0"/>
                  </a:rPr>
                  <a:t>32, 45, 56, 57,      68, 71, 75, 83</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Any number m between 57 and 68 can be the median by the definition.  In practice, we make this </a:t>
                </a:r>
                <a:r>
                  <a:rPr lang="en-US" sz="3200" dirty="0">
                    <a:latin typeface="Times New Roman" panose="02020603050405020304" pitchFamily="18" charset="0"/>
                    <a:ea typeface="Times New Roman" panose="02020603050405020304" pitchFamily="18" charset="0"/>
                  </a:rPr>
                  <a:t>number unique by rule:</a:t>
                </a: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O</a:t>
                </a:r>
                <a:r>
                  <a:rPr lang="en-US" sz="3200" dirty="0">
                    <a:effectLst/>
                    <a:latin typeface="Times New Roman" panose="02020603050405020304" pitchFamily="18" charset="0"/>
                    <a:ea typeface="Times New Roman" panose="02020603050405020304" pitchFamily="18" charset="0"/>
                  </a:rPr>
                  <a:t>dd number of data points: m is already unique, the </a:t>
                </a:r>
                <a14:m>
                  <m:oMath xmlns:m="http://schemas.openxmlformats.org/officeDocument/2006/math">
                    <m:f>
                      <m:fPr>
                        <m:ctrlPr>
                          <a:rPr lang="en-US" sz="3200" i="1" dirty="0" smtClean="0">
                            <a:effectLst/>
                            <a:latin typeface="Cambria Math" panose="02040503050406030204" pitchFamily="18" charset="0"/>
                          </a:rPr>
                        </m:ctrlPr>
                      </m:fPr>
                      <m:num>
                        <m:r>
                          <a:rPr lang="en-US" sz="3200" b="0" i="1" dirty="0" smtClean="0">
                            <a:effectLst/>
                            <a:latin typeface="Cambria Math" panose="02040503050406030204" pitchFamily="18" charset="0"/>
                          </a:rPr>
                          <m:t>𝑛</m:t>
                        </m:r>
                        <m:r>
                          <a:rPr lang="en-US" sz="3200" b="0" i="1" dirty="0" smtClean="0">
                            <a:effectLst/>
                            <a:latin typeface="Cambria Math" panose="02040503050406030204" pitchFamily="18" charset="0"/>
                          </a:rPr>
                          <m:t>+1</m:t>
                        </m:r>
                      </m:num>
                      <m:den>
                        <m:r>
                          <a:rPr lang="en-US" sz="3200" b="0" i="1" dirty="0" smtClean="0">
                            <a:effectLst/>
                            <a:latin typeface="Cambria Math" panose="02040503050406030204" pitchFamily="18" charset="0"/>
                          </a:rPr>
                          <m:t>2</m:t>
                        </m:r>
                      </m:den>
                    </m:f>
                  </m:oMath>
                </a14:m>
                <a:r>
                  <a:rPr lang="en-US" sz="3200" dirty="0">
                    <a:effectLst/>
                    <a:latin typeface="Times New Roman" panose="02020603050405020304" pitchFamily="18" charset="0"/>
                    <a:ea typeface="Times New Roman" panose="02020603050405020304" pitchFamily="18" charset="0"/>
                  </a:rPr>
                  <a:t>-</a:t>
                </a:r>
                <a:r>
                  <a:rPr lang="en-US" sz="3200" dirty="0" err="1">
                    <a:effectLst/>
                    <a:latin typeface="Times New Roman" panose="02020603050405020304" pitchFamily="18" charset="0"/>
                    <a:ea typeface="Times New Roman" panose="02020603050405020304" pitchFamily="18" charset="0"/>
                  </a:rPr>
                  <a:t>th.</a:t>
                </a:r>
                <a:endParaRPr lang="en-US" sz="3200" dirty="0">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Even number of data points: average the middle two numbers.</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In the example, </a:t>
                </a:r>
                <a:r>
                  <a:rPr lang="en-US" sz="3200" dirty="0">
                    <a:solidFill>
                      <a:srgbClr val="0070C0"/>
                    </a:solidFill>
                    <a:latin typeface="Times New Roman" panose="02020603050405020304" pitchFamily="18" charset="0"/>
                    <a:ea typeface="Times New Roman" panose="02020603050405020304" pitchFamily="18" charset="0"/>
                  </a:rPr>
                  <a:t>m=(57+68)/2 = 62.5</a:t>
                </a:r>
                <a:endParaRPr lang="en-US" sz="3200" dirty="0">
                  <a:solidFill>
                    <a:srgbClr val="0070C0"/>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r="-1449" b="-11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33</a:t>
            </a:fld>
            <a:endParaRPr lang="en-US"/>
          </a:p>
        </p:txBody>
      </p:sp>
    </p:spTree>
    <p:extLst>
      <p:ext uri="{BB962C8B-B14F-4D97-AF65-F5344CB8AC3E}">
        <p14:creationId xmlns:p14="http://schemas.microsoft.com/office/powerpoint/2010/main" val="2385887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 Numerical summary</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algn="just" hangingPunct="0">
                  <a:spcBef>
                    <a:spcPts val="0"/>
                  </a:spcBef>
                  <a:spcAft>
                    <a:spcPts val="0"/>
                  </a:spcAft>
                </a:pPr>
                <a:r>
                  <a:rPr lang="en-US" sz="3200" dirty="0">
                    <a:effectLst/>
                    <a:latin typeface="Times New Roman" panose="02020603050405020304" pitchFamily="18" charset="0"/>
                    <a:ea typeface="Times New Roman" panose="02020603050405020304" pitchFamily="18" charset="0"/>
                  </a:rPr>
                  <a:t>(2) Median</a:t>
                </a:r>
                <a:r>
                  <a:rPr lang="en-US" sz="3200" dirty="0">
                    <a:latin typeface="Times New Roman" panose="02020603050405020304" pitchFamily="18" charset="0"/>
                    <a:ea typeface="Times New Roman" panose="02020603050405020304" pitchFamily="18" charset="0"/>
                  </a:rPr>
                  <a:t>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is also the 50</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p>
              <a:p>
                <a:pPr marL="0" marR="0" indent="0" algn="just" hangingPunct="0">
                  <a:spcBef>
                    <a:spcPts val="0"/>
                  </a:spcBef>
                  <a:spcAft>
                    <a:spcPts val="0"/>
                  </a:spcAft>
                  <a:buNone/>
                </a:pPr>
                <a:endParaRPr lang="en-US" sz="3200" dirty="0">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Generally to find the p-</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least p percent data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and at least 100-p percent data </a:t>
                </a:r>
                <a:r>
                  <a:rPr lang="en-US" sz="3200" dirty="0" err="1">
                    <a:latin typeface="Times New Roman" panose="02020603050405020304" pitchFamily="18" charset="0"/>
                    <a:ea typeface="Times New Roman" panose="02020603050405020304" pitchFamily="18" charset="0"/>
                  </a:rPr>
                  <a:t>data</a:t>
                </a:r>
                <a:r>
                  <a:rPr lang="en-US" sz="3200" dirty="0">
                    <a:latin typeface="Times New Roman" panose="02020603050405020304" pitchFamily="18" charset="0"/>
                    <a:ea typeface="Times New Roman" panose="02020603050405020304" pitchFamily="18" charset="0"/>
                  </a:rPr>
                  <a:t> </a:t>
                </a:r>
                <a:r>
                  <a:rPr lang="en-US" sz="3200" dirty="0">
                    <a:solidFill>
                      <a:srgbClr val="00B050"/>
                    </a:solidFill>
                    <a:latin typeface="Times New Roman" panose="02020603050405020304" pitchFamily="18" charset="0"/>
                    <a:ea typeface="Times New Roman" panose="02020603050405020304" pitchFamily="18" charset="0"/>
                  </a:rPr>
                  <a:t>≥m</a:t>
                </a:r>
                <a:r>
                  <a:rPr lang="en-US" sz="3200" dirty="0">
                    <a:latin typeface="Times New Roman" panose="02020603050405020304" pitchFamily="18" charset="0"/>
                    <a:ea typeface="Times New Roman" panose="02020603050405020304" pitchFamily="18" charset="0"/>
                  </a:rPr>
                  <a:t>) :</a:t>
                </a:r>
              </a:p>
              <a:p>
                <a:pPr marL="0" marR="0" indent="0" algn="just" hangingPunct="0">
                  <a:spcBef>
                    <a:spcPts val="0"/>
                  </a:spcBef>
                  <a:spcAft>
                    <a:spcPts val="0"/>
                  </a:spcAft>
                  <a:buNone/>
                </a:pPr>
                <a:endParaRPr lang="en-US" sz="3200" dirty="0">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1. Sort the data from smallest to biggest.</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2. Calculate k=  </a:t>
                </a:r>
                <a14:m>
                  <m:oMath xmlns:m="http://schemas.openxmlformats.org/officeDocument/2006/math">
                    <m:f>
                      <m:fPr>
                        <m:ctrlPr>
                          <a:rPr lang="en-US" sz="3200" i="1" dirty="0" smtClean="0">
                            <a:effectLst/>
                            <a:latin typeface="Cambria Math" panose="02040503050406030204" pitchFamily="18" charset="0"/>
                          </a:rPr>
                        </m:ctrlPr>
                      </m:fPr>
                      <m:num>
                        <m:r>
                          <a:rPr lang="en-US" sz="3200" b="0" i="1" dirty="0" smtClean="0">
                            <a:effectLst/>
                            <a:latin typeface="Cambria Math" panose="02040503050406030204" pitchFamily="18" charset="0"/>
                          </a:rPr>
                          <m:t>𝑛𝑝</m:t>
                        </m:r>
                      </m:num>
                      <m:den>
                        <m:r>
                          <a:rPr lang="en-US" sz="3200" b="0" i="1" dirty="0" smtClean="0">
                            <a:effectLst/>
                            <a:latin typeface="Cambria Math" panose="02040503050406030204" pitchFamily="18" charset="0"/>
                          </a:rPr>
                          <m:t>100</m:t>
                        </m:r>
                      </m:den>
                    </m:f>
                  </m:oMath>
                </a14:m>
                <a:r>
                  <a:rPr lang="en-US" sz="3200" dirty="0">
                    <a:effectLst/>
                    <a:latin typeface="Times New Roman" panose="02020603050405020304" pitchFamily="18" charset="0"/>
                    <a:ea typeface="Times New Roman" panose="02020603050405020304" pitchFamily="18" charset="0"/>
                  </a:rPr>
                  <a:t>.</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3. If k is an integer, average the k-</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and (k+1)-</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data.</a:t>
                </a:r>
              </a:p>
              <a:p>
                <a:pPr marL="0" indent="0" algn="just" hangingPunct="0">
                  <a:spcBef>
                    <a:spcPts val="0"/>
                  </a:spcBef>
                  <a:buNone/>
                </a:pPr>
                <a:r>
                  <a:rPr lang="en-US" sz="3200" dirty="0">
                    <a:latin typeface="Times New Roman" panose="02020603050405020304" pitchFamily="18" charset="0"/>
                    <a:ea typeface="Times New Roman" panose="02020603050405020304" pitchFamily="18" charset="0"/>
                  </a:rPr>
                  <a:t>    If k is not an integer, round up and use the k-</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data.</a:t>
                </a:r>
              </a:p>
              <a:p>
                <a:pPr marL="0" marR="0" indent="0" hangingPunct="0">
                  <a:spcBef>
                    <a:spcPts val="0"/>
                  </a:spcBef>
                  <a:spcAft>
                    <a:spcPts val="0"/>
                  </a:spcAft>
                  <a:buNone/>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In the example, </a:t>
                </a:r>
                <a:r>
                  <a:rPr lang="en-US" sz="3200" dirty="0">
                    <a:solidFill>
                      <a:srgbClr val="0070C0"/>
                    </a:solidFill>
                    <a:latin typeface="Times New Roman" panose="02020603050405020304" pitchFamily="18" charset="0"/>
                    <a:ea typeface="Times New Roman" panose="02020603050405020304" pitchFamily="18" charset="0"/>
                  </a:rPr>
                  <a:t>m=(57+68)/2 = 62.5</a:t>
                </a:r>
                <a:endParaRPr lang="en-US" sz="3200" dirty="0">
                  <a:solidFill>
                    <a:srgbClr val="0070C0"/>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r="-1449"/>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34</a:t>
            </a:fld>
            <a:endParaRPr lang="en-US"/>
          </a:p>
        </p:txBody>
      </p:sp>
    </p:spTree>
    <p:extLst>
      <p:ext uri="{BB962C8B-B14F-4D97-AF65-F5344CB8AC3E}">
        <p14:creationId xmlns:p14="http://schemas.microsoft.com/office/powerpoint/2010/main" val="2406466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 Numerical summary</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Generally to find the p-</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1. Sort the data from smallest to biggest.</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2. Calculate k=  </a:t>
                </a:r>
                <a14:m>
                  <m:oMath xmlns:m="http://schemas.openxmlformats.org/officeDocument/2006/math">
                    <m:f>
                      <m:fPr>
                        <m:ctrlPr>
                          <a:rPr lang="en-US" sz="3200" i="1" dirty="0" smtClean="0">
                            <a:effectLst/>
                            <a:latin typeface="Cambria Math" panose="02040503050406030204" pitchFamily="18" charset="0"/>
                          </a:rPr>
                        </m:ctrlPr>
                      </m:fPr>
                      <m:num>
                        <m:r>
                          <a:rPr lang="en-US" sz="3200" b="0" i="1" dirty="0" smtClean="0">
                            <a:effectLst/>
                            <a:latin typeface="Cambria Math" panose="02040503050406030204" pitchFamily="18" charset="0"/>
                          </a:rPr>
                          <m:t>𝑛𝑝</m:t>
                        </m:r>
                      </m:num>
                      <m:den>
                        <m:r>
                          <a:rPr lang="en-US" sz="3200" b="0" i="1" dirty="0" smtClean="0">
                            <a:effectLst/>
                            <a:latin typeface="Cambria Math" panose="02040503050406030204" pitchFamily="18" charset="0"/>
                          </a:rPr>
                          <m:t>100</m:t>
                        </m:r>
                      </m:den>
                    </m:f>
                  </m:oMath>
                </a14:m>
                <a:r>
                  <a:rPr lang="en-US" sz="3200" dirty="0">
                    <a:effectLst/>
                    <a:latin typeface="Times New Roman" panose="02020603050405020304" pitchFamily="18" charset="0"/>
                    <a:ea typeface="Times New Roman" panose="02020603050405020304" pitchFamily="18" charset="0"/>
                  </a:rPr>
                  <a:t>.</a:t>
                </a:r>
              </a:p>
              <a:p>
                <a:pPr marL="0" marR="0" indent="0" algn="just" hangingPunct="0">
                  <a:spcBef>
                    <a:spcPts val="0"/>
                  </a:spcBef>
                  <a:spcAft>
                    <a:spcPts val="0"/>
                  </a:spcAft>
                  <a:buNone/>
                </a:pPr>
                <a:r>
                  <a:rPr lang="en-US" sz="3200" dirty="0">
                    <a:latin typeface="Times New Roman" panose="02020603050405020304" pitchFamily="18" charset="0"/>
                    <a:ea typeface="Times New Roman" panose="02020603050405020304" pitchFamily="18" charset="0"/>
                  </a:rPr>
                  <a:t>3. If k is an integer, average the k-</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and (k+1)-</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data.</a:t>
                </a:r>
              </a:p>
              <a:p>
                <a:pPr marL="0" indent="0" algn="just" hangingPunct="0">
                  <a:spcBef>
                    <a:spcPts val="0"/>
                  </a:spcBef>
                  <a:buNone/>
                </a:pPr>
                <a:r>
                  <a:rPr lang="en-US" sz="3200" dirty="0">
                    <a:latin typeface="Times New Roman" panose="02020603050405020304" pitchFamily="18" charset="0"/>
                    <a:ea typeface="Times New Roman" panose="02020603050405020304" pitchFamily="18" charset="0"/>
                  </a:rPr>
                  <a:t>    If k is not an integer, round up and use the k-</a:t>
                </a:r>
                <a:r>
                  <a:rPr lang="en-US" sz="3200" dirty="0" err="1">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data.</a:t>
                </a:r>
              </a:p>
              <a:p>
                <a:pPr marL="0" indent="0" algn="just" hangingPunct="0">
                  <a:spcBef>
                    <a:spcPts val="0"/>
                  </a:spcBef>
                  <a:buNone/>
                </a:pPr>
                <a:endParaRPr lang="en-US" sz="3200" dirty="0">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effectLst/>
                    <a:latin typeface="Times New Roman" panose="02020603050405020304" pitchFamily="18" charset="0"/>
                    <a:ea typeface="Times New Roman" panose="02020603050405020304" pitchFamily="18" charset="0"/>
                  </a:rPr>
                  <a:t>In the example, </a:t>
                </a:r>
                <a:r>
                  <a:rPr lang="en-US" sz="3200" dirty="0">
                    <a:solidFill>
                      <a:srgbClr val="0070C0"/>
                    </a:solidFill>
                    <a:effectLst/>
                    <a:latin typeface="Times New Roman" panose="02020603050405020304" pitchFamily="18" charset="0"/>
                    <a:ea typeface="Times New Roman" panose="02020603050405020304" pitchFamily="18" charset="0"/>
                  </a:rPr>
                  <a:t>32, 45, 56, 57, 68, 71, 75, 83</a:t>
                </a:r>
                <a:endParaRPr lang="en-US" sz="3200" dirty="0">
                  <a:effectLst/>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latin typeface="Times New Roman" panose="02020603050405020304" pitchFamily="18" charset="0"/>
                    <a:ea typeface="Times New Roman" panose="02020603050405020304" pitchFamily="18" charset="0"/>
                  </a:rPr>
                  <a:t>50</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r>
                  <a:rPr lang="en-US" sz="3200" dirty="0">
                    <a:solidFill>
                      <a:srgbClr val="0070C0"/>
                    </a:solidFill>
                    <a:latin typeface="Times New Roman" panose="02020603050405020304" pitchFamily="18" charset="0"/>
                    <a:ea typeface="Times New Roman" panose="02020603050405020304" pitchFamily="18" charset="0"/>
                  </a:rPr>
                  <a:t>k=</a:t>
                </a:r>
                <a:r>
                  <a:rPr lang="en-US" sz="3200" dirty="0">
                    <a:solidFill>
                      <a:srgbClr val="0070C0"/>
                    </a:solidFill>
                    <a:effectLst/>
                  </a:rPr>
                  <a:t> </a:t>
                </a:r>
                <a14:m>
                  <m:oMath xmlns:m="http://schemas.openxmlformats.org/officeDocument/2006/math">
                    <m:f>
                      <m:fPr>
                        <m:ctrlPr>
                          <a:rPr lang="en-US" sz="3200" i="1" dirty="0" smtClean="0">
                            <a:solidFill>
                              <a:srgbClr val="0070C0"/>
                            </a:solidFill>
                            <a:effectLst/>
                            <a:latin typeface="Cambria Math" panose="02040503050406030204" pitchFamily="18" charset="0"/>
                          </a:rPr>
                        </m:ctrlPr>
                      </m:fPr>
                      <m:num>
                        <m:r>
                          <a:rPr lang="en-US" sz="3200" b="0" i="1" dirty="0" smtClean="0">
                            <a:solidFill>
                              <a:srgbClr val="0070C0"/>
                            </a:solidFill>
                            <a:effectLst/>
                            <a:latin typeface="Cambria Math" panose="02040503050406030204" pitchFamily="18" charset="0"/>
                          </a:rPr>
                          <m:t>8∗50</m:t>
                        </m:r>
                      </m:num>
                      <m:den>
                        <m:r>
                          <a:rPr lang="en-US" sz="3200" b="0" i="1" dirty="0" smtClean="0">
                            <a:solidFill>
                              <a:srgbClr val="0070C0"/>
                            </a:solidFill>
                            <a:effectLst/>
                            <a:latin typeface="Cambria Math" panose="02040503050406030204" pitchFamily="18" charset="0"/>
                          </a:rPr>
                          <m:t>100</m:t>
                        </m:r>
                      </m:den>
                    </m:f>
                    <m:r>
                      <a:rPr lang="en-US" sz="3200" b="0" i="1" dirty="0" smtClean="0">
                        <a:solidFill>
                          <a:srgbClr val="0070C0"/>
                        </a:solidFill>
                        <a:effectLst/>
                        <a:latin typeface="Cambria Math" panose="02040503050406030204" pitchFamily="18" charset="0"/>
                      </a:rPr>
                      <m:t>=4</m:t>
                    </m:r>
                    <m:r>
                      <a:rPr lang="en-US" sz="3200" b="0" i="1" dirty="0" smtClean="0">
                        <a:effectLst/>
                        <a:latin typeface="Cambria Math" panose="02040503050406030204" pitchFamily="18" charset="0"/>
                      </a:rPr>
                      <m:t>.</m:t>
                    </m:r>
                  </m:oMath>
                </a14:m>
                <a:r>
                  <a:rPr lang="en-US" sz="3200" dirty="0">
                    <a:solidFill>
                      <a:srgbClr val="0070C0"/>
                    </a:solidFill>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average the 4</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and 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data.</a:t>
                </a:r>
              </a:p>
              <a:p>
                <a:pPr marL="0" indent="0" hangingPunct="0">
                  <a:spcBef>
                    <a:spcPts val="0"/>
                  </a:spcBef>
                  <a:buNone/>
                  <a:tabLst>
                    <a:tab pos="1790700" algn="l"/>
                  </a:tabLst>
                </a:pPr>
                <a:r>
                  <a:rPr lang="en-US" sz="3200" dirty="0">
                    <a:latin typeface="Times New Roman" panose="02020603050405020304" pitchFamily="18" charset="0"/>
                    <a:ea typeface="Times New Roman" panose="02020603050405020304" pitchFamily="18" charset="0"/>
                  </a:rPr>
                  <a:t>10</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r>
                  <a:rPr lang="en-US" sz="3200" dirty="0">
                    <a:solidFill>
                      <a:srgbClr val="0070C0"/>
                    </a:solidFill>
                    <a:latin typeface="Times New Roman" panose="02020603050405020304" pitchFamily="18" charset="0"/>
                    <a:ea typeface="Times New Roman" panose="02020603050405020304" pitchFamily="18" charset="0"/>
                  </a:rPr>
                  <a:t>k=</a:t>
                </a:r>
                <a:r>
                  <a:rPr lang="en-US" sz="3200" dirty="0">
                    <a:solidFill>
                      <a:srgbClr val="0070C0"/>
                    </a:solidFill>
                    <a:effectLst/>
                  </a:rPr>
                  <a:t> </a:t>
                </a:r>
                <a14:m>
                  <m:oMath xmlns:m="http://schemas.openxmlformats.org/officeDocument/2006/math">
                    <m:f>
                      <m:fPr>
                        <m:ctrlPr>
                          <a:rPr lang="en-US" sz="3200" i="1" dirty="0" smtClean="0">
                            <a:solidFill>
                              <a:srgbClr val="0070C0"/>
                            </a:solidFill>
                            <a:effectLst/>
                            <a:latin typeface="Cambria Math" panose="02040503050406030204" pitchFamily="18" charset="0"/>
                          </a:rPr>
                        </m:ctrlPr>
                      </m:fPr>
                      <m:num>
                        <m:r>
                          <a:rPr lang="en-US" sz="3200" b="0" i="1" dirty="0" smtClean="0">
                            <a:solidFill>
                              <a:srgbClr val="0070C0"/>
                            </a:solidFill>
                            <a:effectLst/>
                            <a:latin typeface="Cambria Math" panose="02040503050406030204" pitchFamily="18" charset="0"/>
                          </a:rPr>
                          <m:t>8∗10</m:t>
                        </m:r>
                      </m:num>
                      <m:den>
                        <m:r>
                          <a:rPr lang="en-US" sz="3200" b="0" i="1" dirty="0" smtClean="0">
                            <a:solidFill>
                              <a:srgbClr val="0070C0"/>
                            </a:solidFill>
                            <a:effectLst/>
                            <a:latin typeface="Cambria Math" panose="02040503050406030204" pitchFamily="18" charset="0"/>
                          </a:rPr>
                          <m:t>100</m:t>
                        </m:r>
                      </m:den>
                    </m:f>
                    <m:r>
                      <a:rPr lang="en-US" sz="3200" b="0" i="1" dirty="0" smtClean="0">
                        <a:solidFill>
                          <a:srgbClr val="0070C0"/>
                        </a:solidFill>
                        <a:effectLst/>
                        <a:latin typeface="Cambria Math" panose="02040503050406030204" pitchFamily="18" charset="0"/>
                      </a:rPr>
                      <m:t>=0.8</m:t>
                    </m:r>
                    <m:r>
                      <a:rPr lang="en-US" sz="3200" b="0" i="1" dirty="0" smtClean="0">
                        <a:effectLst/>
                        <a:latin typeface="Cambria Math" panose="02040503050406030204" pitchFamily="18" charset="0"/>
                      </a:rPr>
                      <m:t>.</m:t>
                    </m:r>
                  </m:oMath>
                </a14:m>
                <a:r>
                  <a:rPr lang="en-US" sz="3200" dirty="0">
                    <a:solidFill>
                      <a:srgbClr val="0070C0"/>
                    </a:solidFill>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Use the 1</a:t>
                </a:r>
                <a:r>
                  <a:rPr lang="en-US" sz="3200" baseline="30000" dirty="0">
                    <a:latin typeface="Times New Roman" panose="02020603050405020304" pitchFamily="18" charset="0"/>
                    <a:ea typeface="Times New Roman" panose="02020603050405020304" pitchFamily="18" charset="0"/>
                  </a:rPr>
                  <a:t>st</a:t>
                </a:r>
                <a:r>
                  <a:rPr lang="en-US" sz="3200" dirty="0">
                    <a:latin typeface="Times New Roman" panose="02020603050405020304" pitchFamily="18" charset="0"/>
                    <a:ea typeface="Times New Roman" panose="02020603050405020304" pitchFamily="18" charset="0"/>
                  </a:rPr>
                  <a:t> data: </a:t>
                </a:r>
                <a14:m>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𝑝</m:t>
                        </m:r>
                      </m:e>
                      <m:sub>
                        <m:r>
                          <a:rPr lang="en-US" sz="3200" b="0" i="1" smtClean="0">
                            <a:solidFill>
                              <a:srgbClr val="0070C0"/>
                            </a:solidFill>
                            <a:latin typeface="Cambria Math" panose="02040503050406030204" pitchFamily="18" charset="0"/>
                          </a:rPr>
                          <m:t>10</m:t>
                        </m:r>
                      </m:sub>
                    </m:sSub>
                    <m:r>
                      <a:rPr lang="en-US" sz="3200" b="0" i="1" smtClean="0">
                        <a:solidFill>
                          <a:srgbClr val="0070C0"/>
                        </a:solidFill>
                        <a:latin typeface="Cambria Math" panose="02040503050406030204" pitchFamily="18" charset="0"/>
                      </a:rPr>
                      <m:t>=32</m:t>
                    </m:r>
                  </m:oMath>
                </a14:m>
                <a:endParaRPr lang="en-US" sz="3200" dirty="0">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latin typeface="Times New Roman" panose="02020603050405020304" pitchFamily="18" charset="0"/>
                    <a:ea typeface="Times New Roman" panose="02020603050405020304" pitchFamily="18" charset="0"/>
                  </a:rPr>
                  <a:t>80</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r>
                  <a:rPr lang="en-US" sz="3200" dirty="0">
                    <a:solidFill>
                      <a:srgbClr val="0070C0"/>
                    </a:solidFill>
                    <a:latin typeface="Times New Roman" panose="02020603050405020304" pitchFamily="18" charset="0"/>
                    <a:ea typeface="Times New Roman" panose="02020603050405020304" pitchFamily="18" charset="0"/>
                  </a:rPr>
                  <a:t>k=</a:t>
                </a:r>
                <a:r>
                  <a:rPr lang="en-US" sz="3200" dirty="0">
                    <a:solidFill>
                      <a:srgbClr val="0070C0"/>
                    </a:solidFill>
                    <a:effectLst/>
                  </a:rPr>
                  <a:t> </a:t>
                </a:r>
                <a14:m>
                  <m:oMath xmlns:m="http://schemas.openxmlformats.org/officeDocument/2006/math">
                    <m:f>
                      <m:fPr>
                        <m:ctrlPr>
                          <a:rPr lang="en-US" sz="3200" i="1" dirty="0" smtClean="0">
                            <a:solidFill>
                              <a:srgbClr val="0070C0"/>
                            </a:solidFill>
                            <a:effectLst/>
                            <a:latin typeface="Cambria Math" panose="02040503050406030204" pitchFamily="18" charset="0"/>
                          </a:rPr>
                        </m:ctrlPr>
                      </m:fPr>
                      <m:num>
                        <m:r>
                          <a:rPr lang="en-US" sz="3200" b="0" i="1" dirty="0" smtClean="0">
                            <a:solidFill>
                              <a:srgbClr val="0070C0"/>
                            </a:solidFill>
                            <a:effectLst/>
                            <a:latin typeface="Cambria Math" panose="02040503050406030204" pitchFamily="18" charset="0"/>
                          </a:rPr>
                          <m:t>8∗80</m:t>
                        </m:r>
                      </m:num>
                      <m:den>
                        <m:r>
                          <a:rPr lang="en-US" sz="3200" b="0" i="1" dirty="0" smtClean="0">
                            <a:solidFill>
                              <a:srgbClr val="0070C0"/>
                            </a:solidFill>
                            <a:effectLst/>
                            <a:latin typeface="Cambria Math" panose="02040503050406030204" pitchFamily="18" charset="0"/>
                          </a:rPr>
                          <m:t>100</m:t>
                        </m:r>
                      </m:den>
                    </m:f>
                    <m:r>
                      <a:rPr lang="en-US" sz="3200" b="0" i="1" dirty="0" smtClean="0">
                        <a:solidFill>
                          <a:srgbClr val="0070C0"/>
                        </a:solidFill>
                        <a:effectLst/>
                        <a:latin typeface="Cambria Math" panose="02040503050406030204" pitchFamily="18" charset="0"/>
                      </a:rPr>
                      <m:t>=6.4</m:t>
                    </m:r>
                    <m:r>
                      <a:rPr lang="en-US" sz="3200" b="0" i="1" dirty="0" smtClean="0">
                        <a:effectLst/>
                        <a:latin typeface="Cambria Math" panose="02040503050406030204" pitchFamily="18" charset="0"/>
                      </a:rPr>
                      <m:t>.</m:t>
                    </m:r>
                  </m:oMath>
                </a14:m>
                <a:r>
                  <a:rPr lang="en-US" sz="3200" dirty="0">
                    <a:solidFill>
                      <a:srgbClr val="0070C0"/>
                    </a:solidFill>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Use the 7</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data: </a:t>
                </a: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𝑝</m:t>
                        </m:r>
                      </m:e>
                      <m:sub>
                        <m:r>
                          <a:rPr lang="en-US" sz="3200" b="0" i="1" smtClean="0">
                            <a:solidFill>
                              <a:srgbClr val="0070C0"/>
                            </a:solidFill>
                            <a:latin typeface="Cambria Math" panose="02040503050406030204" pitchFamily="18" charset="0"/>
                          </a:rPr>
                          <m:t>8</m:t>
                        </m:r>
                        <m:r>
                          <a:rPr lang="en-US" sz="3200" i="1">
                            <a:solidFill>
                              <a:srgbClr val="0070C0"/>
                            </a:solidFill>
                            <a:latin typeface="Cambria Math" panose="02040503050406030204" pitchFamily="18" charset="0"/>
                          </a:rPr>
                          <m:t>0</m:t>
                        </m:r>
                      </m:sub>
                    </m:sSub>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75</m:t>
                    </m:r>
                  </m:oMath>
                </a14:m>
                <a:endParaRPr lang="en-US" sz="3200" dirty="0">
                  <a:solidFill>
                    <a:srgbClr val="0070C0"/>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endParaRPr lang="en-US" sz="3200" dirty="0">
                  <a:solidFill>
                    <a:srgbClr val="0070C0"/>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indent="0" algn="just" hangingPunct="0">
                  <a:spcBef>
                    <a:spcPts val="0"/>
                  </a:spcBef>
                  <a:spcAft>
                    <a:spcPts val="0"/>
                  </a:spcAft>
                  <a:buNone/>
                </a:pPr>
                <a:endParaRPr lang="en-US" sz="3200" dirty="0">
                  <a:effectLst/>
                  <a:latin typeface="Times New Roman" panose="02020603050405020304" pitchFamily="18" charset="0"/>
                  <a:ea typeface="Times New Roman" panose="02020603050405020304" pitchFamily="18" charset="0"/>
                </a:endParaRP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35</a:t>
            </a:fld>
            <a:endParaRPr lang="en-US"/>
          </a:p>
        </p:txBody>
      </p:sp>
    </p:spTree>
    <p:extLst>
      <p:ext uri="{BB962C8B-B14F-4D97-AF65-F5344CB8AC3E}">
        <p14:creationId xmlns:p14="http://schemas.microsoft.com/office/powerpoint/2010/main" val="390493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 Numerical summary</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hangingPunct="0">
                  <a:spcBef>
                    <a:spcPts val="0"/>
                  </a:spcBef>
                  <a:spcAft>
                    <a:spcPts val="0"/>
                  </a:spcAft>
                  <a:tabLst>
                    <a:tab pos="1790700" algn="l"/>
                  </a:tabLst>
                </a:pPr>
                <a:r>
                  <a:rPr lang="en-US" sz="3200" dirty="0">
                    <a:effectLst/>
                    <a:latin typeface="Times New Roman" panose="02020603050405020304" pitchFamily="18" charset="0"/>
                    <a:ea typeface="Times New Roman" panose="02020603050405020304" pitchFamily="18" charset="0"/>
                  </a:rPr>
                  <a:t>(3) Statistics</a:t>
                </a:r>
                <a:r>
                  <a:rPr lang="en-US" sz="3200" dirty="0">
                    <a:latin typeface="Times New Roman" panose="02020603050405020304" pitchFamily="18" charset="0"/>
                    <a:ea typeface="Times New Roman" panose="02020603050405020304" pitchFamily="18" charset="0"/>
                  </a:rPr>
                  <a:t> measuring the spread of the data</a:t>
                </a: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r>
                  <a:rPr lang="en-US" sz="3200" dirty="0">
                    <a:solidFill>
                      <a:srgbClr val="7030A0"/>
                    </a:solidFill>
                    <a:latin typeface="Times New Roman" panose="02020603050405020304" pitchFamily="18" charset="0"/>
                    <a:ea typeface="Times New Roman" panose="02020603050405020304" pitchFamily="18" charset="0"/>
                  </a:rPr>
                  <a:t>Range</a:t>
                </a:r>
                <a:r>
                  <a:rPr lang="en-US" sz="3200" dirty="0">
                    <a:latin typeface="Times New Roman" panose="02020603050405020304" pitchFamily="18" charset="0"/>
                    <a:ea typeface="Times New Roman" panose="02020603050405020304" pitchFamily="18" charset="0"/>
                  </a:rPr>
                  <a:t> = Max- Min, </a:t>
                </a: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Interquartile range (</a:t>
                </a:r>
                <a:r>
                  <a:rPr lang="en-US" sz="3200" dirty="0">
                    <a:solidFill>
                      <a:srgbClr val="7030A0"/>
                    </a:solidFill>
                    <a:latin typeface="Times New Roman" panose="02020603050405020304" pitchFamily="18" charset="0"/>
                    <a:ea typeface="Times New Roman" panose="02020603050405020304" pitchFamily="18" charset="0"/>
                  </a:rPr>
                  <a:t>IQR</a:t>
                </a:r>
                <a:r>
                  <a:rPr lang="en-US" sz="3200" dirty="0">
                    <a:latin typeface="Times New Roman" panose="02020603050405020304" pitchFamily="18" charset="0"/>
                    <a:ea typeface="Times New Roman" panose="02020603050405020304" pitchFamily="18" charset="0"/>
                  </a:rPr>
                  <a:t>) = 75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 25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a:t>
                </a:r>
              </a:p>
              <a:p>
                <a:pPr marL="0" marR="0" indent="0" hangingPunct="0">
                  <a:spcBef>
                    <a:spcPts val="0"/>
                  </a:spcBef>
                  <a:spcAft>
                    <a:spcPts val="0"/>
                  </a:spcAft>
                  <a:buNone/>
                  <a:tabLst>
                    <a:tab pos="1790700" algn="l"/>
                  </a:tabLst>
                </a:pPr>
                <a:endParaRPr lang="en-US" sz="3200" dirty="0">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effectLst/>
                    <a:latin typeface="Times New Roman" panose="02020603050405020304" pitchFamily="18" charset="0"/>
                    <a:ea typeface="Times New Roman" panose="02020603050405020304" pitchFamily="18" charset="0"/>
                  </a:rPr>
                  <a:t>In the example, </a:t>
                </a:r>
                <a:r>
                  <a:rPr lang="en-US" sz="3200" dirty="0">
                    <a:solidFill>
                      <a:srgbClr val="0070C0"/>
                    </a:solidFill>
                    <a:effectLst/>
                    <a:latin typeface="Times New Roman" panose="02020603050405020304" pitchFamily="18" charset="0"/>
                    <a:ea typeface="Times New Roman" panose="02020603050405020304" pitchFamily="18" charset="0"/>
                  </a:rPr>
                  <a:t>32, 45, 56, 57, 68, 71, 75, 83</a:t>
                </a:r>
                <a:endParaRPr lang="en-US" sz="3200" dirty="0">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r>
                  <a:rPr lang="en-US" sz="3200" dirty="0">
                    <a:solidFill>
                      <a:srgbClr val="7030A0"/>
                    </a:solidFill>
                    <a:latin typeface="Times New Roman" panose="02020603050405020304" pitchFamily="18" charset="0"/>
                    <a:ea typeface="Times New Roman" panose="02020603050405020304" pitchFamily="18" charset="0"/>
                  </a:rPr>
                  <a:t>Range</a:t>
                </a:r>
                <a:r>
                  <a:rPr lang="en-US" sz="3200" dirty="0">
                    <a:latin typeface="Times New Roman" panose="02020603050405020304" pitchFamily="18" charset="0"/>
                    <a:ea typeface="Times New Roman" panose="02020603050405020304" pitchFamily="18" charset="0"/>
                  </a:rPr>
                  <a:t> = </a:t>
                </a:r>
                <a:r>
                  <a:rPr lang="en-US" sz="3200" dirty="0">
                    <a:solidFill>
                      <a:srgbClr val="0070C0"/>
                    </a:solidFill>
                    <a:latin typeface="Times New Roman" panose="02020603050405020304" pitchFamily="18" charset="0"/>
                    <a:ea typeface="Times New Roman" panose="02020603050405020304" pitchFamily="18" charset="0"/>
                  </a:rPr>
                  <a:t>83-32= 51</a:t>
                </a:r>
                <a:r>
                  <a:rPr lang="en-US" sz="3200" dirty="0">
                    <a:latin typeface="Times New Roman" panose="02020603050405020304" pitchFamily="18" charset="0"/>
                    <a:ea typeface="Times New Roman" panose="02020603050405020304" pitchFamily="18" charset="0"/>
                  </a:rPr>
                  <a:t>, </a:t>
                </a:r>
              </a:p>
              <a:p>
                <a:pPr marL="0" marR="0" indent="0" hangingPunct="0">
                  <a:spcBef>
                    <a:spcPts val="0"/>
                  </a:spcBef>
                  <a:spcAft>
                    <a:spcPts val="0"/>
                  </a:spcAft>
                  <a:buNone/>
                  <a:tabLst>
                    <a:tab pos="1790700" algn="l"/>
                  </a:tabLst>
                </a:pPr>
                <a:r>
                  <a:rPr lang="en-US" sz="3200" dirty="0">
                    <a:solidFill>
                      <a:srgbClr val="7030A0"/>
                    </a:solidFill>
                    <a:latin typeface="Times New Roman" panose="02020603050405020304" pitchFamily="18" charset="0"/>
                    <a:ea typeface="Times New Roman" panose="02020603050405020304" pitchFamily="18" charset="0"/>
                  </a:rPr>
                  <a:t>      IQR   </a:t>
                </a:r>
                <a:r>
                  <a:rPr lang="en-US" sz="3200" dirty="0">
                    <a:latin typeface="Times New Roman" panose="02020603050405020304" pitchFamily="18" charset="0"/>
                    <a:ea typeface="Times New Roman" panose="02020603050405020304" pitchFamily="18" charset="0"/>
                  </a:rPr>
                  <a:t> = </a:t>
                </a:r>
                <a:r>
                  <a:rPr lang="en-US" sz="3200" dirty="0">
                    <a:solidFill>
                      <a:srgbClr val="0070C0"/>
                    </a:solidFill>
                    <a:latin typeface="Times New Roman" panose="02020603050405020304" pitchFamily="18" charset="0"/>
                    <a:ea typeface="Times New Roman" panose="02020603050405020304" pitchFamily="18" charset="0"/>
                  </a:rPr>
                  <a:t>73-50.5= 22.5</a:t>
                </a:r>
                <a:endParaRPr lang="en-US" sz="3200" dirty="0">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latin typeface="Times New Roman" panose="02020603050405020304" pitchFamily="18" charset="0"/>
                    <a:ea typeface="Times New Roman" panose="02020603050405020304" pitchFamily="18" charset="0"/>
                  </a:rPr>
                  <a:t>75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r>
                  <a:rPr lang="en-US" sz="3200" dirty="0">
                    <a:solidFill>
                      <a:srgbClr val="0070C0"/>
                    </a:solidFill>
                    <a:latin typeface="Times New Roman" panose="02020603050405020304" pitchFamily="18" charset="0"/>
                    <a:ea typeface="Times New Roman" panose="02020603050405020304" pitchFamily="18" charset="0"/>
                  </a:rPr>
                  <a:t>k=</a:t>
                </a:r>
                <a:r>
                  <a:rPr lang="en-US" sz="3200" dirty="0">
                    <a:solidFill>
                      <a:srgbClr val="0070C0"/>
                    </a:solidFill>
                    <a:effectLst/>
                  </a:rPr>
                  <a:t> </a:t>
                </a:r>
                <a14:m>
                  <m:oMath xmlns:m="http://schemas.openxmlformats.org/officeDocument/2006/math">
                    <m:f>
                      <m:fPr>
                        <m:ctrlPr>
                          <a:rPr lang="en-US" sz="3200" i="1" dirty="0" smtClean="0">
                            <a:solidFill>
                              <a:srgbClr val="0070C0"/>
                            </a:solidFill>
                            <a:effectLst/>
                            <a:latin typeface="Cambria Math" panose="02040503050406030204" pitchFamily="18" charset="0"/>
                          </a:rPr>
                        </m:ctrlPr>
                      </m:fPr>
                      <m:num>
                        <m:r>
                          <a:rPr lang="en-US" sz="3200" b="0" i="1" dirty="0" smtClean="0">
                            <a:solidFill>
                              <a:srgbClr val="0070C0"/>
                            </a:solidFill>
                            <a:effectLst/>
                            <a:latin typeface="Cambria Math" panose="02040503050406030204" pitchFamily="18" charset="0"/>
                          </a:rPr>
                          <m:t>8∗75</m:t>
                        </m:r>
                      </m:num>
                      <m:den>
                        <m:r>
                          <a:rPr lang="en-US" sz="3200" b="0" i="1" dirty="0" smtClean="0">
                            <a:solidFill>
                              <a:srgbClr val="0070C0"/>
                            </a:solidFill>
                            <a:effectLst/>
                            <a:latin typeface="Cambria Math" panose="02040503050406030204" pitchFamily="18" charset="0"/>
                          </a:rPr>
                          <m:t>100</m:t>
                        </m:r>
                      </m:den>
                    </m:f>
                    <m:r>
                      <a:rPr lang="en-US" sz="3200" b="0" i="1" dirty="0" smtClean="0">
                        <a:solidFill>
                          <a:srgbClr val="0070C0"/>
                        </a:solidFill>
                        <a:effectLst/>
                        <a:latin typeface="Cambria Math" panose="02040503050406030204" pitchFamily="18" charset="0"/>
                      </a:rPr>
                      <m:t>=6</m:t>
                    </m:r>
                    <m:r>
                      <a:rPr lang="en-US" sz="3200" b="0" i="1" dirty="0" smtClean="0">
                        <a:effectLst/>
                        <a:latin typeface="Cambria Math" panose="02040503050406030204" pitchFamily="18" charset="0"/>
                      </a:rPr>
                      <m:t>.</m:t>
                    </m:r>
                  </m:oMath>
                </a14:m>
                <a:r>
                  <a:rPr lang="en-US" sz="3200" dirty="0">
                    <a:solidFill>
                      <a:srgbClr val="0070C0"/>
                    </a:solidFill>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Average : </a:t>
                </a:r>
                <a14:m>
                  <m:oMath xmlns:m="http://schemas.openxmlformats.org/officeDocument/2006/math">
                    <m:f>
                      <m:fPr>
                        <m:ctrlPr>
                          <a:rPr lang="en-US" sz="3200" b="0" i="1" smtClean="0">
                            <a:solidFill>
                              <a:srgbClr val="0070C0"/>
                            </a:solidFill>
                            <a:latin typeface="Cambria Math" panose="02040503050406030204" pitchFamily="18" charset="0"/>
                          </a:rPr>
                        </m:ctrlPr>
                      </m:fPr>
                      <m:num>
                        <m:r>
                          <a:rPr lang="en-US" sz="3200" b="0" i="1" smtClean="0">
                            <a:solidFill>
                              <a:srgbClr val="0070C0"/>
                            </a:solidFill>
                            <a:latin typeface="Cambria Math" panose="02040503050406030204" pitchFamily="18" charset="0"/>
                          </a:rPr>
                          <m:t>71+75</m:t>
                        </m:r>
                      </m:num>
                      <m:den>
                        <m:r>
                          <a:rPr lang="en-US" sz="3200" b="0" i="1" smtClean="0">
                            <a:solidFill>
                              <a:srgbClr val="0070C0"/>
                            </a:solidFill>
                            <a:latin typeface="Cambria Math" panose="02040503050406030204" pitchFamily="18" charset="0"/>
                          </a:rPr>
                          <m:t>2</m:t>
                        </m:r>
                      </m:den>
                    </m:f>
                    <m:r>
                      <a:rPr lang="en-US" sz="3200" b="0" i="1" smtClean="0">
                        <a:solidFill>
                          <a:srgbClr val="0070C0"/>
                        </a:solidFill>
                        <a:latin typeface="Cambria Math" panose="02040503050406030204" pitchFamily="18" charset="0"/>
                      </a:rPr>
                      <m:t>=73</m:t>
                    </m:r>
                  </m:oMath>
                </a14:m>
                <a:endParaRPr lang="en-US" sz="3200" dirty="0">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latin typeface="Times New Roman" panose="02020603050405020304" pitchFamily="18" charset="0"/>
                    <a:ea typeface="Times New Roman" panose="02020603050405020304" pitchFamily="18" charset="0"/>
                  </a:rPr>
                  <a:t>25</a:t>
                </a:r>
                <a:r>
                  <a:rPr lang="en-US" sz="3200" baseline="30000" dirty="0">
                    <a:latin typeface="Times New Roman" panose="02020603050405020304" pitchFamily="18" charset="0"/>
                    <a:ea typeface="Times New Roman" panose="02020603050405020304" pitchFamily="18" charset="0"/>
                  </a:rPr>
                  <a:t>th</a:t>
                </a:r>
                <a:r>
                  <a:rPr lang="en-US" sz="3200" dirty="0">
                    <a:latin typeface="Times New Roman" panose="02020603050405020304" pitchFamily="18" charset="0"/>
                    <a:ea typeface="Times New Roman" panose="02020603050405020304" pitchFamily="18" charset="0"/>
                  </a:rPr>
                  <a:t> percentile: </a:t>
                </a:r>
                <a:r>
                  <a:rPr lang="en-US" sz="3200" dirty="0">
                    <a:solidFill>
                      <a:srgbClr val="0070C0"/>
                    </a:solidFill>
                    <a:latin typeface="Times New Roman" panose="02020603050405020304" pitchFamily="18" charset="0"/>
                    <a:ea typeface="Times New Roman" panose="02020603050405020304" pitchFamily="18" charset="0"/>
                  </a:rPr>
                  <a:t>k=</a:t>
                </a:r>
                <a:r>
                  <a:rPr lang="en-US" sz="3200" dirty="0">
                    <a:solidFill>
                      <a:srgbClr val="0070C0"/>
                    </a:solidFill>
                    <a:effectLst/>
                  </a:rPr>
                  <a:t> </a:t>
                </a:r>
                <a14:m>
                  <m:oMath xmlns:m="http://schemas.openxmlformats.org/officeDocument/2006/math">
                    <m:f>
                      <m:fPr>
                        <m:ctrlPr>
                          <a:rPr lang="en-US" sz="3200" i="1" dirty="0" smtClean="0">
                            <a:solidFill>
                              <a:srgbClr val="0070C0"/>
                            </a:solidFill>
                            <a:effectLst/>
                            <a:latin typeface="Cambria Math" panose="02040503050406030204" pitchFamily="18" charset="0"/>
                          </a:rPr>
                        </m:ctrlPr>
                      </m:fPr>
                      <m:num>
                        <m:r>
                          <a:rPr lang="en-US" sz="3200" b="0" i="1" dirty="0" smtClean="0">
                            <a:solidFill>
                              <a:srgbClr val="0070C0"/>
                            </a:solidFill>
                            <a:effectLst/>
                            <a:latin typeface="Cambria Math" panose="02040503050406030204" pitchFamily="18" charset="0"/>
                          </a:rPr>
                          <m:t>8∗25</m:t>
                        </m:r>
                      </m:num>
                      <m:den>
                        <m:r>
                          <a:rPr lang="en-US" sz="3200" b="0" i="1" dirty="0" smtClean="0">
                            <a:solidFill>
                              <a:srgbClr val="0070C0"/>
                            </a:solidFill>
                            <a:effectLst/>
                            <a:latin typeface="Cambria Math" panose="02040503050406030204" pitchFamily="18" charset="0"/>
                          </a:rPr>
                          <m:t>100</m:t>
                        </m:r>
                      </m:den>
                    </m:f>
                    <m:r>
                      <a:rPr lang="en-US" sz="3200" b="0" i="1" dirty="0" smtClean="0">
                        <a:solidFill>
                          <a:srgbClr val="0070C0"/>
                        </a:solidFill>
                        <a:effectLst/>
                        <a:latin typeface="Cambria Math" panose="02040503050406030204" pitchFamily="18" charset="0"/>
                      </a:rPr>
                      <m:t>=2</m:t>
                    </m:r>
                    <m:r>
                      <a:rPr lang="en-US" sz="3200" b="0" i="1" dirty="0" smtClean="0">
                        <a:effectLst/>
                        <a:latin typeface="Cambria Math" panose="02040503050406030204" pitchFamily="18" charset="0"/>
                      </a:rPr>
                      <m:t>.</m:t>
                    </m:r>
                  </m:oMath>
                </a14:m>
                <a:r>
                  <a:rPr lang="en-US" sz="3200" dirty="0">
                    <a:solidFill>
                      <a:srgbClr val="0070C0"/>
                    </a:solidFill>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Average : </a:t>
                </a:r>
                <a14:m>
                  <m:oMath xmlns:m="http://schemas.openxmlformats.org/officeDocument/2006/math">
                    <m:f>
                      <m:fPr>
                        <m:ctrlPr>
                          <a:rPr lang="en-US" sz="3200" i="1">
                            <a:solidFill>
                              <a:srgbClr val="0070C0"/>
                            </a:solidFill>
                            <a:latin typeface="Cambria Math" panose="02040503050406030204" pitchFamily="18" charset="0"/>
                          </a:rPr>
                        </m:ctrlPr>
                      </m:fPr>
                      <m:num>
                        <m:r>
                          <a:rPr lang="en-US" sz="3200" b="0" i="1" smtClean="0">
                            <a:solidFill>
                              <a:srgbClr val="0070C0"/>
                            </a:solidFill>
                            <a:latin typeface="Cambria Math" panose="02040503050406030204" pitchFamily="18" charset="0"/>
                          </a:rPr>
                          <m:t>45</m:t>
                        </m:r>
                        <m:r>
                          <a:rPr lang="en-US" sz="3200" i="1">
                            <a:solidFill>
                              <a:srgbClr val="0070C0"/>
                            </a:solidFill>
                            <a:latin typeface="Cambria Math" panose="02040503050406030204" pitchFamily="18" charset="0"/>
                          </a:rPr>
                          <m:t>+5</m:t>
                        </m:r>
                        <m:r>
                          <a:rPr lang="en-US" sz="3200" b="0" i="1" smtClean="0">
                            <a:solidFill>
                              <a:srgbClr val="0070C0"/>
                            </a:solidFill>
                            <a:latin typeface="Cambria Math" panose="02040503050406030204" pitchFamily="18" charset="0"/>
                          </a:rPr>
                          <m:t>6</m:t>
                        </m:r>
                      </m:num>
                      <m:den>
                        <m:r>
                          <a:rPr lang="en-US" sz="3200" i="1">
                            <a:solidFill>
                              <a:srgbClr val="0070C0"/>
                            </a:solidFill>
                            <a:latin typeface="Cambria Math" panose="02040503050406030204" pitchFamily="18" charset="0"/>
                          </a:rPr>
                          <m:t>2</m:t>
                        </m:r>
                      </m:den>
                    </m:f>
                    <m:r>
                      <a:rPr lang="en-US" sz="3200" i="1">
                        <a:solidFill>
                          <a:srgbClr val="0070C0"/>
                        </a:solidFill>
                        <a:latin typeface="Cambria Math" panose="02040503050406030204" pitchFamily="18" charset="0"/>
                      </a:rPr>
                      <m:t>=</m:t>
                    </m:r>
                  </m:oMath>
                </a14:m>
                <a:r>
                  <a:rPr lang="en-US" sz="3200" dirty="0">
                    <a:solidFill>
                      <a:srgbClr val="0070C0"/>
                    </a:solidFill>
                    <a:effectLst/>
                    <a:latin typeface="Times New Roman" panose="02020603050405020304" pitchFamily="18" charset="0"/>
                    <a:ea typeface="Times New Roman" panose="02020603050405020304" pitchFamily="18" charset="0"/>
                  </a:rPr>
                  <a:t>50.5</a:t>
                </a:r>
              </a:p>
              <a:p>
                <a:pPr marL="0" indent="0" hangingPunct="0">
                  <a:buNone/>
                </a:pPr>
                <a:endParaRPr lang="en-US" sz="3200" dirty="0">
                  <a:effectLst/>
                  <a:latin typeface="Times New Roman" panose="02020603050405020304" pitchFamily="18" charset="0"/>
                  <a:ea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36</a:t>
            </a:fld>
            <a:endParaRPr lang="en-US"/>
          </a:p>
        </p:txBody>
      </p:sp>
    </p:spTree>
    <p:extLst>
      <p:ext uri="{BB962C8B-B14F-4D97-AF65-F5344CB8AC3E}">
        <p14:creationId xmlns:p14="http://schemas.microsoft.com/office/powerpoint/2010/main" val="514655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 Numerical summary</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hangingPunct="0">
                  <a:spcBef>
                    <a:spcPts val="0"/>
                  </a:spcBef>
                  <a:spcAft>
                    <a:spcPts val="0"/>
                  </a:spcAft>
                  <a:tabLst>
                    <a:tab pos="1790700" algn="l"/>
                  </a:tabLst>
                </a:pPr>
                <a:r>
                  <a:rPr lang="en-US" sz="3200" dirty="0">
                    <a:effectLst/>
                    <a:latin typeface="Times New Roman" panose="02020603050405020304" pitchFamily="18" charset="0"/>
                    <a:ea typeface="Times New Roman" panose="02020603050405020304" pitchFamily="18" charset="0"/>
                  </a:rPr>
                  <a:t>(3*) Statistics</a:t>
                </a:r>
                <a:r>
                  <a:rPr lang="en-US" sz="3200" dirty="0">
                    <a:latin typeface="Times New Roman" panose="02020603050405020304" pitchFamily="18" charset="0"/>
                    <a:ea typeface="Times New Roman" panose="02020603050405020304" pitchFamily="18" charset="0"/>
                  </a:rPr>
                  <a:t> measuring the spread of the data</a:t>
                </a: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r>
                  <a:rPr lang="en-US" sz="3200" dirty="0">
                    <a:solidFill>
                      <a:srgbClr val="7030A0"/>
                    </a:solidFill>
                    <a:latin typeface="Times New Roman" panose="02020603050405020304" pitchFamily="18" charset="0"/>
                    <a:ea typeface="Times New Roman" panose="02020603050405020304" pitchFamily="18" charset="0"/>
                  </a:rPr>
                  <a:t>(Sample) Variance </a:t>
                </a:r>
                <a14:m>
                  <m:oMath xmlns:m="http://schemas.openxmlformats.org/officeDocument/2006/math">
                    <m:sSup>
                      <m:sSupPr>
                        <m:ctrlPr>
                          <a:rPr lang="en-US" sz="3200" i="1" smtClean="0">
                            <a:solidFill>
                              <a:srgbClr val="7030A0"/>
                            </a:solidFill>
                            <a:latin typeface="Cambria Math" panose="02040503050406030204" pitchFamily="18" charset="0"/>
                            <a:ea typeface="Times New Roman" panose="02020603050405020304" pitchFamily="18" charset="0"/>
                          </a:rPr>
                        </m:ctrlPr>
                      </m:sSupPr>
                      <m:e>
                        <m:r>
                          <a:rPr lang="en-US" sz="3200" b="0" i="1" smtClean="0">
                            <a:solidFill>
                              <a:srgbClr val="7030A0"/>
                            </a:solidFill>
                            <a:latin typeface="Cambria Math" panose="02040503050406030204" pitchFamily="18" charset="0"/>
                            <a:ea typeface="Times New Roman" panose="02020603050405020304" pitchFamily="18" charset="0"/>
                          </a:rPr>
                          <m:t>𝑆</m:t>
                        </m:r>
                      </m:e>
                      <m:sup>
                        <m:r>
                          <a:rPr lang="en-US" sz="3200" i="1" smtClean="0">
                            <a:solidFill>
                              <a:srgbClr val="7030A0"/>
                            </a:solidFill>
                            <a:latin typeface="Cambria Math" panose="02040503050406030204" pitchFamily="18" charset="0"/>
                            <a:ea typeface="Times New Roman" panose="02020603050405020304" pitchFamily="18" charset="0"/>
                          </a:rPr>
                          <m:t>2</m:t>
                        </m:r>
                      </m:sup>
                    </m:sSup>
                    <m:r>
                      <a:rPr lang="en-US" sz="3200" b="0" i="1" smtClean="0">
                        <a:solidFill>
                          <a:srgbClr val="7030A0"/>
                        </a:solidFill>
                        <a:latin typeface="Cambria Math" panose="02040503050406030204" pitchFamily="18" charset="0"/>
                        <a:ea typeface="Times New Roman" panose="02020603050405020304" pitchFamily="18" charset="0"/>
                      </a:rPr>
                      <m:t>=</m:t>
                    </m:r>
                    <m:f>
                      <m:fPr>
                        <m:ctrlPr>
                          <a:rPr lang="en-US" sz="3200" b="0" i="1" smtClean="0">
                            <a:solidFill>
                              <a:srgbClr val="7030A0"/>
                            </a:solidFill>
                            <a:latin typeface="Cambria Math" panose="02040503050406030204" pitchFamily="18" charset="0"/>
                          </a:rPr>
                        </m:ctrlPr>
                      </m:fPr>
                      <m:num>
                        <m:r>
                          <a:rPr lang="en-US" sz="3200" b="0" i="1" smtClean="0">
                            <a:solidFill>
                              <a:srgbClr val="7030A0"/>
                            </a:solidFill>
                            <a:latin typeface="Cambria Math" panose="02040503050406030204" pitchFamily="18" charset="0"/>
                          </a:rPr>
                          <m:t>1</m:t>
                        </m:r>
                      </m:num>
                      <m:den>
                        <m:r>
                          <a:rPr lang="en-US" sz="3200" b="0" i="1" smtClean="0">
                            <a:solidFill>
                              <a:srgbClr val="7030A0"/>
                            </a:solidFill>
                            <a:latin typeface="Cambria Math" panose="02040503050406030204" pitchFamily="18" charset="0"/>
                          </a:rPr>
                          <m:t>𝑛</m:t>
                        </m:r>
                        <m:r>
                          <a:rPr lang="en-US" sz="3200" b="0" i="1" smtClean="0">
                            <a:solidFill>
                              <a:srgbClr val="7030A0"/>
                            </a:solidFill>
                            <a:latin typeface="Cambria Math" panose="02040503050406030204" pitchFamily="18" charset="0"/>
                          </a:rPr>
                          <m:t>−1</m:t>
                        </m:r>
                      </m:den>
                    </m:f>
                    <m:nary>
                      <m:naryPr>
                        <m:chr m:val="∑"/>
                        <m:ctrlPr>
                          <a:rPr lang="en-US" sz="3200" b="0" i="1" smtClean="0">
                            <a:solidFill>
                              <a:srgbClr val="7030A0"/>
                            </a:solidFill>
                            <a:latin typeface="Cambria Math" panose="02040503050406030204" pitchFamily="18" charset="0"/>
                          </a:rPr>
                        </m:ctrlPr>
                      </m:naryPr>
                      <m:sub>
                        <m:r>
                          <m:rPr>
                            <m:brk m:alnAt="23"/>
                          </m:rPr>
                          <a:rPr lang="en-US" sz="3200" b="0" i="1" smtClean="0">
                            <a:solidFill>
                              <a:srgbClr val="7030A0"/>
                            </a:solidFill>
                            <a:latin typeface="Cambria Math" panose="02040503050406030204" pitchFamily="18" charset="0"/>
                          </a:rPr>
                          <m:t>𝑖</m:t>
                        </m:r>
                        <m:r>
                          <a:rPr lang="en-US" sz="3200" b="0" i="1" smtClean="0">
                            <a:solidFill>
                              <a:srgbClr val="7030A0"/>
                            </a:solidFill>
                            <a:latin typeface="Cambria Math" panose="02040503050406030204" pitchFamily="18" charset="0"/>
                          </a:rPr>
                          <m:t>=1</m:t>
                        </m:r>
                      </m:sub>
                      <m:sup>
                        <m:r>
                          <a:rPr lang="en-US" sz="3200" b="0" i="1" smtClean="0">
                            <a:solidFill>
                              <a:srgbClr val="7030A0"/>
                            </a:solidFill>
                            <a:latin typeface="Cambria Math" panose="02040503050406030204" pitchFamily="18" charset="0"/>
                          </a:rPr>
                          <m:t>𝑛</m:t>
                        </m:r>
                      </m:sup>
                      <m:e>
                        <m:sSup>
                          <m:sSupPr>
                            <m:ctrlPr>
                              <a:rPr lang="en-US" sz="3200" b="0" i="1" smtClean="0">
                                <a:solidFill>
                                  <a:srgbClr val="7030A0"/>
                                </a:solidFill>
                                <a:latin typeface="Cambria Math" panose="02040503050406030204" pitchFamily="18" charset="0"/>
                              </a:rPr>
                            </m:ctrlPr>
                          </m:sSupPr>
                          <m:e>
                            <m:r>
                              <a:rPr lang="en-US" sz="3200" b="0" i="1" smtClean="0">
                                <a:solidFill>
                                  <a:srgbClr val="7030A0"/>
                                </a:solidFill>
                                <a:latin typeface="Cambria Math" panose="02040503050406030204" pitchFamily="18" charset="0"/>
                              </a:rPr>
                              <m:t>(</m:t>
                            </m:r>
                            <m:sSub>
                              <m:sSubPr>
                                <m:ctrlPr>
                                  <a:rPr lang="en-US" sz="3200" b="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rPr>
                                  <m:t>𝑋</m:t>
                                </m:r>
                              </m:e>
                              <m:sub>
                                <m:r>
                                  <a:rPr lang="en-US" sz="3200" b="0" i="1" smtClean="0">
                                    <a:solidFill>
                                      <a:srgbClr val="7030A0"/>
                                    </a:solidFill>
                                    <a:latin typeface="Cambria Math" panose="02040503050406030204" pitchFamily="18" charset="0"/>
                                  </a:rPr>
                                  <m:t>𝑖</m:t>
                                </m:r>
                              </m:sub>
                            </m:sSub>
                            <m:r>
                              <a:rPr lang="en-US" sz="3200" b="0" i="1" smtClean="0">
                                <a:solidFill>
                                  <a:srgbClr val="7030A0"/>
                                </a:solidFill>
                                <a:latin typeface="Cambria Math" panose="02040503050406030204" pitchFamily="18" charset="0"/>
                              </a:rPr>
                              <m:t>−</m:t>
                            </m:r>
                            <m:acc>
                              <m:accPr>
                                <m:chr m:val="̅"/>
                                <m:ctrlPr>
                                  <a:rPr lang="en-US" sz="3200" b="0" i="1" smtClean="0">
                                    <a:solidFill>
                                      <a:srgbClr val="7030A0"/>
                                    </a:solidFill>
                                    <a:latin typeface="Cambria Math" panose="02040503050406030204" pitchFamily="18" charset="0"/>
                                  </a:rPr>
                                </m:ctrlPr>
                              </m:accPr>
                              <m:e>
                                <m:r>
                                  <a:rPr lang="en-US" sz="3200" b="0" i="1" smtClean="0">
                                    <a:solidFill>
                                      <a:srgbClr val="7030A0"/>
                                    </a:solidFill>
                                    <a:latin typeface="Cambria Math" panose="02040503050406030204" pitchFamily="18" charset="0"/>
                                  </a:rPr>
                                  <m:t>𝑋</m:t>
                                </m:r>
                              </m:e>
                            </m:acc>
                            <m:r>
                              <a:rPr lang="en-US" sz="3200" b="0" i="1" smtClean="0">
                                <a:solidFill>
                                  <a:srgbClr val="7030A0"/>
                                </a:solidFill>
                                <a:latin typeface="Cambria Math" panose="02040503050406030204" pitchFamily="18" charset="0"/>
                              </a:rPr>
                              <m:t>)</m:t>
                            </m:r>
                          </m:e>
                          <m:sup>
                            <m:r>
                              <a:rPr lang="en-US" sz="3200" b="0" i="1" smtClean="0">
                                <a:solidFill>
                                  <a:srgbClr val="7030A0"/>
                                </a:solidFill>
                                <a:latin typeface="Cambria Math" panose="02040503050406030204" pitchFamily="18" charset="0"/>
                              </a:rPr>
                              <m:t>2</m:t>
                            </m:r>
                          </m:sup>
                        </m:sSup>
                      </m:e>
                    </m:nary>
                  </m:oMath>
                </a14:m>
                <a:endParaRPr lang="en-US" sz="3200" dirty="0">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14:m>
                  <m:oMath xmlns:m="http://schemas.openxmlformats.org/officeDocument/2006/math">
                    <m:r>
                      <a:rPr lang="en-US" sz="3200" b="0" i="1" smtClean="0">
                        <a:solidFill>
                          <a:srgbClr val="7030A0"/>
                        </a:solidFill>
                        <a:latin typeface="Cambria Math" panose="02040503050406030204" pitchFamily="18" charset="0"/>
                        <a:ea typeface="Times New Roman" panose="02020603050405020304" pitchFamily="18" charset="0"/>
                      </a:rPr>
                      <m:t>=</m:t>
                    </m:r>
                    <m:f>
                      <m:fPr>
                        <m:ctrlPr>
                          <a:rPr lang="en-US" sz="3200" b="0" i="1" smtClean="0">
                            <a:solidFill>
                              <a:srgbClr val="7030A0"/>
                            </a:solidFill>
                            <a:latin typeface="Cambria Math" panose="02040503050406030204" pitchFamily="18" charset="0"/>
                          </a:rPr>
                        </m:ctrlPr>
                      </m:fPr>
                      <m:num>
                        <m:r>
                          <a:rPr lang="en-US" sz="3200" b="0" i="1" smtClean="0">
                            <a:solidFill>
                              <a:srgbClr val="7030A0"/>
                            </a:solidFill>
                            <a:latin typeface="Cambria Math" panose="02040503050406030204" pitchFamily="18" charset="0"/>
                          </a:rPr>
                          <m:t>1</m:t>
                        </m:r>
                      </m:num>
                      <m:den>
                        <m:r>
                          <a:rPr lang="en-US" sz="3200" b="0" i="1" smtClean="0">
                            <a:solidFill>
                              <a:srgbClr val="7030A0"/>
                            </a:solidFill>
                            <a:latin typeface="Cambria Math" panose="02040503050406030204" pitchFamily="18" charset="0"/>
                          </a:rPr>
                          <m:t>𝑛</m:t>
                        </m:r>
                        <m:r>
                          <a:rPr lang="en-US" sz="3200" b="0" i="1" smtClean="0">
                            <a:solidFill>
                              <a:srgbClr val="7030A0"/>
                            </a:solidFill>
                            <a:latin typeface="Cambria Math" panose="02040503050406030204" pitchFamily="18" charset="0"/>
                          </a:rPr>
                          <m:t>−1</m:t>
                        </m:r>
                      </m:den>
                    </m:f>
                    <m:r>
                      <a:rPr lang="en-US" sz="3200" b="0" i="1" smtClean="0">
                        <a:solidFill>
                          <a:srgbClr val="7030A0"/>
                        </a:solidFill>
                        <a:latin typeface="Cambria Math" panose="02040503050406030204" pitchFamily="18" charset="0"/>
                      </a:rPr>
                      <m:t>(</m:t>
                    </m:r>
                    <m:nary>
                      <m:naryPr>
                        <m:chr m:val="∑"/>
                        <m:ctrlPr>
                          <a:rPr lang="en-US" sz="3200" b="0" i="1" smtClean="0">
                            <a:solidFill>
                              <a:srgbClr val="7030A0"/>
                            </a:solidFill>
                            <a:latin typeface="Cambria Math" panose="02040503050406030204" pitchFamily="18" charset="0"/>
                          </a:rPr>
                        </m:ctrlPr>
                      </m:naryPr>
                      <m:sub>
                        <m:r>
                          <m:rPr>
                            <m:brk m:alnAt="23"/>
                          </m:rPr>
                          <a:rPr lang="en-US" sz="3200" b="0" i="1" smtClean="0">
                            <a:solidFill>
                              <a:srgbClr val="7030A0"/>
                            </a:solidFill>
                            <a:latin typeface="Cambria Math" panose="02040503050406030204" pitchFamily="18" charset="0"/>
                          </a:rPr>
                          <m:t>𝑖</m:t>
                        </m:r>
                        <m:r>
                          <a:rPr lang="en-US" sz="3200" b="0" i="1" smtClean="0">
                            <a:solidFill>
                              <a:srgbClr val="7030A0"/>
                            </a:solidFill>
                            <a:latin typeface="Cambria Math" panose="02040503050406030204" pitchFamily="18" charset="0"/>
                          </a:rPr>
                          <m:t>=1</m:t>
                        </m:r>
                      </m:sub>
                      <m:sup>
                        <m:r>
                          <a:rPr lang="en-US" sz="3200" b="0" i="1" smtClean="0">
                            <a:solidFill>
                              <a:srgbClr val="7030A0"/>
                            </a:solidFill>
                            <a:latin typeface="Cambria Math" panose="02040503050406030204" pitchFamily="18" charset="0"/>
                          </a:rPr>
                          <m:t>𝑛</m:t>
                        </m:r>
                      </m:sup>
                      <m:e>
                        <m:sSubSup>
                          <m:sSubSupPr>
                            <m:ctrlPr>
                              <a:rPr lang="en-US" sz="3200" b="0" i="1" smtClean="0">
                                <a:solidFill>
                                  <a:srgbClr val="7030A0"/>
                                </a:solidFill>
                                <a:latin typeface="Cambria Math" panose="02040503050406030204" pitchFamily="18" charset="0"/>
                              </a:rPr>
                            </m:ctrlPr>
                          </m:sSubSupPr>
                          <m:e>
                            <m:r>
                              <a:rPr lang="en-US" sz="3200" b="0" i="1" smtClean="0">
                                <a:solidFill>
                                  <a:srgbClr val="7030A0"/>
                                </a:solidFill>
                                <a:latin typeface="Cambria Math" panose="02040503050406030204" pitchFamily="18" charset="0"/>
                              </a:rPr>
                              <m:t>𝑋</m:t>
                            </m:r>
                          </m:e>
                          <m:sub>
                            <m:r>
                              <a:rPr lang="en-US" sz="3200" b="0" i="1" smtClean="0">
                                <a:solidFill>
                                  <a:srgbClr val="7030A0"/>
                                </a:solidFill>
                                <a:latin typeface="Cambria Math" panose="02040503050406030204" pitchFamily="18" charset="0"/>
                              </a:rPr>
                              <m:t>𝑖</m:t>
                            </m:r>
                          </m:sub>
                          <m:sup>
                            <m:r>
                              <a:rPr lang="en-US" sz="3200" b="0" i="1" smtClean="0">
                                <a:solidFill>
                                  <a:srgbClr val="7030A0"/>
                                </a:solidFill>
                                <a:latin typeface="Cambria Math" panose="02040503050406030204" pitchFamily="18" charset="0"/>
                              </a:rPr>
                              <m:t>2</m:t>
                            </m:r>
                          </m:sup>
                        </m:sSubSup>
                        <m:r>
                          <a:rPr lang="en-US" sz="3200" b="0" i="1" smtClean="0">
                            <a:solidFill>
                              <a:srgbClr val="7030A0"/>
                            </a:solidFill>
                            <a:latin typeface="Cambria Math" panose="02040503050406030204" pitchFamily="18" charset="0"/>
                          </a:rPr>
                          <m:t>−</m:t>
                        </m:r>
                        <m:r>
                          <a:rPr lang="en-US" sz="3200" b="0" i="1" smtClean="0">
                            <a:solidFill>
                              <a:srgbClr val="7030A0"/>
                            </a:solidFill>
                            <a:latin typeface="Cambria Math" panose="02040503050406030204" pitchFamily="18" charset="0"/>
                          </a:rPr>
                          <m:t>𝑛</m:t>
                        </m:r>
                        <m:sSup>
                          <m:sSupPr>
                            <m:ctrlPr>
                              <a:rPr lang="en-US" sz="3200" b="0" i="1" smtClean="0">
                                <a:solidFill>
                                  <a:srgbClr val="7030A0"/>
                                </a:solidFill>
                                <a:latin typeface="Cambria Math" panose="02040503050406030204" pitchFamily="18" charset="0"/>
                              </a:rPr>
                            </m:ctrlPr>
                          </m:sSupPr>
                          <m:e>
                            <m:acc>
                              <m:accPr>
                                <m:chr m:val="̅"/>
                                <m:ctrlPr>
                                  <a:rPr lang="en-US" sz="3200" b="0" i="1" smtClean="0">
                                    <a:solidFill>
                                      <a:srgbClr val="7030A0"/>
                                    </a:solidFill>
                                    <a:latin typeface="Cambria Math" panose="02040503050406030204" pitchFamily="18" charset="0"/>
                                  </a:rPr>
                                </m:ctrlPr>
                              </m:accPr>
                              <m:e>
                                <m:r>
                                  <a:rPr lang="en-US" sz="3200" b="0" i="1" smtClean="0">
                                    <a:solidFill>
                                      <a:srgbClr val="7030A0"/>
                                    </a:solidFill>
                                    <a:latin typeface="Cambria Math" panose="02040503050406030204" pitchFamily="18" charset="0"/>
                                  </a:rPr>
                                  <m:t>𝑋</m:t>
                                </m:r>
                              </m:e>
                            </m:acc>
                          </m:e>
                          <m:sup>
                            <m:r>
                              <a:rPr lang="en-US" sz="3200" b="0" i="1" smtClean="0">
                                <a:solidFill>
                                  <a:srgbClr val="7030A0"/>
                                </a:solidFill>
                                <a:latin typeface="Cambria Math" panose="02040503050406030204" pitchFamily="18" charset="0"/>
                              </a:rPr>
                              <m:t>2</m:t>
                            </m:r>
                          </m:sup>
                        </m:sSup>
                      </m:e>
                    </m:nary>
                    <m:r>
                      <a:rPr lang="en-US" sz="3200" b="0" i="1" smtClean="0">
                        <a:solidFill>
                          <a:srgbClr val="7030A0"/>
                        </a:solidFill>
                        <a:latin typeface="Cambria Math" panose="02040503050406030204" pitchFamily="18" charset="0"/>
                      </a:rPr>
                      <m:t>)</m:t>
                    </m:r>
                  </m:oMath>
                </a14:m>
                <a:endParaRPr lang="en-US" sz="3200" dirty="0">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r>
                  <a:rPr lang="en-US" sz="3200" dirty="0">
                    <a:solidFill>
                      <a:srgbClr val="7030A0"/>
                    </a:solidFill>
                    <a:latin typeface="Times New Roman" panose="02020603050405020304" pitchFamily="18" charset="0"/>
                    <a:ea typeface="Times New Roman" panose="02020603050405020304" pitchFamily="18" charset="0"/>
                  </a:rPr>
                  <a:t>(Sample) Standard deviation </a:t>
                </a:r>
                <a14:m>
                  <m:oMath xmlns:m="http://schemas.openxmlformats.org/officeDocument/2006/math">
                    <m:r>
                      <m:rPr>
                        <m:sty m:val="p"/>
                      </m:rPr>
                      <a:rPr lang="en-US" sz="3200">
                        <a:solidFill>
                          <a:srgbClr val="7030A0"/>
                        </a:solidFill>
                        <a:latin typeface="Cambria Math" panose="02040503050406030204" pitchFamily="18" charset="0"/>
                        <a:ea typeface="Times New Roman" panose="02020603050405020304" pitchFamily="18" charset="0"/>
                      </a:rPr>
                      <m:t>S</m:t>
                    </m:r>
                    <m:r>
                      <a:rPr lang="en-US" sz="3200" b="0" i="0" smtClean="0">
                        <a:solidFill>
                          <a:srgbClr val="7030A0"/>
                        </a:solidFill>
                        <a:latin typeface="Cambria Math" panose="02040503050406030204" pitchFamily="18" charset="0"/>
                        <a:ea typeface="Times New Roman" panose="02020603050405020304" pitchFamily="18" charset="0"/>
                      </a:rPr>
                      <m:t>=</m:t>
                    </m:r>
                    <m:rad>
                      <m:radPr>
                        <m:degHide m:val="on"/>
                        <m:ctrlPr>
                          <a:rPr lang="en-US" sz="3200" b="0" i="1" smtClean="0">
                            <a:solidFill>
                              <a:srgbClr val="7030A0"/>
                            </a:solidFill>
                            <a:latin typeface="Cambria Math" panose="02040503050406030204" pitchFamily="18" charset="0"/>
                          </a:rPr>
                        </m:ctrlPr>
                      </m:radPr>
                      <m:deg/>
                      <m:e>
                        <m:sSup>
                          <m:sSupPr>
                            <m:ctrlPr>
                              <a:rPr lang="en-US" sz="3200" i="1">
                                <a:solidFill>
                                  <a:srgbClr val="7030A0"/>
                                </a:solidFill>
                                <a:latin typeface="Cambria Math" panose="02040503050406030204" pitchFamily="18" charset="0"/>
                                <a:ea typeface="Times New Roman" panose="02020603050405020304" pitchFamily="18" charset="0"/>
                              </a:rPr>
                            </m:ctrlPr>
                          </m:sSupPr>
                          <m:e>
                            <m:r>
                              <a:rPr lang="en-US" sz="3200" i="1">
                                <a:solidFill>
                                  <a:srgbClr val="7030A0"/>
                                </a:solidFill>
                                <a:latin typeface="Cambria Math" panose="02040503050406030204" pitchFamily="18" charset="0"/>
                                <a:ea typeface="Times New Roman" panose="02020603050405020304" pitchFamily="18" charset="0"/>
                              </a:rPr>
                              <m:t>𝑆</m:t>
                            </m:r>
                          </m:e>
                          <m:sup>
                            <m:r>
                              <a:rPr lang="en-US" sz="3200" i="1">
                                <a:solidFill>
                                  <a:srgbClr val="7030A0"/>
                                </a:solidFill>
                                <a:latin typeface="Cambria Math" panose="02040503050406030204" pitchFamily="18" charset="0"/>
                                <a:ea typeface="Times New Roman" panose="02020603050405020304" pitchFamily="18" charset="0"/>
                              </a:rPr>
                              <m:t>2</m:t>
                            </m:r>
                          </m:sup>
                        </m:sSup>
                      </m:e>
                    </m:rad>
                  </m:oMath>
                </a14:m>
                <a:endParaRPr lang="en-US" sz="3200" dirty="0">
                  <a:latin typeface="Times New Roman" panose="02020603050405020304" pitchFamily="18" charset="0"/>
                  <a:ea typeface="Times New Roman" panose="02020603050405020304" pitchFamily="18" charset="0"/>
                </a:endParaRPr>
              </a:p>
              <a:p>
                <a:pPr marL="0" indent="0" hangingPunct="0">
                  <a:spcBef>
                    <a:spcPts val="0"/>
                  </a:spcBef>
                  <a:buNone/>
                  <a:tabLst>
                    <a:tab pos="1790700" algn="l"/>
                  </a:tabLst>
                </a:pPr>
                <a:r>
                  <a:rPr lang="en-US" sz="3200" dirty="0">
                    <a:effectLst/>
                    <a:latin typeface="Times New Roman" panose="02020603050405020304" pitchFamily="18" charset="0"/>
                    <a:ea typeface="Times New Roman" panose="02020603050405020304" pitchFamily="18" charset="0"/>
                  </a:rPr>
                  <a:t>In the example, </a:t>
                </a:r>
                <a:r>
                  <a:rPr lang="en-US" sz="3200" dirty="0">
                    <a:solidFill>
                      <a:srgbClr val="0070C0"/>
                    </a:solidFill>
                    <a:effectLst/>
                    <a:latin typeface="Times New Roman" panose="02020603050405020304" pitchFamily="18" charset="0"/>
                    <a:ea typeface="Times New Roman" panose="02020603050405020304" pitchFamily="18" charset="0"/>
                  </a:rPr>
                  <a:t>32, 45, 56, 57, 68, 71, 75, 83</a:t>
                </a:r>
              </a:p>
              <a:p>
                <a:pPr marL="0" indent="0" hangingPunct="0">
                  <a:spcBef>
                    <a:spcPts val="0"/>
                  </a:spcBef>
                  <a:buNone/>
                  <a:tabLst>
                    <a:tab pos="1790700" algn="l"/>
                  </a:tabLst>
                </a:pPr>
                <a:r>
                  <a:rPr lang="en-US" sz="3200" dirty="0">
                    <a:latin typeface="Times New Roman" panose="02020603050405020304" pitchFamily="18" charset="0"/>
                    <a:ea typeface="Times New Roman" panose="02020603050405020304" pitchFamily="18" charset="0"/>
                  </a:rPr>
                  <a:t>Recall</a:t>
                </a:r>
                <a:r>
                  <a:rPr lang="en-US" sz="3200" dirty="0">
                    <a:solidFill>
                      <a:srgbClr val="0070C0"/>
                    </a:solidFill>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3200" b="0" i="1" smtClean="0">
                            <a:solidFill>
                              <a:srgbClr val="0070C0"/>
                            </a:solidFill>
                            <a:latin typeface="Cambria Math" panose="02040503050406030204" pitchFamily="18" charset="0"/>
                          </a:rPr>
                        </m:ctrlPr>
                      </m:accPr>
                      <m:e>
                        <m:r>
                          <m:rPr>
                            <m:sty m:val="p"/>
                          </m:rPr>
                          <a:rPr lang="en-US" sz="3200">
                            <a:solidFill>
                              <a:srgbClr val="0070C0"/>
                            </a:solidFill>
                            <a:latin typeface="Cambria Math" panose="02040503050406030204" pitchFamily="18" charset="0"/>
                            <a:ea typeface="Times New Roman" panose="02020603050405020304" pitchFamily="18" charset="0"/>
                          </a:rPr>
                          <m:t>X</m:t>
                        </m:r>
                      </m:e>
                    </m:acc>
                    <m:r>
                      <a:rPr lang="pt-BR" sz="3200" i="1" smtClean="0">
                        <a:solidFill>
                          <a:srgbClr val="0070C0"/>
                        </a:solidFill>
                        <a:latin typeface="Cambria Math" panose="02040503050406030204" pitchFamily="18" charset="0"/>
                        <a:ea typeface="Times New Roman" panose="02020603050405020304" pitchFamily="18" charset="0"/>
                      </a:rPr>
                      <m:t>=</m:t>
                    </m:r>
                  </m:oMath>
                </a14:m>
                <a:r>
                  <a:rPr lang="en-US" sz="3200" dirty="0">
                    <a:solidFill>
                      <a:srgbClr val="0070C0"/>
                    </a:solidFill>
                    <a:latin typeface="Times New Roman" panose="02020603050405020304" pitchFamily="18" charset="0"/>
                    <a:ea typeface="Times New Roman" panose="02020603050405020304" pitchFamily="18" charset="0"/>
                  </a:rPr>
                  <a:t>60.875.</a:t>
                </a:r>
                <a:endParaRPr lang="en-US" sz="3200" dirty="0">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14:m>
                  <m:oMath xmlns:m="http://schemas.openxmlformats.org/officeDocument/2006/math">
                    <m:nary>
                      <m:naryPr>
                        <m:chr m:val="∑"/>
                        <m:ctrlPr>
                          <a:rPr lang="en-US" sz="3200" b="0" i="1" smtClean="0">
                            <a:solidFill>
                              <a:srgbClr val="0070C0"/>
                            </a:solidFill>
                            <a:latin typeface="Cambria Math" panose="02040503050406030204" pitchFamily="18" charset="0"/>
                          </a:rPr>
                        </m:ctrlPr>
                      </m:naryPr>
                      <m:sub>
                        <m:r>
                          <m:rPr>
                            <m:brk m:alnAt="23"/>
                          </m:rPr>
                          <a:rPr lang="en-US" sz="3200" b="0" i="1" smtClean="0">
                            <a:solidFill>
                              <a:srgbClr val="0070C0"/>
                            </a:solidFill>
                            <a:latin typeface="Cambria Math" panose="02040503050406030204" pitchFamily="18" charset="0"/>
                          </a:rPr>
                          <m:t>𝑖</m:t>
                        </m:r>
                        <m:r>
                          <a:rPr lang="en-US" sz="3200" b="0" i="1" smtClean="0">
                            <a:solidFill>
                              <a:srgbClr val="0070C0"/>
                            </a:solidFill>
                            <a:latin typeface="Cambria Math" panose="02040503050406030204" pitchFamily="18" charset="0"/>
                          </a:rPr>
                          <m:t>=1</m:t>
                        </m:r>
                      </m:sub>
                      <m:sup>
                        <m:r>
                          <a:rPr lang="en-US" sz="3200" b="0" i="1" smtClean="0">
                            <a:solidFill>
                              <a:srgbClr val="0070C0"/>
                            </a:solidFill>
                            <a:latin typeface="Cambria Math" panose="02040503050406030204" pitchFamily="18" charset="0"/>
                          </a:rPr>
                          <m:t>𝑛</m:t>
                        </m:r>
                      </m:sup>
                      <m:e>
                        <m:sSubSup>
                          <m:sSubSupPr>
                            <m:ctrlPr>
                              <a:rPr lang="en-US" sz="3200" b="0" i="1" smtClean="0">
                                <a:solidFill>
                                  <a:srgbClr val="0070C0"/>
                                </a:solidFill>
                                <a:latin typeface="Cambria Math" panose="02040503050406030204" pitchFamily="18" charset="0"/>
                              </a:rPr>
                            </m:ctrlPr>
                          </m:sSubSupPr>
                          <m:e>
                            <m:r>
                              <a:rPr lang="en-US" sz="3200" b="0" i="1" smtClean="0">
                                <a:solidFill>
                                  <a:srgbClr val="0070C0"/>
                                </a:solidFill>
                                <a:latin typeface="Cambria Math" panose="02040503050406030204" pitchFamily="18" charset="0"/>
                              </a:rPr>
                              <m:t>𝑋</m:t>
                            </m:r>
                          </m:e>
                          <m:sub>
                            <m:r>
                              <a:rPr lang="en-US" sz="3200" b="0" i="1" smtClean="0">
                                <a:solidFill>
                                  <a:srgbClr val="0070C0"/>
                                </a:solidFill>
                                <a:latin typeface="Cambria Math" panose="02040503050406030204" pitchFamily="18" charset="0"/>
                              </a:rPr>
                              <m:t>𝑖</m:t>
                            </m:r>
                          </m:sub>
                          <m:sup>
                            <m:r>
                              <a:rPr lang="en-US" sz="3200" b="0" i="1" smtClean="0">
                                <a:solidFill>
                                  <a:srgbClr val="0070C0"/>
                                </a:solidFill>
                                <a:latin typeface="Cambria Math" panose="02040503050406030204" pitchFamily="18" charset="0"/>
                              </a:rPr>
                              <m:t>2</m:t>
                            </m:r>
                          </m:sup>
                        </m:sSubSup>
                      </m:e>
                    </m:nary>
                    <m:r>
                      <a:rPr lang="en-US" sz="3200" b="0" i="1" smtClean="0">
                        <a:solidFill>
                          <a:srgbClr val="0070C0"/>
                        </a:solidFill>
                        <a:latin typeface="Cambria Math" panose="02040503050406030204" pitchFamily="18" charset="0"/>
                      </a:rPr>
                      <m:t>=</m:t>
                    </m:r>
                    <m:sSup>
                      <m:sSupPr>
                        <m:ctrlPr>
                          <a:rPr lang="en-US" sz="3200" b="0" i="1" smtClean="0">
                            <a:solidFill>
                              <a:srgbClr val="0070C0"/>
                            </a:solidFill>
                            <a:latin typeface="Cambria Math" panose="02040503050406030204" pitchFamily="18" charset="0"/>
                          </a:rPr>
                        </m:ctrlPr>
                      </m:sSupPr>
                      <m:e>
                        <m:r>
                          <a:rPr lang="en-US" sz="3200" b="0" i="1" smtClean="0">
                            <a:solidFill>
                              <a:srgbClr val="0070C0"/>
                            </a:solidFill>
                            <a:latin typeface="Cambria Math" panose="02040503050406030204" pitchFamily="18" charset="0"/>
                          </a:rPr>
                          <m:t>32</m:t>
                        </m:r>
                      </m:e>
                      <m:sup>
                        <m:r>
                          <a:rPr lang="en-US" sz="3200" b="0" i="1" smtClean="0">
                            <a:solidFill>
                              <a:srgbClr val="0070C0"/>
                            </a:solidFill>
                            <a:latin typeface="Cambria Math" panose="02040503050406030204" pitchFamily="18" charset="0"/>
                          </a:rPr>
                          <m:t>2</m:t>
                        </m:r>
                      </m:sup>
                    </m:sSup>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45</m:t>
                        </m:r>
                      </m:e>
                      <m:sup>
                        <m:r>
                          <a:rPr lang="en-US" sz="3200" i="1">
                            <a:solidFill>
                              <a:srgbClr val="0070C0"/>
                            </a:solidFill>
                            <a:latin typeface="Cambria Math" panose="02040503050406030204" pitchFamily="18" charset="0"/>
                          </a:rPr>
                          <m:t>2</m:t>
                        </m:r>
                      </m:sup>
                    </m:sSup>
                  </m:oMath>
                </a14:m>
                <a:r>
                  <a:rPr lang="en-US" sz="3200" dirty="0">
                    <a:solidFill>
                      <a:srgbClr val="0070C0"/>
                    </a:solidFill>
                  </a:rPr>
                  <a:t> </a:t>
                </a:r>
                <a14:m>
                  <m:oMath xmlns:m="http://schemas.openxmlformats.org/officeDocument/2006/math">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56</m:t>
                        </m:r>
                      </m:e>
                      <m:sup>
                        <m:r>
                          <a:rPr lang="en-US" sz="3200" i="1">
                            <a:solidFill>
                              <a:srgbClr val="0070C0"/>
                            </a:solidFill>
                            <a:latin typeface="Cambria Math" panose="02040503050406030204" pitchFamily="18" charset="0"/>
                          </a:rPr>
                          <m:t>2</m:t>
                        </m:r>
                      </m:sup>
                    </m:sSup>
                  </m:oMath>
                </a14:m>
                <a:r>
                  <a:rPr lang="en-US" sz="3200" dirty="0">
                    <a:solidFill>
                      <a:srgbClr val="0070C0"/>
                    </a:solidFill>
                  </a:rPr>
                  <a:t> </a:t>
                </a:r>
                <a14:m>
                  <m:oMath xmlns:m="http://schemas.openxmlformats.org/officeDocument/2006/math">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57</m:t>
                        </m:r>
                      </m:e>
                      <m:sup>
                        <m:r>
                          <a:rPr lang="en-US" sz="3200" i="1">
                            <a:solidFill>
                              <a:srgbClr val="0070C0"/>
                            </a:solidFill>
                            <a:latin typeface="Cambria Math" panose="02040503050406030204" pitchFamily="18" charset="0"/>
                          </a:rPr>
                          <m:t>2</m:t>
                        </m:r>
                      </m:sup>
                    </m:sSup>
                  </m:oMath>
                </a14:m>
                <a:r>
                  <a:rPr lang="en-US" sz="3200" dirty="0">
                    <a:solidFill>
                      <a:srgbClr val="0070C0"/>
                    </a:solidFill>
                  </a:rPr>
                  <a:t> </a:t>
                </a:r>
                <a14:m>
                  <m:oMath xmlns:m="http://schemas.openxmlformats.org/officeDocument/2006/math">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68</m:t>
                        </m:r>
                      </m:e>
                      <m:sup>
                        <m:r>
                          <a:rPr lang="en-US" sz="3200" i="1">
                            <a:solidFill>
                              <a:srgbClr val="0070C0"/>
                            </a:solidFill>
                            <a:latin typeface="Cambria Math" panose="02040503050406030204" pitchFamily="18" charset="0"/>
                          </a:rPr>
                          <m:t>2</m:t>
                        </m:r>
                      </m:sup>
                    </m:sSup>
                  </m:oMath>
                </a14:m>
                <a:r>
                  <a:rPr lang="en-US" sz="3200" dirty="0">
                    <a:solidFill>
                      <a:srgbClr val="0070C0"/>
                    </a:solidFill>
                  </a:rPr>
                  <a:t> </a:t>
                </a:r>
                <a14:m>
                  <m:oMath xmlns:m="http://schemas.openxmlformats.org/officeDocument/2006/math">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71</m:t>
                        </m:r>
                      </m:e>
                      <m:sup>
                        <m:r>
                          <a:rPr lang="en-US" sz="3200" i="1">
                            <a:solidFill>
                              <a:srgbClr val="0070C0"/>
                            </a:solidFill>
                            <a:latin typeface="Cambria Math" panose="02040503050406030204" pitchFamily="18" charset="0"/>
                          </a:rPr>
                          <m:t>2</m:t>
                        </m:r>
                      </m:sup>
                    </m:sSup>
                  </m:oMath>
                </a14:m>
                <a:r>
                  <a:rPr lang="en-US" sz="3200" dirty="0">
                    <a:solidFill>
                      <a:srgbClr val="0070C0"/>
                    </a:solidFill>
                  </a:rPr>
                  <a:t> </a:t>
                </a:r>
                <a14:m>
                  <m:oMath xmlns:m="http://schemas.openxmlformats.org/officeDocument/2006/math">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75</m:t>
                        </m:r>
                      </m:e>
                      <m:sup>
                        <m:r>
                          <a:rPr lang="en-US" sz="3200" i="1">
                            <a:solidFill>
                              <a:srgbClr val="0070C0"/>
                            </a:solidFill>
                            <a:latin typeface="Cambria Math" panose="02040503050406030204" pitchFamily="18" charset="0"/>
                          </a:rPr>
                          <m:t>2</m:t>
                        </m:r>
                      </m:sup>
                    </m:sSup>
                  </m:oMath>
                </a14:m>
                <a:r>
                  <a:rPr lang="en-US" sz="3200" dirty="0">
                    <a:solidFill>
                      <a:srgbClr val="0070C0"/>
                    </a:solidFill>
                  </a:rPr>
                  <a:t> </a:t>
                </a:r>
                <a14:m>
                  <m:oMath xmlns:m="http://schemas.openxmlformats.org/officeDocument/2006/math">
                    <m:sSup>
                      <m:sSupPr>
                        <m:ctrlPr>
                          <a:rPr lang="en-US" sz="3200" i="1">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83</m:t>
                        </m:r>
                      </m:e>
                      <m:sup>
                        <m:r>
                          <a:rPr lang="en-US" sz="3200" i="1">
                            <a:solidFill>
                              <a:srgbClr val="0070C0"/>
                            </a:solidFill>
                            <a:latin typeface="Cambria Math" panose="02040503050406030204" pitchFamily="18" charset="0"/>
                          </a:rPr>
                          <m:t>2</m:t>
                        </m:r>
                      </m:sup>
                    </m:sSup>
                  </m:oMath>
                </a14:m>
                <a:endParaRPr lang="en-US" sz="3200" dirty="0">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r>
                  <a:rPr lang="en-US" sz="3200" dirty="0">
                    <a:latin typeface="Times New Roman" panose="02020603050405020304" pitchFamily="18" charset="0"/>
                    <a:ea typeface="Times New Roman" panose="02020603050405020304" pitchFamily="18" charset="0"/>
                  </a:rPr>
                  <a:t>                   </a:t>
                </a:r>
                <a:r>
                  <a:rPr lang="en-US" sz="3200" dirty="0">
                    <a:solidFill>
                      <a:srgbClr val="0070C0"/>
                    </a:solidFill>
                    <a:latin typeface="Times New Roman" panose="02020603050405020304" pitchFamily="18" charset="0"/>
                    <a:ea typeface="Times New Roman" panose="02020603050405020304" pitchFamily="18" charset="0"/>
                  </a:rPr>
                  <a:t>=31613</a:t>
                </a:r>
              </a:p>
              <a:p>
                <a:pPr marL="0" indent="0" hangingPunct="0">
                  <a:spcBef>
                    <a:spcPts val="0"/>
                  </a:spcBef>
                  <a:buNone/>
                  <a:tabLst>
                    <a:tab pos="1790700" algn="l"/>
                  </a:tabLst>
                </a:pPr>
                <a14:m>
                  <m:oMath xmlns:m="http://schemas.openxmlformats.org/officeDocument/2006/math">
                    <m:sSup>
                      <m:sSupPr>
                        <m:ctrlPr>
                          <a:rPr lang="en-US" sz="3200" i="1" smtClean="0">
                            <a:solidFill>
                              <a:srgbClr val="0070C0"/>
                            </a:solidFill>
                            <a:latin typeface="Cambria Math" panose="02040503050406030204" pitchFamily="18" charset="0"/>
                            <a:ea typeface="Times New Roman" panose="02020603050405020304" pitchFamily="18" charset="0"/>
                          </a:rPr>
                        </m:ctrlPr>
                      </m:sSupPr>
                      <m:e>
                        <m:r>
                          <a:rPr lang="en-US" sz="3200" b="0" i="1" smtClean="0">
                            <a:solidFill>
                              <a:srgbClr val="0070C0"/>
                            </a:solidFill>
                            <a:latin typeface="Cambria Math" panose="02040503050406030204" pitchFamily="18" charset="0"/>
                            <a:ea typeface="Times New Roman" panose="02020603050405020304" pitchFamily="18" charset="0"/>
                          </a:rPr>
                          <m:t>     </m:t>
                        </m:r>
                        <m:r>
                          <a:rPr lang="en-US" sz="3200" i="1">
                            <a:solidFill>
                              <a:srgbClr val="0070C0"/>
                            </a:solidFill>
                            <a:latin typeface="Cambria Math" panose="02040503050406030204" pitchFamily="18" charset="0"/>
                            <a:ea typeface="Times New Roman" panose="02020603050405020304" pitchFamily="18" charset="0"/>
                          </a:rPr>
                          <m:t>𝑆</m:t>
                        </m:r>
                      </m:e>
                      <m:sup>
                        <m:r>
                          <a:rPr lang="en-US" sz="3200" i="1">
                            <a:solidFill>
                              <a:srgbClr val="0070C0"/>
                            </a:solidFill>
                            <a:latin typeface="Cambria Math" panose="02040503050406030204" pitchFamily="18" charset="0"/>
                            <a:ea typeface="Times New Roman" panose="02020603050405020304" pitchFamily="18" charset="0"/>
                          </a:rPr>
                          <m:t>2</m:t>
                        </m:r>
                      </m:sup>
                    </m:sSup>
                    <m:r>
                      <a:rPr lang="en-US" sz="3200" b="0" i="1" smtClean="0">
                        <a:solidFill>
                          <a:srgbClr val="0070C0"/>
                        </a:solidFill>
                        <a:latin typeface="Cambria Math" panose="02040503050406030204" pitchFamily="18" charset="0"/>
                        <a:ea typeface="Times New Roman" panose="02020603050405020304" pitchFamily="18" charset="0"/>
                      </a:rPr>
                      <m:t>=</m:t>
                    </m:r>
                    <m:f>
                      <m:fPr>
                        <m:ctrlPr>
                          <a:rPr lang="en-US" sz="3200" b="0" i="1" smtClean="0">
                            <a:solidFill>
                              <a:srgbClr val="0070C0"/>
                            </a:solidFill>
                            <a:latin typeface="Cambria Math" panose="02040503050406030204" pitchFamily="18" charset="0"/>
                          </a:rPr>
                        </m:ctrlPr>
                      </m:fPr>
                      <m:num>
                        <m:r>
                          <a:rPr lang="en-US" sz="3200" b="0" i="1" smtClean="0">
                            <a:solidFill>
                              <a:srgbClr val="0070C0"/>
                            </a:solidFill>
                            <a:latin typeface="Cambria Math" panose="02040503050406030204" pitchFamily="18" charset="0"/>
                          </a:rPr>
                          <m:t>1</m:t>
                        </m:r>
                      </m:num>
                      <m:den>
                        <m:r>
                          <a:rPr lang="en-US" sz="3200" b="0" i="1" smtClean="0">
                            <a:solidFill>
                              <a:srgbClr val="0070C0"/>
                            </a:solidFill>
                            <a:latin typeface="Cambria Math" panose="02040503050406030204" pitchFamily="18" charset="0"/>
                          </a:rPr>
                          <m:t>8−1</m:t>
                        </m:r>
                      </m:den>
                    </m:f>
                    <m:d>
                      <m:dPr>
                        <m:ctrlPr>
                          <a:rPr lang="en-US" sz="3200" b="0" i="1" smtClean="0">
                            <a:solidFill>
                              <a:srgbClr val="0070C0"/>
                            </a:solidFill>
                            <a:latin typeface="Cambria Math" panose="02040503050406030204" pitchFamily="18" charset="0"/>
                          </a:rPr>
                        </m:ctrlPr>
                      </m:dPr>
                      <m:e>
                        <m:r>
                          <m:rPr>
                            <m:nor/>
                          </m:rPr>
                          <a:rPr lang="en-US" sz="3200" dirty="0">
                            <a:solidFill>
                              <a:srgbClr val="0070C0"/>
                            </a:solidFill>
                            <a:latin typeface="Times New Roman" panose="02020603050405020304" pitchFamily="18" charset="0"/>
                            <a:ea typeface="Times New Roman" panose="02020603050405020304" pitchFamily="18" charset="0"/>
                          </a:rPr>
                          <m:t>31613</m:t>
                        </m:r>
                        <m:r>
                          <a:rPr lang="en-US" sz="3200" b="0" i="1" dirty="0" smtClean="0">
                            <a:solidFill>
                              <a:srgbClr val="0070C0"/>
                            </a:solidFill>
                            <a:latin typeface="Cambria Math" panose="02040503050406030204" pitchFamily="18" charset="0"/>
                            <a:ea typeface="Times New Roman" panose="02020603050405020304" pitchFamily="18" charset="0"/>
                          </a:rPr>
                          <m:t> −8 ∗</m:t>
                        </m:r>
                        <m:sSup>
                          <m:sSupPr>
                            <m:ctrlPr>
                              <a:rPr lang="en-US" sz="3200" b="0" i="1" dirty="0" smtClean="0">
                                <a:solidFill>
                                  <a:srgbClr val="0070C0"/>
                                </a:solidFill>
                                <a:latin typeface="Cambria Math" panose="02040503050406030204" pitchFamily="18" charset="0"/>
                              </a:rPr>
                            </m:ctrlPr>
                          </m:sSupPr>
                          <m:e>
                            <m:r>
                              <a:rPr lang="en-US" sz="3200" i="1" dirty="0">
                                <a:solidFill>
                                  <a:srgbClr val="0070C0"/>
                                </a:solidFill>
                                <a:latin typeface="Cambria Math" panose="02040503050406030204" pitchFamily="18" charset="0"/>
                                <a:ea typeface="Times New Roman" panose="02020603050405020304" pitchFamily="18" charset="0"/>
                              </a:rPr>
                              <m:t>60.875</m:t>
                            </m:r>
                          </m:e>
                          <m:sup>
                            <m:r>
                              <a:rPr lang="en-US" sz="3200" b="0" i="1" dirty="0" smtClean="0">
                                <a:solidFill>
                                  <a:srgbClr val="0070C0"/>
                                </a:solidFill>
                                <a:latin typeface="Cambria Math" panose="02040503050406030204" pitchFamily="18" charset="0"/>
                              </a:rPr>
                              <m:t>2</m:t>
                            </m:r>
                          </m:sup>
                        </m:sSup>
                        <m:r>
                          <a:rPr lang="en-US" sz="3200" b="0" i="1" dirty="0" smtClean="0">
                            <a:solidFill>
                              <a:srgbClr val="0070C0"/>
                            </a:solidFill>
                            <a:latin typeface="Cambria Math" panose="02040503050406030204" pitchFamily="18" charset="0"/>
                            <a:ea typeface="Times New Roman" panose="02020603050405020304" pitchFamily="18" charset="0"/>
                          </a:rPr>
                          <m:t>60.875</m:t>
                        </m:r>
                      </m:e>
                    </m:d>
                  </m:oMath>
                </a14:m>
                <a:r>
                  <a:rPr lang="en-US" sz="3200" dirty="0">
                    <a:solidFill>
                      <a:srgbClr val="0070C0"/>
                    </a:solidFill>
                    <a:effectLst/>
                    <a:latin typeface="Times New Roman" panose="02020603050405020304" pitchFamily="18" charset="0"/>
                    <a:ea typeface="Times New Roman" panose="02020603050405020304" pitchFamily="18" charset="0"/>
                  </a:rPr>
                  <a:t>  = 280.98</a:t>
                </a:r>
              </a:p>
              <a:p>
                <a:pPr marL="0" indent="0" hangingPunct="0">
                  <a:spcBef>
                    <a:spcPts val="0"/>
                  </a:spcBef>
                  <a:buNone/>
                  <a:tabLst>
                    <a:tab pos="1790700" algn="l"/>
                  </a:tabLst>
                </a:pPr>
                <a14:m>
                  <m:oMath xmlns:m="http://schemas.openxmlformats.org/officeDocument/2006/math">
                    <m:r>
                      <a:rPr lang="en-US" sz="3200" b="0" i="0" smtClean="0">
                        <a:solidFill>
                          <a:srgbClr val="0070C0"/>
                        </a:solidFill>
                        <a:latin typeface="Cambria Math" panose="02040503050406030204" pitchFamily="18" charset="0"/>
                        <a:ea typeface="Times New Roman" panose="02020603050405020304" pitchFamily="18" charset="0"/>
                      </a:rPr>
                      <m:t>     </m:t>
                    </m:r>
                    <m:r>
                      <m:rPr>
                        <m:sty m:val="p"/>
                      </m:rPr>
                      <a:rPr lang="en-US" sz="3200" smtClean="0">
                        <a:solidFill>
                          <a:srgbClr val="0070C0"/>
                        </a:solidFill>
                        <a:latin typeface="Cambria Math" panose="02040503050406030204" pitchFamily="18" charset="0"/>
                        <a:ea typeface="Times New Roman" panose="02020603050405020304" pitchFamily="18" charset="0"/>
                      </a:rPr>
                      <m:t>S</m:t>
                    </m:r>
                    <m:r>
                      <a:rPr lang="en-US" sz="3200" b="0" i="0" smtClean="0">
                        <a:solidFill>
                          <a:srgbClr val="0070C0"/>
                        </a:solidFill>
                        <a:latin typeface="Cambria Math" panose="02040503050406030204" pitchFamily="18" charset="0"/>
                        <a:ea typeface="Times New Roman" panose="02020603050405020304" pitchFamily="18" charset="0"/>
                      </a:rPr>
                      <m:t>=</m:t>
                    </m:r>
                    <m:rad>
                      <m:radPr>
                        <m:degHide m:val="on"/>
                        <m:ctrlPr>
                          <a:rPr lang="en-US" sz="3200" b="0" i="1" smtClean="0">
                            <a:solidFill>
                              <a:srgbClr val="0070C0"/>
                            </a:solidFill>
                            <a:latin typeface="Cambria Math" panose="02040503050406030204" pitchFamily="18" charset="0"/>
                          </a:rPr>
                        </m:ctrlPr>
                      </m:radPr>
                      <m:deg/>
                      <m:e>
                        <m:r>
                          <m:rPr>
                            <m:nor/>
                          </m:rPr>
                          <a:rPr lang="en-US" sz="3200" dirty="0">
                            <a:solidFill>
                              <a:srgbClr val="0070C0"/>
                            </a:solidFill>
                            <a:latin typeface="Times New Roman" panose="02020603050405020304" pitchFamily="18" charset="0"/>
                            <a:ea typeface="Times New Roman" panose="02020603050405020304" pitchFamily="18" charset="0"/>
                          </a:rPr>
                          <m:t>280.98</m:t>
                        </m:r>
                      </m:e>
                    </m:rad>
                  </m:oMath>
                </a14:m>
                <a:r>
                  <a:rPr lang="en-US" sz="3200" dirty="0">
                    <a:solidFill>
                      <a:srgbClr val="0070C0"/>
                    </a:solidFill>
                    <a:effectLst/>
                    <a:latin typeface="Times New Roman" panose="02020603050405020304" pitchFamily="18" charset="0"/>
                    <a:ea typeface="Times New Roman" panose="02020603050405020304" pitchFamily="18" charset="0"/>
                  </a:rPr>
                  <a:t> =16.8</a:t>
                </a: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b="-1152"/>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37</a:t>
            </a:fld>
            <a:endParaRPr lang="en-US"/>
          </a:p>
        </p:txBody>
      </p:sp>
    </p:spTree>
    <p:extLst>
      <p:ext uri="{BB962C8B-B14F-4D97-AF65-F5344CB8AC3E}">
        <p14:creationId xmlns:p14="http://schemas.microsoft.com/office/powerpoint/2010/main" val="1412354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marR="0" algn="just" hangingPunct="0">
              <a:spcBef>
                <a:spcPts val="0"/>
              </a:spcBef>
              <a:spcAft>
                <a:spcPts val="0"/>
              </a:spcAft>
            </a:pPr>
            <a:r>
              <a:rPr lang="en-US" sz="4000" dirty="0">
                <a:effectLst/>
                <a:latin typeface="Times New Roman" panose="02020603050405020304" pitchFamily="18" charset="0"/>
                <a:ea typeface="Times New Roman" panose="02020603050405020304" pitchFamily="18" charset="0"/>
              </a:rPr>
              <a:t>Summary the data </a:t>
            </a:r>
            <a:r>
              <a:rPr lang="en-US" sz="4000" dirty="0">
                <a:latin typeface="Times New Roman" panose="02020603050405020304" pitchFamily="18" charset="0"/>
                <a:ea typeface="Times New Roman" panose="02020603050405020304" pitchFamily="18" charset="0"/>
              </a:rPr>
              <a:t>graphically or numerically. </a:t>
            </a:r>
          </a:p>
          <a:p>
            <a:pPr marL="0" marR="0" algn="just" hangingPunct="0">
              <a:spcBef>
                <a:spcPts val="0"/>
              </a:spcBef>
              <a:spcAft>
                <a:spcPts val="0"/>
              </a:spcAft>
            </a:pPr>
            <a:endParaRPr lang="en-US" sz="40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sz="4000" dirty="0">
                <a:effectLst/>
                <a:latin typeface="Times New Roman" panose="02020603050405020304" pitchFamily="18" charset="0"/>
                <a:ea typeface="Times New Roman" panose="02020603050405020304" pitchFamily="18" charset="0"/>
              </a:rPr>
              <a:t>Technically easy: </a:t>
            </a:r>
            <a:r>
              <a:rPr lang="en-US" sz="4000" dirty="0">
                <a:latin typeface="Times New Roman" panose="02020603050405020304" pitchFamily="18" charset="0"/>
                <a:ea typeface="Times New Roman" panose="02020603050405020304" pitchFamily="18" charset="0"/>
              </a:rPr>
              <a:t>Histogram, scatter plot, boxplot, range, IQR, mean, median, variance, etc.</a:t>
            </a:r>
          </a:p>
          <a:p>
            <a:pPr marL="0" marR="0" algn="just" hangingPunct="0">
              <a:spcBef>
                <a:spcPts val="0"/>
              </a:spcBef>
              <a:spcAft>
                <a:spcPts val="0"/>
              </a:spcAft>
            </a:pPr>
            <a:endParaRPr lang="en-US" sz="40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sz="4000" dirty="0">
                <a:effectLst/>
                <a:latin typeface="Times New Roman" panose="02020603050405020304" pitchFamily="18" charset="0"/>
                <a:ea typeface="Times New Roman" panose="02020603050405020304" pitchFamily="18" charset="0"/>
              </a:rPr>
              <a:t>Still need to consider</a:t>
            </a:r>
            <a:r>
              <a:rPr lang="en-US" sz="4000" dirty="0">
                <a:latin typeface="Times New Roman" panose="02020603050405020304" pitchFamily="18" charset="0"/>
                <a:ea typeface="Times New Roman" panose="02020603050405020304" pitchFamily="18" charset="0"/>
              </a:rPr>
              <a:t>: are we using statistics properly? We will continue next lecture.</a:t>
            </a:r>
            <a:endParaRPr lang="en-US" sz="4000" dirty="0">
              <a:effectLst/>
              <a:latin typeface="Times New Roman" panose="02020603050405020304" pitchFamily="18" charset="0"/>
              <a:ea typeface="Times New Roman" panose="02020603050405020304" pitchFamily="18" charset="0"/>
            </a:endParaRPr>
          </a:p>
          <a:p>
            <a:pPr marL="0" indent="0" hangingPunct="0">
              <a:buNone/>
            </a:pPr>
            <a:endParaRPr lang="en-US" sz="4000"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38</a:t>
            </a:fld>
            <a:endParaRPr lang="en-US"/>
          </a:p>
        </p:txBody>
      </p:sp>
    </p:spTree>
    <p:extLst>
      <p:ext uri="{BB962C8B-B14F-4D97-AF65-F5344CB8AC3E}">
        <p14:creationId xmlns:p14="http://schemas.microsoft.com/office/powerpoint/2010/main" val="377188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r>
              <a:rPr lang="en-US" b="1" dirty="0"/>
              <a:t>Concepts</a:t>
            </a:r>
            <a:r>
              <a:rPr lang="en-US" dirty="0"/>
              <a:t> </a:t>
            </a:r>
            <a:r>
              <a:rPr lang="en-US" b="1" dirty="0"/>
              <a:t>Example </a:t>
            </a:r>
            <a:r>
              <a:rPr lang="en-US" b="1" dirty="0">
                <a:solidFill>
                  <a:srgbClr val="FF0000"/>
                </a:solidFill>
              </a:rPr>
              <a:t>1</a:t>
            </a:r>
            <a:r>
              <a:rPr lang="en-US" b="1" dirty="0"/>
              <a:t>. </a:t>
            </a:r>
            <a:r>
              <a:rPr lang="en-US" b="1" i="1" dirty="0"/>
              <a:t>Political polling. (Cont’d)</a:t>
            </a:r>
            <a:endParaRPr lang="en-US" sz="3600" dirty="0"/>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4796595"/>
          </a:xfrm>
        </p:spPr>
        <p:txBody>
          <a:bodyPr>
            <a:normAutofit/>
          </a:bodyPr>
          <a:lstStyle/>
          <a:p>
            <a:pPr hangingPunct="0"/>
            <a:r>
              <a:rPr lang="en-US" dirty="0"/>
              <a:t>To ensure the sample is a random sample, a table of random digit is used. (Or more likely, a computer algorithm generating random numbers is used.) Could see chapter 22 if you are interested in more sampling theory.</a:t>
            </a:r>
          </a:p>
          <a:p>
            <a:pPr marL="0" indent="0" hangingPunct="0">
              <a:buNone/>
            </a:pPr>
            <a:endParaRPr lang="en-US" dirty="0"/>
          </a:p>
          <a:p>
            <a:pPr hangingPunct="0"/>
            <a:r>
              <a:rPr lang="en-US" dirty="0"/>
              <a:t>An example of </a:t>
            </a:r>
            <a:r>
              <a:rPr lang="en-US" dirty="0">
                <a:solidFill>
                  <a:srgbClr val="FF0000"/>
                </a:solidFill>
              </a:rPr>
              <a:t>Non</a:t>
            </a:r>
            <a:r>
              <a:rPr lang="en-US" dirty="0"/>
              <a:t>-random sample could be that the first 376 names in the phone directory being chosen. We would then be stuck with all persons with the last name starts with an “A”. This could leads to many people from the same racial group or even the same family and rendering any conclusion from the sample useless for the general population. </a:t>
            </a:r>
            <a:endParaRPr lang="en-US" sz="3200" dirty="0"/>
          </a:p>
          <a:p>
            <a:endParaRPr lang="en-US" sz="3000"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4</a:t>
            </a:fld>
            <a:endParaRPr lang="en-US"/>
          </a:p>
        </p:txBody>
      </p:sp>
    </p:spTree>
    <p:extLst>
      <p:ext uri="{BB962C8B-B14F-4D97-AF65-F5344CB8AC3E}">
        <p14:creationId xmlns:p14="http://schemas.microsoft.com/office/powerpoint/2010/main" val="247735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5</a:t>
            </a:fld>
            <a:endParaRPr lang="en-US"/>
          </a:p>
        </p:txBody>
      </p:sp>
      <p:grpSp>
        <p:nvGrpSpPr>
          <p:cNvPr id="26" name="Group 25">
            <a:extLst>
              <a:ext uri="{FF2B5EF4-FFF2-40B4-BE49-F238E27FC236}">
                <a16:creationId xmlns:a16="http://schemas.microsoft.com/office/drawing/2014/main" id="{E7305E08-A995-4DEE-81D0-213245B89A79}"/>
              </a:ext>
            </a:extLst>
          </p:cNvPr>
          <p:cNvGrpSpPr/>
          <p:nvPr/>
        </p:nvGrpSpPr>
        <p:grpSpPr>
          <a:xfrm>
            <a:off x="756198" y="564852"/>
            <a:ext cx="10953268" cy="6293148"/>
            <a:chOff x="1060998" y="148756"/>
            <a:chExt cx="10953268" cy="6293148"/>
          </a:xfrm>
        </p:grpSpPr>
        <p:sp>
          <p:nvSpPr>
            <p:cNvPr id="27" name="Rounded Rectangle 2">
              <a:extLst>
                <a:ext uri="{FF2B5EF4-FFF2-40B4-BE49-F238E27FC236}">
                  <a16:creationId xmlns:a16="http://schemas.microsoft.com/office/drawing/2014/main" id="{079F6917-6344-4718-8FEB-2366454691B8}"/>
                </a:ext>
              </a:extLst>
            </p:cNvPr>
            <p:cNvSpPr/>
            <p:nvPr/>
          </p:nvSpPr>
          <p:spPr>
            <a:xfrm>
              <a:off x="1060998" y="525318"/>
              <a:ext cx="4204163" cy="30735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2800" dirty="0">
                  <a:solidFill>
                    <a:schemeClr val="tx1"/>
                  </a:solidFill>
                </a:rPr>
                <a:t>Targeted Population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8" name="Oval 27">
              <a:extLst>
                <a:ext uri="{FF2B5EF4-FFF2-40B4-BE49-F238E27FC236}">
                  <a16:creationId xmlns:a16="http://schemas.microsoft.com/office/drawing/2014/main" id="{388AE1D4-962D-4DC5-BEDC-174464E39EBC}"/>
                </a:ext>
              </a:extLst>
            </p:cNvPr>
            <p:cNvSpPr/>
            <p:nvPr/>
          </p:nvSpPr>
          <p:spPr>
            <a:xfrm>
              <a:off x="1282756" y="1429830"/>
              <a:ext cx="3691467" cy="1981200"/>
            </a:xfrm>
            <a:prstGeom prst="ellipse">
              <a:avLst/>
            </a:prstGeom>
            <a:pattFill prst="sphere">
              <a:fgClr>
                <a:schemeClr val="accent6">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822960" rtlCol="0" anchor="t" anchorCtr="0"/>
            <a:lstStyle/>
            <a:p>
              <a:pPr algn="ctr"/>
              <a:r>
                <a:rPr lang="en-US" sz="2400" dirty="0">
                  <a:solidFill>
                    <a:schemeClr val="tx1"/>
                  </a:solidFill>
                  <a:latin typeface="Arial" panose="020B0604020202020204" pitchFamily="34" charset="0"/>
                  <a:cs typeface="Arial" panose="020B0604020202020204" pitchFamily="34" charset="0"/>
                </a:rPr>
                <a:t>Sampled</a:t>
              </a:r>
            </a:p>
            <a:p>
              <a:pPr algn="ctr"/>
              <a:r>
                <a:rPr lang="en-US" sz="2400" dirty="0">
                  <a:solidFill>
                    <a:schemeClr val="tx1"/>
                  </a:solidFill>
                  <a:latin typeface="Arial" panose="020B0604020202020204" pitchFamily="34" charset="0"/>
                  <a:cs typeface="Arial" panose="020B0604020202020204" pitchFamily="34" charset="0"/>
                </a:rPr>
                <a:t>Population</a:t>
              </a:r>
            </a:p>
          </p:txBody>
        </p:sp>
        <p:sp>
          <p:nvSpPr>
            <p:cNvPr id="29" name="Right Arrow 8">
              <a:extLst>
                <a:ext uri="{FF2B5EF4-FFF2-40B4-BE49-F238E27FC236}">
                  <a16:creationId xmlns:a16="http://schemas.microsoft.com/office/drawing/2014/main" id="{A81E6BC8-5FCD-475E-9D35-2AE16972271D}"/>
                </a:ext>
              </a:extLst>
            </p:cNvPr>
            <p:cNvSpPr/>
            <p:nvPr/>
          </p:nvSpPr>
          <p:spPr>
            <a:xfrm rot="1720141">
              <a:off x="3965532" y="672541"/>
              <a:ext cx="4793352" cy="3121059"/>
            </a:xfrm>
            <a:custGeom>
              <a:avLst/>
              <a:gdLst>
                <a:gd name="connsiteX0" fmla="*/ 0 w 5535827"/>
                <a:gd name="connsiteY0" fmla="*/ 333642 h 1334569"/>
                <a:gd name="connsiteX1" fmla="*/ 4868543 w 5535827"/>
                <a:gd name="connsiteY1" fmla="*/ 333642 h 1334569"/>
                <a:gd name="connsiteX2" fmla="*/ 4868543 w 5535827"/>
                <a:gd name="connsiteY2" fmla="*/ 0 h 1334569"/>
                <a:gd name="connsiteX3" fmla="*/ 5535827 w 5535827"/>
                <a:gd name="connsiteY3" fmla="*/ 667285 h 1334569"/>
                <a:gd name="connsiteX4" fmla="*/ 4868543 w 5535827"/>
                <a:gd name="connsiteY4" fmla="*/ 1334569 h 1334569"/>
                <a:gd name="connsiteX5" fmla="*/ 4868543 w 5535827"/>
                <a:gd name="connsiteY5" fmla="*/ 1000927 h 1334569"/>
                <a:gd name="connsiteX6" fmla="*/ 0 w 5535827"/>
                <a:gd name="connsiteY6" fmla="*/ 1000927 h 1334569"/>
                <a:gd name="connsiteX7" fmla="*/ 0 w 5535827"/>
                <a:gd name="connsiteY7" fmla="*/ 333642 h 1334569"/>
                <a:gd name="connsiteX0" fmla="*/ 0 w 5535827"/>
                <a:gd name="connsiteY0" fmla="*/ 333642 h 3702837"/>
                <a:gd name="connsiteX1" fmla="*/ 4868543 w 5535827"/>
                <a:gd name="connsiteY1" fmla="*/ 333642 h 3702837"/>
                <a:gd name="connsiteX2" fmla="*/ 4868543 w 5535827"/>
                <a:gd name="connsiteY2" fmla="*/ 0 h 3702837"/>
                <a:gd name="connsiteX3" fmla="*/ 5535827 w 5535827"/>
                <a:gd name="connsiteY3" fmla="*/ 667285 h 3702837"/>
                <a:gd name="connsiteX4" fmla="*/ 4868543 w 5535827"/>
                <a:gd name="connsiteY4" fmla="*/ 1334569 h 3702837"/>
                <a:gd name="connsiteX5" fmla="*/ 4868543 w 5535827"/>
                <a:gd name="connsiteY5" fmla="*/ 1000927 h 3702837"/>
                <a:gd name="connsiteX6" fmla="*/ 209858 w 5535827"/>
                <a:gd name="connsiteY6" fmla="*/ 3702837 h 3702837"/>
                <a:gd name="connsiteX7" fmla="*/ 0 w 5535827"/>
                <a:gd name="connsiteY7" fmla="*/ 333642 h 3702837"/>
                <a:gd name="connsiteX0" fmla="*/ 0 w 5903315"/>
                <a:gd name="connsiteY0" fmla="*/ 3576569 h 3702837"/>
                <a:gd name="connsiteX1" fmla="*/ 5236031 w 5903315"/>
                <a:gd name="connsiteY1" fmla="*/ 333642 h 3702837"/>
                <a:gd name="connsiteX2" fmla="*/ 5236031 w 5903315"/>
                <a:gd name="connsiteY2" fmla="*/ 0 h 3702837"/>
                <a:gd name="connsiteX3" fmla="*/ 5903315 w 5903315"/>
                <a:gd name="connsiteY3" fmla="*/ 667285 h 3702837"/>
                <a:gd name="connsiteX4" fmla="*/ 5236031 w 5903315"/>
                <a:gd name="connsiteY4" fmla="*/ 1334569 h 3702837"/>
                <a:gd name="connsiteX5" fmla="*/ 5236031 w 5903315"/>
                <a:gd name="connsiteY5" fmla="*/ 1000927 h 3702837"/>
                <a:gd name="connsiteX6" fmla="*/ 577346 w 5903315"/>
                <a:gd name="connsiteY6" fmla="*/ 3702837 h 3702837"/>
                <a:gd name="connsiteX7" fmla="*/ 0 w 5903315"/>
                <a:gd name="connsiteY7" fmla="*/ 3576569 h 3702837"/>
                <a:gd name="connsiteX0" fmla="*/ 0 w 5903315"/>
                <a:gd name="connsiteY0" fmla="*/ 3576569 h 3702837"/>
                <a:gd name="connsiteX1" fmla="*/ 5236031 w 5903315"/>
                <a:gd name="connsiteY1" fmla="*/ 333642 h 3702837"/>
                <a:gd name="connsiteX2" fmla="*/ 5236031 w 5903315"/>
                <a:gd name="connsiteY2" fmla="*/ 0 h 3702837"/>
                <a:gd name="connsiteX3" fmla="*/ 5903315 w 5903315"/>
                <a:gd name="connsiteY3" fmla="*/ 667285 h 3702837"/>
                <a:gd name="connsiteX4" fmla="*/ 5236031 w 5903315"/>
                <a:gd name="connsiteY4" fmla="*/ 1334569 h 3702837"/>
                <a:gd name="connsiteX5" fmla="*/ 5236031 w 5903315"/>
                <a:gd name="connsiteY5" fmla="*/ 1000927 h 3702837"/>
                <a:gd name="connsiteX6" fmla="*/ 577346 w 5903315"/>
                <a:gd name="connsiteY6" fmla="*/ 3702837 h 3702837"/>
                <a:gd name="connsiteX7" fmla="*/ 0 w 5903315"/>
                <a:gd name="connsiteY7" fmla="*/ 3576569 h 3702837"/>
                <a:gd name="connsiteX0" fmla="*/ 0 w 5903315"/>
                <a:gd name="connsiteY0" fmla="*/ 3576569 h 3702837"/>
                <a:gd name="connsiteX1" fmla="*/ 5236031 w 5903315"/>
                <a:gd name="connsiteY1" fmla="*/ 333642 h 3702837"/>
                <a:gd name="connsiteX2" fmla="*/ 5236031 w 5903315"/>
                <a:gd name="connsiteY2" fmla="*/ 0 h 3702837"/>
                <a:gd name="connsiteX3" fmla="*/ 5903315 w 5903315"/>
                <a:gd name="connsiteY3" fmla="*/ 667285 h 3702837"/>
                <a:gd name="connsiteX4" fmla="*/ 5236031 w 5903315"/>
                <a:gd name="connsiteY4" fmla="*/ 1334569 h 3702837"/>
                <a:gd name="connsiteX5" fmla="*/ 5236031 w 5903315"/>
                <a:gd name="connsiteY5" fmla="*/ 1000927 h 3702837"/>
                <a:gd name="connsiteX6" fmla="*/ 577346 w 5903315"/>
                <a:gd name="connsiteY6" fmla="*/ 3702837 h 3702837"/>
                <a:gd name="connsiteX7" fmla="*/ 0 w 5903315"/>
                <a:gd name="connsiteY7" fmla="*/ 3576569 h 3702837"/>
                <a:gd name="connsiteX0" fmla="*/ 0 w 5903315"/>
                <a:gd name="connsiteY0" fmla="*/ 3576569 h 3702837"/>
                <a:gd name="connsiteX1" fmla="*/ 2721382 w 5903315"/>
                <a:gd name="connsiteY1" fmla="*/ 1010306 h 3702837"/>
                <a:gd name="connsiteX2" fmla="*/ 5236031 w 5903315"/>
                <a:gd name="connsiteY2" fmla="*/ 333642 h 3702837"/>
                <a:gd name="connsiteX3" fmla="*/ 5236031 w 5903315"/>
                <a:gd name="connsiteY3" fmla="*/ 0 h 3702837"/>
                <a:gd name="connsiteX4" fmla="*/ 5903315 w 5903315"/>
                <a:gd name="connsiteY4" fmla="*/ 667285 h 3702837"/>
                <a:gd name="connsiteX5" fmla="*/ 5236031 w 5903315"/>
                <a:gd name="connsiteY5" fmla="*/ 1334569 h 3702837"/>
                <a:gd name="connsiteX6" fmla="*/ 5236031 w 5903315"/>
                <a:gd name="connsiteY6" fmla="*/ 1000927 h 3702837"/>
                <a:gd name="connsiteX7" fmla="*/ 577346 w 5903315"/>
                <a:gd name="connsiteY7" fmla="*/ 3702837 h 3702837"/>
                <a:gd name="connsiteX8" fmla="*/ 0 w 5903315"/>
                <a:gd name="connsiteY8" fmla="*/ 3576569 h 3702837"/>
                <a:gd name="connsiteX0" fmla="*/ 0 w 5903315"/>
                <a:gd name="connsiteY0" fmla="*/ 3576569 h 3702837"/>
                <a:gd name="connsiteX1" fmla="*/ 2095345 w 5903315"/>
                <a:gd name="connsiteY1" fmla="*/ 225949 h 3702837"/>
                <a:gd name="connsiteX2" fmla="*/ 5236031 w 5903315"/>
                <a:gd name="connsiteY2" fmla="*/ 333642 h 3702837"/>
                <a:gd name="connsiteX3" fmla="*/ 5236031 w 5903315"/>
                <a:gd name="connsiteY3" fmla="*/ 0 h 3702837"/>
                <a:gd name="connsiteX4" fmla="*/ 5903315 w 5903315"/>
                <a:gd name="connsiteY4" fmla="*/ 667285 h 3702837"/>
                <a:gd name="connsiteX5" fmla="*/ 5236031 w 5903315"/>
                <a:gd name="connsiteY5" fmla="*/ 1334569 h 3702837"/>
                <a:gd name="connsiteX6" fmla="*/ 5236031 w 5903315"/>
                <a:gd name="connsiteY6" fmla="*/ 1000927 h 3702837"/>
                <a:gd name="connsiteX7" fmla="*/ 577346 w 5903315"/>
                <a:gd name="connsiteY7" fmla="*/ 3702837 h 3702837"/>
                <a:gd name="connsiteX8" fmla="*/ 0 w 5903315"/>
                <a:gd name="connsiteY8" fmla="*/ 3576569 h 3702837"/>
                <a:gd name="connsiteX0" fmla="*/ 0 w 5903315"/>
                <a:gd name="connsiteY0" fmla="*/ 3576569 h 3702837"/>
                <a:gd name="connsiteX1" fmla="*/ 2095345 w 5903315"/>
                <a:gd name="connsiteY1" fmla="*/ 225949 h 3702837"/>
                <a:gd name="connsiteX2" fmla="*/ 5236031 w 5903315"/>
                <a:gd name="connsiteY2" fmla="*/ 333642 h 3702837"/>
                <a:gd name="connsiteX3" fmla="*/ 5236031 w 5903315"/>
                <a:gd name="connsiteY3" fmla="*/ 0 h 3702837"/>
                <a:gd name="connsiteX4" fmla="*/ 5903315 w 5903315"/>
                <a:gd name="connsiteY4" fmla="*/ 667285 h 3702837"/>
                <a:gd name="connsiteX5" fmla="*/ 5236031 w 5903315"/>
                <a:gd name="connsiteY5" fmla="*/ 1334569 h 3702837"/>
                <a:gd name="connsiteX6" fmla="*/ 5236031 w 5903315"/>
                <a:gd name="connsiteY6" fmla="*/ 1000927 h 3702837"/>
                <a:gd name="connsiteX7" fmla="*/ 2443235 w 5903315"/>
                <a:gd name="connsiteY7" fmla="*/ 965225 h 3702837"/>
                <a:gd name="connsiteX8" fmla="*/ 577346 w 5903315"/>
                <a:gd name="connsiteY8" fmla="*/ 3702837 h 3702837"/>
                <a:gd name="connsiteX9" fmla="*/ 0 w 5903315"/>
                <a:gd name="connsiteY9" fmla="*/ 3576569 h 3702837"/>
                <a:gd name="connsiteX0" fmla="*/ 0 w 5895514"/>
                <a:gd name="connsiteY0" fmla="*/ 3487804 h 3702837"/>
                <a:gd name="connsiteX1" fmla="*/ 2087544 w 5895514"/>
                <a:gd name="connsiteY1" fmla="*/ 225949 h 3702837"/>
                <a:gd name="connsiteX2" fmla="*/ 5228230 w 5895514"/>
                <a:gd name="connsiteY2" fmla="*/ 333642 h 3702837"/>
                <a:gd name="connsiteX3" fmla="*/ 5228230 w 5895514"/>
                <a:gd name="connsiteY3" fmla="*/ 0 h 3702837"/>
                <a:gd name="connsiteX4" fmla="*/ 5895514 w 5895514"/>
                <a:gd name="connsiteY4" fmla="*/ 667285 h 3702837"/>
                <a:gd name="connsiteX5" fmla="*/ 5228230 w 5895514"/>
                <a:gd name="connsiteY5" fmla="*/ 1334569 h 3702837"/>
                <a:gd name="connsiteX6" fmla="*/ 5228230 w 5895514"/>
                <a:gd name="connsiteY6" fmla="*/ 1000927 h 3702837"/>
                <a:gd name="connsiteX7" fmla="*/ 2435434 w 5895514"/>
                <a:gd name="connsiteY7" fmla="*/ 965225 h 3702837"/>
                <a:gd name="connsiteX8" fmla="*/ 569545 w 5895514"/>
                <a:gd name="connsiteY8" fmla="*/ 3702837 h 3702837"/>
                <a:gd name="connsiteX9" fmla="*/ 0 w 5895514"/>
                <a:gd name="connsiteY9" fmla="*/ 3487804 h 3702837"/>
                <a:gd name="connsiteX0" fmla="*/ 0 w 5895514"/>
                <a:gd name="connsiteY0" fmla="*/ 3487804 h 3702837"/>
                <a:gd name="connsiteX1" fmla="*/ 2087544 w 5895514"/>
                <a:gd name="connsiteY1" fmla="*/ 225949 h 3702837"/>
                <a:gd name="connsiteX2" fmla="*/ 5228230 w 5895514"/>
                <a:gd name="connsiteY2" fmla="*/ 333642 h 3702837"/>
                <a:gd name="connsiteX3" fmla="*/ 5228230 w 5895514"/>
                <a:gd name="connsiteY3" fmla="*/ 0 h 3702837"/>
                <a:gd name="connsiteX4" fmla="*/ 5895514 w 5895514"/>
                <a:gd name="connsiteY4" fmla="*/ 667285 h 3702837"/>
                <a:gd name="connsiteX5" fmla="*/ 5044932 w 5895514"/>
                <a:gd name="connsiteY5" fmla="*/ 1462960 h 3702837"/>
                <a:gd name="connsiteX6" fmla="*/ 5228230 w 5895514"/>
                <a:gd name="connsiteY6" fmla="*/ 1000927 h 3702837"/>
                <a:gd name="connsiteX7" fmla="*/ 2435434 w 5895514"/>
                <a:gd name="connsiteY7" fmla="*/ 965225 h 3702837"/>
                <a:gd name="connsiteX8" fmla="*/ 569545 w 5895514"/>
                <a:gd name="connsiteY8" fmla="*/ 3702837 h 3702837"/>
                <a:gd name="connsiteX9" fmla="*/ 0 w 5895514"/>
                <a:gd name="connsiteY9" fmla="*/ 3487804 h 3702837"/>
                <a:gd name="connsiteX0" fmla="*/ 0 w 6006279"/>
                <a:gd name="connsiteY0" fmla="*/ 3487804 h 3702837"/>
                <a:gd name="connsiteX1" fmla="*/ 2087544 w 6006279"/>
                <a:gd name="connsiteY1" fmla="*/ 225949 h 3702837"/>
                <a:gd name="connsiteX2" fmla="*/ 5228230 w 6006279"/>
                <a:gd name="connsiteY2" fmla="*/ 333642 h 3702837"/>
                <a:gd name="connsiteX3" fmla="*/ 5228230 w 6006279"/>
                <a:gd name="connsiteY3" fmla="*/ 0 h 3702837"/>
                <a:gd name="connsiteX4" fmla="*/ 6006279 w 6006279"/>
                <a:gd name="connsiteY4" fmla="*/ 972887 h 3702837"/>
                <a:gd name="connsiteX5" fmla="*/ 5044932 w 6006279"/>
                <a:gd name="connsiteY5" fmla="*/ 1462960 h 3702837"/>
                <a:gd name="connsiteX6" fmla="*/ 5228230 w 6006279"/>
                <a:gd name="connsiteY6" fmla="*/ 1000927 h 3702837"/>
                <a:gd name="connsiteX7" fmla="*/ 2435434 w 6006279"/>
                <a:gd name="connsiteY7" fmla="*/ 965225 h 3702837"/>
                <a:gd name="connsiteX8" fmla="*/ 569545 w 6006279"/>
                <a:gd name="connsiteY8" fmla="*/ 3702837 h 3702837"/>
                <a:gd name="connsiteX9" fmla="*/ 0 w 6006279"/>
                <a:gd name="connsiteY9" fmla="*/ 3487804 h 3702837"/>
                <a:gd name="connsiteX0" fmla="*/ 0 w 6006279"/>
                <a:gd name="connsiteY0" fmla="*/ 3491240 h 3706273"/>
                <a:gd name="connsiteX1" fmla="*/ 2087544 w 6006279"/>
                <a:gd name="connsiteY1" fmla="*/ 229385 h 3706273"/>
                <a:gd name="connsiteX2" fmla="*/ 5228230 w 6006279"/>
                <a:gd name="connsiteY2" fmla="*/ 337078 h 3706273"/>
                <a:gd name="connsiteX3" fmla="*/ 5228230 w 6006279"/>
                <a:gd name="connsiteY3" fmla="*/ 3436 h 3706273"/>
                <a:gd name="connsiteX4" fmla="*/ 5209562 w 6006279"/>
                <a:gd name="connsiteY4" fmla="*/ 15151 h 3706273"/>
                <a:gd name="connsiteX5" fmla="*/ 6006279 w 6006279"/>
                <a:gd name="connsiteY5" fmla="*/ 976323 h 3706273"/>
                <a:gd name="connsiteX6" fmla="*/ 5044932 w 6006279"/>
                <a:gd name="connsiteY6" fmla="*/ 1466396 h 3706273"/>
                <a:gd name="connsiteX7" fmla="*/ 5228230 w 6006279"/>
                <a:gd name="connsiteY7" fmla="*/ 1004363 h 3706273"/>
                <a:gd name="connsiteX8" fmla="*/ 2435434 w 6006279"/>
                <a:gd name="connsiteY8" fmla="*/ 968661 h 3706273"/>
                <a:gd name="connsiteX9" fmla="*/ 569545 w 6006279"/>
                <a:gd name="connsiteY9" fmla="*/ 3706273 h 3706273"/>
                <a:gd name="connsiteX10" fmla="*/ 0 w 6006279"/>
                <a:gd name="connsiteY10" fmla="*/ 3491240 h 3706273"/>
                <a:gd name="connsiteX0" fmla="*/ 0 w 6006279"/>
                <a:gd name="connsiteY0" fmla="*/ 3491240 h 3706273"/>
                <a:gd name="connsiteX1" fmla="*/ 2087544 w 6006279"/>
                <a:gd name="connsiteY1" fmla="*/ 229385 h 3706273"/>
                <a:gd name="connsiteX2" fmla="*/ 5228230 w 6006279"/>
                <a:gd name="connsiteY2" fmla="*/ 337078 h 3706273"/>
                <a:gd name="connsiteX3" fmla="*/ 5228230 w 6006279"/>
                <a:gd name="connsiteY3" fmla="*/ 3436 h 3706273"/>
                <a:gd name="connsiteX4" fmla="*/ 5209562 w 6006279"/>
                <a:gd name="connsiteY4" fmla="*/ 15151 h 3706273"/>
                <a:gd name="connsiteX5" fmla="*/ 6006279 w 6006279"/>
                <a:gd name="connsiteY5" fmla="*/ 976323 h 3706273"/>
                <a:gd name="connsiteX6" fmla="*/ 5044932 w 6006279"/>
                <a:gd name="connsiteY6" fmla="*/ 1466396 h 3706273"/>
                <a:gd name="connsiteX7" fmla="*/ 5129639 w 6006279"/>
                <a:gd name="connsiteY7" fmla="*/ 1030105 h 3706273"/>
                <a:gd name="connsiteX8" fmla="*/ 2435434 w 6006279"/>
                <a:gd name="connsiteY8" fmla="*/ 968661 h 3706273"/>
                <a:gd name="connsiteX9" fmla="*/ 569545 w 6006279"/>
                <a:gd name="connsiteY9" fmla="*/ 3706273 h 3706273"/>
                <a:gd name="connsiteX10" fmla="*/ 0 w 6006279"/>
                <a:gd name="connsiteY10" fmla="*/ 3491240 h 3706273"/>
                <a:gd name="connsiteX0" fmla="*/ 0 w 6006279"/>
                <a:gd name="connsiteY0" fmla="*/ 3491240 h 3706273"/>
                <a:gd name="connsiteX1" fmla="*/ 2087544 w 6006279"/>
                <a:gd name="connsiteY1" fmla="*/ 229385 h 3706273"/>
                <a:gd name="connsiteX2" fmla="*/ 5228230 w 6006279"/>
                <a:gd name="connsiteY2" fmla="*/ 337078 h 3706273"/>
                <a:gd name="connsiteX3" fmla="*/ 5228230 w 6006279"/>
                <a:gd name="connsiteY3" fmla="*/ 3436 h 3706273"/>
                <a:gd name="connsiteX4" fmla="*/ 5209562 w 6006279"/>
                <a:gd name="connsiteY4" fmla="*/ 15151 h 3706273"/>
                <a:gd name="connsiteX5" fmla="*/ 6006279 w 6006279"/>
                <a:gd name="connsiteY5" fmla="*/ 976323 h 3706273"/>
                <a:gd name="connsiteX6" fmla="*/ 5044932 w 6006279"/>
                <a:gd name="connsiteY6" fmla="*/ 1466396 h 3706273"/>
                <a:gd name="connsiteX7" fmla="*/ 5129639 w 6006279"/>
                <a:gd name="connsiteY7" fmla="*/ 1030105 h 3706273"/>
                <a:gd name="connsiteX8" fmla="*/ 2435434 w 6006279"/>
                <a:gd name="connsiteY8" fmla="*/ 968661 h 3706273"/>
                <a:gd name="connsiteX9" fmla="*/ 569545 w 6006279"/>
                <a:gd name="connsiteY9" fmla="*/ 3706273 h 3706273"/>
                <a:gd name="connsiteX10" fmla="*/ 0 w 6006279"/>
                <a:gd name="connsiteY10" fmla="*/ 3491240 h 3706273"/>
                <a:gd name="connsiteX0" fmla="*/ 0 w 6006279"/>
                <a:gd name="connsiteY0" fmla="*/ 3512672 h 3727705"/>
                <a:gd name="connsiteX1" fmla="*/ 2087544 w 6006279"/>
                <a:gd name="connsiteY1" fmla="*/ 250817 h 3727705"/>
                <a:gd name="connsiteX2" fmla="*/ 5228230 w 6006279"/>
                <a:gd name="connsiteY2" fmla="*/ 358510 h 3727705"/>
                <a:gd name="connsiteX3" fmla="*/ 5228230 w 6006279"/>
                <a:gd name="connsiteY3" fmla="*/ 24868 h 3727705"/>
                <a:gd name="connsiteX4" fmla="*/ 5209562 w 6006279"/>
                <a:gd name="connsiteY4" fmla="*/ 36583 h 3727705"/>
                <a:gd name="connsiteX5" fmla="*/ 6006279 w 6006279"/>
                <a:gd name="connsiteY5" fmla="*/ 997755 h 3727705"/>
                <a:gd name="connsiteX6" fmla="*/ 5044932 w 6006279"/>
                <a:gd name="connsiteY6" fmla="*/ 1487828 h 3727705"/>
                <a:gd name="connsiteX7" fmla="*/ 5129639 w 6006279"/>
                <a:gd name="connsiteY7" fmla="*/ 1051537 h 3727705"/>
                <a:gd name="connsiteX8" fmla="*/ 2435434 w 6006279"/>
                <a:gd name="connsiteY8" fmla="*/ 990093 h 3727705"/>
                <a:gd name="connsiteX9" fmla="*/ 569545 w 6006279"/>
                <a:gd name="connsiteY9" fmla="*/ 3727705 h 3727705"/>
                <a:gd name="connsiteX10" fmla="*/ 0 w 6006279"/>
                <a:gd name="connsiteY10" fmla="*/ 3512672 h 3727705"/>
                <a:gd name="connsiteX0" fmla="*/ 0 w 6006279"/>
                <a:gd name="connsiteY0" fmla="*/ 3512672 h 3869248"/>
                <a:gd name="connsiteX1" fmla="*/ 2087544 w 6006279"/>
                <a:gd name="connsiteY1" fmla="*/ 250817 h 3869248"/>
                <a:gd name="connsiteX2" fmla="*/ 5228230 w 6006279"/>
                <a:gd name="connsiteY2" fmla="*/ 358510 h 3869248"/>
                <a:gd name="connsiteX3" fmla="*/ 5228230 w 6006279"/>
                <a:gd name="connsiteY3" fmla="*/ 24868 h 3869248"/>
                <a:gd name="connsiteX4" fmla="*/ 5209562 w 6006279"/>
                <a:gd name="connsiteY4" fmla="*/ 36583 h 3869248"/>
                <a:gd name="connsiteX5" fmla="*/ 6006279 w 6006279"/>
                <a:gd name="connsiteY5" fmla="*/ 997755 h 3869248"/>
                <a:gd name="connsiteX6" fmla="*/ 5044932 w 6006279"/>
                <a:gd name="connsiteY6" fmla="*/ 1487828 h 3869248"/>
                <a:gd name="connsiteX7" fmla="*/ 5129639 w 6006279"/>
                <a:gd name="connsiteY7" fmla="*/ 1051537 h 3869248"/>
                <a:gd name="connsiteX8" fmla="*/ 2435434 w 6006279"/>
                <a:gd name="connsiteY8" fmla="*/ 990093 h 3869248"/>
                <a:gd name="connsiteX9" fmla="*/ 941762 w 6006279"/>
                <a:gd name="connsiteY9" fmla="*/ 3869248 h 3869248"/>
                <a:gd name="connsiteX10" fmla="*/ 0 w 6006279"/>
                <a:gd name="connsiteY10" fmla="*/ 3512672 h 3869248"/>
                <a:gd name="connsiteX0" fmla="*/ -1 w 5911771"/>
                <a:gd name="connsiteY0" fmla="*/ 3696265 h 3869248"/>
                <a:gd name="connsiteX1" fmla="*/ 1993036 w 5911771"/>
                <a:gd name="connsiteY1" fmla="*/ 250817 h 3869248"/>
                <a:gd name="connsiteX2" fmla="*/ 5133722 w 5911771"/>
                <a:gd name="connsiteY2" fmla="*/ 358510 h 3869248"/>
                <a:gd name="connsiteX3" fmla="*/ 5133722 w 5911771"/>
                <a:gd name="connsiteY3" fmla="*/ 24868 h 3869248"/>
                <a:gd name="connsiteX4" fmla="*/ 5115054 w 5911771"/>
                <a:gd name="connsiteY4" fmla="*/ 36583 h 3869248"/>
                <a:gd name="connsiteX5" fmla="*/ 5911771 w 5911771"/>
                <a:gd name="connsiteY5" fmla="*/ 997755 h 3869248"/>
                <a:gd name="connsiteX6" fmla="*/ 4950424 w 5911771"/>
                <a:gd name="connsiteY6" fmla="*/ 1487828 h 3869248"/>
                <a:gd name="connsiteX7" fmla="*/ 5035131 w 5911771"/>
                <a:gd name="connsiteY7" fmla="*/ 1051537 h 3869248"/>
                <a:gd name="connsiteX8" fmla="*/ 2340926 w 5911771"/>
                <a:gd name="connsiteY8" fmla="*/ 990093 h 3869248"/>
                <a:gd name="connsiteX9" fmla="*/ 847254 w 5911771"/>
                <a:gd name="connsiteY9" fmla="*/ 3869248 h 3869248"/>
                <a:gd name="connsiteX10" fmla="*/ -1 w 5911771"/>
                <a:gd name="connsiteY10" fmla="*/ 3696265 h 3869248"/>
                <a:gd name="connsiteX0" fmla="*/ 0 w 5717789"/>
                <a:gd name="connsiteY0" fmla="*/ 3782337 h 3869248"/>
                <a:gd name="connsiteX1" fmla="*/ 1799054 w 5717789"/>
                <a:gd name="connsiteY1" fmla="*/ 250817 h 3869248"/>
                <a:gd name="connsiteX2" fmla="*/ 4939740 w 5717789"/>
                <a:gd name="connsiteY2" fmla="*/ 358510 h 3869248"/>
                <a:gd name="connsiteX3" fmla="*/ 4939740 w 5717789"/>
                <a:gd name="connsiteY3" fmla="*/ 24868 h 3869248"/>
                <a:gd name="connsiteX4" fmla="*/ 4921072 w 5717789"/>
                <a:gd name="connsiteY4" fmla="*/ 36583 h 3869248"/>
                <a:gd name="connsiteX5" fmla="*/ 5717789 w 5717789"/>
                <a:gd name="connsiteY5" fmla="*/ 997755 h 3869248"/>
                <a:gd name="connsiteX6" fmla="*/ 4756442 w 5717789"/>
                <a:gd name="connsiteY6" fmla="*/ 1487828 h 3869248"/>
                <a:gd name="connsiteX7" fmla="*/ 4841149 w 5717789"/>
                <a:gd name="connsiteY7" fmla="*/ 1051537 h 3869248"/>
                <a:gd name="connsiteX8" fmla="*/ 2146944 w 5717789"/>
                <a:gd name="connsiteY8" fmla="*/ 990093 h 3869248"/>
                <a:gd name="connsiteX9" fmla="*/ 653272 w 5717789"/>
                <a:gd name="connsiteY9" fmla="*/ 3869248 h 3869248"/>
                <a:gd name="connsiteX10" fmla="*/ 0 w 5717789"/>
                <a:gd name="connsiteY10" fmla="*/ 3782337 h 3869248"/>
                <a:gd name="connsiteX0" fmla="*/ 0 w 5717789"/>
                <a:gd name="connsiteY0" fmla="*/ 3782337 h 3869248"/>
                <a:gd name="connsiteX1" fmla="*/ 1799054 w 5717789"/>
                <a:gd name="connsiteY1" fmla="*/ 250817 h 3869248"/>
                <a:gd name="connsiteX2" fmla="*/ 4939740 w 5717789"/>
                <a:gd name="connsiteY2" fmla="*/ 358510 h 3869248"/>
                <a:gd name="connsiteX3" fmla="*/ 4939740 w 5717789"/>
                <a:gd name="connsiteY3" fmla="*/ 24868 h 3869248"/>
                <a:gd name="connsiteX4" fmla="*/ 4921072 w 5717789"/>
                <a:gd name="connsiteY4" fmla="*/ 36583 h 3869248"/>
                <a:gd name="connsiteX5" fmla="*/ 5717789 w 5717789"/>
                <a:gd name="connsiteY5" fmla="*/ 997755 h 3869248"/>
                <a:gd name="connsiteX6" fmla="*/ 4756442 w 5717789"/>
                <a:gd name="connsiteY6" fmla="*/ 1487828 h 3869248"/>
                <a:gd name="connsiteX7" fmla="*/ 4841149 w 5717789"/>
                <a:gd name="connsiteY7" fmla="*/ 1051537 h 3869248"/>
                <a:gd name="connsiteX8" fmla="*/ 2146944 w 5717789"/>
                <a:gd name="connsiteY8" fmla="*/ 990093 h 3869248"/>
                <a:gd name="connsiteX9" fmla="*/ 653272 w 5717789"/>
                <a:gd name="connsiteY9" fmla="*/ 3869248 h 3869248"/>
                <a:gd name="connsiteX10" fmla="*/ 0 w 5717789"/>
                <a:gd name="connsiteY10" fmla="*/ 3782337 h 3869248"/>
                <a:gd name="connsiteX0" fmla="*/ 0 w 5717789"/>
                <a:gd name="connsiteY0" fmla="*/ 3782337 h 3963908"/>
                <a:gd name="connsiteX1" fmla="*/ 1799054 w 5717789"/>
                <a:gd name="connsiteY1" fmla="*/ 250817 h 3963908"/>
                <a:gd name="connsiteX2" fmla="*/ 4939740 w 5717789"/>
                <a:gd name="connsiteY2" fmla="*/ 358510 h 3963908"/>
                <a:gd name="connsiteX3" fmla="*/ 4939740 w 5717789"/>
                <a:gd name="connsiteY3" fmla="*/ 24868 h 3963908"/>
                <a:gd name="connsiteX4" fmla="*/ 4921072 w 5717789"/>
                <a:gd name="connsiteY4" fmla="*/ 36583 h 3963908"/>
                <a:gd name="connsiteX5" fmla="*/ 5717789 w 5717789"/>
                <a:gd name="connsiteY5" fmla="*/ 997755 h 3963908"/>
                <a:gd name="connsiteX6" fmla="*/ 4756442 w 5717789"/>
                <a:gd name="connsiteY6" fmla="*/ 1487828 h 3963908"/>
                <a:gd name="connsiteX7" fmla="*/ 4841149 w 5717789"/>
                <a:gd name="connsiteY7" fmla="*/ 1051537 h 3963908"/>
                <a:gd name="connsiteX8" fmla="*/ 2146944 w 5717789"/>
                <a:gd name="connsiteY8" fmla="*/ 990093 h 3963908"/>
                <a:gd name="connsiteX9" fmla="*/ 627160 w 5717789"/>
                <a:gd name="connsiteY9" fmla="*/ 3963908 h 3963908"/>
                <a:gd name="connsiteX10" fmla="*/ 0 w 5717789"/>
                <a:gd name="connsiteY10" fmla="*/ 3782337 h 3963908"/>
                <a:gd name="connsiteX0" fmla="*/ 0 w 5717789"/>
                <a:gd name="connsiteY0" fmla="*/ 3782337 h 3963908"/>
                <a:gd name="connsiteX1" fmla="*/ 1799054 w 5717789"/>
                <a:gd name="connsiteY1" fmla="*/ 250817 h 3963908"/>
                <a:gd name="connsiteX2" fmla="*/ 4939740 w 5717789"/>
                <a:gd name="connsiteY2" fmla="*/ 358510 h 3963908"/>
                <a:gd name="connsiteX3" fmla="*/ 4939740 w 5717789"/>
                <a:gd name="connsiteY3" fmla="*/ 24868 h 3963908"/>
                <a:gd name="connsiteX4" fmla="*/ 4921072 w 5717789"/>
                <a:gd name="connsiteY4" fmla="*/ 36583 h 3963908"/>
                <a:gd name="connsiteX5" fmla="*/ 5717789 w 5717789"/>
                <a:gd name="connsiteY5" fmla="*/ 997755 h 3963908"/>
                <a:gd name="connsiteX6" fmla="*/ 4756442 w 5717789"/>
                <a:gd name="connsiteY6" fmla="*/ 1487828 h 3963908"/>
                <a:gd name="connsiteX7" fmla="*/ 4841149 w 5717789"/>
                <a:gd name="connsiteY7" fmla="*/ 1051537 h 3963908"/>
                <a:gd name="connsiteX8" fmla="*/ 2146944 w 5717789"/>
                <a:gd name="connsiteY8" fmla="*/ 990093 h 3963908"/>
                <a:gd name="connsiteX9" fmla="*/ 627160 w 5717789"/>
                <a:gd name="connsiteY9" fmla="*/ 3963908 h 3963908"/>
                <a:gd name="connsiteX10" fmla="*/ 0 w 5717789"/>
                <a:gd name="connsiteY10" fmla="*/ 3782337 h 3963908"/>
                <a:gd name="connsiteX0" fmla="*/ 0 w 5717789"/>
                <a:gd name="connsiteY0" fmla="*/ 3782337 h 3963908"/>
                <a:gd name="connsiteX1" fmla="*/ 1799054 w 5717789"/>
                <a:gd name="connsiteY1" fmla="*/ 250817 h 3963908"/>
                <a:gd name="connsiteX2" fmla="*/ 4939740 w 5717789"/>
                <a:gd name="connsiteY2" fmla="*/ 358510 h 3963908"/>
                <a:gd name="connsiteX3" fmla="*/ 4939740 w 5717789"/>
                <a:gd name="connsiteY3" fmla="*/ 24868 h 3963908"/>
                <a:gd name="connsiteX4" fmla="*/ 4921072 w 5717789"/>
                <a:gd name="connsiteY4" fmla="*/ 36583 h 3963908"/>
                <a:gd name="connsiteX5" fmla="*/ 5717789 w 5717789"/>
                <a:gd name="connsiteY5" fmla="*/ 997755 h 3963908"/>
                <a:gd name="connsiteX6" fmla="*/ 4756442 w 5717789"/>
                <a:gd name="connsiteY6" fmla="*/ 1487828 h 3963908"/>
                <a:gd name="connsiteX7" fmla="*/ 4841149 w 5717789"/>
                <a:gd name="connsiteY7" fmla="*/ 1051537 h 3963908"/>
                <a:gd name="connsiteX8" fmla="*/ 2146944 w 5717789"/>
                <a:gd name="connsiteY8" fmla="*/ 990093 h 3963908"/>
                <a:gd name="connsiteX9" fmla="*/ 627160 w 5717789"/>
                <a:gd name="connsiteY9" fmla="*/ 3963908 h 3963908"/>
                <a:gd name="connsiteX10" fmla="*/ 0 w 5717789"/>
                <a:gd name="connsiteY10" fmla="*/ 3782337 h 396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7789" h="3963908">
                  <a:moveTo>
                    <a:pt x="0" y="3782337"/>
                  </a:moveTo>
                  <a:cubicBezTo>
                    <a:pt x="192162" y="3230780"/>
                    <a:pt x="926382" y="791305"/>
                    <a:pt x="1799054" y="250817"/>
                  </a:cubicBezTo>
                  <a:cubicBezTo>
                    <a:pt x="2671726" y="-289671"/>
                    <a:pt x="4474919" y="185724"/>
                    <a:pt x="4939740" y="358510"/>
                  </a:cubicBezTo>
                  <a:lnTo>
                    <a:pt x="4939740" y="24868"/>
                  </a:lnTo>
                  <a:cubicBezTo>
                    <a:pt x="4957230" y="72140"/>
                    <a:pt x="4903582" y="-10689"/>
                    <a:pt x="4921072" y="36583"/>
                  </a:cubicBezTo>
                  <a:lnTo>
                    <a:pt x="5717789" y="997755"/>
                  </a:lnTo>
                  <a:lnTo>
                    <a:pt x="4756442" y="1487828"/>
                  </a:lnTo>
                  <a:lnTo>
                    <a:pt x="4841149" y="1051537"/>
                  </a:lnTo>
                  <a:cubicBezTo>
                    <a:pt x="4324591" y="853611"/>
                    <a:pt x="2923391" y="539775"/>
                    <a:pt x="2146944" y="990093"/>
                  </a:cubicBezTo>
                  <a:cubicBezTo>
                    <a:pt x="1370497" y="1440411"/>
                    <a:pt x="913481" y="3371266"/>
                    <a:pt x="627160" y="3963908"/>
                  </a:cubicBezTo>
                  <a:lnTo>
                    <a:pt x="0" y="3782337"/>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9155A7EB-9819-4155-A73C-5B77A07CA075}"/>
                </a:ext>
              </a:extLst>
            </p:cNvPr>
            <p:cNvSpPr/>
            <p:nvPr/>
          </p:nvSpPr>
          <p:spPr>
            <a:xfrm>
              <a:off x="2757787" y="2420430"/>
              <a:ext cx="127634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loud 30">
              <a:extLst>
                <a:ext uri="{FF2B5EF4-FFF2-40B4-BE49-F238E27FC236}">
                  <a16:creationId xmlns:a16="http://schemas.microsoft.com/office/drawing/2014/main" id="{AA58B87F-9FDC-4F4D-AD05-3208348F55D3}"/>
                </a:ext>
              </a:extLst>
            </p:cNvPr>
            <p:cNvSpPr/>
            <p:nvPr/>
          </p:nvSpPr>
          <p:spPr>
            <a:xfrm>
              <a:off x="7091823" y="148756"/>
              <a:ext cx="3583244" cy="1710258"/>
            </a:xfrm>
            <a:prstGeom prst="cloud">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b="1" dirty="0">
                  <a:solidFill>
                    <a:schemeClr val="tx1"/>
                  </a:solidFill>
                  <a:latin typeface="Arial" panose="020B0604020202020204" pitchFamily="34" charset="0"/>
                  <a:cs typeface="Arial" panose="020B0604020202020204" pitchFamily="34" charset="0"/>
                </a:rPr>
                <a:t>Data Collection</a:t>
              </a:r>
              <a:endParaRPr lang="en-US" sz="3200"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endParaRPr>
            </a:p>
          </p:txBody>
        </p:sp>
        <p:sp>
          <p:nvSpPr>
            <p:cNvPr id="32" name="Oval 31">
              <a:extLst>
                <a:ext uri="{FF2B5EF4-FFF2-40B4-BE49-F238E27FC236}">
                  <a16:creationId xmlns:a16="http://schemas.microsoft.com/office/drawing/2014/main" id="{78FC6E90-9321-4E25-B3D2-6878E4D4AD1F}"/>
                </a:ext>
              </a:extLst>
            </p:cNvPr>
            <p:cNvSpPr/>
            <p:nvPr/>
          </p:nvSpPr>
          <p:spPr>
            <a:xfrm>
              <a:off x="8778815" y="2435773"/>
              <a:ext cx="1424799" cy="955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dirty="0">
                  <a:solidFill>
                    <a:schemeClr val="tx1"/>
                  </a:solidFill>
                  <a:latin typeface="Arial" panose="020B0604020202020204" pitchFamily="34" charset="0"/>
                  <a:cs typeface="Arial" panose="020B0604020202020204" pitchFamily="34" charset="0"/>
                </a:rPr>
                <a:t>Sample</a:t>
              </a:r>
            </a:p>
          </p:txBody>
        </p:sp>
        <p:sp>
          <p:nvSpPr>
            <p:cNvPr id="33" name="Cloud 32">
              <a:extLst>
                <a:ext uri="{FF2B5EF4-FFF2-40B4-BE49-F238E27FC236}">
                  <a16:creationId xmlns:a16="http://schemas.microsoft.com/office/drawing/2014/main" id="{EEE6DAF4-0795-4AE8-A97D-820DCCC82D8E}"/>
                </a:ext>
              </a:extLst>
            </p:cNvPr>
            <p:cNvSpPr/>
            <p:nvPr/>
          </p:nvSpPr>
          <p:spPr>
            <a:xfrm>
              <a:off x="4929655" y="5556368"/>
              <a:ext cx="3223908" cy="885536"/>
            </a:xfrm>
            <a:prstGeom prst="cloud">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b="1" dirty="0">
                  <a:solidFill>
                    <a:schemeClr val="tx1"/>
                  </a:solidFill>
                  <a:latin typeface="Arial" panose="020B0604020202020204" pitchFamily="34" charset="0"/>
                  <a:cs typeface="Arial" panose="020B0604020202020204" pitchFamily="34" charset="0"/>
                </a:rPr>
                <a:t>Statistical inference</a:t>
              </a:r>
              <a:endParaRPr lang="en-US" sz="32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612308B-43AB-4754-AD60-4054864F404E}"/>
                </a:ext>
              </a:extLst>
            </p:cNvPr>
            <p:cNvSpPr/>
            <p:nvPr/>
          </p:nvSpPr>
          <p:spPr>
            <a:xfrm>
              <a:off x="8375160" y="4415480"/>
              <a:ext cx="2622923" cy="1389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Statistics</a:t>
              </a:r>
            </a:p>
            <a:p>
              <a:pPr algn="ctr"/>
              <a:r>
                <a:rPr lang="en-US" dirty="0">
                  <a:solidFill>
                    <a:schemeClr val="tx1"/>
                  </a:solidFill>
                </a:rPr>
                <a:t>(Numerical characteristics</a:t>
              </a:r>
            </a:p>
            <a:p>
              <a:pPr algn="ctr"/>
              <a:r>
                <a:rPr lang="en-US" dirty="0">
                  <a:solidFill>
                    <a:schemeClr val="tx1"/>
                  </a:solidFill>
                </a:rPr>
                <a:t>Of Data)</a:t>
              </a:r>
            </a:p>
          </p:txBody>
        </p:sp>
        <p:sp>
          <p:nvSpPr>
            <p:cNvPr id="35" name="Rectangle 34">
              <a:extLst>
                <a:ext uri="{FF2B5EF4-FFF2-40B4-BE49-F238E27FC236}">
                  <a16:creationId xmlns:a16="http://schemas.microsoft.com/office/drawing/2014/main" id="{C3AD23C7-3218-4C6A-B9B3-3664262E6558}"/>
                </a:ext>
              </a:extLst>
            </p:cNvPr>
            <p:cNvSpPr/>
            <p:nvPr/>
          </p:nvSpPr>
          <p:spPr>
            <a:xfrm>
              <a:off x="1544735" y="4503376"/>
              <a:ext cx="2622923" cy="1389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Parameters</a:t>
              </a:r>
            </a:p>
            <a:p>
              <a:pPr algn="ctr"/>
              <a:r>
                <a:rPr lang="en-US" dirty="0">
                  <a:solidFill>
                    <a:schemeClr val="tx1"/>
                  </a:solidFill>
                </a:rPr>
                <a:t>(Numerical characteristics</a:t>
              </a:r>
            </a:p>
            <a:p>
              <a:pPr algn="ctr"/>
              <a:r>
                <a:rPr lang="en-US" dirty="0">
                  <a:solidFill>
                    <a:schemeClr val="tx1"/>
                  </a:solidFill>
                </a:rPr>
                <a:t>Of Population)</a:t>
              </a:r>
            </a:p>
          </p:txBody>
        </p:sp>
        <p:sp>
          <p:nvSpPr>
            <p:cNvPr id="36" name="Down Arrow 5">
              <a:extLst>
                <a:ext uri="{FF2B5EF4-FFF2-40B4-BE49-F238E27FC236}">
                  <a16:creationId xmlns:a16="http://schemas.microsoft.com/office/drawing/2014/main" id="{FAB43025-641B-474E-A628-265840AB18B4}"/>
                </a:ext>
              </a:extLst>
            </p:cNvPr>
            <p:cNvSpPr/>
            <p:nvPr/>
          </p:nvSpPr>
          <p:spPr>
            <a:xfrm>
              <a:off x="9248898" y="3391735"/>
              <a:ext cx="484632" cy="1023745"/>
            </a:xfrm>
            <a:prstGeom prst="downArrow">
              <a:avLst>
                <a:gd name="adj1" fmla="val 6359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16">
              <a:extLst>
                <a:ext uri="{FF2B5EF4-FFF2-40B4-BE49-F238E27FC236}">
                  <a16:creationId xmlns:a16="http://schemas.microsoft.com/office/drawing/2014/main" id="{E4898FCD-DE50-4288-9F20-847788ED8C8E}"/>
                </a:ext>
              </a:extLst>
            </p:cNvPr>
            <p:cNvSpPr/>
            <p:nvPr/>
          </p:nvSpPr>
          <p:spPr>
            <a:xfrm rot="5400000">
              <a:off x="5913720" y="2990212"/>
              <a:ext cx="683741" cy="4207502"/>
            </a:xfrm>
            <a:prstGeom prst="downArrow">
              <a:avLst>
                <a:gd name="adj1" fmla="val 6359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19">
              <a:extLst>
                <a:ext uri="{FF2B5EF4-FFF2-40B4-BE49-F238E27FC236}">
                  <a16:creationId xmlns:a16="http://schemas.microsoft.com/office/drawing/2014/main" id="{75090850-386C-40B6-AC78-48BB33FCA5E2}"/>
                </a:ext>
              </a:extLst>
            </p:cNvPr>
            <p:cNvSpPr/>
            <p:nvPr/>
          </p:nvSpPr>
          <p:spPr>
            <a:xfrm rot="10800000">
              <a:off x="1583215" y="3598864"/>
              <a:ext cx="484632" cy="885042"/>
            </a:xfrm>
            <a:prstGeom prst="downArrow">
              <a:avLst>
                <a:gd name="adj1" fmla="val 6359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38">
              <a:extLst>
                <a:ext uri="{FF2B5EF4-FFF2-40B4-BE49-F238E27FC236}">
                  <a16:creationId xmlns:a16="http://schemas.microsoft.com/office/drawing/2014/main" id="{1EB5A6B8-A927-4BD3-A36A-DD92CDB885F6}"/>
                </a:ext>
              </a:extLst>
            </p:cNvPr>
            <p:cNvSpPr/>
            <p:nvPr/>
          </p:nvSpPr>
          <p:spPr>
            <a:xfrm>
              <a:off x="9657516" y="3354600"/>
              <a:ext cx="2356750" cy="885536"/>
            </a:xfrm>
            <a:prstGeom prst="cloud">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b="1" dirty="0">
                  <a:solidFill>
                    <a:schemeClr val="tx1"/>
                  </a:solidFill>
                  <a:latin typeface="Arial" panose="020B0604020202020204" pitchFamily="34" charset="0"/>
                  <a:cs typeface="Arial" panose="020B0604020202020204" pitchFamily="34" charset="0"/>
                </a:rPr>
                <a:t>Descriptive</a:t>
              </a:r>
            </a:p>
            <a:p>
              <a:pPr algn="ctr"/>
              <a:r>
                <a:rPr lang="en-US" sz="2800" b="1" dirty="0">
                  <a:solidFill>
                    <a:schemeClr val="tx1"/>
                  </a:solidFill>
                  <a:latin typeface="Arial" panose="020B0604020202020204" pitchFamily="34" charset="0"/>
                  <a:cs typeface="Arial" panose="020B0604020202020204" pitchFamily="34" charset="0"/>
                </a:rPr>
                <a:t>Statistics</a:t>
              </a:r>
              <a:endParaRPr lang="en-US" sz="2800" dirty="0">
                <a:solidFill>
                  <a:schemeClr val="tx1"/>
                </a:solidFill>
                <a:latin typeface="Arial" panose="020B0604020202020204" pitchFamily="34" charset="0"/>
                <a:cs typeface="Arial" panose="020B0604020202020204" pitchFamily="34" charset="0"/>
              </a:endParaRPr>
            </a:p>
          </p:txBody>
        </p:sp>
        <p:sp>
          <p:nvSpPr>
            <p:cNvPr id="40" name="Cloud 39">
              <a:extLst>
                <a:ext uri="{FF2B5EF4-FFF2-40B4-BE49-F238E27FC236}">
                  <a16:creationId xmlns:a16="http://schemas.microsoft.com/office/drawing/2014/main" id="{396A86D8-E05C-451D-A894-9071F4ADBCC1}"/>
                </a:ext>
              </a:extLst>
            </p:cNvPr>
            <p:cNvSpPr/>
            <p:nvPr/>
          </p:nvSpPr>
          <p:spPr>
            <a:xfrm>
              <a:off x="2049349" y="3764626"/>
              <a:ext cx="3223908" cy="885536"/>
            </a:xfrm>
            <a:prstGeom prst="cloud">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800" b="1" dirty="0">
                  <a:solidFill>
                    <a:schemeClr val="tx1"/>
                  </a:solidFill>
                  <a:latin typeface="Arial" panose="020B0604020202020204" pitchFamily="34" charset="0"/>
                  <a:cs typeface="Arial" panose="020B0604020202020204" pitchFamily="34" charset="0"/>
                </a:rPr>
                <a:t>Draw</a:t>
              </a:r>
              <a:r>
                <a:rPr lang="en-US" sz="2800" dirty="0">
                  <a:solidFill>
                    <a:schemeClr val="tx1"/>
                  </a:solidFill>
                  <a:latin typeface="Arial" panose="020B0604020202020204" pitchFamily="34" charset="0"/>
                  <a:cs typeface="Arial" panose="020B0604020202020204" pitchFamily="34" charset="0"/>
                </a:rPr>
                <a:t> </a:t>
              </a:r>
              <a:r>
                <a:rPr lang="en-US" sz="2800" b="1" dirty="0">
                  <a:solidFill>
                    <a:schemeClr val="tx1"/>
                  </a:solidFill>
                  <a:latin typeface="Arial" panose="020B0604020202020204" pitchFamily="34" charset="0"/>
                  <a:cs typeface="Arial" panose="020B0604020202020204" pitchFamily="34" charset="0"/>
                </a:rPr>
                <a:t>Conclusions</a:t>
              </a:r>
            </a:p>
          </p:txBody>
        </p:sp>
      </p:grpSp>
    </p:spTree>
    <p:extLst>
      <p:ext uri="{BB962C8B-B14F-4D97-AF65-F5344CB8AC3E}">
        <p14:creationId xmlns:p14="http://schemas.microsoft.com/office/powerpoint/2010/main" val="408355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r>
              <a:rPr lang="en-US" sz="3600" dirty="0">
                <a:solidFill>
                  <a:srgbClr val="FF0000"/>
                </a:solidFill>
              </a:rPr>
              <a:t>Association is NOT Causation</a:t>
            </a:r>
            <a:endParaRPr lang="en-US" sz="3600" dirty="0"/>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603511"/>
            <a:ext cx="10515600" cy="5035827"/>
          </a:xfrm>
        </p:spPr>
        <p:txBody>
          <a:bodyPr>
            <a:normAutofit fontScale="92500" lnSpcReduction="20000"/>
          </a:bodyPr>
          <a:lstStyle/>
          <a:p>
            <a:r>
              <a:rPr lang="en-US" b="1" u="sng" dirty="0"/>
              <a:t>Association</a:t>
            </a:r>
            <a:r>
              <a:rPr lang="en-US" dirty="0"/>
              <a:t>: There is a relationship between two random variables X and Y. </a:t>
            </a:r>
          </a:p>
          <a:p>
            <a:pPr marL="0" indent="0">
              <a:buNone/>
            </a:pPr>
            <a:r>
              <a:rPr lang="en-US" dirty="0"/>
              <a:t> For example, “owning an iPhone in 2016” is associated with “having higher income” according to </a:t>
            </a:r>
            <a:r>
              <a:rPr lang="en-US" u="sng" dirty="0">
                <a:hlinkClick r:id="rId2"/>
              </a:rPr>
              <a:t>this paper</a:t>
            </a:r>
            <a:r>
              <a:rPr lang="en-US" dirty="0"/>
              <a:t>.</a:t>
            </a:r>
          </a:p>
          <a:p>
            <a:pPr marL="0" indent="0">
              <a:buNone/>
            </a:pPr>
            <a:r>
              <a:rPr lang="en-US" dirty="0"/>
              <a:t>==================================</a:t>
            </a:r>
          </a:p>
          <a:p>
            <a:pPr marL="0" indent="0">
              <a:buNone/>
            </a:pPr>
            <a:r>
              <a:rPr lang="en-US" b="1" u="sng" dirty="0">
                <a:hlinkClick r:id="rId2"/>
              </a:rPr>
              <a:t>Researchers find that owning an iPhone or iPad is the number-one way to guess if you’re rich or not</a:t>
            </a:r>
            <a:endParaRPr lang="en-US" b="1" dirty="0"/>
          </a:p>
          <a:p>
            <a:pPr marL="0" indent="0" hangingPunct="0">
              <a:buNone/>
            </a:pPr>
            <a:r>
              <a:rPr lang="en-US" sz="1700" dirty="0" err="1"/>
              <a:t>Kif</a:t>
            </a:r>
            <a:r>
              <a:rPr lang="en-US" sz="1700" dirty="0"/>
              <a:t> </a:t>
            </a:r>
            <a:r>
              <a:rPr lang="en-US" sz="1700" dirty="0" err="1"/>
              <a:t>Leswing</a:t>
            </a:r>
            <a:endParaRPr lang="en-US" sz="1700" dirty="0"/>
          </a:p>
          <a:p>
            <a:pPr marL="0" indent="0" hangingPunct="0">
              <a:buNone/>
            </a:pPr>
            <a:r>
              <a:rPr lang="en-US" sz="1700" dirty="0"/>
              <a:t>Jul. 8, 2018, 11:00 AM AP </a:t>
            </a:r>
          </a:p>
          <a:p>
            <a:pPr marL="0" indent="0">
              <a:buNone/>
            </a:pPr>
            <a:r>
              <a:rPr lang="en-US" dirty="0"/>
              <a:t>====================================</a:t>
            </a:r>
          </a:p>
          <a:p>
            <a:pPr marL="0" indent="0">
              <a:buNone/>
            </a:pPr>
            <a:endParaRPr lang="en-US" dirty="0"/>
          </a:p>
          <a:p>
            <a:r>
              <a:rPr lang="en-US" b="1" u="sng" dirty="0"/>
              <a:t>Causation</a:t>
            </a:r>
            <a:r>
              <a:rPr lang="en-US" dirty="0"/>
              <a:t>: Changes in one variable X directly causes changes in another variable Y.</a:t>
            </a:r>
          </a:p>
          <a:p>
            <a:pPr marL="0" indent="0">
              <a:buNone/>
            </a:pPr>
            <a:r>
              <a:rPr lang="en-US" dirty="0"/>
              <a:t>Would buying an iPhone in 2016 cause you to have higher income?</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6</a:t>
            </a:fld>
            <a:endParaRPr lang="en-US"/>
          </a:p>
        </p:txBody>
      </p:sp>
    </p:spTree>
    <p:extLst>
      <p:ext uri="{BB962C8B-B14F-4D97-AF65-F5344CB8AC3E}">
        <p14:creationId xmlns:p14="http://schemas.microsoft.com/office/powerpoint/2010/main" val="154440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r>
              <a:rPr lang="en-US" sz="3600" dirty="0">
                <a:solidFill>
                  <a:srgbClr val="FF0000"/>
                </a:solidFill>
              </a:rPr>
              <a:t>Association is NOT Causation</a:t>
            </a:r>
            <a:endParaRPr lang="en-US" sz="3600" dirty="0"/>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603511"/>
            <a:ext cx="10515600" cy="5035827"/>
          </a:xfrm>
        </p:spPr>
        <p:txBody>
          <a:bodyPr>
            <a:normAutofit fontScale="92500"/>
          </a:bodyPr>
          <a:lstStyle/>
          <a:p>
            <a:r>
              <a:rPr lang="en-US" dirty="0"/>
              <a:t>You may also read the following paper “Association, correlation and causation” (</a:t>
            </a:r>
            <a:r>
              <a:rPr lang="en-US" u="sng" dirty="0">
                <a:hlinkClick r:id="rId2"/>
              </a:rPr>
              <a:t>https://www.nature.com/articles/nmeth.3587</a:t>
            </a:r>
            <a:r>
              <a:rPr lang="en-US" dirty="0"/>
              <a:t>)</a:t>
            </a:r>
          </a:p>
          <a:p>
            <a:pPr marL="0" indent="0">
              <a:buNone/>
            </a:pPr>
            <a:endParaRPr lang="en-US" dirty="0"/>
          </a:p>
          <a:p>
            <a:r>
              <a:rPr lang="en-US" i="1" dirty="0"/>
              <a:t>Do we need a causation result? Is associative result ok?</a:t>
            </a:r>
            <a:r>
              <a:rPr lang="en-US" dirty="0"/>
              <a:t> </a:t>
            </a:r>
          </a:p>
          <a:p>
            <a:r>
              <a:rPr lang="en-US" dirty="0"/>
              <a:t>(Answer: depends on the study objective: marketing research? Scientific study? ….)</a:t>
            </a:r>
          </a:p>
          <a:p>
            <a:pPr marL="0" indent="0">
              <a:buNone/>
            </a:pPr>
            <a:endParaRPr lang="en-US" dirty="0"/>
          </a:p>
          <a:p>
            <a:r>
              <a:rPr lang="en-US" b="1" u="sng" dirty="0"/>
              <a:t>Can we use statistical studies to infer if X is associated Y or X causes Y?</a:t>
            </a:r>
            <a:endParaRPr lang="en-US" dirty="0"/>
          </a:p>
          <a:p>
            <a:r>
              <a:rPr lang="en-US" u="sng" dirty="0"/>
              <a:t>Association can be judged statistically </a:t>
            </a:r>
            <a:r>
              <a:rPr lang="en-US" dirty="0"/>
              <a:t>if the study is properly designed (random sampling). </a:t>
            </a:r>
          </a:p>
          <a:p>
            <a:r>
              <a:rPr lang="en-US" dirty="0"/>
              <a:t>To infer </a:t>
            </a:r>
            <a:r>
              <a:rPr lang="en-US" u="sng" dirty="0"/>
              <a:t>causation</a:t>
            </a:r>
            <a:r>
              <a:rPr lang="en-US" dirty="0"/>
              <a:t>, we need </a:t>
            </a:r>
            <a:r>
              <a:rPr lang="en-US" u="sng" dirty="0"/>
              <a:t>controlled</a:t>
            </a:r>
            <a:r>
              <a:rPr lang="en-US" dirty="0"/>
              <a:t> study design. </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7</a:t>
            </a:fld>
            <a:endParaRPr lang="en-US"/>
          </a:p>
        </p:txBody>
      </p:sp>
    </p:spTree>
    <p:extLst>
      <p:ext uri="{BB962C8B-B14F-4D97-AF65-F5344CB8AC3E}">
        <p14:creationId xmlns:p14="http://schemas.microsoft.com/office/powerpoint/2010/main" val="3639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Controlled study versus Observational study</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4000" dirty="0"/>
              <a:t>In a </a:t>
            </a:r>
            <a:r>
              <a:rPr lang="en-US" sz="4000" u="sng" dirty="0"/>
              <a:t>controlled experiment</a:t>
            </a:r>
            <a:r>
              <a:rPr lang="en-US" sz="4000" dirty="0"/>
              <a:t> the allocation of “treatment” to subjects is done </a:t>
            </a:r>
            <a:r>
              <a:rPr lang="en-US" sz="4000" i="1" dirty="0">
                <a:solidFill>
                  <a:schemeClr val="accent1"/>
                </a:solidFill>
              </a:rPr>
              <a:t>at random</a:t>
            </a:r>
            <a:r>
              <a:rPr lang="en-US" sz="4000" dirty="0"/>
              <a:t>. </a:t>
            </a:r>
            <a:r>
              <a:rPr lang="en-US" sz="4000" dirty="0">
                <a:solidFill>
                  <a:schemeClr val="accent1"/>
                </a:solidFill>
              </a:rPr>
              <a:t>Randomization</a:t>
            </a:r>
            <a:r>
              <a:rPr lang="en-US" sz="4000" dirty="0"/>
              <a:t> eliminates biases and </a:t>
            </a:r>
            <a:r>
              <a:rPr lang="en-US" sz="4000" i="1" dirty="0"/>
              <a:t>enables the </a:t>
            </a:r>
            <a:r>
              <a:rPr lang="en-US" sz="4000" i="1" dirty="0">
                <a:solidFill>
                  <a:srgbClr val="FF0000"/>
                </a:solidFill>
              </a:rPr>
              <a:t>inference of causation</a:t>
            </a:r>
            <a:r>
              <a:rPr lang="en-US" sz="4000" i="1" dirty="0"/>
              <a:t>.</a:t>
            </a:r>
            <a:r>
              <a:rPr lang="en-US" sz="4000" dirty="0"/>
              <a:t> </a:t>
            </a:r>
          </a:p>
          <a:p>
            <a:pPr marL="0" indent="0" hangingPunct="0">
              <a:buNone/>
            </a:pPr>
            <a:endParaRPr lang="en-US" sz="4000" dirty="0"/>
          </a:p>
          <a:p>
            <a:pPr hangingPunct="0"/>
            <a:r>
              <a:rPr lang="en-US" sz="4000" dirty="0"/>
              <a:t>In an </a:t>
            </a:r>
            <a:r>
              <a:rPr lang="en-US" sz="4000" u="sng" dirty="0"/>
              <a:t>observational study</a:t>
            </a:r>
            <a:r>
              <a:rPr lang="en-US" sz="4000" dirty="0"/>
              <a:t> the “treatment” is a characteristic of the subject which we merely observe. It is usually not possible to eliminate biases and we can </a:t>
            </a:r>
            <a:r>
              <a:rPr lang="en-US" sz="4000" i="1" dirty="0">
                <a:solidFill>
                  <a:srgbClr val="FF0000"/>
                </a:solidFill>
              </a:rPr>
              <a:t>only infer association</a:t>
            </a:r>
            <a:r>
              <a:rPr lang="en-US" sz="4000" dirty="0"/>
              <a:t>. </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8</a:t>
            </a:fld>
            <a:endParaRPr lang="en-US"/>
          </a:p>
        </p:txBody>
      </p:sp>
    </p:spTree>
    <p:extLst>
      <p:ext uri="{BB962C8B-B14F-4D97-AF65-F5344CB8AC3E}">
        <p14:creationId xmlns:p14="http://schemas.microsoft.com/office/powerpoint/2010/main" val="119918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412896" cy="708300"/>
          </a:xfrm>
        </p:spPr>
        <p:txBody>
          <a:bodyPr>
            <a:noAutofit/>
          </a:bodyPr>
          <a:lstStyle/>
          <a:p>
            <a:pPr hangingPunct="0"/>
            <a:r>
              <a:rPr lang="en-US" b="1" dirty="0">
                <a:solidFill>
                  <a:srgbClr val="FF0000"/>
                </a:solidFill>
              </a:rPr>
              <a:t>Example 4. Controlled vs. Observational</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073427"/>
            <a:ext cx="10505661" cy="5644736"/>
          </a:xfrm>
        </p:spPr>
        <p:txBody>
          <a:bodyPr>
            <a:noAutofit/>
          </a:bodyPr>
          <a:lstStyle/>
          <a:p>
            <a:pPr hangingPunct="0"/>
            <a:r>
              <a:rPr lang="en-US" u="sng" dirty="0"/>
              <a:t>Question</a:t>
            </a:r>
            <a:r>
              <a:rPr lang="en-US" dirty="0"/>
              <a:t>: What is the effect of forest fires on the density of oak seedlings in a national forest? </a:t>
            </a:r>
          </a:p>
          <a:p>
            <a:pPr hangingPunct="0"/>
            <a:r>
              <a:rPr lang="en-US" u="sng" dirty="0"/>
              <a:t>Experiment</a:t>
            </a:r>
            <a:r>
              <a:rPr lang="en-US" dirty="0"/>
              <a:t>: Count the number of oak seedlings in a 10 square meters plot in the forest.</a:t>
            </a:r>
          </a:p>
          <a:p>
            <a:pPr hangingPunct="0"/>
            <a:endParaRPr lang="en-US" dirty="0"/>
          </a:p>
          <a:p>
            <a:pPr marL="0" indent="0" hangingPunct="0">
              <a:buNone/>
            </a:pPr>
            <a:r>
              <a:rPr lang="en-US" u="sng" dirty="0"/>
              <a:t>Controlled experiment</a:t>
            </a:r>
            <a:r>
              <a:rPr lang="en-US" dirty="0"/>
              <a:t>                  </a:t>
            </a:r>
            <a:r>
              <a:rPr lang="en-US" u="sng" dirty="0"/>
              <a:t>Observational Study</a:t>
            </a:r>
            <a:endParaRPr lang="en-US" dirty="0"/>
          </a:p>
          <a:p>
            <a:pPr hangingPunct="0"/>
            <a:r>
              <a:rPr lang="en-US" dirty="0"/>
              <a:t>1. Select sites to study.               1. Select the sites to study such</a:t>
            </a:r>
          </a:p>
          <a:p>
            <a:pPr hangingPunct="0"/>
            <a:r>
              <a:rPr lang="en-US" dirty="0"/>
              <a:t>2. Choose half of sites                      that some are burned and some</a:t>
            </a:r>
          </a:p>
          <a:p>
            <a:pPr marL="0" indent="0" hangingPunct="0">
              <a:buNone/>
            </a:pPr>
            <a:r>
              <a:rPr lang="en-US" dirty="0"/>
              <a:t>     at random and burn them.            are not.</a:t>
            </a:r>
          </a:p>
          <a:p>
            <a:pPr hangingPunct="0"/>
            <a:r>
              <a:rPr lang="en-US" dirty="0"/>
              <a:t>3. Return later to count the       2. Count the seedlings at the</a:t>
            </a:r>
          </a:p>
          <a:p>
            <a:pPr marL="0" indent="0" hangingPunct="0">
              <a:buNone/>
            </a:pPr>
            <a:r>
              <a:rPr lang="en-US" dirty="0"/>
              <a:t>      seedlings  at the sites.                   selected sites.</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9/14/2020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9</a:t>
            </a:fld>
            <a:endParaRPr lang="en-US"/>
          </a:p>
        </p:txBody>
      </p:sp>
    </p:spTree>
    <p:extLst>
      <p:ext uri="{BB962C8B-B14F-4D97-AF65-F5344CB8AC3E}">
        <p14:creationId xmlns:p14="http://schemas.microsoft.com/office/powerpoint/2010/main" val="160346347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26667</TotalTime>
  <Words>2773</Words>
  <Application>Microsoft Office PowerPoint</Application>
  <PresentationFormat>Widescreen</PresentationFormat>
  <Paragraphs>517</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Times New Roman</vt:lpstr>
      <vt:lpstr>Custom Design</vt:lpstr>
      <vt:lpstr>Worksheet</vt:lpstr>
      <vt:lpstr>MATH 7343 Applied Statistics</vt:lpstr>
      <vt:lpstr>Last time: Statistical concepts</vt:lpstr>
      <vt:lpstr>More concepts.</vt:lpstr>
      <vt:lpstr>Concepts Example 1. Political polling. (Cont’d)</vt:lpstr>
      <vt:lpstr>PowerPoint Presentation</vt:lpstr>
      <vt:lpstr>Association is NOT Causation</vt:lpstr>
      <vt:lpstr>Association is NOT Causation</vt:lpstr>
      <vt:lpstr>Controlled study versus Observational study</vt:lpstr>
      <vt:lpstr>Example 4. Controlled vs. Observational</vt:lpstr>
      <vt:lpstr>Example 5. Video display terminals and miscarriage. </vt:lpstr>
      <vt:lpstr>Example 6. Polio Vaccine effectiveness.</vt:lpstr>
      <vt:lpstr>What is the relevant sample size?</vt:lpstr>
      <vt:lpstr>Example 7 popcorn taste rating</vt:lpstr>
      <vt:lpstr>Example 8 fertilizer testing</vt:lpstr>
      <vt:lpstr>Type of Data</vt:lpstr>
      <vt:lpstr>Basic statistical concepts. End of Module 1</vt:lpstr>
      <vt:lpstr>Next topic: Descriptive Statistics</vt:lpstr>
      <vt:lpstr>PowerPoint Presentation</vt:lpstr>
      <vt:lpstr>Descriptive Statistics</vt:lpstr>
      <vt:lpstr>Descriptive Statistics</vt:lpstr>
      <vt:lpstr>Descriptive Statistics</vt:lpstr>
      <vt:lpstr>Descriptive Statistics</vt:lpstr>
      <vt:lpstr>Descriptive Statistics</vt:lpstr>
      <vt:lpstr>Descriptive Statistics</vt:lpstr>
      <vt:lpstr>An Example: Response times</vt:lpstr>
      <vt:lpstr>Histogram of Response times</vt:lpstr>
      <vt:lpstr>Scatter plot of  Response times</vt:lpstr>
      <vt:lpstr>Some patterns from scatter plots</vt:lpstr>
      <vt:lpstr>Data visualization</vt:lpstr>
      <vt:lpstr>Polar histogram</vt:lpstr>
      <vt:lpstr>Polar histogram</vt:lpstr>
      <vt:lpstr>Descriptive Statistics: Numerical summary</vt:lpstr>
      <vt:lpstr>Descriptive Statistics: Numerical summary</vt:lpstr>
      <vt:lpstr>Descriptive Statistics: Numerical summary</vt:lpstr>
      <vt:lpstr>Descriptive Statistics: Numerical summary</vt:lpstr>
      <vt:lpstr>Descriptive Statistics: Numerical summary</vt:lpstr>
      <vt:lpstr>Descriptive Statistics: Numerical summary</vt:lpstr>
      <vt:lpstr>Descriptive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Aidong</dc:creator>
  <cp:lastModifiedBy>Ding, Aidong</cp:lastModifiedBy>
  <cp:revision>152</cp:revision>
  <dcterms:created xsi:type="dcterms:W3CDTF">2020-07-17T23:03:07Z</dcterms:created>
  <dcterms:modified xsi:type="dcterms:W3CDTF">2020-09-15T01:20:23Z</dcterms:modified>
</cp:coreProperties>
</file>