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256" r:id="rId2"/>
    <p:sldId id="746" r:id="rId3"/>
    <p:sldId id="742" r:id="rId4"/>
    <p:sldId id="743" r:id="rId5"/>
    <p:sldId id="744" r:id="rId6"/>
    <p:sldId id="688" r:id="rId7"/>
    <p:sldId id="747" r:id="rId8"/>
    <p:sldId id="749" r:id="rId9"/>
    <p:sldId id="750" r:id="rId10"/>
    <p:sldId id="751" r:id="rId11"/>
    <p:sldId id="752" r:id="rId12"/>
    <p:sldId id="753" r:id="rId13"/>
    <p:sldId id="754" r:id="rId14"/>
    <p:sldId id="755" r:id="rId15"/>
    <p:sldId id="756" r:id="rId16"/>
    <p:sldId id="757" r:id="rId17"/>
    <p:sldId id="75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notesViewPr>
    <p:cSldViewPr snapToGrid="0">
      <p:cViewPr varScale="1">
        <p:scale>
          <a:sx n="58" d="100"/>
          <a:sy n="58" d="100"/>
        </p:scale>
        <p:origin x="302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1A756EB-3E7F-469B-BFFF-B24E931A0FB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647B312-CBC5-46AD-A5F0-CACD159D411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D6099D-9F2A-4096-9205-907B1826DEFB}" type="datetimeFigureOut">
              <a:rPr lang="en-US" smtClean="0"/>
              <a:t>9/16/2020</a:t>
            </a:fld>
            <a:endParaRPr lang="en-US"/>
          </a:p>
        </p:txBody>
      </p:sp>
      <p:sp>
        <p:nvSpPr>
          <p:cNvPr id="4" name="Footer Placeholder 3">
            <a:extLst>
              <a:ext uri="{FF2B5EF4-FFF2-40B4-BE49-F238E27FC236}">
                <a16:creationId xmlns:a16="http://schemas.microsoft.com/office/drawing/2014/main" id="{5936AEDA-6478-4BD3-81D4-17CBBF3586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F8051C1-0520-4A13-8A9D-7C4230F8CB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4D7838-3DDF-4A9B-8B26-9E85261FF825}" type="slidenum">
              <a:rPr lang="en-US" smtClean="0"/>
              <a:t>‹#›</a:t>
            </a:fld>
            <a:endParaRPr lang="en-US"/>
          </a:p>
        </p:txBody>
      </p:sp>
    </p:spTree>
    <p:extLst>
      <p:ext uri="{BB962C8B-B14F-4D97-AF65-F5344CB8AC3E}">
        <p14:creationId xmlns:p14="http://schemas.microsoft.com/office/powerpoint/2010/main" val="623985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BB4CDB-40B4-4615-A622-F8F9C1ABC51F}" type="datetimeFigureOut">
              <a:rPr lang="en-US" smtClean="0"/>
              <a:t>9/16/2020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604CFE-0B76-46E2-B57F-C7CC90E1A9D1}" type="slidenum">
              <a:rPr lang="en-US" smtClean="0"/>
              <a:t>‹#›</a:t>
            </a:fld>
            <a:endParaRPr lang="en-US"/>
          </a:p>
        </p:txBody>
      </p:sp>
    </p:spTree>
    <p:extLst>
      <p:ext uri="{BB962C8B-B14F-4D97-AF65-F5344CB8AC3E}">
        <p14:creationId xmlns:p14="http://schemas.microsoft.com/office/powerpoint/2010/main" val="981765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1580C-81C9-4836-B12C-103166C379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2A9663-F5E0-41D8-BE75-761DC0075A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A789F2-9358-4F04-ABD5-897BC615C871}"/>
              </a:ext>
            </a:extLst>
          </p:cNvPr>
          <p:cNvSpPr>
            <a:spLocks noGrp="1"/>
          </p:cNvSpPr>
          <p:nvPr>
            <p:ph type="dt" sz="half" idx="10"/>
          </p:nvPr>
        </p:nvSpPr>
        <p:spPr/>
        <p:txBody>
          <a:bodyPr/>
          <a:lstStyle/>
          <a:p>
            <a:fld id="{8D178A15-67AB-43EE-A8F8-529209C0F15F}" type="datetimeFigureOut">
              <a:rPr lang="en-US" smtClean="0"/>
              <a:t>9/16/2020</a:t>
            </a:fld>
            <a:endParaRPr lang="en-US"/>
          </a:p>
        </p:txBody>
      </p:sp>
      <p:sp>
        <p:nvSpPr>
          <p:cNvPr id="5" name="Footer Placeholder 4">
            <a:extLst>
              <a:ext uri="{FF2B5EF4-FFF2-40B4-BE49-F238E27FC236}">
                <a16:creationId xmlns:a16="http://schemas.microsoft.com/office/drawing/2014/main" id="{F60E3BE4-BD37-4D98-9592-AFF87B27684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A7F59A-4E2C-4B67-834D-CDB1ECEF4D02}"/>
              </a:ext>
            </a:extLst>
          </p:cNvPr>
          <p:cNvSpPr>
            <a:spLocks noGrp="1"/>
          </p:cNvSpPr>
          <p:nvPr>
            <p:ph type="sldNum" sz="quarter" idx="12"/>
          </p:nvPr>
        </p:nvSpPr>
        <p:spPr/>
        <p:txBody>
          <a:bodyPr/>
          <a:lstStyle/>
          <a:p>
            <a:fld id="{C98E5B71-30B1-4835-A14D-279DE6324AAB}" type="slidenum">
              <a:rPr lang="en-US" smtClean="0"/>
              <a:t>‹#›</a:t>
            </a:fld>
            <a:endParaRPr lang="en-US"/>
          </a:p>
        </p:txBody>
      </p:sp>
      <p:pic>
        <p:nvPicPr>
          <p:cNvPr id="7" name="Picture 10">
            <a:extLst>
              <a:ext uri="{FF2B5EF4-FFF2-40B4-BE49-F238E27FC236}">
                <a16:creationId xmlns:a16="http://schemas.microsoft.com/office/drawing/2014/main" id="{218D77C8-BFCB-41B2-BBC0-BD40A9E6E9F4}"/>
              </a:ext>
            </a:extLst>
          </p:cNvPr>
          <p:cNvPicPr>
            <a:picLocks noChangeAspect="1"/>
          </p:cNvPicPr>
          <p:nvPr userDrawn="1"/>
        </p:nvPicPr>
        <p:blipFill>
          <a:blip r:embed="rId2"/>
          <a:srcRect/>
          <a:stretch>
            <a:fillRect/>
          </a:stretch>
        </p:blipFill>
        <p:spPr bwMode="auto">
          <a:xfrm>
            <a:off x="3505200" y="5879926"/>
            <a:ext cx="5181600" cy="746125"/>
          </a:xfrm>
          <a:prstGeom prst="rect">
            <a:avLst/>
          </a:prstGeom>
          <a:noFill/>
          <a:ln w="9525">
            <a:noFill/>
            <a:miter lim="800000"/>
            <a:headEnd/>
            <a:tailEnd/>
          </a:ln>
        </p:spPr>
      </p:pic>
    </p:spTree>
    <p:extLst>
      <p:ext uri="{BB962C8B-B14F-4D97-AF65-F5344CB8AC3E}">
        <p14:creationId xmlns:p14="http://schemas.microsoft.com/office/powerpoint/2010/main" val="3397006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B691-8116-4BD2-B8DA-E2C7A42C54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8483DA-6600-44AF-A2D2-6D1B344AA9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F8D3BA-4A03-4A34-AAF4-A025E5662A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CF6C49-000E-4B40-99E4-DDBBCF6DCE11}"/>
              </a:ext>
            </a:extLst>
          </p:cNvPr>
          <p:cNvSpPr>
            <a:spLocks noGrp="1"/>
          </p:cNvSpPr>
          <p:nvPr>
            <p:ph type="dt" sz="half" idx="10"/>
          </p:nvPr>
        </p:nvSpPr>
        <p:spPr/>
        <p:txBody>
          <a:bodyPr/>
          <a:lstStyle/>
          <a:p>
            <a:fld id="{8D178A15-67AB-43EE-A8F8-529209C0F15F}" type="datetimeFigureOut">
              <a:rPr lang="en-US" smtClean="0"/>
              <a:t>9/16/2020</a:t>
            </a:fld>
            <a:endParaRPr lang="en-US"/>
          </a:p>
        </p:txBody>
      </p:sp>
      <p:sp>
        <p:nvSpPr>
          <p:cNvPr id="6" name="Footer Placeholder 5">
            <a:extLst>
              <a:ext uri="{FF2B5EF4-FFF2-40B4-BE49-F238E27FC236}">
                <a16:creationId xmlns:a16="http://schemas.microsoft.com/office/drawing/2014/main" id="{BA84464F-04F6-43D3-A837-FE161EFAFD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99F2B2-05AE-442C-A430-6E114BF485EC}"/>
              </a:ext>
            </a:extLst>
          </p:cNvPr>
          <p:cNvSpPr>
            <a:spLocks noGrp="1"/>
          </p:cNvSpPr>
          <p:nvPr>
            <p:ph type="sldNum" sz="quarter" idx="12"/>
          </p:nvPr>
        </p:nvSpPr>
        <p:spPr/>
        <p:txBody>
          <a:bodyPr/>
          <a:lstStyle/>
          <a:p>
            <a:fld id="{C98E5B71-30B1-4835-A14D-279DE6324AAB}" type="slidenum">
              <a:rPr lang="en-US" smtClean="0"/>
              <a:t>‹#›</a:t>
            </a:fld>
            <a:endParaRPr lang="en-US"/>
          </a:p>
        </p:txBody>
      </p:sp>
    </p:spTree>
    <p:extLst>
      <p:ext uri="{BB962C8B-B14F-4D97-AF65-F5344CB8AC3E}">
        <p14:creationId xmlns:p14="http://schemas.microsoft.com/office/powerpoint/2010/main" val="3806930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EB33-D267-4440-9455-2D5D92FA79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8D2AB1-8227-4873-8787-656DB0E996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683EFF-B2EB-416A-8EF9-4C10A433845B}"/>
              </a:ext>
            </a:extLst>
          </p:cNvPr>
          <p:cNvSpPr>
            <a:spLocks noGrp="1"/>
          </p:cNvSpPr>
          <p:nvPr>
            <p:ph type="dt" sz="half" idx="10"/>
          </p:nvPr>
        </p:nvSpPr>
        <p:spPr/>
        <p:txBody>
          <a:bodyPr/>
          <a:lstStyle/>
          <a:p>
            <a:fld id="{8D178A15-67AB-43EE-A8F8-529209C0F15F}" type="datetimeFigureOut">
              <a:rPr lang="en-US" smtClean="0"/>
              <a:t>9/16/2020</a:t>
            </a:fld>
            <a:endParaRPr lang="en-US"/>
          </a:p>
        </p:txBody>
      </p:sp>
      <p:sp>
        <p:nvSpPr>
          <p:cNvPr id="5" name="Footer Placeholder 4">
            <a:extLst>
              <a:ext uri="{FF2B5EF4-FFF2-40B4-BE49-F238E27FC236}">
                <a16:creationId xmlns:a16="http://schemas.microsoft.com/office/drawing/2014/main" id="{CE0AEAB9-88FE-4C65-9DDF-E914E7A23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6F3223-986A-4665-8654-7BD21E63A7FF}"/>
              </a:ext>
            </a:extLst>
          </p:cNvPr>
          <p:cNvSpPr>
            <a:spLocks noGrp="1"/>
          </p:cNvSpPr>
          <p:nvPr>
            <p:ph type="sldNum" sz="quarter" idx="12"/>
          </p:nvPr>
        </p:nvSpPr>
        <p:spPr/>
        <p:txBody>
          <a:bodyPr/>
          <a:lstStyle/>
          <a:p>
            <a:fld id="{C98E5B71-30B1-4835-A14D-279DE6324AAB}" type="slidenum">
              <a:rPr lang="en-US" smtClean="0"/>
              <a:t>‹#›</a:t>
            </a:fld>
            <a:endParaRPr lang="en-US"/>
          </a:p>
        </p:txBody>
      </p:sp>
    </p:spTree>
    <p:extLst>
      <p:ext uri="{BB962C8B-B14F-4D97-AF65-F5344CB8AC3E}">
        <p14:creationId xmlns:p14="http://schemas.microsoft.com/office/powerpoint/2010/main" val="4039292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AEA857-46EA-43A7-AB28-BCA5E9ECE3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CCA21A-E8CE-4E76-9385-1718274635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30AB03-EE51-4B40-8FD1-6A142E39BDE3}"/>
              </a:ext>
            </a:extLst>
          </p:cNvPr>
          <p:cNvSpPr>
            <a:spLocks noGrp="1"/>
          </p:cNvSpPr>
          <p:nvPr>
            <p:ph type="dt" sz="half" idx="10"/>
          </p:nvPr>
        </p:nvSpPr>
        <p:spPr/>
        <p:txBody>
          <a:bodyPr/>
          <a:lstStyle/>
          <a:p>
            <a:fld id="{8D178A15-67AB-43EE-A8F8-529209C0F15F}" type="datetimeFigureOut">
              <a:rPr lang="en-US" smtClean="0"/>
              <a:t>9/16/2020</a:t>
            </a:fld>
            <a:endParaRPr lang="en-US"/>
          </a:p>
        </p:txBody>
      </p:sp>
      <p:sp>
        <p:nvSpPr>
          <p:cNvPr id="5" name="Footer Placeholder 4">
            <a:extLst>
              <a:ext uri="{FF2B5EF4-FFF2-40B4-BE49-F238E27FC236}">
                <a16:creationId xmlns:a16="http://schemas.microsoft.com/office/drawing/2014/main" id="{8560AA0D-D51A-418C-A750-7E871D9B75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897B6D-03BA-41C7-871A-5CDCA6AE8DC9}"/>
              </a:ext>
            </a:extLst>
          </p:cNvPr>
          <p:cNvSpPr>
            <a:spLocks noGrp="1"/>
          </p:cNvSpPr>
          <p:nvPr>
            <p:ph type="sldNum" sz="quarter" idx="12"/>
          </p:nvPr>
        </p:nvSpPr>
        <p:spPr/>
        <p:txBody>
          <a:bodyPr/>
          <a:lstStyle/>
          <a:p>
            <a:fld id="{C98E5B71-30B1-4835-A14D-279DE6324AAB}" type="slidenum">
              <a:rPr lang="en-US" smtClean="0"/>
              <a:t>‹#›</a:t>
            </a:fld>
            <a:endParaRPr lang="en-US"/>
          </a:p>
        </p:txBody>
      </p:sp>
    </p:spTree>
    <p:extLst>
      <p:ext uri="{BB962C8B-B14F-4D97-AF65-F5344CB8AC3E}">
        <p14:creationId xmlns:p14="http://schemas.microsoft.com/office/powerpoint/2010/main" val="1485403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DA4D3-0BC0-437A-9B74-AEADEFEB25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3A38E0-266A-45D5-ABA6-1EAFEDD16364}"/>
              </a:ext>
            </a:extLst>
          </p:cNvPr>
          <p:cNvSpPr>
            <a:spLocks noGrp="1"/>
          </p:cNvSpPr>
          <p:nvPr>
            <p:ph type="dt" sz="half" idx="10"/>
          </p:nvPr>
        </p:nvSpPr>
        <p:spPr/>
        <p:txBody>
          <a:bodyPr/>
          <a:lstStyle/>
          <a:p>
            <a:fld id="{8D178A15-67AB-43EE-A8F8-529209C0F15F}" type="datetimeFigureOut">
              <a:rPr lang="en-US" smtClean="0"/>
              <a:pPr/>
              <a:t>9/16/2020</a:t>
            </a:fld>
            <a:endParaRPr lang="en-US" dirty="0"/>
          </a:p>
        </p:txBody>
      </p:sp>
      <p:sp>
        <p:nvSpPr>
          <p:cNvPr id="4" name="Footer Placeholder 3">
            <a:extLst>
              <a:ext uri="{FF2B5EF4-FFF2-40B4-BE49-F238E27FC236}">
                <a16:creationId xmlns:a16="http://schemas.microsoft.com/office/drawing/2014/main" id="{694CF8F2-322E-4B6B-A02F-6C52EDDA3EA9}"/>
              </a:ext>
            </a:extLst>
          </p:cNvPr>
          <p:cNvSpPr>
            <a:spLocks noGrp="1"/>
          </p:cNvSpPr>
          <p:nvPr>
            <p:ph type="ftr" sz="quarter" idx="11"/>
          </p:nvPr>
        </p:nvSpPr>
        <p:spPr/>
        <p:txBody>
          <a:bodyPr/>
          <a:lstStyle/>
          <a:p>
            <a:r>
              <a:rPr lang="en-US"/>
              <a:t>MATH7343 Applied Statstistics</a:t>
            </a:r>
            <a:endParaRPr lang="en-US" dirty="0"/>
          </a:p>
        </p:txBody>
      </p:sp>
      <p:sp>
        <p:nvSpPr>
          <p:cNvPr id="5" name="Slide Number Placeholder 4">
            <a:extLst>
              <a:ext uri="{FF2B5EF4-FFF2-40B4-BE49-F238E27FC236}">
                <a16:creationId xmlns:a16="http://schemas.microsoft.com/office/drawing/2014/main" id="{AEEA153E-7E96-4434-8B01-936CA1D7159F}"/>
              </a:ext>
            </a:extLst>
          </p:cNvPr>
          <p:cNvSpPr>
            <a:spLocks noGrp="1"/>
          </p:cNvSpPr>
          <p:nvPr>
            <p:ph type="sldNum" sz="quarter" idx="12"/>
          </p:nvPr>
        </p:nvSpPr>
        <p:spPr/>
        <p:txBody>
          <a:bodyPr/>
          <a:lstStyle/>
          <a:p>
            <a:fld id="{C98E5B71-30B1-4835-A14D-279DE6324AAB}" type="slidenum">
              <a:rPr lang="en-US" smtClean="0"/>
              <a:pPr/>
              <a:t>‹#›</a:t>
            </a:fld>
            <a:endParaRPr lang="en-US" dirty="0"/>
          </a:p>
        </p:txBody>
      </p:sp>
    </p:spTree>
    <p:extLst>
      <p:ext uri="{BB962C8B-B14F-4D97-AF65-F5344CB8AC3E}">
        <p14:creationId xmlns:p14="http://schemas.microsoft.com/office/powerpoint/2010/main" val="4199104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83291-F241-403E-A53D-8052D72EAB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1AC40A-E64B-47BF-B74C-4AF4B57BD4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34DCC3-4753-4CF0-9922-33741E0FEAC2}"/>
              </a:ext>
            </a:extLst>
          </p:cNvPr>
          <p:cNvSpPr>
            <a:spLocks noGrp="1"/>
          </p:cNvSpPr>
          <p:nvPr>
            <p:ph type="dt" sz="half" idx="10"/>
          </p:nvPr>
        </p:nvSpPr>
        <p:spPr/>
        <p:txBody>
          <a:bodyPr/>
          <a:lstStyle/>
          <a:p>
            <a:fld id="{8D178A15-67AB-43EE-A8F8-529209C0F15F}" type="datetimeFigureOut">
              <a:rPr lang="en-US" smtClean="0"/>
              <a:t>9/16/2020</a:t>
            </a:fld>
            <a:endParaRPr lang="en-US"/>
          </a:p>
        </p:txBody>
      </p:sp>
      <p:sp>
        <p:nvSpPr>
          <p:cNvPr id="5" name="Footer Placeholder 4">
            <a:extLst>
              <a:ext uri="{FF2B5EF4-FFF2-40B4-BE49-F238E27FC236}">
                <a16:creationId xmlns:a16="http://schemas.microsoft.com/office/drawing/2014/main" id="{C4FA6789-527A-4DD1-971C-686598ACB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CA946-ED38-402B-8DF2-75BE12DF47DB}"/>
              </a:ext>
            </a:extLst>
          </p:cNvPr>
          <p:cNvSpPr>
            <a:spLocks noGrp="1"/>
          </p:cNvSpPr>
          <p:nvPr>
            <p:ph type="sldNum" sz="quarter" idx="12"/>
          </p:nvPr>
        </p:nvSpPr>
        <p:spPr/>
        <p:txBody>
          <a:bodyPr/>
          <a:lstStyle/>
          <a:p>
            <a:fld id="{C98E5B71-30B1-4835-A14D-279DE6324AAB}" type="slidenum">
              <a:rPr lang="en-US" smtClean="0"/>
              <a:t>‹#›</a:t>
            </a:fld>
            <a:endParaRPr lang="en-US"/>
          </a:p>
        </p:txBody>
      </p:sp>
    </p:spTree>
    <p:extLst>
      <p:ext uri="{BB962C8B-B14F-4D97-AF65-F5344CB8AC3E}">
        <p14:creationId xmlns:p14="http://schemas.microsoft.com/office/powerpoint/2010/main" val="1214394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13D6-EB65-41B1-9C30-DFA00D8223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347E6B-CB24-4E21-9B3C-ADFD62FF2B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0BE95C-65DB-46FD-870E-37574682C610}"/>
              </a:ext>
            </a:extLst>
          </p:cNvPr>
          <p:cNvSpPr>
            <a:spLocks noGrp="1"/>
          </p:cNvSpPr>
          <p:nvPr>
            <p:ph type="dt" sz="half" idx="10"/>
          </p:nvPr>
        </p:nvSpPr>
        <p:spPr/>
        <p:txBody>
          <a:bodyPr/>
          <a:lstStyle/>
          <a:p>
            <a:fld id="{8D178A15-67AB-43EE-A8F8-529209C0F15F}" type="datetimeFigureOut">
              <a:rPr lang="en-US" smtClean="0"/>
              <a:t>9/16/2020</a:t>
            </a:fld>
            <a:endParaRPr lang="en-US"/>
          </a:p>
        </p:txBody>
      </p:sp>
      <p:sp>
        <p:nvSpPr>
          <p:cNvPr id="5" name="Footer Placeholder 4">
            <a:extLst>
              <a:ext uri="{FF2B5EF4-FFF2-40B4-BE49-F238E27FC236}">
                <a16:creationId xmlns:a16="http://schemas.microsoft.com/office/drawing/2014/main" id="{24856DE6-156F-4B12-A214-DF5741EC0B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0C5EC6-49F2-46B3-B22C-050CE130BC1A}"/>
              </a:ext>
            </a:extLst>
          </p:cNvPr>
          <p:cNvSpPr>
            <a:spLocks noGrp="1"/>
          </p:cNvSpPr>
          <p:nvPr>
            <p:ph type="sldNum" sz="quarter" idx="12"/>
          </p:nvPr>
        </p:nvSpPr>
        <p:spPr/>
        <p:txBody>
          <a:bodyPr/>
          <a:lstStyle/>
          <a:p>
            <a:fld id="{C98E5B71-30B1-4835-A14D-279DE6324AAB}" type="slidenum">
              <a:rPr lang="en-US" smtClean="0"/>
              <a:t>‹#›</a:t>
            </a:fld>
            <a:endParaRPr lang="en-US"/>
          </a:p>
        </p:txBody>
      </p:sp>
    </p:spTree>
    <p:extLst>
      <p:ext uri="{BB962C8B-B14F-4D97-AF65-F5344CB8AC3E}">
        <p14:creationId xmlns:p14="http://schemas.microsoft.com/office/powerpoint/2010/main" val="2912924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5D8C0-05C7-405F-94C2-D6FADAF145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F1862A-EACA-4CD7-9E6A-1F390F4051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5A75F2-7B3B-46CE-AD35-4E9D4A9F3F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E77696-7445-437B-AA3B-6AB7FD30D854}"/>
              </a:ext>
            </a:extLst>
          </p:cNvPr>
          <p:cNvSpPr>
            <a:spLocks noGrp="1"/>
          </p:cNvSpPr>
          <p:nvPr>
            <p:ph type="dt" sz="half" idx="10"/>
          </p:nvPr>
        </p:nvSpPr>
        <p:spPr/>
        <p:txBody>
          <a:bodyPr/>
          <a:lstStyle/>
          <a:p>
            <a:fld id="{8D178A15-67AB-43EE-A8F8-529209C0F15F}" type="datetimeFigureOut">
              <a:rPr lang="en-US" smtClean="0"/>
              <a:t>9/16/2020</a:t>
            </a:fld>
            <a:endParaRPr lang="en-US"/>
          </a:p>
        </p:txBody>
      </p:sp>
      <p:sp>
        <p:nvSpPr>
          <p:cNvPr id="6" name="Footer Placeholder 5">
            <a:extLst>
              <a:ext uri="{FF2B5EF4-FFF2-40B4-BE49-F238E27FC236}">
                <a16:creationId xmlns:a16="http://schemas.microsoft.com/office/drawing/2014/main" id="{537E2F97-87CF-4AB2-A816-15644BB6F0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61F2BD-23D3-404E-BDCA-0AF2881310CA}"/>
              </a:ext>
            </a:extLst>
          </p:cNvPr>
          <p:cNvSpPr>
            <a:spLocks noGrp="1"/>
          </p:cNvSpPr>
          <p:nvPr>
            <p:ph type="sldNum" sz="quarter" idx="12"/>
          </p:nvPr>
        </p:nvSpPr>
        <p:spPr/>
        <p:txBody>
          <a:bodyPr/>
          <a:lstStyle/>
          <a:p>
            <a:fld id="{C98E5B71-30B1-4835-A14D-279DE6324AAB}" type="slidenum">
              <a:rPr lang="en-US" smtClean="0"/>
              <a:t>‹#›</a:t>
            </a:fld>
            <a:endParaRPr lang="en-US"/>
          </a:p>
        </p:txBody>
      </p:sp>
    </p:spTree>
    <p:extLst>
      <p:ext uri="{BB962C8B-B14F-4D97-AF65-F5344CB8AC3E}">
        <p14:creationId xmlns:p14="http://schemas.microsoft.com/office/powerpoint/2010/main" val="1253088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CC34E-2759-43FF-9F68-7CE0B80FE3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50DFEA-A9D2-44BE-A941-D42F62EDC2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04A28A-A8C2-4DBB-AAD4-8EC7D0ABD1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B8F59E-3ADA-4472-A6E7-F7A6C90ED0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5964B4-9D1A-4260-8FDE-FBDBA1DF01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97147F-54AD-4C33-869C-7C989AB277E8}"/>
              </a:ext>
            </a:extLst>
          </p:cNvPr>
          <p:cNvSpPr>
            <a:spLocks noGrp="1"/>
          </p:cNvSpPr>
          <p:nvPr>
            <p:ph type="dt" sz="half" idx="10"/>
          </p:nvPr>
        </p:nvSpPr>
        <p:spPr/>
        <p:txBody>
          <a:bodyPr/>
          <a:lstStyle/>
          <a:p>
            <a:fld id="{8D178A15-67AB-43EE-A8F8-529209C0F15F}" type="datetimeFigureOut">
              <a:rPr lang="en-US" smtClean="0"/>
              <a:t>9/16/2020</a:t>
            </a:fld>
            <a:endParaRPr lang="en-US"/>
          </a:p>
        </p:txBody>
      </p:sp>
      <p:sp>
        <p:nvSpPr>
          <p:cNvPr id="8" name="Footer Placeholder 7">
            <a:extLst>
              <a:ext uri="{FF2B5EF4-FFF2-40B4-BE49-F238E27FC236}">
                <a16:creationId xmlns:a16="http://schemas.microsoft.com/office/drawing/2014/main" id="{03A0177E-D3BE-4FED-825E-AA6496CDB6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053A9A-8C78-4043-9BFB-4E32AB0FDEF0}"/>
              </a:ext>
            </a:extLst>
          </p:cNvPr>
          <p:cNvSpPr>
            <a:spLocks noGrp="1"/>
          </p:cNvSpPr>
          <p:nvPr>
            <p:ph type="sldNum" sz="quarter" idx="12"/>
          </p:nvPr>
        </p:nvSpPr>
        <p:spPr/>
        <p:txBody>
          <a:bodyPr/>
          <a:lstStyle/>
          <a:p>
            <a:fld id="{C98E5B71-30B1-4835-A14D-279DE6324AAB}" type="slidenum">
              <a:rPr lang="en-US" smtClean="0"/>
              <a:t>‹#›</a:t>
            </a:fld>
            <a:endParaRPr lang="en-US"/>
          </a:p>
        </p:txBody>
      </p:sp>
    </p:spTree>
    <p:extLst>
      <p:ext uri="{BB962C8B-B14F-4D97-AF65-F5344CB8AC3E}">
        <p14:creationId xmlns:p14="http://schemas.microsoft.com/office/powerpoint/2010/main" val="1856451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19B25-650E-4649-A7D5-C5B5A16E82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EF6CB1-EB09-464A-8B01-DABAB1C35192}"/>
              </a:ext>
            </a:extLst>
          </p:cNvPr>
          <p:cNvSpPr>
            <a:spLocks noGrp="1"/>
          </p:cNvSpPr>
          <p:nvPr>
            <p:ph type="dt" sz="half" idx="10"/>
          </p:nvPr>
        </p:nvSpPr>
        <p:spPr/>
        <p:txBody>
          <a:bodyPr/>
          <a:lstStyle/>
          <a:p>
            <a:fld id="{8D178A15-67AB-43EE-A8F8-529209C0F15F}" type="datetimeFigureOut">
              <a:rPr lang="en-US" smtClean="0"/>
              <a:t>9/16/2020</a:t>
            </a:fld>
            <a:endParaRPr lang="en-US"/>
          </a:p>
        </p:txBody>
      </p:sp>
      <p:sp>
        <p:nvSpPr>
          <p:cNvPr id="4" name="Footer Placeholder 3">
            <a:extLst>
              <a:ext uri="{FF2B5EF4-FFF2-40B4-BE49-F238E27FC236}">
                <a16:creationId xmlns:a16="http://schemas.microsoft.com/office/drawing/2014/main" id="{2DF3F39C-E876-4CFA-84BE-98381ED6D4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094935-6954-4187-A194-AE4E1C9AFD4E}"/>
              </a:ext>
            </a:extLst>
          </p:cNvPr>
          <p:cNvSpPr>
            <a:spLocks noGrp="1"/>
          </p:cNvSpPr>
          <p:nvPr>
            <p:ph type="sldNum" sz="quarter" idx="12"/>
          </p:nvPr>
        </p:nvSpPr>
        <p:spPr/>
        <p:txBody>
          <a:bodyPr/>
          <a:lstStyle/>
          <a:p>
            <a:fld id="{C98E5B71-30B1-4835-A14D-279DE6324AAB}" type="slidenum">
              <a:rPr lang="en-US" smtClean="0"/>
              <a:t>‹#›</a:t>
            </a:fld>
            <a:endParaRPr lang="en-US"/>
          </a:p>
        </p:txBody>
      </p:sp>
    </p:spTree>
    <p:extLst>
      <p:ext uri="{BB962C8B-B14F-4D97-AF65-F5344CB8AC3E}">
        <p14:creationId xmlns:p14="http://schemas.microsoft.com/office/powerpoint/2010/main" val="2536994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8C37B2-04AC-48BB-8B44-5CFEDF542BEF}"/>
              </a:ext>
            </a:extLst>
          </p:cNvPr>
          <p:cNvSpPr>
            <a:spLocks noGrp="1"/>
          </p:cNvSpPr>
          <p:nvPr>
            <p:ph type="dt" sz="half" idx="10"/>
          </p:nvPr>
        </p:nvSpPr>
        <p:spPr/>
        <p:txBody>
          <a:bodyPr/>
          <a:lstStyle/>
          <a:p>
            <a:fld id="{8D178A15-67AB-43EE-A8F8-529209C0F15F}" type="datetimeFigureOut">
              <a:rPr lang="en-US" smtClean="0"/>
              <a:t>9/16/2020</a:t>
            </a:fld>
            <a:endParaRPr lang="en-US"/>
          </a:p>
        </p:txBody>
      </p:sp>
      <p:sp>
        <p:nvSpPr>
          <p:cNvPr id="3" name="Footer Placeholder 2">
            <a:extLst>
              <a:ext uri="{FF2B5EF4-FFF2-40B4-BE49-F238E27FC236}">
                <a16:creationId xmlns:a16="http://schemas.microsoft.com/office/drawing/2014/main" id="{E7D210B5-360F-46AD-B737-FCCF0AB00C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96A1CE-3053-4D8D-A605-6F7EB22D757D}"/>
              </a:ext>
            </a:extLst>
          </p:cNvPr>
          <p:cNvSpPr>
            <a:spLocks noGrp="1"/>
          </p:cNvSpPr>
          <p:nvPr>
            <p:ph type="sldNum" sz="quarter" idx="12"/>
          </p:nvPr>
        </p:nvSpPr>
        <p:spPr/>
        <p:txBody>
          <a:bodyPr/>
          <a:lstStyle/>
          <a:p>
            <a:fld id="{C98E5B71-30B1-4835-A14D-279DE6324AAB}" type="slidenum">
              <a:rPr lang="en-US" smtClean="0"/>
              <a:t>‹#›</a:t>
            </a:fld>
            <a:endParaRPr lang="en-US"/>
          </a:p>
        </p:txBody>
      </p:sp>
    </p:spTree>
    <p:extLst>
      <p:ext uri="{BB962C8B-B14F-4D97-AF65-F5344CB8AC3E}">
        <p14:creationId xmlns:p14="http://schemas.microsoft.com/office/powerpoint/2010/main" val="3615763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1BADE-D9D4-4F35-BE07-89BBF00B81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B2FDD0-C704-42CF-9690-8C323ACA8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F34F4B-368D-483F-BA7A-FD2B0FFD51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1183A7-53C8-4F0D-890E-3725403F4DFD}"/>
              </a:ext>
            </a:extLst>
          </p:cNvPr>
          <p:cNvSpPr>
            <a:spLocks noGrp="1"/>
          </p:cNvSpPr>
          <p:nvPr>
            <p:ph type="dt" sz="half" idx="10"/>
          </p:nvPr>
        </p:nvSpPr>
        <p:spPr/>
        <p:txBody>
          <a:bodyPr/>
          <a:lstStyle/>
          <a:p>
            <a:fld id="{8D178A15-67AB-43EE-A8F8-529209C0F15F}" type="datetimeFigureOut">
              <a:rPr lang="en-US" smtClean="0"/>
              <a:t>9/16/2020</a:t>
            </a:fld>
            <a:endParaRPr lang="en-US"/>
          </a:p>
        </p:txBody>
      </p:sp>
      <p:sp>
        <p:nvSpPr>
          <p:cNvPr id="6" name="Footer Placeholder 5">
            <a:extLst>
              <a:ext uri="{FF2B5EF4-FFF2-40B4-BE49-F238E27FC236}">
                <a16:creationId xmlns:a16="http://schemas.microsoft.com/office/drawing/2014/main" id="{56562DAC-402D-4E82-9826-F7383AFBFB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6C0FDD-2CD8-4144-813A-F889C16E8578}"/>
              </a:ext>
            </a:extLst>
          </p:cNvPr>
          <p:cNvSpPr>
            <a:spLocks noGrp="1"/>
          </p:cNvSpPr>
          <p:nvPr>
            <p:ph type="sldNum" sz="quarter" idx="12"/>
          </p:nvPr>
        </p:nvSpPr>
        <p:spPr/>
        <p:txBody>
          <a:bodyPr/>
          <a:lstStyle/>
          <a:p>
            <a:fld id="{C98E5B71-30B1-4835-A14D-279DE6324AAB}" type="slidenum">
              <a:rPr lang="en-US" smtClean="0"/>
              <a:t>‹#›</a:t>
            </a:fld>
            <a:endParaRPr lang="en-US"/>
          </a:p>
        </p:txBody>
      </p:sp>
    </p:spTree>
    <p:extLst>
      <p:ext uri="{BB962C8B-B14F-4D97-AF65-F5344CB8AC3E}">
        <p14:creationId xmlns:p14="http://schemas.microsoft.com/office/powerpoint/2010/main" val="3690389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CA5CF8-5D65-424E-977A-FCDC7664F2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8B8D3B-4226-49DD-93A8-67D372AA88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29AD79-FBC3-4A18-8690-8116DA233186}"/>
              </a:ext>
            </a:extLst>
          </p:cNvPr>
          <p:cNvSpPr>
            <a:spLocks noGrp="1"/>
          </p:cNvSpPr>
          <p:nvPr>
            <p:ph type="dt" sz="half" idx="2"/>
          </p:nvPr>
        </p:nvSpPr>
        <p:spPr>
          <a:xfrm>
            <a:off x="0" y="0"/>
            <a:ext cx="2743200" cy="365125"/>
          </a:xfrm>
          <a:prstGeom prst="rect">
            <a:avLst/>
          </a:prstGeom>
        </p:spPr>
        <p:txBody>
          <a:bodyPr vert="horz" lIns="91440" tIns="45720" rIns="91440" bIns="45720" rtlCol="0" anchor="ctr"/>
          <a:lstStyle>
            <a:lvl1pPr algn="l">
              <a:defRPr sz="1200">
                <a:solidFill>
                  <a:srgbClr val="00B050"/>
                </a:solidFill>
              </a:defRPr>
            </a:lvl1pPr>
          </a:lstStyle>
          <a:p>
            <a:fld id="{8D178A15-67AB-43EE-A8F8-529209C0F15F}" type="datetimeFigureOut">
              <a:rPr lang="en-US" smtClean="0"/>
              <a:pPr/>
              <a:t>9/16/2020</a:t>
            </a:fld>
            <a:endParaRPr lang="en-US" dirty="0"/>
          </a:p>
        </p:txBody>
      </p:sp>
      <p:sp>
        <p:nvSpPr>
          <p:cNvPr id="5" name="Footer Placeholder 4">
            <a:extLst>
              <a:ext uri="{FF2B5EF4-FFF2-40B4-BE49-F238E27FC236}">
                <a16:creationId xmlns:a16="http://schemas.microsoft.com/office/drawing/2014/main" id="{E7709FAC-F329-428E-AA4C-42442C0CD017}"/>
              </a:ext>
            </a:extLst>
          </p:cNvPr>
          <p:cNvSpPr>
            <a:spLocks noGrp="1"/>
          </p:cNvSpPr>
          <p:nvPr>
            <p:ph type="ftr" sz="quarter" idx="3"/>
          </p:nvPr>
        </p:nvSpPr>
        <p:spPr>
          <a:xfrm>
            <a:off x="3687870" y="-1"/>
            <a:ext cx="4114800" cy="365125"/>
          </a:xfrm>
          <a:prstGeom prst="rect">
            <a:avLst/>
          </a:prstGeom>
        </p:spPr>
        <p:txBody>
          <a:bodyPr vert="horz" lIns="91440" tIns="45720" rIns="91440" bIns="45720" rtlCol="0" anchor="ctr"/>
          <a:lstStyle>
            <a:lvl1pPr algn="ctr">
              <a:defRPr sz="1200">
                <a:solidFill>
                  <a:srgbClr val="00B050"/>
                </a:solidFill>
              </a:defRPr>
            </a:lvl1pPr>
          </a:lstStyle>
          <a:p>
            <a:r>
              <a:rPr lang="en-US" dirty="0"/>
              <a:t>MATH7343 Applied </a:t>
            </a:r>
            <a:r>
              <a:rPr lang="en-US" dirty="0" err="1"/>
              <a:t>Statstistics</a:t>
            </a:r>
            <a:endParaRPr lang="en-US" dirty="0"/>
          </a:p>
        </p:txBody>
      </p:sp>
      <p:sp>
        <p:nvSpPr>
          <p:cNvPr id="6" name="Slide Number Placeholder 5">
            <a:extLst>
              <a:ext uri="{FF2B5EF4-FFF2-40B4-BE49-F238E27FC236}">
                <a16:creationId xmlns:a16="http://schemas.microsoft.com/office/drawing/2014/main" id="{8987A446-2305-4C9C-B749-59894B1B8DA1}"/>
              </a:ext>
            </a:extLst>
          </p:cNvPr>
          <p:cNvSpPr>
            <a:spLocks noGrp="1"/>
          </p:cNvSpPr>
          <p:nvPr>
            <p:ph type="sldNum" sz="quarter" idx="4"/>
          </p:nvPr>
        </p:nvSpPr>
        <p:spPr>
          <a:xfrm>
            <a:off x="9448800" y="0"/>
            <a:ext cx="2743200" cy="365125"/>
          </a:xfrm>
          <a:prstGeom prst="rect">
            <a:avLst/>
          </a:prstGeom>
        </p:spPr>
        <p:txBody>
          <a:bodyPr vert="horz" lIns="91440" tIns="45720" rIns="91440" bIns="45720" rtlCol="0" anchor="ctr"/>
          <a:lstStyle>
            <a:lvl1pPr algn="r">
              <a:defRPr sz="1200">
                <a:solidFill>
                  <a:srgbClr val="00B050"/>
                </a:solidFill>
              </a:defRPr>
            </a:lvl1pPr>
          </a:lstStyle>
          <a:p>
            <a:fld id="{C98E5B71-30B1-4835-A14D-279DE6324AAB}" type="slidenum">
              <a:rPr lang="en-US" smtClean="0"/>
              <a:pPr/>
              <a:t>‹#›</a:t>
            </a:fld>
            <a:endParaRPr lang="en-US" dirty="0"/>
          </a:p>
        </p:txBody>
      </p:sp>
    </p:spTree>
    <p:extLst>
      <p:ext uri="{BB962C8B-B14F-4D97-AF65-F5344CB8AC3E}">
        <p14:creationId xmlns:p14="http://schemas.microsoft.com/office/powerpoint/2010/main" val="2693178170"/>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www.cnn.com/2018/08/15/health/cancer-survivor-insurance-denial-battle/index.html"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ABE3019-455D-410C-B218-BE92037E9BA4}"/>
              </a:ext>
            </a:extLst>
          </p:cNvPr>
          <p:cNvSpPr>
            <a:spLocks noGrp="1"/>
          </p:cNvSpPr>
          <p:nvPr>
            <p:ph type="ctrTitle"/>
          </p:nvPr>
        </p:nvSpPr>
        <p:spPr/>
        <p:txBody>
          <a:bodyPr/>
          <a:lstStyle/>
          <a:p>
            <a:r>
              <a:rPr lang="en-US"/>
              <a:t>MATH 7343 Applied Statistics</a:t>
            </a:r>
            <a:endParaRPr lang="en-US" dirty="0"/>
          </a:p>
        </p:txBody>
      </p:sp>
      <p:sp>
        <p:nvSpPr>
          <p:cNvPr id="8" name="Subtitle 7">
            <a:extLst>
              <a:ext uri="{FF2B5EF4-FFF2-40B4-BE49-F238E27FC236}">
                <a16:creationId xmlns:a16="http://schemas.microsoft.com/office/drawing/2014/main" id="{AF095A27-C99A-4EEC-9D8C-371765024FCF}"/>
              </a:ext>
            </a:extLst>
          </p:cNvPr>
          <p:cNvSpPr>
            <a:spLocks noGrp="1"/>
          </p:cNvSpPr>
          <p:nvPr>
            <p:ph type="subTitle" idx="1"/>
          </p:nvPr>
        </p:nvSpPr>
        <p:spPr/>
        <p:txBody>
          <a:bodyPr/>
          <a:lstStyle/>
          <a:p>
            <a:endParaRPr lang="en-US"/>
          </a:p>
          <a:p>
            <a:r>
              <a:rPr lang="en-US"/>
              <a:t>Prof. (Aidong) Adam Ding </a:t>
            </a:r>
            <a:endParaRPr lang="en-US" dirty="0"/>
          </a:p>
        </p:txBody>
      </p:sp>
      <p:sp>
        <p:nvSpPr>
          <p:cNvPr id="4" name="Date Placeholder 3">
            <a:extLst>
              <a:ext uri="{FF2B5EF4-FFF2-40B4-BE49-F238E27FC236}">
                <a16:creationId xmlns:a16="http://schemas.microsoft.com/office/drawing/2014/main" id="{47E2B9D3-919A-4ADE-99DD-0E83E454B018}"/>
              </a:ext>
            </a:extLst>
          </p:cNvPr>
          <p:cNvSpPr>
            <a:spLocks noGrp="1"/>
          </p:cNvSpPr>
          <p:nvPr>
            <p:ph type="dt" sz="half" idx="10"/>
          </p:nvPr>
        </p:nvSpPr>
        <p:spPr>
          <a:xfrm>
            <a:off x="0" y="-56908"/>
            <a:ext cx="2743200" cy="365125"/>
          </a:xfrm>
        </p:spPr>
        <p:txBody>
          <a:bodyPr/>
          <a:lstStyle/>
          <a:p>
            <a:fld id="{A88A8408-5422-4EFD-91EA-427B29D9E99A}" type="datetime1">
              <a:rPr lang="en-US" smtClean="0"/>
              <a:t>9/16/2020</a:t>
            </a:fld>
            <a:endParaRPr lang="en-US" dirty="0"/>
          </a:p>
        </p:txBody>
      </p:sp>
      <p:sp>
        <p:nvSpPr>
          <p:cNvPr id="5" name="Footer Placeholder 4">
            <a:extLst>
              <a:ext uri="{FF2B5EF4-FFF2-40B4-BE49-F238E27FC236}">
                <a16:creationId xmlns:a16="http://schemas.microsoft.com/office/drawing/2014/main" id="{68E8BA52-B175-4E08-B407-6444FF7B5435}"/>
              </a:ext>
            </a:extLst>
          </p:cNvPr>
          <p:cNvSpPr>
            <a:spLocks noGrp="1"/>
          </p:cNvSpPr>
          <p:nvPr>
            <p:ph type="ftr" sz="quarter" idx="11"/>
          </p:nvPr>
        </p:nvSpPr>
        <p:spPr/>
        <p:txBody>
          <a:bodyPr/>
          <a:lstStyle/>
          <a:p>
            <a:r>
              <a:rPr lang="en-US"/>
              <a:t>MATH7343 Applied Statistics</a:t>
            </a:r>
            <a:endParaRPr lang="en-US" dirty="0"/>
          </a:p>
        </p:txBody>
      </p:sp>
      <p:sp>
        <p:nvSpPr>
          <p:cNvPr id="6" name="Slide Number Placeholder 5">
            <a:extLst>
              <a:ext uri="{FF2B5EF4-FFF2-40B4-BE49-F238E27FC236}">
                <a16:creationId xmlns:a16="http://schemas.microsoft.com/office/drawing/2014/main" id="{E95395FA-1514-42A2-A709-697781B2AD50}"/>
              </a:ext>
            </a:extLst>
          </p:cNvPr>
          <p:cNvSpPr>
            <a:spLocks noGrp="1"/>
          </p:cNvSpPr>
          <p:nvPr>
            <p:ph type="sldNum" sz="quarter" idx="12"/>
          </p:nvPr>
        </p:nvSpPr>
        <p:spPr/>
        <p:txBody>
          <a:bodyPr/>
          <a:lstStyle/>
          <a:p>
            <a:fld id="{8895A09C-2B5C-4414-8672-055FC40BF297}" type="slidenum">
              <a:rPr lang="en-US" smtClean="0"/>
              <a:t>1</a:t>
            </a:fld>
            <a:endParaRPr lang="en-US"/>
          </a:p>
        </p:txBody>
      </p:sp>
    </p:spTree>
    <p:extLst>
      <p:ext uri="{BB962C8B-B14F-4D97-AF65-F5344CB8AC3E}">
        <p14:creationId xmlns:p14="http://schemas.microsoft.com/office/powerpoint/2010/main" val="1415926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0DCC7-FC68-42F1-AEFC-179B230612AA}"/>
              </a:ext>
            </a:extLst>
          </p:cNvPr>
          <p:cNvSpPr>
            <a:spLocks noGrp="1"/>
          </p:cNvSpPr>
          <p:nvPr>
            <p:ph type="title"/>
          </p:nvPr>
        </p:nvSpPr>
        <p:spPr>
          <a:xfrm>
            <a:off x="838200" y="365126"/>
            <a:ext cx="10515600" cy="1079362"/>
          </a:xfrm>
        </p:spPr>
        <p:txBody>
          <a:bodyPr>
            <a:noAutofit/>
          </a:bodyPr>
          <a:lstStyle/>
          <a:p>
            <a:pPr hangingPunct="0"/>
            <a:r>
              <a:rPr lang="en-US" b="1" dirty="0">
                <a:solidFill>
                  <a:srgbClr val="FF0000"/>
                </a:solidFill>
              </a:rPr>
              <a:t>Using appropriate statistics to measure safety</a:t>
            </a:r>
            <a:endParaRPr lang="en-US" dirty="0">
              <a:solidFill>
                <a:srgbClr val="FF0000"/>
              </a:solidFill>
            </a:endParaRPr>
          </a:p>
        </p:txBody>
      </p:sp>
      <p:sp>
        <p:nvSpPr>
          <p:cNvPr id="6" name="Content Placeholder 5">
            <a:extLst>
              <a:ext uri="{FF2B5EF4-FFF2-40B4-BE49-F238E27FC236}">
                <a16:creationId xmlns:a16="http://schemas.microsoft.com/office/drawing/2014/main" id="{2D58EAC9-108F-42B2-955E-ED0BEC7C919D}"/>
              </a:ext>
            </a:extLst>
          </p:cNvPr>
          <p:cNvSpPr>
            <a:spLocks noGrp="1"/>
          </p:cNvSpPr>
          <p:nvPr>
            <p:ph idx="1"/>
          </p:nvPr>
        </p:nvSpPr>
        <p:spPr>
          <a:xfrm>
            <a:off x="838200" y="1444488"/>
            <a:ext cx="10515600" cy="5167655"/>
          </a:xfrm>
        </p:spPr>
        <p:txBody>
          <a:bodyPr>
            <a:noAutofit/>
          </a:bodyPr>
          <a:lstStyle/>
          <a:p>
            <a:pPr marL="0" indent="0" hangingPunct="0">
              <a:spcBef>
                <a:spcPts val="0"/>
              </a:spcBef>
              <a:buNone/>
              <a:tabLst>
                <a:tab pos="1790700" algn="l"/>
              </a:tabLst>
            </a:pPr>
            <a:r>
              <a:rPr lang="en-US" sz="1800" b="1" dirty="0">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          New York Times Dec. 9, 1996.</a:t>
            </a:r>
          </a:p>
          <a:p>
            <a:pPr marL="0" indent="0" hangingPunct="0">
              <a:spcBef>
                <a:spcPts val="0"/>
              </a:spcBef>
              <a:buNone/>
              <a:tabLst>
                <a:tab pos="1790700" algn="l"/>
              </a:tabLst>
            </a:pPr>
            <a:endParaRPr lang="en-US" sz="1800" dirty="0">
              <a:effectLst/>
              <a:latin typeface="Times New Roman" panose="02020603050405020304" pitchFamily="18" charset="0"/>
              <a:ea typeface="Times New Roman" panose="02020603050405020304" pitchFamily="18" charset="0"/>
            </a:endParaRPr>
          </a:p>
          <a:p>
            <a:pPr marL="0" marR="0" indent="0" hangingPunct="0">
              <a:spcBef>
                <a:spcPts val="0"/>
              </a:spcBef>
              <a:spcAft>
                <a:spcPts val="0"/>
              </a:spcAft>
              <a:buNone/>
              <a:tabLst>
                <a:tab pos="1790700" algn="l"/>
              </a:tabLst>
            </a:pPr>
            <a:endParaRPr lang="en-US" sz="4000" dirty="0"/>
          </a:p>
          <a:p>
            <a:pPr marL="0" marR="0" indent="0" hangingPunct="0">
              <a:spcBef>
                <a:spcPts val="0"/>
              </a:spcBef>
              <a:spcAft>
                <a:spcPts val="0"/>
              </a:spcAft>
              <a:buNone/>
              <a:tabLst>
                <a:tab pos="1790700" algn="l"/>
              </a:tabLst>
            </a:pPr>
            <a:r>
              <a:rPr lang="en-US" sz="4000" dirty="0"/>
              <a:t>                                     ….</a:t>
            </a:r>
          </a:p>
          <a:p>
            <a:pPr marL="0" marR="0" indent="0" hangingPunct="0">
              <a:spcBef>
                <a:spcPts val="0"/>
              </a:spcBef>
              <a:spcAft>
                <a:spcPts val="0"/>
              </a:spcAft>
              <a:buNone/>
              <a:tabLst>
                <a:tab pos="1790700" algn="l"/>
              </a:tabLst>
            </a:pPr>
            <a:endParaRPr lang="en-US" sz="4000" dirty="0"/>
          </a:p>
          <a:p>
            <a:pPr marL="0" marR="0" indent="0" hangingPunct="0">
              <a:spcBef>
                <a:spcPts val="0"/>
              </a:spcBef>
              <a:spcAft>
                <a:spcPts val="0"/>
              </a:spcAft>
              <a:buNone/>
              <a:tabLst>
                <a:tab pos="1790700" algn="l"/>
              </a:tabLst>
            </a:pPr>
            <a:endParaRPr lang="en-US" sz="4000" dirty="0"/>
          </a:p>
          <a:p>
            <a:pPr marL="0" marR="0" indent="0" hangingPunct="0">
              <a:spcBef>
                <a:spcPts val="0"/>
              </a:spcBef>
              <a:spcAft>
                <a:spcPts val="0"/>
              </a:spcAft>
              <a:buNone/>
              <a:tabLst>
                <a:tab pos="1790700" algn="l"/>
              </a:tabLst>
            </a:pPr>
            <a:r>
              <a:rPr lang="en-US" sz="4000" dirty="0"/>
              <a:t>…...</a:t>
            </a:r>
          </a:p>
        </p:txBody>
      </p:sp>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9/16/2020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10</a:t>
            </a:fld>
            <a:endParaRPr lang="en-US"/>
          </a:p>
        </p:txBody>
      </p:sp>
      <p:pic>
        <p:nvPicPr>
          <p:cNvPr id="9" name="Picture 8">
            <a:extLst>
              <a:ext uri="{FF2B5EF4-FFF2-40B4-BE49-F238E27FC236}">
                <a16:creationId xmlns:a16="http://schemas.microsoft.com/office/drawing/2014/main" id="{E65EAB50-00A2-43B2-A528-942EE7B4FC2D}"/>
              </a:ext>
            </a:extLst>
          </p:cNvPr>
          <p:cNvPicPr>
            <a:picLocks noChangeAspect="1"/>
          </p:cNvPicPr>
          <p:nvPr/>
        </p:nvPicPr>
        <p:blipFill>
          <a:blip r:embed="rId2"/>
          <a:stretch>
            <a:fillRect/>
          </a:stretch>
        </p:blipFill>
        <p:spPr>
          <a:xfrm>
            <a:off x="1371600" y="1509329"/>
            <a:ext cx="5190476" cy="438095"/>
          </a:xfrm>
          <a:prstGeom prst="rect">
            <a:avLst/>
          </a:prstGeom>
        </p:spPr>
      </p:pic>
      <p:pic>
        <p:nvPicPr>
          <p:cNvPr id="10" name="Picture 9">
            <a:extLst>
              <a:ext uri="{FF2B5EF4-FFF2-40B4-BE49-F238E27FC236}">
                <a16:creationId xmlns:a16="http://schemas.microsoft.com/office/drawing/2014/main" id="{857FB7D8-B7FB-4D24-8B74-2B784DF90D43}"/>
              </a:ext>
            </a:extLst>
          </p:cNvPr>
          <p:cNvPicPr>
            <a:picLocks noChangeAspect="1"/>
          </p:cNvPicPr>
          <p:nvPr/>
        </p:nvPicPr>
        <p:blipFill rotWithShape="1">
          <a:blip r:embed="rId3"/>
          <a:srcRect l="1091" t="4280" r="30335" b="81511"/>
          <a:stretch/>
        </p:blipFill>
        <p:spPr>
          <a:xfrm>
            <a:off x="628608" y="2051884"/>
            <a:ext cx="4229184" cy="970303"/>
          </a:xfrm>
          <a:prstGeom prst="rect">
            <a:avLst/>
          </a:prstGeom>
        </p:spPr>
      </p:pic>
      <p:pic>
        <p:nvPicPr>
          <p:cNvPr id="11" name="Picture 10">
            <a:extLst>
              <a:ext uri="{FF2B5EF4-FFF2-40B4-BE49-F238E27FC236}">
                <a16:creationId xmlns:a16="http://schemas.microsoft.com/office/drawing/2014/main" id="{06FE786E-4A91-4169-8833-BC81187EA537}"/>
              </a:ext>
            </a:extLst>
          </p:cNvPr>
          <p:cNvPicPr>
            <a:picLocks noChangeAspect="1"/>
          </p:cNvPicPr>
          <p:nvPr/>
        </p:nvPicPr>
        <p:blipFill rotWithShape="1">
          <a:blip r:embed="rId4"/>
          <a:srcRect l="5541" t="3797" r="25905" b="84455"/>
          <a:stretch/>
        </p:blipFill>
        <p:spPr>
          <a:xfrm>
            <a:off x="6163324" y="2125699"/>
            <a:ext cx="5190476" cy="822671"/>
          </a:xfrm>
          <a:prstGeom prst="rect">
            <a:avLst/>
          </a:prstGeom>
        </p:spPr>
      </p:pic>
      <p:pic>
        <p:nvPicPr>
          <p:cNvPr id="12" name="Picture 11">
            <a:extLst>
              <a:ext uri="{FF2B5EF4-FFF2-40B4-BE49-F238E27FC236}">
                <a16:creationId xmlns:a16="http://schemas.microsoft.com/office/drawing/2014/main" id="{60C9AF9B-9C4E-4DB3-8647-DDA224EB5608}"/>
              </a:ext>
            </a:extLst>
          </p:cNvPr>
          <p:cNvPicPr>
            <a:picLocks noChangeAspect="1"/>
          </p:cNvPicPr>
          <p:nvPr/>
        </p:nvPicPr>
        <p:blipFill rotWithShape="1">
          <a:blip r:embed="rId4"/>
          <a:srcRect l="1945" t="50000" r="2478" b="4363"/>
          <a:stretch/>
        </p:blipFill>
        <p:spPr>
          <a:xfrm>
            <a:off x="1713765" y="3200462"/>
            <a:ext cx="8397389" cy="3708131"/>
          </a:xfrm>
          <a:prstGeom prst="rect">
            <a:avLst/>
          </a:prstGeom>
        </p:spPr>
      </p:pic>
    </p:spTree>
    <p:extLst>
      <p:ext uri="{BB962C8B-B14F-4D97-AF65-F5344CB8AC3E}">
        <p14:creationId xmlns:p14="http://schemas.microsoft.com/office/powerpoint/2010/main" val="2067257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0DCC7-FC68-42F1-AEFC-179B230612AA}"/>
              </a:ext>
            </a:extLst>
          </p:cNvPr>
          <p:cNvSpPr>
            <a:spLocks noGrp="1"/>
          </p:cNvSpPr>
          <p:nvPr>
            <p:ph type="title"/>
          </p:nvPr>
        </p:nvSpPr>
        <p:spPr>
          <a:xfrm>
            <a:off x="838200" y="365126"/>
            <a:ext cx="10515600" cy="1079362"/>
          </a:xfrm>
        </p:spPr>
        <p:txBody>
          <a:bodyPr>
            <a:noAutofit/>
          </a:bodyPr>
          <a:lstStyle/>
          <a:p>
            <a:pPr hangingPunct="0"/>
            <a:r>
              <a:rPr lang="en-US" b="1" dirty="0">
                <a:solidFill>
                  <a:srgbClr val="FF0000"/>
                </a:solidFill>
              </a:rPr>
              <a:t>Using appropriate statistics to measure safety</a:t>
            </a:r>
            <a:endParaRPr lang="en-US" dirty="0">
              <a:solidFill>
                <a:srgbClr val="FF0000"/>
              </a:solidFill>
            </a:endParaRPr>
          </a:p>
        </p:txBody>
      </p:sp>
      <p:sp>
        <p:nvSpPr>
          <p:cNvPr id="6" name="Content Placeholder 5">
            <a:extLst>
              <a:ext uri="{FF2B5EF4-FFF2-40B4-BE49-F238E27FC236}">
                <a16:creationId xmlns:a16="http://schemas.microsoft.com/office/drawing/2014/main" id="{2D58EAC9-108F-42B2-955E-ED0BEC7C919D}"/>
              </a:ext>
            </a:extLst>
          </p:cNvPr>
          <p:cNvSpPr>
            <a:spLocks noGrp="1"/>
          </p:cNvSpPr>
          <p:nvPr>
            <p:ph idx="1"/>
          </p:nvPr>
        </p:nvSpPr>
        <p:spPr>
          <a:xfrm>
            <a:off x="838200" y="1444488"/>
            <a:ext cx="10515600" cy="5167655"/>
          </a:xfrm>
        </p:spPr>
        <p:txBody>
          <a:bodyPr>
            <a:noAutofit/>
          </a:bodyPr>
          <a:lstStyle/>
          <a:p>
            <a:pPr hangingPunct="0">
              <a:spcBef>
                <a:spcPts val="0"/>
              </a:spcBef>
              <a:tabLst>
                <a:tab pos="1790700" algn="l"/>
              </a:tabLst>
            </a:pPr>
            <a:r>
              <a:rPr lang="en-US" sz="3600" dirty="0"/>
              <a:t>The # of fatalities does not show safety properly.</a:t>
            </a:r>
          </a:p>
          <a:p>
            <a:pPr hangingPunct="0">
              <a:spcBef>
                <a:spcPts val="0"/>
              </a:spcBef>
              <a:tabLst>
                <a:tab pos="1790700" algn="l"/>
              </a:tabLst>
            </a:pPr>
            <a:r>
              <a:rPr lang="en-US" sz="3600" dirty="0"/>
              <a:t>The above paper used  </a:t>
            </a:r>
            <a:r>
              <a:rPr lang="en-US" sz="3600" dirty="0">
                <a:solidFill>
                  <a:schemeClr val="accent1"/>
                </a:solidFill>
              </a:rPr>
              <a:t>#fatalities/#flights</a:t>
            </a:r>
            <a:r>
              <a:rPr lang="en-US" sz="3600" dirty="0"/>
              <a:t>.</a:t>
            </a:r>
          </a:p>
          <a:p>
            <a:pPr hangingPunct="0">
              <a:spcBef>
                <a:spcPts val="0"/>
              </a:spcBef>
              <a:tabLst>
                <a:tab pos="1790700" algn="l"/>
              </a:tabLst>
            </a:pPr>
            <a:r>
              <a:rPr lang="en-US" sz="2400" dirty="0"/>
              <a:t>Other statistics:</a:t>
            </a:r>
          </a:p>
          <a:p>
            <a:pPr marL="0" indent="0" hangingPunct="0">
              <a:spcBef>
                <a:spcPts val="0"/>
              </a:spcBef>
              <a:buNone/>
              <a:tabLst>
                <a:tab pos="1790700" algn="l"/>
              </a:tabLst>
            </a:pPr>
            <a:r>
              <a:rPr lang="en-US" dirty="0"/>
              <a:t>Varying length of flights: </a:t>
            </a:r>
            <a:r>
              <a:rPr lang="en-US" dirty="0">
                <a:solidFill>
                  <a:schemeClr val="accent1"/>
                </a:solidFill>
              </a:rPr>
              <a:t>#fatalities/mileage</a:t>
            </a:r>
            <a:r>
              <a:rPr lang="en-US" dirty="0"/>
              <a:t>.</a:t>
            </a:r>
          </a:p>
          <a:p>
            <a:pPr marL="0" indent="0" hangingPunct="0">
              <a:spcBef>
                <a:spcPts val="0"/>
              </a:spcBef>
              <a:buNone/>
              <a:tabLst>
                <a:tab pos="1790700" algn="l"/>
              </a:tabLst>
            </a:pPr>
            <a:r>
              <a:rPr lang="en-US" dirty="0"/>
              <a:t>Varying size of flights: </a:t>
            </a:r>
            <a:r>
              <a:rPr lang="en-US" dirty="0">
                <a:solidFill>
                  <a:schemeClr val="accent1"/>
                </a:solidFill>
              </a:rPr>
              <a:t>#fatalities/(#passenger*mileage)  </a:t>
            </a:r>
            <a:r>
              <a:rPr lang="en-US" dirty="0"/>
              <a:t>or</a:t>
            </a:r>
          </a:p>
          <a:p>
            <a:pPr marL="0" indent="0" hangingPunct="0">
              <a:spcBef>
                <a:spcPts val="0"/>
              </a:spcBef>
              <a:buNone/>
              <a:tabLst>
                <a:tab pos="1790700" algn="l"/>
              </a:tabLst>
            </a:pPr>
            <a:r>
              <a:rPr lang="en-US" dirty="0"/>
              <a:t>                                       </a:t>
            </a:r>
            <a:r>
              <a:rPr lang="en-US" dirty="0">
                <a:solidFill>
                  <a:schemeClr val="accent1"/>
                </a:solidFill>
              </a:rPr>
              <a:t>#fatalities/(#passenger*duration).</a:t>
            </a:r>
          </a:p>
          <a:p>
            <a:pPr marL="0" indent="0" hangingPunct="0">
              <a:spcBef>
                <a:spcPts val="0"/>
              </a:spcBef>
              <a:buNone/>
              <a:tabLst>
                <a:tab pos="1790700" algn="l"/>
              </a:tabLst>
            </a:pPr>
            <a:r>
              <a:rPr lang="en-US" dirty="0"/>
              <a:t>                       </a:t>
            </a:r>
          </a:p>
          <a:p>
            <a:pPr hangingPunct="0">
              <a:spcBef>
                <a:spcPts val="0"/>
              </a:spcBef>
              <a:tabLst>
                <a:tab pos="1790700" algn="l"/>
              </a:tabLst>
            </a:pPr>
            <a:r>
              <a:rPr lang="en-US" sz="3600" dirty="0"/>
              <a:t>Does technology make travel more dangerous? </a:t>
            </a:r>
          </a:p>
          <a:p>
            <a:pPr marL="0" indent="0" hangingPunct="0">
              <a:spcBef>
                <a:spcPts val="0"/>
              </a:spcBef>
              <a:buNone/>
              <a:tabLst>
                <a:tab pos="1790700" algn="l"/>
              </a:tabLst>
            </a:pPr>
            <a:r>
              <a:rPr lang="en-US" sz="2400" dirty="0"/>
              <a:t>There were no fatal traffic accident before automobile on the road.</a:t>
            </a:r>
          </a:p>
          <a:p>
            <a:pPr marL="0" indent="0" hangingPunct="0">
              <a:spcBef>
                <a:spcPts val="0"/>
              </a:spcBef>
              <a:buNone/>
              <a:tabLst>
                <a:tab pos="1790700" algn="l"/>
              </a:tabLst>
            </a:pPr>
            <a:r>
              <a:rPr lang="en-US" dirty="0"/>
              <a:t>To measure travel safety, should we look at which statistics:</a:t>
            </a:r>
          </a:p>
          <a:p>
            <a:pPr marL="0" indent="0" hangingPunct="0">
              <a:spcBef>
                <a:spcPts val="0"/>
              </a:spcBef>
              <a:buNone/>
              <a:tabLst>
                <a:tab pos="1790700" algn="l"/>
              </a:tabLst>
            </a:pPr>
            <a:r>
              <a:rPr lang="en-US" dirty="0">
                <a:solidFill>
                  <a:schemeClr val="accent1"/>
                </a:solidFill>
              </a:rPr>
              <a:t>#fatalies/#person*trips </a:t>
            </a:r>
            <a:r>
              <a:rPr lang="en-US" dirty="0"/>
              <a:t>? </a:t>
            </a:r>
          </a:p>
          <a:p>
            <a:pPr marL="0" indent="0" hangingPunct="0">
              <a:spcBef>
                <a:spcPts val="0"/>
              </a:spcBef>
              <a:buNone/>
              <a:tabLst>
                <a:tab pos="1790700" algn="l"/>
              </a:tabLst>
            </a:pPr>
            <a:r>
              <a:rPr lang="en-US" dirty="0">
                <a:solidFill>
                  <a:schemeClr val="accent1"/>
                </a:solidFill>
              </a:rPr>
              <a:t>#fatalies/#person*trip duration </a:t>
            </a:r>
            <a:r>
              <a:rPr lang="en-US" dirty="0"/>
              <a:t>? </a:t>
            </a:r>
          </a:p>
          <a:p>
            <a:pPr marL="0" indent="0" hangingPunct="0">
              <a:spcBef>
                <a:spcPts val="0"/>
              </a:spcBef>
              <a:buNone/>
              <a:tabLst>
                <a:tab pos="1790700" algn="l"/>
              </a:tabLst>
            </a:pPr>
            <a:r>
              <a:rPr lang="en-US" dirty="0">
                <a:solidFill>
                  <a:schemeClr val="accent1"/>
                </a:solidFill>
              </a:rPr>
              <a:t>#fatalies/#person*trip mileage </a:t>
            </a:r>
            <a:r>
              <a:rPr lang="en-US" dirty="0"/>
              <a:t>? </a:t>
            </a:r>
          </a:p>
        </p:txBody>
      </p:sp>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9/16/2020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11</a:t>
            </a:fld>
            <a:endParaRPr lang="en-US"/>
          </a:p>
        </p:txBody>
      </p:sp>
    </p:spTree>
    <p:extLst>
      <p:ext uri="{BB962C8B-B14F-4D97-AF65-F5344CB8AC3E}">
        <p14:creationId xmlns:p14="http://schemas.microsoft.com/office/powerpoint/2010/main" val="3660947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0DCC7-FC68-42F1-AEFC-179B230612AA}"/>
              </a:ext>
            </a:extLst>
          </p:cNvPr>
          <p:cNvSpPr>
            <a:spLocks noGrp="1"/>
          </p:cNvSpPr>
          <p:nvPr>
            <p:ph type="title"/>
          </p:nvPr>
        </p:nvSpPr>
        <p:spPr>
          <a:xfrm>
            <a:off x="838200" y="365126"/>
            <a:ext cx="10515600" cy="1079362"/>
          </a:xfrm>
        </p:spPr>
        <p:txBody>
          <a:bodyPr>
            <a:noAutofit/>
          </a:bodyPr>
          <a:lstStyle/>
          <a:p>
            <a:pPr hangingPunct="0"/>
            <a:r>
              <a:rPr lang="en-US" b="1" dirty="0">
                <a:solidFill>
                  <a:srgbClr val="FF0000"/>
                </a:solidFill>
              </a:rPr>
              <a:t>Which statistic to use?</a:t>
            </a:r>
            <a:endParaRPr lang="en-US" dirty="0">
              <a:solidFill>
                <a:srgbClr val="FF0000"/>
              </a:solidFill>
            </a:endParaRPr>
          </a:p>
        </p:txBody>
      </p:sp>
      <p:sp>
        <p:nvSpPr>
          <p:cNvPr id="6" name="Content Placeholder 5">
            <a:extLst>
              <a:ext uri="{FF2B5EF4-FFF2-40B4-BE49-F238E27FC236}">
                <a16:creationId xmlns:a16="http://schemas.microsoft.com/office/drawing/2014/main" id="{2D58EAC9-108F-42B2-955E-ED0BEC7C919D}"/>
              </a:ext>
            </a:extLst>
          </p:cNvPr>
          <p:cNvSpPr>
            <a:spLocks noGrp="1"/>
          </p:cNvSpPr>
          <p:nvPr>
            <p:ph idx="1"/>
          </p:nvPr>
        </p:nvSpPr>
        <p:spPr>
          <a:xfrm>
            <a:off x="838200" y="1444488"/>
            <a:ext cx="10515600" cy="5167655"/>
          </a:xfrm>
        </p:spPr>
        <p:txBody>
          <a:bodyPr>
            <a:noAutofit/>
          </a:bodyPr>
          <a:lstStyle/>
          <a:p>
            <a:pPr hangingPunct="0"/>
            <a:r>
              <a:rPr lang="en-US" sz="3600" dirty="0"/>
              <a:t>There are some mathematical properties such as the robustness that can help you decide which one to use. For example, to measure the central location of data, median is often preferred over mean due to its robustness. However, the appropriateness often is not due to mathematical property.</a:t>
            </a:r>
          </a:p>
          <a:p>
            <a:pPr hangingPunct="0"/>
            <a:r>
              <a:rPr lang="en-US" sz="3600" dirty="0"/>
              <a:t>Generally, we need to choose the statistic such that its corresponding </a:t>
            </a:r>
            <a:r>
              <a:rPr lang="en-US" sz="3600" i="1" u="sng" dirty="0"/>
              <a:t>population parameter properly measures</a:t>
            </a:r>
            <a:r>
              <a:rPr lang="en-US" sz="3600" dirty="0"/>
              <a:t> the study objective.</a:t>
            </a:r>
          </a:p>
        </p:txBody>
      </p:sp>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9/16/2020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12</a:t>
            </a:fld>
            <a:endParaRPr lang="en-US"/>
          </a:p>
        </p:txBody>
      </p:sp>
    </p:spTree>
    <p:extLst>
      <p:ext uri="{BB962C8B-B14F-4D97-AF65-F5344CB8AC3E}">
        <p14:creationId xmlns:p14="http://schemas.microsoft.com/office/powerpoint/2010/main" val="1450777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0DCC7-FC68-42F1-AEFC-179B230612AA}"/>
              </a:ext>
            </a:extLst>
          </p:cNvPr>
          <p:cNvSpPr>
            <a:spLocks noGrp="1"/>
          </p:cNvSpPr>
          <p:nvPr>
            <p:ph type="title"/>
          </p:nvPr>
        </p:nvSpPr>
        <p:spPr>
          <a:xfrm>
            <a:off x="838200" y="365126"/>
            <a:ext cx="10515600" cy="1079362"/>
          </a:xfrm>
        </p:spPr>
        <p:txBody>
          <a:bodyPr>
            <a:noAutofit/>
          </a:bodyPr>
          <a:lstStyle/>
          <a:p>
            <a:pPr hangingPunct="0"/>
            <a:r>
              <a:rPr lang="en-US" b="1" dirty="0">
                <a:solidFill>
                  <a:srgbClr val="FF0000"/>
                </a:solidFill>
              </a:rPr>
              <a:t>Using R to do statistical analysis</a:t>
            </a:r>
            <a:endParaRPr lang="en-US" dirty="0">
              <a:solidFill>
                <a:srgbClr val="FF0000"/>
              </a:solidFill>
            </a:endParaRPr>
          </a:p>
        </p:txBody>
      </p:sp>
      <p:sp>
        <p:nvSpPr>
          <p:cNvPr id="6" name="Content Placeholder 5">
            <a:extLst>
              <a:ext uri="{FF2B5EF4-FFF2-40B4-BE49-F238E27FC236}">
                <a16:creationId xmlns:a16="http://schemas.microsoft.com/office/drawing/2014/main" id="{2D58EAC9-108F-42B2-955E-ED0BEC7C919D}"/>
              </a:ext>
            </a:extLst>
          </p:cNvPr>
          <p:cNvSpPr>
            <a:spLocks noGrp="1"/>
          </p:cNvSpPr>
          <p:nvPr>
            <p:ph idx="1"/>
          </p:nvPr>
        </p:nvSpPr>
        <p:spPr>
          <a:xfrm>
            <a:off x="838200" y="1444488"/>
            <a:ext cx="10515600" cy="5167655"/>
          </a:xfrm>
        </p:spPr>
        <p:txBody>
          <a:bodyPr>
            <a:noAutofit/>
          </a:bodyPr>
          <a:lstStyle/>
          <a:p>
            <a:pPr hangingPunct="0"/>
            <a:r>
              <a:rPr lang="en-US" sz="3600" dirty="0"/>
              <a:t>We use R for statistical analysis in this course. </a:t>
            </a:r>
          </a:p>
          <a:p>
            <a:pPr hangingPunct="0"/>
            <a:r>
              <a:rPr lang="en-US" sz="3600" dirty="0"/>
              <a:t>For the first lab, we are just going over some basic usage of R to get descriptive statistics</a:t>
            </a:r>
          </a:p>
          <a:p>
            <a:pPr hangingPunct="0"/>
            <a:r>
              <a:rPr lang="en-US" sz="3600" dirty="0"/>
              <a:t>R is an </a:t>
            </a:r>
            <a:r>
              <a:rPr lang="en-US" sz="3600" dirty="0">
                <a:solidFill>
                  <a:srgbClr val="00B050"/>
                </a:solidFill>
              </a:rPr>
              <a:t>object</a:t>
            </a:r>
            <a:r>
              <a:rPr lang="en-US" sz="3600" dirty="0"/>
              <a:t>-oriented programming language. </a:t>
            </a:r>
          </a:p>
          <a:p>
            <a:pPr hangingPunct="0"/>
            <a:r>
              <a:rPr lang="en-US" sz="3600" dirty="0"/>
              <a:t>For statistical analysis, we use pre-programmed procedures in R. The </a:t>
            </a:r>
            <a:r>
              <a:rPr lang="en-US" sz="3600" dirty="0">
                <a:solidFill>
                  <a:srgbClr val="FF0000"/>
                </a:solidFill>
              </a:rPr>
              <a:t>data sets</a:t>
            </a:r>
            <a:r>
              <a:rPr lang="en-US" sz="3600" dirty="0"/>
              <a:t>, the </a:t>
            </a:r>
            <a:r>
              <a:rPr lang="en-US" sz="3600" dirty="0">
                <a:solidFill>
                  <a:srgbClr val="00B0F0"/>
                </a:solidFill>
              </a:rPr>
              <a:t>statistical analysis </a:t>
            </a:r>
            <a:r>
              <a:rPr lang="en-US" sz="3600" dirty="0">
                <a:solidFill>
                  <a:srgbClr val="FF0000"/>
                </a:solidFill>
              </a:rPr>
              <a:t>procedures</a:t>
            </a:r>
            <a:r>
              <a:rPr lang="en-US" sz="3600" dirty="0"/>
              <a:t> and </a:t>
            </a:r>
            <a:r>
              <a:rPr lang="en-US" sz="3600" dirty="0">
                <a:solidFill>
                  <a:srgbClr val="FF0000"/>
                </a:solidFill>
              </a:rPr>
              <a:t>outputs</a:t>
            </a:r>
            <a:r>
              <a:rPr lang="en-US" sz="3600" dirty="0"/>
              <a:t> are all considered </a:t>
            </a:r>
            <a:r>
              <a:rPr lang="en-US" sz="3600" dirty="0">
                <a:solidFill>
                  <a:srgbClr val="00B050"/>
                </a:solidFill>
              </a:rPr>
              <a:t>objects</a:t>
            </a:r>
            <a:r>
              <a:rPr lang="en-US" sz="3600" dirty="0"/>
              <a:t> in R. </a:t>
            </a:r>
          </a:p>
        </p:txBody>
      </p:sp>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9/16/2020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13</a:t>
            </a:fld>
            <a:endParaRPr lang="en-US"/>
          </a:p>
        </p:txBody>
      </p:sp>
    </p:spTree>
    <p:extLst>
      <p:ext uri="{BB962C8B-B14F-4D97-AF65-F5344CB8AC3E}">
        <p14:creationId xmlns:p14="http://schemas.microsoft.com/office/powerpoint/2010/main" val="2373205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0DCC7-FC68-42F1-AEFC-179B230612AA}"/>
              </a:ext>
            </a:extLst>
          </p:cNvPr>
          <p:cNvSpPr>
            <a:spLocks noGrp="1"/>
          </p:cNvSpPr>
          <p:nvPr>
            <p:ph type="title"/>
          </p:nvPr>
        </p:nvSpPr>
        <p:spPr>
          <a:xfrm>
            <a:off x="838200" y="365126"/>
            <a:ext cx="10515600" cy="1079362"/>
          </a:xfrm>
        </p:spPr>
        <p:txBody>
          <a:bodyPr>
            <a:noAutofit/>
          </a:bodyPr>
          <a:lstStyle/>
          <a:p>
            <a:pPr hangingPunct="0"/>
            <a:r>
              <a:rPr lang="en-US" b="1" dirty="0">
                <a:solidFill>
                  <a:srgbClr val="FF0000"/>
                </a:solidFill>
              </a:rPr>
              <a:t>Using R to do statistical analysis</a:t>
            </a:r>
            <a:endParaRPr lang="en-US" dirty="0">
              <a:solidFill>
                <a:srgbClr val="FF0000"/>
              </a:solidFill>
            </a:endParaRPr>
          </a:p>
        </p:txBody>
      </p:sp>
      <p:sp>
        <p:nvSpPr>
          <p:cNvPr id="6" name="Content Placeholder 5">
            <a:extLst>
              <a:ext uri="{FF2B5EF4-FFF2-40B4-BE49-F238E27FC236}">
                <a16:creationId xmlns:a16="http://schemas.microsoft.com/office/drawing/2014/main" id="{2D58EAC9-108F-42B2-955E-ED0BEC7C919D}"/>
              </a:ext>
            </a:extLst>
          </p:cNvPr>
          <p:cNvSpPr>
            <a:spLocks noGrp="1"/>
          </p:cNvSpPr>
          <p:nvPr>
            <p:ph idx="1"/>
          </p:nvPr>
        </p:nvSpPr>
        <p:spPr>
          <a:xfrm>
            <a:off x="838200" y="1444488"/>
            <a:ext cx="10515600" cy="5167655"/>
          </a:xfrm>
        </p:spPr>
        <p:txBody>
          <a:bodyPr>
            <a:noAutofit/>
          </a:bodyPr>
          <a:lstStyle/>
          <a:p>
            <a:pPr hangingPunct="0"/>
            <a:r>
              <a:rPr lang="en-US" sz="3600" dirty="0"/>
              <a:t>We will go over the Lab1 example.</a:t>
            </a:r>
          </a:p>
          <a:p>
            <a:pPr hangingPunct="0"/>
            <a:r>
              <a:rPr lang="en-US" sz="3600" dirty="0"/>
              <a:t>The data sets are often represented as a ‘</a:t>
            </a:r>
            <a:r>
              <a:rPr lang="en-US" sz="3600" dirty="0" err="1"/>
              <a:t>data.frame</a:t>
            </a:r>
            <a:r>
              <a:rPr lang="en-US" sz="3600" dirty="0"/>
              <a:t>’ object in R. Think them as tables whose columns are the variables, rows are the observations. </a:t>
            </a:r>
          </a:p>
          <a:p>
            <a:pPr marL="0" indent="0" hangingPunct="0">
              <a:buNone/>
            </a:pPr>
            <a:r>
              <a:rPr lang="en-US" sz="1600" dirty="0"/>
              <a:t>SALARY RANK</a:t>
            </a:r>
          </a:p>
          <a:p>
            <a:pPr marL="0" indent="0" hangingPunct="0">
              <a:buNone/>
            </a:pPr>
            <a:r>
              <a:rPr lang="en-US" sz="1600" dirty="0"/>
              <a:t>  77.0     Full</a:t>
            </a:r>
          </a:p>
          <a:p>
            <a:pPr marL="0" indent="0" hangingPunct="0">
              <a:buNone/>
            </a:pPr>
            <a:r>
              <a:rPr lang="en-US" sz="1600" dirty="0"/>
              <a:t>  79.0     Full</a:t>
            </a:r>
          </a:p>
          <a:p>
            <a:pPr marL="0" indent="0" hangingPunct="0">
              <a:buNone/>
            </a:pPr>
            <a:r>
              <a:rPr lang="en-US" sz="1600" dirty="0"/>
              <a:t>  80.0     Full</a:t>
            </a:r>
          </a:p>
          <a:p>
            <a:pPr marL="0" indent="0" hangingPunct="0">
              <a:buNone/>
            </a:pPr>
            <a:r>
              <a:rPr lang="en-US" sz="1600" dirty="0"/>
              <a:t>… …</a:t>
            </a:r>
          </a:p>
          <a:p>
            <a:pPr marL="0" indent="0" hangingPunct="0">
              <a:buNone/>
            </a:pPr>
            <a:r>
              <a:rPr lang="en-US" sz="1600" dirty="0"/>
              <a:t>  69.3     </a:t>
            </a:r>
            <a:r>
              <a:rPr lang="en-US" sz="1600" dirty="0" err="1"/>
              <a:t>Asso</a:t>
            </a:r>
            <a:endParaRPr lang="en-US" sz="1600" dirty="0"/>
          </a:p>
          <a:p>
            <a:pPr marL="0" indent="0" hangingPunct="0">
              <a:buNone/>
            </a:pPr>
            <a:r>
              <a:rPr lang="en-US" sz="1600" dirty="0"/>
              <a:t>  67.5     </a:t>
            </a:r>
            <a:r>
              <a:rPr lang="en-US" sz="1600" dirty="0" err="1"/>
              <a:t>Asso</a:t>
            </a:r>
            <a:endParaRPr lang="en-US" sz="1600" dirty="0"/>
          </a:p>
          <a:p>
            <a:pPr marL="0" indent="0" hangingPunct="0">
              <a:buNone/>
            </a:pPr>
            <a:r>
              <a:rPr lang="en-US" sz="1600" dirty="0"/>
              <a:t>… …</a:t>
            </a:r>
          </a:p>
        </p:txBody>
      </p:sp>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9/16/2020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14</a:t>
            </a:fld>
            <a:endParaRPr lang="en-US"/>
          </a:p>
        </p:txBody>
      </p:sp>
    </p:spTree>
    <p:extLst>
      <p:ext uri="{BB962C8B-B14F-4D97-AF65-F5344CB8AC3E}">
        <p14:creationId xmlns:p14="http://schemas.microsoft.com/office/powerpoint/2010/main" val="2326494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0DCC7-FC68-42F1-AEFC-179B230612AA}"/>
              </a:ext>
            </a:extLst>
          </p:cNvPr>
          <p:cNvSpPr>
            <a:spLocks noGrp="1"/>
          </p:cNvSpPr>
          <p:nvPr>
            <p:ph type="title"/>
          </p:nvPr>
        </p:nvSpPr>
        <p:spPr>
          <a:xfrm>
            <a:off x="838200" y="365126"/>
            <a:ext cx="10515600" cy="1079362"/>
          </a:xfrm>
        </p:spPr>
        <p:txBody>
          <a:bodyPr>
            <a:noAutofit/>
          </a:bodyPr>
          <a:lstStyle/>
          <a:p>
            <a:pPr hangingPunct="0"/>
            <a:r>
              <a:rPr lang="en-US" b="1" dirty="0">
                <a:solidFill>
                  <a:srgbClr val="FF0000"/>
                </a:solidFill>
              </a:rPr>
              <a:t>Using R to do statistical analysis</a:t>
            </a:r>
            <a:endParaRPr lang="en-US" dirty="0">
              <a:solidFill>
                <a:srgbClr val="FF0000"/>
              </a:solidFill>
            </a:endParaRP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D58EAC9-108F-42B2-955E-ED0BEC7C919D}"/>
                  </a:ext>
                </a:extLst>
              </p:cNvPr>
              <p:cNvSpPr>
                <a:spLocks noGrp="1"/>
              </p:cNvSpPr>
              <p:nvPr>
                <p:ph idx="1"/>
              </p:nvPr>
            </p:nvSpPr>
            <p:spPr>
              <a:xfrm>
                <a:off x="838200" y="1444488"/>
                <a:ext cx="10515600" cy="5167655"/>
              </a:xfrm>
            </p:spPr>
            <p:txBody>
              <a:bodyPr>
                <a:noAutofit/>
              </a:bodyPr>
              <a:lstStyle/>
              <a:p>
                <a:pPr hangingPunct="0"/>
                <a:r>
                  <a:rPr lang="en-US" sz="3600" dirty="0"/>
                  <a:t>To read in data from a text file we can use </a:t>
                </a:r>
              </a:p>
              <a:p>
                <a:pPr marL="0" indent="0" hangingPunct="0">
                  <a:buNone/>
                </a:pPr>
                <a:r>
                  <a:rPr lang="en-US" sz="3600" dirty="0" err="1">
                    <a:solidFill>
                      <a:srgbClr val="00B0F0"/>
                    </a:solidFill>
                  </a:rPr>
                  <a:t>read.table</a:t>
                </a:r>
                <a:r>
                  <a:rPr lang="en-US" sz="3600" dirty="0">
                    <a:solidFill>
                      <a:srgbClr val="00B0F0"/>
                    </a:solidFill>
                  </a:rPr>
                  <a:t>() </a:t>
                </a:r>
                <a:r>
                  <a:rPr lang="en-US" sz="3600" dirty="0"/>
                  <a:t>for formatted data, or </a:t>
                </a:r>
                <a:r>
                  <a:rPr lang="en-US" sz="3600" dirty="0">
                    <a:solidFill>
                      <a:srgbClr val="00B0F0"/>
                    </a:solidFill>
                  </a:rPr>
                  <a:t>scan() </a:t>
                </a:r>
                <a:r>
                  <a:rPr lang="en-US" sz="3600" dirty="0"/>
                  <a:t>for unformatted data. For example, above data would be read in unformatted as a vector if use </a:t>
                </a:r>
                <a:r>
                  <a:rPr lang="en-US" sz="3600" dirty="0">
                    <a:solidFill>
                      <a:srgbClr val="00B0F0"/>
                    </a:solidFill>
                  </a:rPr>
                  <a:t>scan(..)</a:t>
                </a:r>
                <a:r>
                  <a:rPr lang="en-US" sz="3600" dirty="0"/>
                  <a:t>:   </a:t>
                </a:r>
                <a14:m>
                  <m:oMath xmlns:m="http://schemas.openxmlformats.org/officeDocument/2006/math">
                    <m:d>
                      <m:dPr>
                        <m:ctrlPr>
                          <a:rPr lang="en-US" sz="1800" i="1" smtClean="0">
                            <a:latin typeface="Cambria Math" panose="02040503050406030204" pitchFamily="18" charset="0"/>
                          </a:rPr>
                        </m:ctrlPr>
                      </m:dPr>
                      <m:e>
                        <m:eqArr>
                          <m:eqArrPr>
                            <m:ctrlPr>
                              <a:rPr lang="en-US" sz="1800" b="0" i="1" smtClean="0">
                                <a:latin typeface="Cambria Math" panose="02040503050406030204" pitchFamily="18" charset="0"/>
                              </a:rPr>
                            </m:ctrlPr>
                          </m:eqArrPr>
                          <m:e>
                            <m:r>
                              <a:rPr lang="en-US" sz="1800" b="0" i="1" smtClean="0">
                                <a:latin typeface="Cambria Math" panose="02040503050406030204" pitchFamily="18" charset="0"/>
                              </a:rPr>
                              <m:t>77.0</m:t>
                            </m:r>
                          </m:e>
                          <m:e>
                            <m:r>
                              <a:rPr lang="en-US" sz="1800" b="0" i="1" smtClean="0">
                                <a:latin typeface="Cambria Math" panose="02040503050406030204" pitchFamily="18" charset="0"/>
                              </a:rPr>
                              <m:t>𝐹𝑢𝑙𝑙</m:t>
                            </m:r>
                          </m:e>
                          <m:e>
                            <m:r>
                              <a:rPr lang="en-US" sz="1800" b="0" i="1" smtClean="0">
                                <a:latin typeface="Cambria Math" panose="02040503050406030204" pitchFamily="18" charset="0"/>
                              </a:rPr>
                              <m:t>79.0</m:t>
                            </m:r>
                          </m:e>
                          <m:e>
                            <m:r>
                              <a:rPr lang="en-US" sz="1800" b="0" i="1" smtClean="0">
                                <a:latin typeface="Cambria Math" panose="02040503050406030204" pitchFamily="18" charset="0"/>
                              </a:rPr>
                              <m:t>𝐹𝑢𝑙𝑙</m:t>
                            </m:r>
                          </m:e>
                          <m:e>
                            <m:r>
                              <a:rPr lang="en-US" sz="1800" b="0" i="1" smtClean="0">
                                <a:latin typeface="Cambria Math" panose="02040503050406030204" pitchFamily="18" charset="0"/>
                              </a:rPr>
                              <m:t>…</m:t>
                            </m:r>
                          </m:e>
                        </m:eqArr>
                      </m:e>
                    </m:d>
                  </m:oMath>
                </a14:m>
                <a:endParaRPr lang="en-US" sz="1800" dirty="0"/>
              </a:p>
              <a:p>
                <a:pPr hangingPunct="0"/>
                <a:r>
                  <a:rPr lang="en-US" sz="3600" dirty="0"/>
                  <a:t>For statistical analysis, we apply the procedures on the variables (columns) of the data set.</a:t>
                </a:r>
              </a:p>
              <a:p>
                <a:pPr marL="0" indent="0" hangingPunct="0">
                  <a:buNone/>
                </a:pPr>
                <a:r>
                  <a:rPr lang="en-US" sz="3600" dirty="0"/>
                  <a:t>               </a:t>
                </a:r>
                <a:r>
                  <a:rPr lang="en-US" sz="3600" dirty="0">
                    <a:solidFill>
                      <a:srgbClr val="00B0F0"/>
                    </a:solidFill>
                  </a:rPr>
                  <a:t>table( ...)</a:t>
                </a:r>
                <a:r>
                  <a:rPr lang="en-US" sz="3600" dirty="0"/>
                  <a:t>,  </a:t>
                </a:r>
                <a:r>
                  <a:rPr lang="en-US" sz="3600" dirty="0">
                    <a:solidFill>
                      <a:srgbClr val="00B0F0"/>
                    </a:solidFill>
                  </a:rPr>
                  <a:t>boxplot()</a:t>
                </a:r>
                <a:r>
                  <a:rPr lang="en-US" sz="3600" dirty="0"/>
                  <a:t>, </a:t>
                </a:r>
                <a:r>
                  <a:rPr lang="en-US" sz="3600" dirty="0">
                    <a:solidFill>
                      <a:srgbClr val="00B0F0"/>
                    </a:solidFill>
                  </a:rPr>
                  <a:t>hist()</a:t>
                </a:r>
                <a:r>
                  <a:rPr lang="en-US" sz="3600" dirty="0"/>
                  <a:t>, etc. </a:t>
                </a:r>
              </a:p>
              <a:p>
                <a:pPr marL="0" indent="0" hangingPunct="0">
                  <a:buNone/>
                </a:pPr>
                <a:endParaRPr lang="en-US" sz="1600" dirty="0"/>
              </a:p>
            </p:txBody>
          </p:sp>
        </mc:Choice>
        <mc:Fallback xmlns="">
          <p:sp>
            <p:nvSpPr>
              <p:cNvPr id="6" name="Content Placeholder 5">
                <a:extLst>
                  <a:ext uri="{FF2B5EF4-FFF2-40B4-BE49-F238E27FC236}">
                    <a16:creationId xmlns:a16="http://schemas.microsoft.com/office/drawing/2014/main" id="{2D58EAC9-108F-42B2-955E-ED0BEC7C919D}"/>
                  </a:ext>
                </a:extLst>
              </p:cNvPr>
              <p:cNvSpPr>
                <a:spLocks noGrp="1" noRot="1" noChangeAspect="1" noMove="1" noResize="1" noEditPoints="1" noAdjustHandles="1" noChangeArrowheads="1" noChangeShapeType="1" noTextEdit="1"/>
              </p:cNvSpPr>
              <p:nvPr>
                <p:ph idx="1"/>
              </p:nvPr>
            </p:nvSpPr>
            <p:spPr>
              <a:xfrm>
                <a:off x="838200" y="1444488"/>
                <a:ext cx="10515600" cy="5167655"/>
              </a:xfrm>
              <a:blipFill>
                <a:blip r:embed="rId2"/>
                <a:stretch>
                  <a:fillRect l="-1797" t="-2948" r="-2725"/>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9/16/2020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15</a:t>
            </a:fld>
            <a:endParaRPr lang="en-US"/>
          </a:p>
        </p:txBody>
      </p:sp>
    </p:spTree>
    <p:extLst>
      <p:ext uri="{BB962C8B-B14F-4D97-AF65-F5344CB8AC3E}">
        <p14:creationId xmlns:p14="http://schemas.microsoft.com/office/powerpoint/2010/main" val="261679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0DCC7-FC68-42F1-AEFC-179B230612AA}"/>
              </a:ext>
            </a:extLst>
          </p:cNvPr>
          <p:cNvSpPr>
            <a:spLocks noGrp="1"/>
          </p:cNvSpPr>
          <p:nvPr>
            <p:ph type="title"/>
          </p:nvPr>
        </p:nvSpPr>
        <p:spPr>
          <a:xfrm>
            <a:off x="838200" y="365126"/>
            <a:ext cx="10515600" cy="1079362"/>
          </a:xfrm>
        </p:spPr>
        <p:txBody>
          <a:bodyPr>
            <a:noAutofit/>
          </a:bodyPr>
          <a:lstStyle/>
          <a:p>
            <a:pPr hangingPunct="0"/>
            <a:r>
              <a:rPr lang="en-US" b="1" dirty="0">
                <a:solidFill>
                  <a:srgbClr val="FF0000"/>
                </a:solidFill>
              </a:rPr>
              <a:t>Using R to do statistical analysis</a:t>
            </a:r>
            <a:endParaRPr lang="en-US" dirty="0">
              <a:solidFill>
                <a:srgbClr val="FF0000"/>
              </a:solidFill>
            </a:endParaRPr>
          </a:p>
        </p:txBody>
      </p:sp>
      <p:sp>
        <p:nvSpPr>
          <p:cNvPr id="6" name="Content Placeholder 5">
            <a:extLst>
              <a:ext uri="{FF2B5EF4-FFF2-40B4-BE49-F238E27FC236}">
                <a16:creationId xmlns:a16="http://schemas.microsoft.com/office/drawing/2014/main" id="{2D58EAC9-108F-42B2-955E-ED0BEC7C919D}"/>
              </a:ext>
            </a:extLst>
          </p:cNvPr>
          <p:cNvSpPr>
            <a:spLocks noGrp="1"/>
          </p:cNvSpPr>
          <p:nvPr>
            <p:ph idx="1"/>
          </p:nvPr>
        </p:nvSpPr>
        <p:spPr>
          <a:xfrm>
            <a:off x="838200" y="1444488"/>
            <a:ext cx="10515600" cy="5167655"/>
          </a:xfrm>
        </p:spPr>
        <p:txBody>
          <a:bodyPr>
            <a:noAutofit/>
          </a:bodyPr>
          <a:lstStyle/>
          <a:p>
            <a:pPr hangingPunct="0"/>
            <a:r>
              <a:rPr lang="en-US" sz="3600" dirty="0"/>
              <a:t>Go through the Lab1 handout. Follow the instructions to work on the examples. Then do the mini-project and homework problems. </a:t>
            </a:r>
          </a:p>
          <a:p>
            <a:pPr hangingPunct="0"/>
            <a:endParaRPr lang="en-US" sz="3600" dirty="0"/>
          </a:p>
          <a:p>
            <a:pPr marL="0" indent="0" hangingPunct="0">
              <a:buNone/>
            </a:pPr>
            <a:endParaRPr lang="en-US" sz="1600" dirty="0"/>
          </a:p>
        </p:txBody>
      </p:sp>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9/16/2020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16</a:t>
            </a:fld>
            <a:endParaRPr lang="en-US"/>
          </a:p>
        </p:txBody>
      </p:sp>
    </p:spTree>
    <p:extLst>
      <p:ext uri="{BB962C8B-B14F-4D97-AF65-F5344CB8AC3E}">
        <p14:creationId xmlns:p14="http://schemas.microsoft.com/office/powerpoint/2010/main" val="2017040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0DCC7-FC68-42F1-AEFC-179B230612AA}"/>
              </a:ext>
            </a:extLst>
          </p:cNvPr>
          <p:cNvSpPr>
            <a:spLocks noGrp="1"/>
          </p:cNvSpPr>
          <p:nvPr>
            <p:ph type="title"/>
          </p:nvPr>
        </p:nvSpPr>
        <p:spPr>
          <a:xfrm>
            <a:off x="838200" y="365126"/>
            <a:ext cx="10515600" cy="1079362"/>
          </a:xfrm>
        </p:spPr>
        <p:txBody>
          <a:bodyPr>
            <a:noAutofit/>
          </a:bodyPr>
          <a:lstStyle/>
          <a:p>
            <a:pPr hangingPunct="0"/>
            <a:r>
              <a:rPr lang="en-US" dirty="0">
                <a:solidFill>
                  <a:srgbClr val="FF0000"/>
                </a:solidFill>
              </a:rPr>
              <a:t>Summary</a:t>
            </a:r>
          </a:p>
        </p:txBody>
      </p:sp>
      <p:sp>
        <p:nvSpPr>
          <p:cNvPr id="6" name="Content Placeholder 5">
            <a:extLst>
              <a:ext uri="{FF2B5EF4-FFF2-40B4-BE49-F238E27FC236}">
                <a16:creationId xmlns:a16="http://schemas.microsoft.com/office/drawing/2014/main" id="{2D58EAC9-108F-42B2-955E-ED0BEC7C919D}"/>
              </a:ext>
            </a:extLst>
          </p:cNvPr>
          <p:cNvSpPr>
            <a:spLocks noGrp="1"/>
          </p:cNvSpPr>
          <p:nvPr>
            <p:ph idx="1"/>
          </p:nvPr>
        </p:nvSpPr>
        <p:spPr>
          <a:xfrm>
            <a:off x="838200" y="1444488"/>
            <a:ext cx="10515600" cy="5167655"/>
          </a:xfrm>
        </p:spPr>
        <p:txBody>
          <a:bodyPr>
            <a:noAutofit/>
          </a:bodyPr>
          <a:lstStyle/>
          <a:p>
            <a:pPr marL="0" marR="0" algn="just" hangingPunct="0">
              <a:spcBef>
                <a:spcPts val="0"/>
              </a:spcBef>
              <a:spcAft>
                <a:spcPts val="0"/>
              </a:spcAft>
            </a:pPr>
            <a:r>
              <a:rPr lang="en-US" sz="4000" dirty="0">
                <a:effectLst/>
                <a:latin typeface="Times New Roman" panose="02020603050405020304" pitchFamily="18" charset="0"/>
                <a:ea typeface="Times New Roman" panose="02020603050405020304" pitchFamily="18" charset="0"/>
              </a:rPr>
              <a:t>We have finished topics in Module 2</a:t>
            </a:r>
          </a:p>
          <a:p>
            <a:pPr marL="0" marR="0" algn="just" hangingPunct="0">
              <a:spcBef>
                <a:spcPts val="0"/>
              </a:spcBef>
              <a:spcAft>
                <a:spcPts val="0"/>
              </a:spcAft>
            </a:pPr>
            <a:endParaRPr lang="en-US" sz="4000" dirty="0">
              <a:latin typeface="Times New Roman" panose="02020603050405020304" pitchFamily="18" charset="0"/>
              <a:ea typeface="Times New Roman" panose="02020603050405020304" pitchFamily="18" charset="0"/>
            </a:endParaRPr>
          </a:p>
          <a:p>
            <a:pPr marL="0" marR="0" algn="just" hangingPunct="0">
              <a:spcBef>
                <a:spcPts val="0"/>
              </a:spcBef>
              <a:spcAft>
                <a:spcPts val="0"/>
              </a:spcAft>
            </a:pPr>
            <a:r>
              <a:rPr lang="en-US" sz="4000" dirty="0">
                <a:latin typeface="Times New Roman" panose="02020603050405020304" pitchFamily="18" charset="0"/>
                <a:ea typeface="Times New Roman" panose="02020603050405020304" pitchFamily="18" charset="0"/>
              </a:rPr>
              <a:t>Homework 1 is due in one week from today</a:t>
            </a:r>
          </a:p>
          <a:p>
            <a:pPr marL="0" marR="0" algn="just" hangingPunct="0">
              <a:spcBef>
                <a:spcPts val="0"/>
              </a:spcBef>
              <a:spcAft>
                <a:spcPts val="0"/>
              </a:spcAft>
            </a:pPr>
            <a:endParaRPr lang="en-US" sz="4000" dirty="0">
              <a:latin typeface="Times New Roman" panose="02020603050405020304" pitchFamily="18" charset="0"/>
              <a:ea typeface="Times New Roman" panose="02020603050405020304" pitchFamily="18" charset="0"/>
            </a:endParaRPr>
          </a:p>
          <a:p>
            <a:pPr marL="0" marR="0" algn="just" hangingPunct="0">
              <a:spcBef>
                <a:spcPts val="0"/>
              </a:spcBef>
              <a:spcAft>
                <a:spcPts val="0"/>
              </a:spcAft>
            </a:pPr>
            <a:r>
              <a:rPr lang="en-US" sz="4000" dirty="0">
                <a:latin typeface="Times New Roman" panose="02020603050405020304" pitchFamily="18" charset="0"/>
                <a:ea typeface="Times New Roman" panose="02020603050405020304" pitchFamily="18" charset="0"/>
              </a:rPr>
              <a:t> Also, remember to fill out the project </a:t>
            </a:r>
            <a:r>
              <a:rPr lang="en-US" sz="4000">
                <a:latin typeface="Times New Roman" panose="02020603050405020304" pitchFamily="18" charset="0"/>
                <a:ea typeface="Times New Roman" panose="02020603050405020304" pitchFamily="18" charset="0"/>
              </a:rPr>
              <a:t>collaboration form.</a:t>
            </a:r>
            <a:endParaRPr lang="en-US" sz="4000" dirty="0">
              <a:latin typeface="Times New Roman" panose="02020603050405020304" pitchFamily="18" charset="0"/>
              <a:ea typeface="Times New Roman" panose="02020603050405020304" pitchFamily="18" charset="0"/>
            </a:endParaRPr>
          </a:p>
          <a:p>
            <a:pPr marL="0" marR="0" algn="just" hangingPunct="0">
              <a:spcBef>
                <a:spcPts val="0"/>
              </a:spcBef>
              <a:spcAft>
                <a:spcPts val="0"/>
              </a:spcAft>
            </a:pPr>
            <a:endParaRPr lang="en-US" sz="4000" dirty="0">
              <a:latin typeface="Times New Roman" panose="02020603050405020304" pitchFamily="18" charset="0"/>
              <a:ea typeface="Times New Roman" panose="02020603050405020304" pitchFamily="18" charset="0"/>
            </a:endParaRPr>
          </a:p>
          <a:p>
            <a:pPr marL="0" indent="0" hangingPunct="0">
              <a:buNone/>
            </a:pPr>
            <a:endParaRPr lang="en-US" sz="4000" dirty="0"/>
          </a:p>
          <a:p>
            <a:pPr marL="0" indent="0" hangingPunct="0">
              <a:buNone/>
            </a:pPr>
            <a:endParaRPr lang="en-US" dirty="0"/>
          </a:p>
        </p:txBody>
      </p:sp>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9/16/2020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17</a:t>
            </a:fld>
            <a:endParaRPr lang="en-US"/>
          </a:p>
        </p:txBody>
      </p:sp>
    </p:spTree>
    <p:extLst>
      <p:ext uri="{BB962C8B-B14F-4D97-AF65-F5344CB8AC3E}">
        <p14:creationId xmlns:p14="http://schemas.microsoft.com/office/powerpoint/2010/main" val="4197713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0DCC7-FC68-42F1-AEFC-179B230612AA}"/>
              </a:ext>
            </a:extLst>
          </p:cNvPr>
          <p:cNvSpPr>
            <a:spLocks noGrp="1"/>
          </p:cNvSpPr>
          <p:nvPr>
            <p:ph type="title"/>
          </p:nvPr>
        </p:nvSpPr>
        <p:spPr>
          <a:xfrm>
            <a:off x="838200" y="365126"/>
            <a:ext cx="10515600" cy="1079362"/>
          </a:xfrm>
        </p:spPr>
        <p:txBody>
          <a:bodyPr>
            <a:noAutofit/>
          </a:bodyPr>
          <a:lstStyle/>
          <a:p>
            <a:pPr hangingPunct="0"/>
            <a:r>
              <a:rPr lang="en-US" dirty="0">
                <a:solidFill>
                  <a:srgbClr val="FF0000"/>
                </a:solidFill>
              </a:rPr>
              <a:t>Review</a:t>
            </a:r>
          </a:p>
        </p:txBody>
      </p:sp>
      <p:sp>
        <p:nvSpPr>
          <p:cNvPr id="6" name="Content Placeholder 5">
            <a:extLst>
              <a:ext uri="{FF2B5EF4-FFF2-40B4-BE49-F238E27FC236}">
                <a16:creationId xmlns:a16="http://schemas.microsoft.com/office/drawing/2014/main" id="{2D58EAC9-108F-42B2-955E-ED0BEC7C919D}"/>
              </a:ext>
            </a:extLst>
          </p:cNvPr>
          <p:cNvSpPr>
            <a:spLocks noGrp="1"/>
          </p:cNvSpPr>
          <p:nvPr>
            <p:ph idx="1"/>
          </p:nvPr>
        </p:nvSpPr>
        <p:spPr>
          <a:xfrm>
            <a:off x="838200" y="1444488"/>
            <a:ext cx="10515600" cy="5167655"/>
          </a:xfrm>
        </p:spPr>
        <p:txBody>
          <a:bodyPr>
            <a:noAutofit/>
          </a:bodyPr>
          <a:lstStyle/>
          <a:p>
            <a:pPr marL="0" marR="0" algn="just" hangingPunct="0">
              <a:spcBef>
                <a:spcPts val="0"/>
              </a:spcBef>
              <a:spcAft>
                <a:spcPts val="0"/>
              </a:spcAft>
            </a:pPr>
            <a:r>
              <a:rPr lang="en-US" sz="4000" dirty="0">
                <a:effectLst/>
                <a:latin typeface="Times New Roman" panose="02020603050405020304" pitchFamily="18" charset="0"/>
                <a:ea typeface="Times New Roman" panose="02020603050405020304" pitchFamily="18" charset="0"/>
              </a:rPr>
              <a:t>Last time, finished Module 1 (Statistical concepts), and covered Descriptive Statistics: </a:t>
            </a:r>
            <a:r>
              <a:rPr lang="en-US" sz="4000" dirty="0">
                <a:latin typeface="Times New Roman" panose="02020603050405020304" pitchFamily="18" charset="0"/>
                <a:ea typeface="Times New Roman" panose="02020603050405020304" pitchFamily="18" charset="0"/>
              </a:rPr>
              <a:t>Histogram, scatter plot, boxplot, range, IQR, mean, median, variance, etc.</a:t>
            </a:r>
          </a:p>
          <a:p>
            <a:pPr marL="0" marR="0" algn="just" hangingPunct="0">
              <a:spcBef>
                <a:spcPts val="0"/>
              </a:spcBef>
              <a:spcAft>
                <a:spcPts val="0"/>
              </a:spcAft>
            </a:pPr>
            <a:endParaRPr lang="en-US" sz="4000" dirty="0">
              <a:latin typeface="Times New Roman" panose="02020603050405020304" pitchFamily="18" charset="0"/>
              <a:ea typeface="Times New Roman" panose="02020603050405020304" pitchFamily="18" charset="0"/>
            </a:endParaRPr>
          </a:p>
          <a:p>
            <a:pPr marL="0" marR="0" algn="just" hangingPunct="0">
              <a:spcBef>
                <a:spcPts val="0"/>
              </a:spcBef>
              <a:spcAft>
                <a:spcPts val="0"/>
              </a:spcAft>
            </a:pPr>
            <a:r>
              <a:rPr lang="en-US" sz="4000" dirty="0">
                <a:effectLst/>
                <a:latin typeface="Times New Roman" panose="02020603050405020304" pitchFamily="18" charset="0"/>
                <a:ea typeface="Times New Roman" panose="02020603050405020304" pitchFamily="18" charset="0"/>
              </a:rPr>
              <a:t>Still need to consider</a:t>
            </a:r>
            <a:r>
              <a:rPr lang="en-US" sz="4000" dirty="0">
                <a:latin typeface="Times New Roman" panose="02020603050405020304" pitchFamily="18" charset="0"/>
                <a:ea typeface="Times New Roman" panose="02020603050405020304" pitchFamily="18" charset="0"/>
              </a:rPr>
              <a:t>: are we using statistics properly? We will continue in this lecture.</a:t>
            </a:r>
            <a:endParaRPr lang="en-US" sz="4000" dirty="0">
              <a:effectLst/>
              <a:latin typeface="Times New Roman" panose="02020603050405020304" pitchFamily="18" charset="0"/>
              <a:ea typeface="Times New Roman" panose="02020603050405020304" pitchFamily="18" charset="0"/>
            </a:endParaRPr>
          </a:p>
          <a:p>
            <a:pPr marL="0" indent="0" hangingPunct="0">
              <a:buNone/>
            </a:pPr>
            <a:endParaRPr lang="en-US" sz="4000" dirty="0"/>
          </a:p>
          <a:p>
            <a:pPr marL="0" indent="0" hangingPunct="0">
              <a:buNone/>
            </a:pPr>
            <a:endParaRPr lang="en-US" dirty="0"/>
          </a:p>
        </p:txBody>
      </p:sp>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9/16/2020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2</a:t>
            </a:fld>
            <a:endParaRPr lang="en-US"/>
          </a:p>
        </p:txBody>
      </p:sp>
    </p:spTree>
    <p:extLst>
      <p:ext uri="{BB962C8B-B14F-4D97-AF65-F5344CB8AC3E}">
        <p14:creationId xmlns:p14="http://schemas.microsoft.com/office/powerpoint/2010/main" val="1034138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0DCC7-FC68-42F1-AEFC-179B230612AA}"/>
              </a:ext>
            </a:extLst>
          </p:cNvPr>
          <p:cNvSpPr>
            <a:spLocks noGrp="1"/>
          </p:cNvSpPr>
          <p:nvPr>
            <p:ph type="title"/>
          </p:nvPr>
        </p:nvSpPr>
        <p:spPr>
          <a:xfrm>
            <a:off x="838200" y="365126"/>
            <a:ext cx="10515600" cy="1079362"/>
          </a:xfrm>
        </p:spPr>
        <p:txBody>
          <a:bodyPr>
            <a:noAutofit/>
          </a:bodyPr>
          <a:lstStyle/>
          <a:p>
            <a:pPr hangingPunct="0"/>
            <a:r>
              <a:rPr lang="en-US" sz="4400" dirty="0">
                <a:solidFill>
                  <a:srgbClr val="FF0000"/>
                </a:solidFill>
              </a:rPr>
              <a:t>Descriptive Statistics:</a:t>
            </a:r>
            <a:endParaRPr lang="en-US" dirty="0">
              <a:solidFill>
                <a:srgbClr val="FF0000"/>
              </a:solidFill>
            </a:endParaRPr>
          </a:p>
        </p:txBody>
      </p:sp>
      <p:sp>
        <p:nvSpPr>
          <p:cNvPr id="6" name="Content Placeholder 5">
            <a:extLst>
              <a:ext uri="{FF2B5EF4-FFF2-40B4-BE49-F238E27FC236}">
                <a16:creationId xmlns:a16="http://schemas.microsoft.com/office/drawing/2014/main" id="{2D58EAC9-108F-42B2-955E-ED0BEC7C919D}"/>
              </a:ext>
            </a:extLst>
          </p:cNvPr>
          <p:cNvSpPr>
            <a:spLocks noGrp="1"/>
          </p:cNvSpPr>
          <p:nvPr>
            <p:ph idx="1"/>
          </p:nvPr>
        </p:nvSpPr>
        <p:spPr>
          <a:xfrm>
            <a:off x="838200" y="1322774"/>
            <a:ext cx="10515600" cy="5289370"/>
          </a:xfrm>
        </p:spPr>
        <p:txBody>
          <a:bodyPr>
            <a:noAutofit/>
          </a:bodyPr>
          <a:lstStyle/>
          <a:p>
            <a:pPr marL="0" marR="0" hangingPunct="0">
              <a:spcBef>
                <a:spcPts val="0"/>
              </a:spcBef>
              <a:spcAft>
                <a:spcPts val="0"/>
              </a:spcAft>
              <a:tabLst>
                <a:tab pos="1790700" algn="l"/>
              </a:tabLst>
            </a:pPr>
            <a:r>
              <a:rPr lang="en-US" sz="3200" dirty="0">
                <a:effectLst/>
                <a:latin typeface="Times New Roman" panose="02020603050405020304" pitchFamily="18" charset="0"/>
                <a:ea typeface="Times New Roman" panose="02020603050405020304" pitchFamily="18" charset="0"/>
              </a:rPr>
              <a:t>It is easy to calculate the descriptive statistics. How to use them needs consideration. </a:t>
            </a:r>
          </a:p>
          <a:p>
            <a:pPr marL="0" marR="0" hangingPunct="0">
              <a:spcBef>
                <a:spcPts val="0"/>
              </a:spcBef>
              <a:spcAft>
                <a:spcPts val="0"/>
              </a:spcAft>
              <a:tabLst>
                <a:tab pos="1790700" algn="l"/>
              </a:tabLst>
            </a:pPr>
            <a:r>
              <a:rPr lang="en-US" sz="3200" dirty="0">
                <a:effectLst/>
                <a:latin typeface="Times New Roman" panose="02020603050405020304" pitchFamily="18" charset="0"/>
                <a:ea typeface="Times New Roman" panose="02020603050405020304" pitchFamily="18" charset="0"/>
              </a:rPr>
              <a:t>Example: Ages at death for 8 women who divorced within 5 years of their first marriage: </a:t>
            </a:r>
          </a:p>
          <a:p>
            <a:pPr marL="0" marR="0" indent="0" hangingPunct="0">
              <a:spcBef>
                <a:spcPts val="0"/>
              </a:spcBef>
              <a:spcAft>
                <a:spcPts val="0"/>
              </a:spcAft>
              <a:buNone/>
              <a:tabLst>
                <a:tab pos="1790700" algn="l"/>
              </a:tabLst>
            </a:pPr>
            <a:r>
              <a:rPr lang="en-US" sz="3200" dirty="0">
                <a:effectLst/>
                <a:latin typeface="Times New Roman" panose="02020603050405020304" pitchFamily="18" charset="0"/>
                <a:ea typeface="Times New Roman" panose="02020603050405020304" pitchFamily="18" charset="0"/>
              </a:rPr>
              <a:t>        </a:t>
            </a:r>
            <a:r>
              <a:rPr lang="en-US" sz="3200" dirty="0">
                <a:solidFill>
                  <a:srgbClr val="0070C0"/>
                </a:solidFill>
                <a:effectLst/>
                <a:latin typeface="Times New Roman" panose="02020603050405020304" pitchFamily="18" charset="0"/>
                <a:ea typeface="Times New Roman" panose="02020603050405020304" pitchFamily="18" charset="0"/>
              </a:rPr>
              <a:t>32, 83, 71, 75, 45, 68, 56, 57</a:t>
            </a:r>
          </a:p>
          <a:p>
            <a:pPr marL="0" marR="0" indent="0" hangingPunct="0">
              <a:spcBef>
                <a:spcPts val="0"/>
              </a:spcBef>
              <a:spcAft>
                <a:spcPts val="0"/>
              </a:spcAft>
              <a:buNone/>
              <a:tabLst>
                <a:tab pos="1790700" algn="l"/>
              </a:tabLst>
            </a:pPr>
            <a:r>
              <a:rPr lang="en-US" sz="3200" dirty="0">
                <a:effectLst/>
                <a:latin typeface="Times New Roman" panose="02020603050405020304" pitchFamily="18" charset="0"/>
                <a:ea typeface="Times New Roman" panose="02020603050405020304" pitchFamily="18" charset="0"/>
              </a:rPr>
              <a:t> Ages at death for 5 women who celebrated Golden Anniversary with their first husband: </a:t>
            </a:r>
            <a:r>
              <a:rPr lang="en-US" sz="3200" dirty="0">
                <a:solidFill>
                  <a:srgbClr val="00B050"/>
                </a:solidFill>
                <a:effectLst/>
                <a:latin typeface="Times New Roman" panose="02020603050405020304" pitchFamily="18" charset="0"/>
                <a:ea typeface="Times New Roman" panose="02020603050405020304" pitchFamily="18" charset="0"/>
              </a:rPr>
              <a:t>83, 72, 85, 94, 74</a:t>
            </a:r>
          </a:p>
          <a:p>
            <a:pPr marL="0" marR="0" hangingPunct="0">
              <a:spcBef>
                <a:spcPts val="0"/>
              </a:spcBef>
              <a:spcAft>
                <a:spcPts val="0"/>
              </a:spcAft>
              <a:tabLst>
                <a:tab pos="1790700" algn="l"/>
              </a:tabLst>
            </a:pPr>
            <a:endParaRPr lang="en-US" sz="3200" dirty="0">
              <a:effectLst/>
              <a:latin typeface="Times New Roman" panose="02020603050405020304" pitchFamily="18" charset="0"/>
              <a:ea typeface="Times New Roman" panose="02020603050405020304" pitchFamily="18" charset="0"/>
            </a:endParaRPr>
          </a:p>
          <a:p>
            <a:pPr marL="0" marR="0" hangingPunct="0">
              <a:spcBef>
                <a:spcPts val="0"/>
              </a:spcBef>
              <a:spcAft>
                <a:spcPts val="0"/>
              </a:spcAft>
              <a:tabLst>
                <a:tab pos="1790700" algn="l"/>
              </a:tabLst>
            </a:pPr>
            <a:r>
              <a:rPr lang="en-US" sz="3200" dirty="0">
                <a:solidFill>
                  <a:srgbClr val="C00000"/>
                </a:solidFill>
                <a:latin typeface="Times New Roman" panose="02020603050405020304" pitchFamily="18" charset="0"/>
                <a:ea typeface="Times New Roman" panose="02020603050405020304" pitchFamily="18" charset="0"/>
              </a:rPr>
              <a:t>Does these data show that </a:t>
            </a:r>
            <a:r>
              <a:rPr lang="en-US" sz="3200" dirty="0">
                <a:solidFill>
                  <a:srgbClr val="C00000"/>
                </a:solidFill>
                <a:effectLst/>
                <a:latin typeface="Times New Roman" panose="02020603050405020304" pitchFamily="18" charset="0"/>
                <a:ea typeface="Times New Roman" panose="02020603050405020304" pitchFamily="18" charset="0"/>
              </a:rPr>
              <a:t>happy marriages lead to longer lifespan?</a:t>
            </a:r>
          </a:p>
          <a:p>
            <a:pPr marL="0" marR="0" hangingPunct="0">
              <a:spcBef>
                <a:spcPts val="0"/>
              </a:spcBef>
              <a:spcAft>
                <a:spcPts val="0"/>
              </a:spcAft>
              <a:tabLst>
                <a:tab pos="1790700" algn="l"/>
              </a:tabLst>
            </a:pPr>
            <a:endParaRPr lang="en-US" sz="3200" dirty="0">
              <a:effectLst/>
              <a:latin typeface="Times New Roman" panose="02020603050405020304" pitchFamily="18" charset="0"/>
              <a:ea typeface="Times New Roman" panose="02020603050405020304" pitchFamily="18" charset="0"/>
            </a:endParaRPr>
          </a:p>
        </p:txBody>
      </p:sp>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9/16/2020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3</a:t>
            </a:fld>
            <a:endParaRPr lang="en-US"/>
          </a:p>
        </p:txBody>
      </p:sp>
    </p:spTree>
    <p:extLst>
      <p:ext uri="{BB962C8B-B14F-4D97-AF65-F5344CB8AC3E}">
        <p14:creationId xmlns:p14="http://schemas.microsoft.com/office/powerpoint/2010/main" val="405117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0DCC7-FC68-42F1-AEFC-179B230612AA}"/>
              </a:ext>
            </a:extLst>
          </p:cNvPr>
          <p:cNvSpPr>
            <a:spLocks noGrp="1"/>
          </p:cNvSpPr>
          <p:nvPr>
            <p:ph type="title"/>
          </p:nvPr>
        </p:nvSpPr>
        <p:spPr>
          <a:xfrm>
            <a:off x="838200" y="365126"/>
            <a:ext cx="10515600" cy="1079362"/>
          </a:xfrm>
        </p:spPr>
        <p:txBody>
          <a:bodyPr>
            <a:noAutofit/>
          </a:bodyPr>
          <a:lstStyle/>
          <a:p>
            <a:pPr hangingPunct="0"/>
            <a:r>
              <a:rPr lang="en-US" sz="4400" dirty="0">
                <a:solidFill>
                  <a:srgbClr val="FF0000"/>
                </a:solidFill>
              </a:rPr>
              <a:t>Do happy marriages lead to longer lifespan?</a:t>
            </a:r>
            <a:endParaRPr lang="en-US" dirty="0">
              <a:solidFill>
                <a:srgbClr val="FF0000"/>
              </a:solidFill>
            </a:endParaRP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D58EAC9-108F-42B2-955E-ED0BEC7C919D}"/>
                  </a:ext>
                </a:extLst>
              </p:cNvPr>
              <p:cNvSpPr>
                <a:spLocks noGrp="1"/>
              </p:cNvSpPr>
              <p:nvPr>
                <p:ph idx="1"/>
              </p:nvPr>
            </p:nvSpPr>
            <p:spPr>
              <a:xfrm>
                <a:off x="838200" y="1322774"/>
                <a:ext cx="10515600" cy="5289370"/>
              </a:xfrm>
            </p:spPr>
            <p:txBody>
              <a:bodyPr>
                <a:noAutofit/>
              </a:bodyPr>
              <a:lstStyle/>
              <a:p>
                <a:pPr marL="0" marR="0" indent="0" hangingPunct="0">
                  <a:spcBef>
                    <a:spcPts val="0"/>
                  </a:spcBef>
                  <a:spcAft>
                    <a:spcPts val="0"/>
                  </a:spcAft>
                  <a:buNone/>
                  <a:tabLst>
                    <a:tab pos="1790700" algn="l"/>
                  </a:tabLst>
                </a:pPr>
                <a:r>
                  <a:rPr lang="en-US" sz="3200" dirty="0">
                    <a:effectLst/>
                    <a:latin typeface="Times New Roman" panose="02020603050405020304" pitchFamily="18" charset="0"/>
                    <a:ea typeface="Times New Roman" panose="02020603050405020304" pitchFamily="18" charset="0"/>
                  </a:rPr>
                  <a:t>Ages at death for 8 women who divorced within 5 years of their first marriage: </a:t>
                </a:r>
                <a:r>
                  <a:rPr lang="en-US" sz="3200" dirty="0">
                    <a:solidFill>
                      <a:srgbClr val="0070C0"/>
                    </a:solidFill>
                    <a:effectLst/>
                    <a:latin typeface="Times New Roman" panose="02020603050405020304" pitchFamily="18" charset="0"/>
                    <a:ea typeface="Times New Roman" panose="02020603050405020304" pitchFamily="18" charset="0"/>
                  </a:rPr>
                  <a:t>32, 83, 71, 75, 45, 68, 56, 57</a:t>
                </a:r>
              </a:p>
              <a:p>
                <a:pPr marL="0" marR="0" indent="0" hangingPunct="0">
                  <a:spcBef>
                    <a:spcPts val="0"/>
                  </a:spcBef>
                  <a:spcAft>
                    <a:spcPts val="0"/>
                  </a:spcAft>
                  <a:buNone/>
                  <a:tabLst>
                    <a:tab pos="1790700" algn="l"/>
                  </a:tabLst>
                </a:pPr>
                <a:r>
                  <a:rPr lang="en-US" sz="3200" dirty="0">
                    <a:effectLst/>
                    <a:latin typeface="Times New Roman" panose="02020603050405020304" pitchFamily="18" charset="0"/>
                    <a:ea typeface="Times New Roman" panose="02020603050405020304" pitchFamily="18" charset="0"/>
                  </a:rPr>
                  <a:t> Ages at death for 5 women who celebrated Golden Anniversary with their first husband: </a:t>
                </a:r>
                <a:r>
                  <a:rPr lang="en-US" sz="3200" dirty="0">
                    <a:solidFill>
                      <a:srgbClr val="00B050"/>
                    </a:solidFill>
                    <a:effectLst/>
                    <a:latin typeface="Times New Roman" panose="02020603050405020304" pitchFamily="18" charset="0"/>
                    <a:ea typeface="Times New Roman" panose="02020603050405020304" pitchFamily="18" charset="0"/>
                  </a:rPr>
                  <a:t>83, 72, 85, 94, 74</a:t>
                </a:r>
              </a:p>
              <a:p>
                <a:pPr marL="0" marR="0" hangingPunct="0">
                  <a:spcBef>
                    <a:spcPts val="0"/>
                  </a:spcBef>
                  <a:spcAft>
                    <a:spcPts val="0"/>
                  </a:spcAft>
                  <a:tabLst>
                    <a:tab pos="1790700" algn="l"/>
                  </a:tabLst>
                </a:pPr>
                <a:endParaRPr lang="en-US" sz="3200" dirty="0">
                  <a:effectLst/>
                  <a:latin typeface="Times New Roman" panose="02020603050405020304" pitchFamily="18" charset="0"/>
                  <a:ea typeface="Times New Roman" panose="02020603050405020304" pitchFamily="18" charset="0"/>
                </a:endParaRPr>
              </a:p>
              <a:p>
                <a:pPr marL="0" marR="0" hangingPunct="0">
                  <a:spcBef>
                    <a:spcPts val="0"/>
                  </a:spcBef>
                  <a:spcAft>
                    <a:spcPts val="0"/>
                  </a:spcAft>
                  <a:tabLst>
                    <a:tab pos="1790700" algn="l"/>
                  </a:tabLst>
                </a:pPr>
                <a:r>
                  <a:rPr lang="en-US" sz="3200" dirty="0">
                    <a:latin typeface="Times New Roman" panose="02020603050405020304" pitchFamily="18" charset="0"/>
                    <a:ea typeface="Times New Roman" panose="02020603050405020304" pitchFamily="18" charset="0"/>
                  </a:rPr>
                  <a:t>First data set       </a:t>
                </a:r>
                <a14:m>
                  <m:oMath xmlns:m="http://schemas.openxmlformats.org/officeDocument/2006/math">
                    <m:acc>
                      <m:accPr>
                        <m:chr m:val="̅"/>
                        <m:ctrlPr>
                          <a:rPr lang="en-US" sz="3200" b="0" i="1" smtClean="0">
                            <a:solidFill>
                              <a:srgbClr val="0070C0"/>
                            </a:solidFill>
                            <a:latin typeface="Cambria Math" panose="02040503050406030204" pitchFamily="18" charset="0"/>
                          </a:rPr>
                        </m:ctrlPr>
                      </m:accPr>
                      <m:e>
                        <m:r>
                          <m:rPr>
                            <m:sty m:val="p"/>
                          </m:rPr>
                          <a:rPr lang="en-US" sz="3200">
                            <a:solidFill>
                              <a:srgbClr val="0070C0"/>
                            </a:solidFill>
                            <a:latin typeface="Cambria Math" panose="02040503050406030204" pitchFamily="18" charset="0"/>
                            <a:ea typeface="Times New Roman" panose="02020603050405020304" pitchFamily="18" charset="0"/>
                          </a:rPr>
                          <m:t>X</m:t>
                        </m:r>
                      </m:e>
                    </m:acc>
                    <m:r>
                      <a:rPr lang="pt-BR" sz="3200" i="1" smtClean="0">
                        <a:solidFill>
                          <a:srgbClr val="0070C0"/>
                        </a:solidFill>
                        <a:latin typeface="Cambria Math" panose="02040503050406030204" pitchFamily="18" charset="0"/>
                        <a:ea typeface="Times New Roman" panose="02020603050405020304" pitchFamily="18" charset="0"/>
                      </a:rPr>
                      <m:t>=</m:t>
                    </m:r>
                  </m:oMath>
                </a14:m>
                <a:r>
                  <a:rPr lang="en-US" sz="3200" dirty="0">
                    <a:solidFill>
                      <a:srgbClr val="0070C0"/>
                    </a:solidFill>
                    <a:latin typeface="Times New Roman" panose="02020603050405020304" pitchFamily="18" charset="0"/>
                    <a:ea typeface="Times New Roman" panose="02020603050405020304" pitchFamily="18" charset="0"/>
                  </a:rPr>
                  <a:t>60.875,  m= 62.5</a:t>
                </a:r>
              </a:p>
              <a:p>
                <a:pPr marL="0" hangingPunct="0">
                  <a:spcBef>
                    <a:spcPts val="0"/>
                  </a:spcBef>
                  <a:tabLst>
                    <a:tab pos="1790700" algn="l"/>
                  </a:tabLst>
                </a:pPr>
                <a:r>
                  <a:rPr lang="en-US" sz="3200" dirty="0">
                    <a:latin typeface="Times New Roman" panose="02020603050405020304" pitchFamily="18" charset="0"/>
                    <a:ea typeface="Times New Roman" panose="02020603050405020304" pitchFamily="18" charset="0"/>
                  </a:rPr>
                  <a:t>Second data set  </a:t>
                </a:r>
                <a14:m>
                  <m:oMath xmlns:m="http://schemas.openxmlformats.org/officeDocument/2006/math">
                    <m:acc>
                      <m:accPr>
                        <m:chr m:val="̅"/>
                        <m:ctrlPr>
                          <a:rPr lang="en-US" sz="3200" b="0" i="1" smtClean="0">
                            <a:solidFill>
                              <a:srgbClr val="00B050"/>
                            </a:solidFill>
                            <a:latin typeface="Cambria Math" panose="02040503050406030204" pitchFamily="18" charset="0"/>
                          </a:rPr>
                        </m:ctrlPr>
                      </m:accPr>
                      <m:e>
                        <m:r>
                          <m:rPr>
                            <m:sty m:val="p"/>
                          </m:rPr>
                          <a:rPr lang="en-US" sz="3200">
                            <a:solidFill>
                              <a:srgbClr val="00B050"/>
                            </a:solidFill>
                            <a:latin typeface="Cambria Math" panose="02040503050406030204" pitchFamily="18" charset="0"/>
                            <a:ea typeface="Times New Roman" panose="02020603050405020304" pitchFamily="18" charset="0"/>
                          </a:rPr>
                          <m:t>X</m:t>
                        </m:r>
                      </m:e>
                    </m:acc>
                    <m:r>
                      <a:rPr lang="pt-BR" sz="3200" i="1" smtClean="0">
                        <a:solidFill>
                          <a:srgbClr val="00B050"/>
                        </a:solidFill>
                        <a:latin typeface="Cambria Math" panose="02040503050406030204" pitchFamily="18" charset="0"/>
                        <a:ea typeface="Times New Roman" panose="02020603050405020304" pitchFamily="18" charset="0"/>
                      </a:rPr>
                      <m:t>=</m:t>
                    </m:r>
                  </m:oMath>
                </a14:m>
                <a:r>
                  <a:rPr lang="en-US" sz="3200" dirty="0">
                    <a:solidFill>
                      <a:srgbClr val="00B050"/>
                    </a:solidFill>
                    <a:latin typeface="Times New Roman" panose="02020603050405020304" pitchFamily="18" charset="0"/>
                    <a:ea typeface="Times New Roman" panose="02020603050405020304" pitchFamily="18" charset="0"/>
                  </a:rPr>
                  <a:t>82,         m= 83</a:t>
                </a:r>
                <a:endParaRPr lang="en-US" sz="3200" dirty="0">
                  <a:latin typeface="Times New Roman" panose="02020603050405020304" pitchFamily="18" charset="0"/>
                  <a:ea typeface="Times New Roman" panose="02020603050405020304" pitchFamily="18" charset="0"/>
                </a:endParaRPr>
              </a:p>
              <a:p>
                <a:pPr marL="0" marR="0" hangingPunct="0">
                  <a:spcBef>
                    <a:spcPts val="0"/>
                  </a:spcBef>
                  <a:spcAft>
                    <a:spcPts val="0"/>
                  </a:spcAft>
                  <a:tabLst>
                    <a:tab pos="1790700" algn="l"/>
                  </a:tabLst>
                </a:pPr>
                <a:r>
                  <a:rPr lang="en-US" sz="3200" dirty="0">
                    <a:latin typeface="Times New Roman" panose="02020603050405020304" pitchFamily="18" charset="0"/>
                    <a:ea typeface="Times New Roman" panose="02020603050405020304" pitchFamily="18" charset="0"/>
                  </a:rPr>
                  <a:t>Clearly the women in second data set lives longer. </a:t>
                </a:r>
              </a:p>
              <a:p>
                <a:pPr marL="0" marR="0" hangingPunct="0">
                  <a:spcBef>
                    <a:spcPts val="0"/>
                  </a:spcBef>
                  <a:spcAft>
                    <a:spcPts val="0"/>
                  </a:spcAft>
                  <a:tabLst>
                    <a:tab pos="1790700" algn="l"/>
                  </a:tabLst>
                </a:pPr>
                <a:endParaRPr lang="en-US" sz="3200" dirty="0">
                  <a:latin typeface="Times New Roman" panose="02020603050405020304" pitchFamily="18" charset="0"/>
                  <a:ea typeface="Times New Roman" panose="02020603050405020304" pitchFamily="18" charset="0"/>
                </a:endParaRPr>
              </a:p>
              <a:p>
                <a:pPr marL="0" marR="0" hangingPunct="0">
                  <a:spcBef>
                    <a:spcPts val="0"/>
                  </a:spcBef>
                  <a:spcAft>
                    <a:spcPts val="0"/>
                  </a:spcAft>
                  <a:tabLst>
                    <a:tab pos="1790700" algn="l"/>
                  </a:tabLst>
                </a:pPr>
                <a:r>
                  <a:rPr lang="en-US" sz="3200" dirty="0">
                    <a:solidFill>
                      <a:srgbClr val="C00000"/>
                    </a:solidFill>
                    <a:latin typeface="Times New Roman" panose="02020603050405020304" pitchFamily="18" charset="0"/>
                    <a:ea typeface="Times New Roman" panose="02020603050405020304" pitchFamily="18" charset="0"/>
                  </a:rPr>
                  <a:t>Can we conclude that </a:t>
                </a:r>
                <a:r>
                  <a:rPr lang="en-US" sz="3200" dirty="0">
                    <a:solidFill>
                      <a:srgbClr val="C00000"/>
                    </a:solidFill>
                    <a:effectLst/>
                    <a:latin typeface="Times New Roman" panose="02020603050405020304" pitchFamily="18" charset="0"/>
                    <a:ea typeface="Times New Roman" panose="02020603050405020304" pitchFamily="18" charset="0"/>
                  </a:rPr>
                  <a:t>happy marriages lead to longer lifespan?</a:t>
                </a:r>
              </a:p>
              <a:p>
                <a:pPr marL="0" marR="0" hangingPunct="0">
                  <a:spcBef>
                    <a:spcPts val="0"/>
                  </a:spcBef>
                  <a:spcAft>
                    <a:spcPts val="0"/>
                  </a:spcAft>
                  <a:tabLst>
                    <a:tab pos="1790700" algn="l"/>
                  </a:tabLst>
                </a:pPr>
                <a:endParaRPr lang="en-US" sz="3200" dirty="0">
                  <a:effectLst/>
                  <a:latin typeface="Times New Roman" panose="02020603050405020304" pitchFamily="18" charset="0"/>
                  <a:ea typeface="Times New Roman" panose="02020603050405020304" pitchFamily="18" charset="0"/>
                </a:endParaRPr>
              </a:p>
            </p:txBody>
          </p:sp>
        </mc:Choice>
        <mc:Fallback xmlns="">
          <p:sp>
            <p:nvSpPr>
              <p:cNvPr id="6" name="Content Placeholder 5">
                <a:extLst>
                  <a:ext uri="{FF2B5EF4-FFF2-40B4-BE49-F238E27FC236}">
                    <a16:creationId xmlns:a16="http://schemas.microsoft.com/office/drawing/2014/main" id="{2D58EAC9-108F-42B2-955E-ED0BEC7C919D}"/>
                  </a:ext>
                </a:extLst>
              </p:cNvPr>
              <p:cNvSpPr>
                <a:spLocks noGrp="1" noRot="1" noChangeAspect="1" noMove="1" noResize="1" noEditPoints="1" noAdjustHandles="1" noChangeArrowheads="1" noChangeShapeType="1" noTextEdit="1"/>
              </p:cNvSpPr>
              <p:nvPr>
                <p:ph idx="1"/>
              </p:nvPr>
            </p:nvSpPr>
            <p:spPr>
              <a:xfrm>
                <a:off x="838200" y="1322774"/>
                <a:ext cx="10515600" cy="5289370"/>
              </a:xfrm>
              <a:blipFill>
                <a:blip r:embed="rId2"/>
                <a:stretch>
                  <a:fillRect l="-1507" t="-2535"/>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9/16/2020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4</a:t>
            </a:fld>
            <a:endParaRPr lang="en-US"/>
          </a:p>
        </p:txBody>
      </p:sp>
    </p:spTree>
    <p:extLst>
      <p:ext uri="{BB962C8B-B14F-4D97-AF65-F5344CB8AC3E}">
        <p14:creationId xmlns:p14="http://schemas.microsoft.com/office/powerpoint/2010/main" val="1450229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0DCC7-FC68-42F1-AEFC-179B230612AA}"/>
              </a:ext>
            </a:extLst>
          </p:cNvPr>
          <p:cNvSpPr>
            <a:spLocks noGrp="1"/>
          </p:cNvSpPr>
          <p:nvPr>
            <p:ph type="title"/>
          </p:nvPr>
        </p:nvSpPr>
        <p:spPr>
          <a:xfrm>
            <a:off x="838200" y="365126"/>
            <a:ext cx="10515600" cy="1079362"/>
          </a:xfrm>
        </p:spPr>
        <p:txBody>
          <a:bodyPr>
            <a:noAutofit/>
          </a:bodyPr>
          <a:lstStyle/>
          <a:p>
            <a:pPr hangingPunct="0"/>
            <a:r>
              <a:rPr lang="en-US" sz="4400" dirty="0">
                <a:solidFill>
                  <a:srgbClr val="FF0000"/>
                </a:solidFill>
              </a:rPr>
              <a:t>Do happy marriages lead to longer lifespan?</a:t>
            </a:r>
            <a:endParaRPr lang="en-US" dirty="0">
              <a:solidFill>
                <a:srgbClr val="FF0000"/>
              </a:solidFill>
            </a:endParaRPr>
          </a:p>
        </p:txBody>
      </p:sp>
      <p:sp>
        <p:nvSpPr>
          <p:cNvPr id="6" name="Content Placeholder 5">
            <a:extLst>
              <a:ext uri="{FF2B5EF4-FFF2-40B4-BE49-F238E27FC236}">
                <a16:creationId xmlns:a16="http://schemas.microsoft.com/office/drawing/2014/main" id="{2D58EAC9-108F-42B2-955E-ED0BEC7C919D}"/>
              </a:ext>
            </a:extLst>
          </p:cNvPr>
          <p:cNvSpPr>
            <a:spLocks noGrp="1"/>
          </p:cNvSpPr>
          <p:nvPr>
            <p:ph idx="1"/>
          </p:nvPr>
        </p:nvSpPr>
        <p:spPr>
          <a:xfrm>
            <a:off x="838200" y="1322774"/>
            <a:ext cx="10515600" cy="5289370"/>
          </a:xfrm>
        </p:spPr>
        <p:txBody>
          <a:bodyPr>
            <a:noAutofit/>
          </a:bodyPr>
          <a:lstStyle/>
          <a:p>
            <a:pPr marL="0" marR="0" indent="0" hangingPunct="0">
              <a:spcBef>
                <a:spcPts val="0"/>
              </a:spcBef>
              <a:spcAft>
                <a:spcPts val="0"/>
              </a:spcAft>
              <a:buNone/>
              <a:tabLst>
                <a:tab pos="1790700" algn="l"/>
              </a:tabLst>
            </a:pPr>
            <a:r>
              <a:rPr lang="en-US" sz="3200" dirty="0">
                <a:effectLst/>
                <a:latin typeface="Times New Roman" panose="02020603050405020304" pitchFamily="18" charset="0"/>
                <a:ea typeface="Times New Roman" panose="02020603050405020304" pitchFamily="18" charset="0"/>
              </a:rPr>
              <a:t>Ages at death for 8 women who divorced within 5 years of their first marriage: </a:t>
            </a:r>
            <a:r>
              <a:rPr lang="en-US" sz="3200" dirty="0">
                <a:solidFill>
                  <a:srgbClr val="0070C0"/>
                </a:solidFill>
                <a:effectLst/>
                <a:latin typeface="Times New Roman" panose="02020603050405020304" pitchFamily="18" charset="0"/>
                <a:ea typeface="Times New Roman" panose="02020603050405020304" pitchFamily="18" charset="0"/>
              </a:rPr>
              <a:t>32, 83, 71, 75, 45, 68, 56, 57</a:t>
            </a:r>
          </a:p>
          <a:p>
            <a:pPr marL="0" marR="0" indent="0" hangingPunct="0">
              <a:spcBef>
                <a:spcPts val="0"/>
              </a:spcBef>
              <a:spcAft>
                <a:spcPts val="0"/>
              </a:spcAft>
              <a:buNone/>
              <a:tabLst>
                <a:tab pos="1790700" algn="l"/>
              </a:tabLst>
            </a:pPr>
            <a:r>
              <a:rPr lang="en-US" sz="3200" dirty="0">
                <a:effectLst/>
                <a:latin typeface="Times New Roman" panose="02020603050405020304" pitchFamily="18" charset="0"/>
                <a:ea typeface="Times New Roman" panose="02020603050405020304" pitchFamily="18" charset="0"/>
              </a:rPr>
              <a:t> Ages at death for 5 women who celebrated Golden Anniversary with their first husband: </a:t>
            </a:r>
            <a:r>
              <a:rPr lang="en-US" sz="3200" dirty="0">
                <a:solidFill>
                  <a:srgbClr val="00B050"/>
                </a:solidFill>
                <a:effectLst/>
                <a:latin typeface="Times New Roman" panose="02020603050405020304" pitchFamily="18" charset="0"/>
                <a:ea typeface="Times New Roman" panose="02020603050405020304" pitchFamily="18" charset="0"/>
              </a:rPr>
              <a:t>83, 72, 85, 94, 74</a:t>
            </a:r>
          </a:p>
          <a:p>
            <a:pPr marL="0" marR="0" hangingPunct="0">
              <a:spcBef>
                <a:spcPts val="0"/>
              </a:spcBef>
              <a:spcAft>
                <a:spcPts val="0"/>
              </a:spcAft>
              <a:tabLst>
                <a:tab pos="1790700" algn="l"/>
              </a:tabLst>
            </a:pPr>
            <a:endParaRPr lang="en-US" sz="3200" dirty="0">
              <a:effectLst/>
              <a:latin typeface="Times New Roman" panose="02020603050405020304" pitchFamily="18" charset="0"/>
              <a:ea typeface="Times New Roman" panose="02020603050405020304" pitchFamily="18" charset="0"/>
            </a:endParaRPr>
          </a:p>
          <a:p>
            <a:pPr marL="0" marR="0" hangingPunct="0">
              <a:spcBef>
                <a:spcPts val="0"/>
              </a:spcBef>
              <a:spcAft>
                <a:spcPts val="0"/>
              </a:spcAft>
              <a:tabLst>
                <a:tab pos="1790700" algn="l"/>
              </a:tabLst>
            </a:pPr>
            <a:r>
              <a:rPr lang="en-US" sz="3200" dirty="0">
                <a:effectLst/>
                <a:latin typeface="Times New Roman" panose="02020603050405020304" pitchFamily="18" charset="0"/>
                <a:ea typeface="Times New Roman" panose="02020603050405020304" pitchFamily="18" charset="0"/>
              </a:rPr>
              <a:t>?</a:t>
            </a:r>
          </a:p>
        </p:txBody>
      </p:sp>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9/16/2020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5</a:t>
            </a:fld>
            <a:endParaRPr lang="en-US"/>
          </a:p>
        </p:txBody>
      </p:sp>
    </p:spTree>
    <p:extLst>
      <p:ext uri="{BB962C8B-B14F-4D97-AF65-F5344CB8AC3E}">
        <p14:creationId xmlns:p14="http://schemas.microsoft.com/office/powerpoint/2010/main" val="2588036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0DCC7-FC68-42F1-AEFC-179B230612AA}"/>
              </a:ext>
            </a:extLst>
          </p:cNvPr>
          <p:cNvSpPr>
            <a:spLocks noGrp="1"/>
          </p:cNvSpPr>
          <p:nvPr>
            <p:ph type="title"/>
          </p:nvPr>
        </p:nvSpPr>
        <p:spPr>
          <a:xfrm>
            <a:off x="838200" y="365126"/>
            <a:ext cx="10515600" cy="1079362"/>
          </a:xfrm>
        </p:spPr>
        <p:txBody>
          <a:bodyPr>
            <a:noAutofit/>
          </a:bodyPr>
          <a:lstStyle/>
          <a:p>
            <a:pPr hangingPunct="0"/>
            <a:r>
              <a:rPr lang="en-US" b="1" dirty="0">
                <a:solidFill>
                  <a:srgbClr val="FF0000"/>
                </a:solidFill>
              </a:rPr>
              <a:t>Mean versus Median, which one to use?</a:t>
            </a:r>
            <a:endParaRPr lang="en-US" dirty="0">
              <a:solidFill>
                <a:srgbClr val="FF0000"/>
              </a:solidFill>
            </a:endParaRPr>
          </a:p>
        </p:txBody>
      </p:sp>
      <p:sp>
        <p:nvSpPr>
          <p:cNvPr id="6" name="Content Placeholder 5">
            <a:extLst>
              <a:ext uri="{FF2B5EF4-FFF2-40B4-BE49-F238E27FC236}">
                <a16:creationId xmlns:a16="http://schemas.microsoft.com/office/drawing/2014/main" id="{2D58EAC9-108F-42B2-955E-ED0BEC7C919D}"/>
              </a:ext>
            </a:extLst>
          </p:cNvPr>
          <p:cNvSpPr>
            <a:spLocks noGrp="1"/>
          </p:cNvSpPr>
          <p:nvPr>
            <p:ph idx="1"/>
          </p:nvPr>
        </p:nvSpPr>
        <p:spPr>
          <a:xfrm>
            <a:off x="838200" y="1444488"/>
            <a:ext cx="10515600" cy="5167655"/>
          </a:xfrm>
        </p:spPr>
        <p:txBody>
          <a:bodyPr>
            <a:noAutofit/>
          </a:bodyPr>
          <a:lstStyle/>
          <a:p>
            <a:pPr hangingPunct="0"/>
            <a:r>
              <a:rPr lang="en-US" sz="4000" dirty="0"/>
              <a:t>Both are measures of center. </a:t>
            </a:r>
          </a:p>
          <a:p>
            <a:pPr hangingPunct="0"/>
            <a:r>
              <a:rPr lang="en-US" sz="4000" dirty="0"/>
              <a:t>Mathematically, </a:t>
            </a:r>
            <a:r>
              <a:rPr lang="en-US" sz="4000" u="sng" dirty="0"/>
              <a:t>median is more robust</a:t>
            </a:r>
            <a:r>
              <a:rPr lang="en-US" sz="4000" dirty="0"/>
              <a:t> (less sensitive to outliers). </a:t>
            </a:r>
          </a:p>
          <a:p>
            <a:pPr hangingPunct="0"/>
            <a:r>
              <a:rPr lang="en-US" sz="4000" dirty="0"/>
              <a:t>Example:  to measure the standard of living in USA, should we use average (mean) income or median income?       Median is often used.</a:t>
            </a:r>
          </a:p>
          <a:p>
            <a:pPr hangingPunct="0"/>
            <a:r>
              <a:rPr lang="en-US" sz="4000" dirty="0"/>
              <a:t>Generally which one to use depends on which </a:t>
            </a:r>
            <a:r>
              <a:rPr lang="en-US" sz="4000" i="1" u="sng" dirty="0"/>
              <a:t>population parameter</a:t>
            </a:r>
            <a:r>
              <a:rPr lang="en-US" sz="4000" i="1" dirty="0"/>
              <a:t> </a:t>
            </a:r>
            <a:r>
              <a:rPr lang="en-US" sz="4000" dirty="0"/>
              <a:t>we want to study.</a:t>
            </a:r>
          </a:p>
        </p:txBody>
      </p:sp>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9/16/2020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6</a:t>
            </a:fld>
            <a:endParaRPr lang="en-US"/>
          </a:p>
        </p:txBody>
      </p:sp>
    </p:spTree>
    <p:extLst>
      <p:ext uri="{BB962C8B-B14F-4D97-AF65-F5344CB8AC3E}">
        <p14:creationId xmlns:p14="http://schemas.microsoft.com/office/powerpoint/2010/main" val="1199188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0DCC7-FC68-42F1-AEFC-179B230612AA}"/>
              </a:ext>
            </a:extLst>
          </p:cNvPr>
          <p:cNvSpPr>
            <a:spLocks noGrp="1"/>
          </p:cNvSpPr>
          <p:nvPr>
            <p:ph type="title"/>
          </p:nvPr>
        </p:nvSpPr>
        <p:spPr>
          <a:xfrm>
            <a:off x="838200" y="365126"/>
            <a:ext cx="10515600" cy="1079362"/>
          </a:xfrm>
        </p:spPr>
        <p:txBody>
          <a:bodyPr>
            <a:noAutofit/>
          </a:bodyPr>
          <a:lstStyle/>
          <a:p>
            <a:pPr hangingPunct="0"/>
            <a:r>
              <a:rPr lang="en-US" b="1" dirty="0">
                <a:solidFill>
                  <a:srgbClr val="FF0000"/>
                </a:solidFill>
              </a:rPr>
              <a:t>Mean versus Median, which one to use?</a:t>
            </a:r>
            <a:endParaRPr lang="en-US" dirty="0">
              <a:solidFill>
                <a:srgbClr val="FF0000"/>
              </a:solidFill>
            </a:endParaRPr>
          </a:p>
        </p:txBody>
      </p:sp>
      <p:sp>
        <p:nvSpPr>
          <p:cNvPr id="6" name="Content Placeholder 5">
            <a:extLst>
              <a:ext uri="{FF2B5EF4-FFF2-40B4-BE49-F238E27FC236}">
                <a16:creationId xmlns:a16="http://schemas.microsoft.com/office/drawing/2014/main" id="{2D58EAC9-108F-42B2-955E-ED0BEC7C919D}"/>
              </a:ext>
            </a:extLst>
          </p:cNvPr>
          <p:cNvSpPr>
            <a:spLocks noGrp="1"/>
          </p:cNvSpPr>
          <p:nvPr>
            <p:ph idx="1"/>
          </p:nvPr>
        </p:nvSpPr>
        <p:spPr>
          <a:xfrm>
            <a:off x="838200" y="1444488"/>
            <a:ext cx="10515600" cy="5167655"/>
          </a:xfrm>
        </p:spPr>
        <p:txBody>
          <a:bodyPr>
            <a:noAutofit/>
          </a:bodyPr>
          <a:lstStyle/>
          <a:p>
            <a:pPr hangingPunct="0"/>
            <a:r>
              <a:rPr lang="en-US" sz="4000" dirty="0"/>
              <a:t>When exploring oil field in the </a:t>
            </a:r>
          </a:p>
          <a:p>
            <a:pPr marL="0" indent="0" hangingPunct="0">
              <a:buNone/>
            </a:pPr>
            <a:r>
              <a:rPr lang="en-US" sz="4000" dirty="0"/>
              <a:t>20</a:t>
            </a:r>
            <a:r>
              <a:rPr lang="en-US" sz="4000" baseline="30000" dirty="0"/>
              <a:t>th</a:t>
            </a:r>
            <a:r>
              <a:rPr lang="en-US" sz="4000" dirty="0"/>
              <a:t> century, most of the drilled </a:t>
            </a:r>
          </a:p>
          <a:p>
            <a:pPr marL="0" indent="0" hangingPunct="0">
              <a:buNone/>
            </a:pPr>
            <a:r>
              <a:rPr lang="en-US" sz="4000" dirty="0"/>
              <a:t>wells are worthless in terms of </a:t>
            </a:r>
          </a:p>
          <a:p>
            <a:pPr marL="0" indent="0" hangingPunct="0">
              <a:buNone/>
            </a:pPr>
            <a:r>
              <a:rPr lang="en-US" sz="4000" dirty="0"/>
              <a:t>Oil production. So the median </a:t>
            </a:r>
          </a:p>
          <a:p>
            <a:pPr marL="0" indent="0" hangingPunct="0">
              <a:buNone/>
            </a:pPr>
            <a:r>
              <a:rPr lang="en-US" sz="4000" dirty="0"/>
              <a:t>production would be zero.  </a:t>
            </a:r>
          </a:p>
          <a:p>
            <a:pPr hangingPunct="0"/>
            <a:r>
              <a:rPr lang="en-US" sz="4000" dirty="0"/>
              <a:t>Mean production is important here, even if it depends heavily on the outliers. Here the profit of the company depends directly on the mean.</a:t>
            </a:r>
          </a:p>
        </p:txBody>
      </p:sp>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9/16/2020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7</a:t>
            </a:fld>
            <a:endParaRPr lang="en-US"/>
          </a:p>
        </p:txBody>
      </p:sp>
      <p:cxnSp>
        <p:nvCxnSpPr>
          <p:cNvPr id="8" name="Straight Connector 7">
            <a:extLst>
              <a:ext uri="{FF2B5EF4-FFF2-40B4-BE49-F238E27FC236}">
                <a16:creationId xmlns:a16="http://schemas.microsoft.com/office/drawing/2014/main" id="{9ACF2291-52F9-48EB-99CA-B96331D8B077}"/>
              </a:ext>
            </a:extLst>
          </p:cNvPr>
          <p:cNvCxnSpPr/>
          <p:nvPr/>
        </p:nvCxnSpPr>
        <p:spPr>
          <a:xfrm>
            <a:off x="7454900" y="2082800"/>
            <a:ext cx="32385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05E7CD15-804C-4461-94F7-0486364C3B1E}"/>
              </a:ext>
            </a:extLst>
          </p:cNvPr>
          <p:cNvSpPr/>
          <p:nvPr/>
        </p:nvSpPr>
        <p:spPr>
          <a:xfrm>
            <a:off x="7802670" y="2082800"/>
            <a:ext cx="160230" cy="5079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B35F704-9553-461C-9F17-31C07B14EDC9}"/>
              </a:ext>
            </a:extLst>
          </p:cNvPr>
          <p:cNvSpPr/>
          <p:nvPr/>
        </p:nvSpPr>
        <p:spPr>
          <a:xfrm>
            <a:off x="8187585" y="2082800"/>
            <a:ext cx="160230" cy="5079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5FFC90-9E0F-4570-AA06-BED96D0CC119}"/>
              </a:ext>
            </a:extLst>
          </p:cNvPr>
          <p:cNvSpPr/>
          <p:nvPr/>
        </p:nvSpPr>
        <p:spPr>
          <a:xfrm>
            <a:off x="8572500" y="2082800"/>
            <a:ext cx="160230" cy="5079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712CB49-F6C3-4C09-AAF9-C53F318E43FC}"/>
              </a:ext>
            </a:extLst>
          </p:cNvPr>
          <p:cNvSpPr/>
          <p:nvPr/>
        </p:nvSpPr>
        <p:spPr>
          <a:xfrm>
            <a:off x="10266470" y="2082799"/>
            <a:ext cx="160230" cy="5079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CE8F28D-49A5-4A29-827C-1DAA4E10446A}"/>
              </a:ext>
            </a:extLst>
          </p:cNvPr>
          <p:cNvSpPr/>
          <p:nvPr/>
        </p:nvSpPr>
        <p:spPr>
          <a:xfrm>
            <a:off x="9919655" y="2082799"/>
            <a:ext cx="160230" cy="5079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C4118FD-EA0D-4436-9193-06A56FE638A2}"/>
              </a:ext>
            </a:extLst>
          </p:cNvPr>
          <p:cNvSpPr/>
          <p:nvPr/>
        </p:nvSpPr>
        <p:spPr>
          <a:xfrm>
            <a:off x="9586018" y="2082799"/>
            <a:ext cx="160230" cy="5079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66D0226-8B25-4DA6-B8E6-ADE235B097DD}"/>
              </a:ext>
            </a:extLst>
          </p:cNvPr>
          <p:cNvSpPr/>
          <p:nvPr/>
        </p:nvSpPr>
        <p:spPr>
          <a:xfrm>
            <a:off x="9252381" y="2095495"/>
            <a:ext cx="160230" cy="5079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900E5C4-EA96-47FD-B1A7-896E8B352276}"/>
              </a:ext>
            </a:extLst>
          </p:cNvPr>
          <p:cNvSpPr/>
          <p:nvPr/>
        </p:nvSpPr>
        <p:spPr>
          <a:xfrm>
            <a:off x="8925333" y="2095495"/>
            <a:ext cx="160230" cy="5079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6BFAC81-DF3D-47A1-8155-BAB7BBCF6131}"/>
              </a:ext>
            </a:extLst>
          </p:cNvPr>
          <p:cNvSpPr/>
          <p:nvPr/>
        </p:nvSpPr>
        <p:spPr>
          <a:xfrm>
            <a:off x="7709115" y="2590794"/>
            <a:ext cx="3383637" cy="1333500"/>
          </a:xfrm>
          <a:custGeom>
            <a:avLst/>
            <a:gdLst>
              <a:gd name="connsiteX0" fmla="*/ 127624 w 3383637"/>
              <a:gd name="connsiteY0" fmla="*/ 368300 h 1333500"/>
              <a:gd name="connsiteX1" fmla="*/ 127624 w 3383637"/>
              <a:gd name="connsiteY1" fmla="*/ 368300 h 1333500"/>
              <a:gd name="connsiteX2" fmla="*/ 203824 w 3383637"/>
              <a:gd name="connsiteY2" fmla="*/ 266700 h 1333500"/>
              <a:gd name="connsiteX3" fmla="*/ 292724 w 3383637"/>
              <a:gd name="connsiteY3" fmla="*/ 215900 h 1333500"/>
              <a:gd name="connsiteX4" fmla="*/ 330824 w 3383637"/>
              <a:gd name="connsiteY4" fmla="*/ 203200 h 1333500"/>
              <a:gd name="connsiteX5" fmla="*/ 368924 w 3383637"/>
              <a:gd name="connsiteY5" fmla="*/ 177800 h 1333500"/>
              <a:gd name="connsiteX6" fmla="*/ 495924 w 3383637"/>
              <a:gd name="connsiteY6" fmla="*/ 165100 h 1333500"/>
              <a:gd name="connsiteX7" fmla="*/ 673724 w 3383637"/>
              <a:gd name="connsiteY7" fmla="*/ 139700 h 1333500"/>
              <a:gd name="connsiteX8" fmla="*/ 813424 w 3383637"/>
              <a:gd name="connsiteY8" fmla="*/ 101600 h 1333500"/>
              <a:gd name="connsiteX9" fmla="*/ 991224 w 3383637"/>
              <a:gd name="connsiteY9" fmla="*/ 63500 h 1333500"/>
              <a:gd name="connsiteX10" fmla="*/ 1118224 w 3383637"/>
              <a:gd name="connsiteY10" fmla="*/ 12700 h 1333500"/>
              <a:gd name="connsiteX11" fmla="*/ 1156324 w 3383637"/>
              <a:gd name="connsiteY11" fmla="*/ 0 h 1333500"/>
              <a:gd name="connsiteX12" fmla="*/ 1423024 w 3383637"/>
              <a:gd name="connsiteY12" fmla="*/ 38100 h 1333500"/>
              <a:gd name="connsiteX13" fmla="*/ 1461124 w 3383637"/>
              <a:gd name="connsiteY13" fmla="*/ 63500 h 1333500"/>
              <a:gd name="connsiteX14" fmla="*/ 1524624 w 3383637"/>
              <a:gd name="connsiteY14" fmla="*/ 127000 h 1333500"/>
              <a:gd name="connsiteX15" fmla="*/ 1600824 w 3383637"/>
              <a:gd name="connsiteY15" fmla="*/ 152400 h 1333500"/>
              <a:gd name="connsiteX16" fmla="*/ 1638924 w 3383637"/>
              <a:gd name="connsiteY16" fmla="*/ 177800 h 1333500"/>
              <a:gd name="connsiteX17" fmla="*/ 1715124 w 3383637"/>
              <a:gd name="connsiteY17" fmla="*/ 203200 h 1333500"/>
              <a:gd name="connsiteX18" fmla="*/ 1753224 w 3383637"/>
              <a:gd name="connsiteY18" fmla="*/ 215900 h 1333500"/>
              <a:gd name="connsiteX19" fmla="*/ 1969124 w 3383637"/>
              <a:gd name="connsiteY19" fmla="*/ 203200 h 1333500"/>
              <a:gd name="connsiteX20" fmla="*/ 2654924 w 3383637"/>
              <a:gd name="connsiteY20" fmla="*/ 165100 h 1333500"/>
              <a:gd name="connsiteX21" fmla="*/ 2985124 w 3383637"/>
              <a:gd name="connsiteY21" fmla="*/ 203200 h 1333500"/>
              <a:gd name="connsiteX22" fmla="*/ 3023224 w 3383637"/>
              <a:gd name="connsiteY22" fmla="*/ 241300 h 1333500"/>
              <a:gd name="connsiteX23" fmla="*/ 3048624 w 3383637"/>
              <a:gd name="connsiteY23" fmla="*/ 279400 h 1333500"/>
              <a:gd name="connsiteX24" fmla="*/ 3074024 w 3383637"/>
              <a:gd name="connsiteY24" fmla="*/ 241300 h 1333500"/>
              <a:gd name="connsiteX25" fmla="*/ 3150224 w 3383637"/>
              <a:gd name="connsiteY25" fmla="*/ 215900 h 1333500"/>
              <a:gd name="connsiteX26" fmla="*/ 3213724 w 3383637"/>
              <a:gd name="connsiteY26" fmla="*/ 228600 h 1333500"/>
              <a:gd name="connsiteX27" fmla="*/ 3289924 w 3383637"/>
              <a:gd name="connsiteY27" fmla="*/ 330200 h 1333500"/>
              <a:gd name="connsiteX28" fmla="*/ 3315324 w 3383637"/>
              <a:gd name="connsiteY28" fmla="*/ 406400 h 1333500"/>
              <a:gd name="connsiteX29" fmla="*/ 3328024 w 3383637"/>
              <a:gd name="connsiteY29" fmla="*/ 444500 h 1333500"/>
              <a:gd name="connsiteX30" fmla="*/ 3366124 w 3383637"/>
              <a:gd name="connsiteY30" fmla="*/ 520700 h 1333500"/>
              <a:gd name="connsiteX31" fmla="*/ 3366124 w 3383637"/>
              <a:gd name="connsiteY31" fmla="*/ 914400 h 1333500"/>
              <a:gd name="connsiteX32" fmla="*/ 3340724 w 3383637"/>
              <a:gd name="connsiteY32" fmla="*/ 965200 h 1333500"/>
              <a:gd name="connsiteX33" fmla="*/ 3302624 w 3383637"/>
              <a:gd name="connsiteY33" fmla="*/ 990600 h 1333500"/>
              <a:gd name="connsiteX34" fmla="*/ 3277224 w 3383637"/>
              <a:gd name="connsiteY34" fmla="*/ 1028700 h 1333500"/>
              <a:gd name="connsiteX35" fmla="*/ 3188324 w 3383637"/>
              <a:gd name="connsiteY35" fmla="*/ 1079500 h 1333500"/>
              <a:gd name="connsiteX36" fmla="*/ 3124824 w 3383637"/>
              <a:gd name="connsiteY36" fmla="*/ 1168400 h 1333500"/>
              <a:gd name="connsiteX37" fmla="*/ 3074024 w 3383637"/>
              <a:gd name="connsiteY37" fmla="*/ 1244600 h 1333500"/>
              <a:gd name="connsiteX38" fmla="*/ 3035924 w 3383637"/>
              <a:gd name="connsiteY38" fmla="*/ 1270000 h 1333500"/>
              <a:gd name="connsiteX39" fmla="*/ 2997824 w 3383637"/>
              <a:gd name="connsiteY39" fmla="*/ 1282700 h 1333500"/>
              <a:gd name="connsiteX40" fmla="*/ 2540624 w 3383637"/>
              <a:gd name="connsiteY40" fmla="*/ 1308100 h 1333500"/>
              <a:gd name="connsiteX41" fmla="*/ 2121524 w 3383637"/>
              <a:gd name="connsiteY41" fmla="*/ 1333500 h 1333500"/>
              <a:gd name="connsiteX42" fmla="*/ 1372224 w 3383637"/>
              <a:gd name="connsiteY42" fmla="*/ 1320800 h 1333500"/>
              <a:gd name="connsiteX43" fmla="*/ 1283324 w 3383637"/>
              <a:gd name="connsiteY43" fmla="*/ 1308100 h 1333500"/>
              <a:gd name="connsiteX44" fmla="*/ 1207124 w 3383637"/>
              <a:gd name="connsiteY44" fmla="*/ 1282700 h 1333500"/>
              <a:gd name="connsiteX45" fmla="*/ 1118224 w 3383637"/>
              <a:gd name="connsiteY45" fmla="*/ 1257300 h 1333500"/>
              <a:gd name="connsiteX46" fmla="*/ 1054724 w 3383637"/>
              <a:gd name="connsiteY46" fmla="*/ 1219200 h 1333500"/>
              <a:gd name="connsiteX47" fmla="*/ 1016624 w 3383637"/>
              <a:gd name="connsiteY47" fmla="*/ 1181100 h 1333500"/>
              <a:gd name="connsiteX48" fmla="*/ 978524 w 3383637"/>
              <a:gd name="connsiteY48" fmla="*/ 1168400 h 1333500"/>
              <a:gd name="connsiteX49" fmla="*/ 876924 w 3383637"/>
              <a:gd name="connsiteY49" fmla="*/ 1117600 h 1333500"/>
              <a:gd name="connsiteX50" fmla="*/ 813424 w 3383637"/>
              <a:gd name="connsiteY50" fmla="*/ 1104900 h 1333500"/>
              <a:gd name="connsiteX51" fmla="*/ 775324 w 3383637"/>
              <a:gd name="connsiteY51" fmla="*/ 1092200 h 1333500"/>
              <a:gd name="connsiteX52" fmla="*/ 711824 w 3383637"/>
              <a:gd name="connsiteY52" fmla="*/ 1079500 h 1333500"/>
              <a:gd name="connsiteX53" fmla="*/ 661024 w 3383637"/>
              <a:gd name="connsiteY53" fmla="*/ 1054100 h 1333500"/>
              <a:gd name="connsiteX54" fmla="*/ 622924 w 3383637"/>
              <a:gd name="connsiteY54" fmla="*/ 1028700 h 1333500"/>
              <a:gd name="connsiteX55" fmla="*/ 559424 w 3383637"/>
              <a:gd name="connsiteY55" fmla="*/ 1003300 h 1333500"/>
              <a:gd name="connsiteX56" fmla="*/ 470524 w 3383637"/>
              <a:gd name="connsiteY56" fmla="*/ 977900 h 1333500"/>
              <a:gd name="connsiteX57" fmla="*/ 419724 w 3383637"/>
              <a:gd name="connsiteY57" fmla="*/ 952500 h 1333500"/>
              <a:gd name="connsiteX58" fmla="*/ 343524 w 3383637"/>
              <a:gd name="connsiteY58" fmla="*/ 927100 h 1333500"/>
              <a:gd name="connsiteX59" fmla="*/ 267324 w 3383637"/>
              <a:gd name="connsiteY59" fmla="*/ 876300 h 1333500"/>
              <a:gd name="connsiteX60" fmla="*/ 229224 w 3383637"/>
              <a:gd name="connsiteY60" fmla="*/ 850900 h 1333500"/>
              <a:gd name="connsiteX61" fmla="*/ 51424 w 3383637"/>
              <a:gd name="connsiteY61" fmla="*/ 736600 h 1333500"/>
              <a:gd name="connsiteX62" fmla="*/ 624 w 3383637"/>
              <a:gd name="connsiteY62" fmla="*/ 660400 h 1333500"/>
              <a:gd name="connsiteX63" fmla="*/ 13324 w 3383637"/>
              <a:gd name="connsiteY63" fmla="*/ 444500 h 1333500"/>
              <a:gd name="connsiteX64" fmla="*/ 89524 w 3383637"/>
              <a:gd name="connsiteY64" fmla="*/ 393700 h 1333500"/>
              <a:gd name="connsiteX65" fmla="*/ 140324 w 3383637"/>
              <a:gd name="connsiteY65" fmla="*/ 355600 h 1333500"/>
              <a:gd name="connsiteX66" fmla="*/ 191124 w 3383637"/>
              <a:gd name="connsiteY66" fmla="*/ 330200 h 1333500"/>
              <a:gd name="connsiteX67" fmla="*/ 229224 w 3383637"/>
              <a:gd name="connsiteY67" fmla="*/ 292100 h 1333500"/>
              <a:gd name="connsiteX68" fmla="*/ 267324 w 3383637"/>
              <a:gd name="connsiteY68" fmla="*/ 279400 h 1333500"/>
              <a:gd name="connsiteX69" fmla="*/ 241924 w 3383637"/>
              <a:gd name="connsiteY69" fmla="*/ 279400 h 133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3383637" h="1333500">
                <a:moveTo>
                  <a:pt x="127624" y="368300"/>
                </a:moveTo>
                <a:lnTo>
                  <a:pt x="127624" y="368300"/>
                </a:lnTo>
                <a:cubicBezTo>
                  <a:pt x="153024" y="334433"/>
                  <a:pt x="175504" y="298166"/>
                  <a:pt x="203824" y="266700"/>
                </a:cubicBezTo>
                <a:cubicBezTo>
                  <a:pt x="217172" y="251869"/>
                  <a:pt x="278512" y="221991"/>
                  <a:pt x="292724" y="215900"/>
                </a:cubicBezTo>
                <a:cubicBezTo>
                  <a:pt x="305029" y="210627"/>
                  <a:pt x="318850" y="209187"/>
                  <a:pt x="330824" y="203200"/>
                </a:cubicBezTo>
                <a:cubicBezTo>
                  <a:pt x="344476" y="196374"/>
                  <a:pt x="354051" y="181232"/>
                  <a:pt x="368924" y="177800"/>
                </a:cubicBezTo>
                <a:cubicBezTo>
                  <a:pt x="410379" y="168233"/>
                  <a:pt x="453640" y="169798"/>
                  <a:pt x="495924" y="165100"/>
                </a:cubicBezTo>
                <a:cubicBezTo>
                  <a:pt x="566895" y="157214"/>
                  <a:pt x="606245" y="151969"/>
                  <a:pt x="673724" y="139700"/>
                </a:cubicBezTo>
                <a:cubicBezTo>
                  <a:pt x="834809" y="110412"/>
                  <a:pt x="628271" y="147888"/>
                  <a:pt x="813424" y="101600"/>
                </a:cubicBezTo>
                <a:cubicBezTo>
                  <a:pt x="940006" y="69955"/>
                  <a:pt x="880590" y="81939"/>
                  <a:pt x="991224" y="63500"/>
                </a:cubicBezTo>
                <a:cubicBezTo>
                  <a:pt x="1065971" y="26126"/>
                  <a:pt x="1024063" y="44087"/>
                  <a:pt x="1118224" y="12700"/>
                </a:cubicBezTo>
                <a:lnTo>
                  <a:pt x="1156324" y="0"/>
                </a:lnTo>
                <a:cubicBezTo>
                  <a:pt x="1193186" y="2457"/>
                  <a:pt x="1362324" y="-2367"/>
                  <a:pt x="1423024" y="38100"/>
                </a:cubicBezTo>
                <a:lnTo>
                  <a:pt x="1461124" y="63500"/>
                </a:lnTo>
                <a:cubicBezTo>
                  <a:pt x="1484296" y="98258"/>
                  <a:pt x="1484519" y="109175"/>
                  <a:pt x="1524624" y="127000"/>
                </a:cubicBezTo>
                <a:cubicBezTo>
                  <a:pt x="1549090" y="137874"/>
                  <a:pt x="1578547" y="137548"/>
                  <a:pt x="1600824" y="152400"/>
                </a:cubicBezTo>
                <a:cubicBezTo>
                  <a:pt x="1613524" y="160867"/>
                  <a:pt x="1624976" y="171601"/>
                  <a:pt x="1638924" y="177800"/>
                </a:cubicBezTo>
                <a:cubicBezTo>
                  <a:pt x="1663390" y="188674"/>
                  <a:pt x="1689724" y="194733"/>
                  <a:pt x="1715124" y="203200"/>
                </a:cubicBezTo>
                <a:lnTo>
                  <a:pt x="1753224" y="215900"/>
                </a:lnTo>
                <a:cubicBezTo>
                  <a:pt x="1825191" y="211667"/>
                  <a:pt x="1897070" y="205524"/>
                  <a:pt x="1969124" y="203200"/>
                </a:cubicBezTo>
                <a:cubicBezTo>
                  <a:pt x="2611898" y="182465"/>
                  <a:pt x="2348008" y="233304"/>
                  <a:pt x="2654924" y="165100"/>
                </a:cubicBezTo>
                <a:cubicBezTo>
                  <a:pt x="2801687" y="171481"/>
                  <a:pt x="2891084" y="124833"/>
                  <a:pt x="2985124" y="203200"/>
                </a:cubicBezTo>
                <a:cubicBezTo>
                  <a:pt x="2998922" y="214698"/>
                  <a:pt x="3011726" y="227502"/>
                  <a:pt x="3023224" y="241300"/>
                </a:cubicBezTo>
                <a:cubicBezTo>
                  <a:pt x="3032995" y="253026"/>
                  <a:pt x="3040157" y="266700"/>
                  <a:pt x="3048624" y="279400"/>
                </a:cubicBezTo>
                <a:cubicBezTo>
                  <a:pt x="3057091" y="266700"/>
                  <a:pt x="3061081" y="249390"/>
                  <a:pt x="3074024" y="241300"/>
                </a:cubicBezTo>
                <a:cubicBezTo>
                  <a:pt x="3096728" y="227110"/>
                  <a:pt x="3150224" y="215900"/>
                  <a:pt x="3150224" y="215900"/>
                </a:cubicBezTo>
                <a:cubicBezTo>
                  <a:pt x="3171391" y="220133"/>
                  <a:pt x="3197017" y="214931"/>
                  <a:pt x="3213724" y="228600"/>
                </a:cubicBezTo>
                <a:cubicBezTo>
                  <a:pt x="3246488" y="255407"/>
                  <a:pt x="3289924" y="330200"/>
                  <a:pt x="3289924" y="330200"/>
                </a:cubicBezTo>
                <a:lnTo>
                  <a:pt x="3315324" y="406400"/>
                </a:lnTo>
                <a:cubicBezTo>
                  <a:pt x="3319557" y="419100"/>
                  <a:pt x="3320598" y="433361"/>
                  <a:pt x="3328024" y="444500"/>
                </a:cubicBezTo>
                <a:cubicBezTo>
                  <a:pt x="3360850" y="493739"/>
                  <a:pt x="3348597" y="468120"/>
                  <a:pt x="3366124" y="520700"/>
                </a:cubicBezTo>
                <a:cubicBezTo>
                  <a:pt x="3386822" y="686284"/>
                  <a:pt x="3391986" y="681640"/>
                  <a:pt x="3366124" y="914400"/>
                </a:cubicBezTo>
                <a:cubicBezTo>
                  <a:pt x="3364033" y="933216"/>
                  <a:pt x="3352844" y="950656"/>
                  <a:pt x="3340724" y="965200"/>
                </a:cubicBezTo>
                <a:cubicBezTo>
                  <a:pt x="3330953" y="976926"/>
                  <a:pt x="3315324" y="982133"/>
                  <a:pt x="3302624" y="990600"/>
                </a:cubicBezTo>
                <a:cubicBezTo>
                  <a:pt x="3294157" y="1003300"/>
                  <a:pt x="3288017" y="1017907"/>
                  <a:pt x="3277224" y="1028700"/>
                </a:cubicBezTo>
                <a:cubicBezTo>
                  <a:pt x="3259273" y="1046651"/>
                  <a:pt x="3208246" y="1069539"/>
                  <a:pt x="3188324" y="1079500"/>
                </a:cubicBezTo>
                <a:cubicBezTo>
                  <a:pt x="3105745" y="1203368"/>
                  <a:pt x="3235093" y="1010873"/>
                  <a:pt x="3124824" y="1168400"/>
                </a:cubicBezTo>
                <a:cubicBezTo>
                  <a:pt x="3107318" y="1193409"/>
                  <a:pt x="3099424" y="1227667"/>
                  <a:pt x="3074024" y="1244600"/>
                </a:cubicBezTo>
                <a:cubicBezTo>
                  <a:pt x="3061324" y="1253067"/>
                  <a:pt x="3049576" y="1263174"/>
                  <a:pt x="3035924" y="1270000"/>
                </a:cubicBezTo>
                <a:cubicBezTo>
                  <a:pt x="3023950" y="1275987"/>
                  <a:pt x="3011172" y="1281673"/>
                  <a:pt x="2997824" y="1282700"/>
                </a:cubicBezTo>
                <a:cubicBezTo>
                  <a:pt x="2845639" y="1294407"/>
                  <a:pt x="2693024" y="1299633"/>
                  <a:pt x="2540624" y="1308100"/>
                </a:cubicBezTo>
                <a:cubicBezTo>
                  <a:pt x="2369031" y="1332613"/>
                  <a:pt x="2384683" y="1333500"/>
                  <a:pt x="2121524" y="1333500"/>
                </a:cubicBezTo>
                <a:cubicBezTo>
                  <a:pt x="1871721" y="1333500"/>
                  <a:pt x="1621991" y="1325033"/>
                  <a:pt x="1372224" y="1320800"/>
                </a:cubicBezTo>
                <a:cubicBezTo>
                  <a:pt x="1342591" y="1316567"/>
                  <a:pt x="1312492" y="1314831"/>
                  <a:pt x="1283324" y="1308100"/>
                </a:cubicBezTo>
                <a:cubicBezTo>
                  <a:pt x="1257236" y="1302080"/>
                  <a:pt x="1232524" y="1291167"/>
                  <a:pt x="1207124" y="1282700"/>
                </a:cubicBezTo>
                <a:cubicBezTo>
                  <a:pt x="1152465" y="1264480"/>
                  <a:pt x="1182011" y="1273247"/>
                  <a:pt x="1118224" y="1257300"/>
                </a:cubicBezTo>
                <a:cubicBezTo>
                  <a:pt x="1097057" y="1244600"/>
                  <a:pt x="1074471" y="1234011"/>
                  <a:pt x="1054724" y="1219200"/>
                </a:cubicBezTo>
                <a:cubicBezTo>
                  <a:pt x="1040356" y="1208424"/>
                  <a:pt x="1031568" y="1191063"/>
                  <a:pt x="1016624" y="1181100"/>
                </a:cubicBezTo>
                <a:cubicBezTo>
                  <a:pt x="1005485" y="1173674"/>
                  <a:pt x="990711" y="1173940"/>
                  <a:pt x="978524" y="1168400"/>
                </a:cubicBezTo>
                <a:cubicBezTo>
                  <a:pt x="944054" y="1152732"/>
                  <a:pt x="914053" y="1125026"/>
                  <a:pt x="876924" y="1117600"/>
                </a:cubicBezTo>
                <a:cubicBezTo>
                  <a:pt x="855757" y="1113367"/>
                  <a:pt x="834365" y="1110135"/>
                  <a:pt x="813424" y="1104900"/>
                </a:cubicBezTo>
                <a:cubicBezTo>
                  <a:pt x="800437" y="1101653"/>
                  <a:pt x="788311" y="1095447"/>
                  <a:pt x="775324" y="1092200"/>
                </a:cubicBezTo>
                <a:cubicBezTo>
                  <a:pt x="754383" y="1086965"/>
                  <a:pt x="732991" y="1083733"/>
                  <a:pt x="711824" y="1079500"/>
                </a:cubicBezTo>
                <a:cubicBezTo>
                  <a:pt x="694891" y="1071033"/>
                  <a:pt x="677462" y="1063493"/>
                  <a:pt x="661024" y="1054100"/>
                </a:cubicBezTo>
                <a:cubicBezTo>
                  <a:pt x="647772" y="1046527"/>
                  <a:pt x="636576" y="1035526"/>
                  <a:pt x="622924" y="1028700"/>
                </a:cubicBezTo>
                <a:cubicBezTo>
                  <a:pt x="602534" y="1018505"/>
                  <a:pt x="581051" y="1010509"/>
                  <a:pt x="559424" y="1003300"/>
                </a:cubicBezTo>
                <a:cubicBezTo>
                  <a:pt x="511089" y="987188"/>
                  <a:pt x="513331" y="996246"/>
                  <a:pt x="470524" y="977900"/>
                </a:cubicBezTo>
                <a:cubicBezTo>
                  <a:pt x="453123" y="970442"/>
                  <a:pt x="437302" y="959531"/>
                  <a:pt x="419724" y="952500"/>
                </a:cubicBezTo>
                <a:cubicBezTo>
                  <a:pt x="394865" y="942556"/>
                  <a:pt x="365801" y="941952"/>
                  <a:pt x="343524" y="927100"/>
                </a:cubicBezTo>
                <a:lnTo>
                  <a:pt x="267324" y="876300"/>
                </a:lnTo>
                <a:cubicBezTo>
                  <a:pt x="254624" y="867833"/>
                  <a:pt x="242876" y="857726"/>
                  <a:pt x="229224" y="850900"/>
                </a:cubicBezTo>
                <a:cubicBezTo>
                  <a:pt x="166839" y="819707"/>
                  <a:pt x="96034" y="793955"/>
                  <a:pt x="51424" y="736600"/>
                </a:cubicBezTo>
                <a:cubicBezTo>
                  <a:pt x="32682" y="712503"/>
                  <a:pt x="624" y="660400"/>
                  <a:pt x="624" y="660400"/>
                </a:cubicBezTo>
                <a:cubicBezTo>
                  <a:pt x="4857" y="588433"/>
                  <a:pt x="-9473" y="512892"/>
                  <a:pt x="13324" y="444500"/>
                </a:cubicBezTo>
                <a:cubicBezTo>
                  <a:pt x="22977" y="415540"/>
                  <a:pt x="65102" y="412016"/>
                  <a:pt x="89524" y="393700"/>
                </a:cubicBezTo>
                <a:cubicBezTo>
                  <a:pt x="106457" y="381000"/>
                  <a:pt x="122375" y="366818"/>
                  <a:pt x="140324" y="355600"/>
                </a:cubicBezTo>
                <a:cubicBezTo>
                  <a:pt x="156378" y="345566"/>
                  <a:pt x="175718" y="341204"/>
                  <a:pt x="191124" y="330200"/>
                </a:cubicBezTo>
                <a:cubicBezTo>
                  <a:pt x="205739" y="319761"/>
                  <a:pt x="214280" y="302063"/>
                  <a:pt x="229224" y="292100"/>
                </a:cubicBezTo>
                <a:cubicBezTo>
                  <a:pt x="240363" y="284674"/>
                  <a:pt x="267324" y="279400"/>
                  <a:pt x="267324" y="279400"/>
                </a:cubicBezTo>
                <a:lnTo>
                  <a:pt x="241924" y="27940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75E95F38-296F-4CFF-BA01-95224511C5C4}"/>
              </a:ext>
            </a:extLst>
          </p:cNvPr>
          <p:cNvCxnSpPr/>
          <p:nvPr/>
        </p:nvCxnSpPr>
        <p:spPr>
          <a:xfrm>
            <a:off x="8187585" y="2984500"/>
            <a:ext cx="16023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988E7D70-35CD-4792-9BD1-3F5AD352C5E5}"/>
              </a:ext>
            </a:extLst>
          </p:cNvPr>
          <p:cNvGrpSpPr/>
          <p:nvPr/>
        </p:nvGrpSpPr>
        <p:grpSpPr>
          <a:xfrm>
            <a:off x="8471115" y="2794761"/>
            <a:ext cx="922230" cy="762000"/>
            <a:chOff x="8572500" y="2984500"/>
            <a:chExt cx="922230" cy="762000"/>
          </a:xfrm>
        </p:grpSpPr>
        <p:cxnSp>
          <p:nvCxnSpPr>
            <p:cNvPr id="33" name="Straight Connector 32">
              <a:extLst>
                <a:ext uri="{FF2B5EF4-FFF2-40B4-BE49-F238E27FC236}">
                  <a16:creationId xmlns:a16="http://schemas.microsoft.com/office/drawing/2014/main" id="{36F65D8F-9C1B-42C4-BACE-C9199DBB09E3}"/>
                </a:ext>
              </a:extLst>
            </p:cNvPr>
            <p:cNvCxnSpPr>
              <a:cxnSpLocks/>
            </p:cNvCxnSpPr>
            <p:nvPr/>
          </p:nvCxnSpPr>
          <p:spPr>
            <a:xfrm>
              <a:off x="8572500" y="2984500"/>
              <a:ext cx="1602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686D533-47C2-454A-9D78-815802C64157}"/>
                </a:ext>
              </a:extLst>
            </p:cNvPr>
            <p:cNvCxnSpPr/>
            <p:nvPr/>
          </p:nvCxnSpPr>
          <p:spPr>
            <a:xfrm>
              <a:off x="8724900" y="3136900"/>
              <a:ext cx="1602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7D278B4-3D1C-4C86-AF32-B4B6BC9961D4}"/>
                </a:ext>
              </a:extLst>
            </p:cNvPr>
            <p:cNvCxnSpPr/>
            <p:nvPr/>
          </p:nvCxnSpPr>
          <p:spPr>
            <a:xfrm>
              <a:off x="8877300" y="3289300"/>
              <a:ext cx="1602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F6E22B6-408F-4A73-A8FD-E13BB1922057}"/>
                </a:ext>
              </a:extLst>
            </p:cNvPr>
            <p:cNvCxnSpPr/>
            <p:nvPr/>
          </p:nvCxnSpPr>
          <p:spPr>
            <a:xfrm>
              <a:off x="9029700" y="3441700"/>
              <a:ext cx="1602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510EDB8-3FC1-42DA-9B92-17FEF015B8D4}"/>
                </a:ext>
              </a:extLst>
            </p:cNvPr>
            <p:cNvCxnSpPr/>
            <p:nvPr/>
          </p:nvCxnSpPr>
          <p:spPr>
            <a:xfrm>
              <a:off x="9182100" y="3594100"/>
              <a:ext cx="1602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AD4B1F9-1750-47BA-97B1-8FF2024DE8BD}"/>
                </a:ext>
              </a:extLst>
            </p:cNvPr>
            <p:cNvCxnSpPr/>
            <p:nvPr/>
          </p:nvCxnSpPr>
          <p:spPr>
            <a:xfrm>
              <a:off x="9334500" y="3746500"/>
              <a:ext cx="16023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9" name="Straight Connector 38">
            <a:extLst>
              <a:ext uri="{FF2B5EF4-FFF2-40B4-BE49-F238E27FC236}">
                <a16:creationId xmlns:a16="http://schemas.microsoft.com/office/drawing/2014/main" id="{F3F0533E-23F6-4462-8E7A-9599D9BA7AC5}"/>
              </a:ext>
            </a:extLst>
          </p:cNvPr>
          <p:cNvCxnSpPr/>
          <p:nvPr/>
        </p:nvCxnSpPr>
        <p:spPr>
          <a:xfrm>
            <a:off x="9352741" y="3746500"/>
            <a:ext cx="16023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718488CE-1B36-4482-822E-D5814630C212}"/>
              </a:ext>
            </a:extLst>
          </p:cNvPr>
          <p:cNvGrpSpPr/>
          <p:nvPr/>
        </p:nvGrpSpPr>
        <p:grpSpPr>
          <a:xfrm>
            <a:off x="8838111" y="2768611"/>
            <a:ext cx="1074630" cy="914400"/>
            <a:chOff x="8572500" y="2984500"/>
            <a:chExt cx="1074630" cy="914400"/>
          </a:xfrm>
        </p:grpSpPr>
        <p:cxnSp>
          <p:nvCxnSpPr>
            <p:cNvPr id="43" name="Straight Connector 42">
              <a:extLst>
                <a:ext uri="{FF2B5EF4-FFF2-40B4-BE49-F238E27FC236}">
                  <a16:creationId xmlns:a16="http://schemas.microsoft.com/office/drawing/2014/main" id="{8CD406BD-A7C4-43A9-A4C9-5B86A4E6BB40}"/>
                </a:ext>
              </a:extLst>
            </p:cNvPr>
            <p:cNvCxnSpPr>
              <a:cxnSpLocks/>
            </p:cNvCxnSpPr>
            <p:nvPr/>
          </p:nvCxnSpPr>
          <p:spPr>
            <a:xfrm>
              <a:off x="8572500" y="2984500"/>
              <a:ext cx="1602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6EA0D31-0B72-4BBD-9F63-C75760CFB401}"/>
                </a:ext>
              </a:extLst>
            </p:cNvPr>
            <p:cNvCxnSpPr/>
            <p:nvPr/>
          </p:nvCxnSpPr>
          <p:spPr>
            <a:xfrm>
              <a:off x="8724900" y="3136900"/>
              <a:ext cx="1602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4172B9A-DF10-48C5-853B-B7116E355FD3}"/>
                </a:ext>
              </a:extLst>
            </p:cNvPr>
            <p:cNvCxnSpPr/>
            <p:nvPr/>
          </p:nvCxnSpPr>
          <p:spPr>
            <a:xfrm>
              <a:off x="8877300" y="3289300"/>
              <a:ext cx="1602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6CF75E9-3869-4F20-963D-DA1FA957C2E8}"/>
                </a:ext>
              </a:extLst>
            </p:cNvPr>
            <p:cNvCxnSpPr/>
            <p:nvPr/>
          </p:nvCxnSpPr>
          <p:spPr>
            <a:xfrm>
              <a:off x="9029700" y="3441700"/>
              <a:ext cx="1602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FEA133F-42CF-4760-8E0D-5B89EB08AEEC}"/>
                </a:ext>
              </a:extLst>
            </p:cNvPr>
            <p:cNvCxnSpPr/>
            <p:nvPr/>
          </p:nvCxnSpPr>
          <p:spPr>
            <a:xfrm>
              <a:off x="9182100" y="3594100"/>
              <a:ext cx="1602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E8FBDC7-697B-4649-B7C5-87D0429418BB}"/>
                </a:ext>
              </a:extLst>
            </p:cNvPr>
            <p:cNvCxnSpPr/>
            <p:nvPr/>
          </p:nvCxnSpPr>
          <p:spPr>
            <a:xfrm>
              <a:off x="9334500" y="3746500"/>
              <a:ext cx="1602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F8A3B6F-22F3-473A-A846-732D86AF7ECA}"/>
                </a:ext>
              </a:extLst>
            </p:cNvPr>
            <p:cNvCxnSpPr/>
            <p:nvPr/>
          </p:nvCxnSpPr>
          <p:spPr>
            <a:xfrm>
              <a:off x="9486900" y="3898900"/>
              <a:ext cx="16023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F06E59C1-4994-4F38-892B-C1D4385DC865}"/>
              </a:ext>
            </a:extLst>
          </p:cNvPr>
          <p:cNvGrpSpPr/>
          <p:nvPr/>
        </p:nvGrpSpPr>
        <p:grpSpPr>
          <a:xfrm>
            <a:off x="9512971" y="2933700"/>
            <a:ext cx="1074630" cy="914400"/>
            <a:chOff x="8572500" y="2984500"/>
            <a:chExt cx="1074630" cy="914400"/>
          </a:xfrm>
        </p:grpSpPr>
        <p:cxnSp>
          <p:nvCxnSpPr>
            <p:cNvPr id="51" name="Straight Connector 50">
              <a:extLst>
                <a:ext uri="{FF2B5EF4-FFF2-40B4-BE49-F238E27FC236}">
                  <a16:creationId xmlns:a16="http://schemas.microsoft.com/office/drawing/2014/main" id="{EC18C041-2B34-40B4-A3A9-E91FE13C7838}"/>
                </a:ext>
              </a:extLst>
            </p:cNvPr>
            <p:cNvCxnSpPr>
              <a:cxnSpLocks/>
            </p:cNvCxnSpPr>
            <p:nvPr/>
          </p:nvCxnSpPr>
          <p:spPr>
            <a:xfrm>
              <a:off x="8572500" y="2984500"/>
              <a:ext cx="1602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0E88CB1-01BD-409C-A042-E3CA558AB0C7}"/>
                </a:ext>
              </a:extLst>
            </p:cNvPr>
            <p:cNvCxnSpPr/>
            <p:nvPr/>
          </p:nvCxnSpPr>
          <p:spPr>
            <a:xfrm>
              <a:off x="8724900" y="3136900"/>
              <a:ext cx="1602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41DA0F4-87F0-4941-BA37-3FB5AF3C22D3}"/>
                </a:ext>
              </a:extLst>
            </p:cNvPr>
            <p:cNvCxnSpPr/>
            <p:nvPr/>
          </p:nvCxnSpPr>
          <p:spPr>
            <a:xfrm>
              <a:off x="8877300" y="3289300"/>
              <a:ext cx="1602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3CAF14F-67C7-4BC1-BA6C-DFA2071E624C}"/>
                </a:ext>
              </a:extLst>
            </p:cNvPr>
            <p:cNvCxnSpPr/>
            <p:nvPr/>
          </p:nvCxnSpPr>
          <p:spPr>
            <a:xfrm>
              <a:off x="9029700" y="3441700"/>
              <a:ext cx="1602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6324BB4-F250-43D5-AD60-C6F5601B348C}"/>
                </a:ext>
              </a:extLst>
            </p:cNvPr>
            <p:cNvCxnSpPr/>
            <p:nvPr/>
          </p:nvCxnSpPr>
          <p:spPr>
            <a:xfrm>
              <a:off x="9182100" y="3594100"/>
              <a:ext cx="1602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E349158-0958-4EFF-8D0F-75DB9C9DCB76}"/>
                </a:ext>
              </a:extLst>
            </p:cNvPr>
            <p:cNvCxnSpPr/>
            <p:nvPr/>
          </p:nvCxnSpPr>
          <p:spPr>
            <a:xfrm>
              <a:off x="9334500" y="3746500"/>
              <a:ext cx="1602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0C86A3E-8540-4409-AC35-F2E01FAFEA64}"/>
                </a:ext>
              </a:extLst>
            </p:cNvPr>
            <p:cNvCxnSpPr/>
            <p:nvPr/>
          </p:nvCxnSpPr>
          <p:spPr>
            <a:xfrm>
              <a:off x="9486900" y="3898900"/>
              <a:ext cx="16023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5420AB96-997B-4ED3-80AB-0342FB1964FB}"/>
              </a:ext>
            </a:extLst>
          </p:cNvPr>
          <p:cNvGrpSpPr/>
          <p:nvPr/>
        </p:nvGrpSpPr>
        <p:grpSpPr>
          <a:xfrm>
            <a:off x="8151920" y="2984500"/>
            <a:ext cx="922230" cy="762000"/>
            <a:chOff x="8572500" y="2984500"/>
            <a:chExt cx="922230" cy="762000"/>
          </a:xfrm>
        </p:grpSpPr>
        <p:cxnSp>
          <p:nvCxnSpPr>
            <p:cNvPr id="60" name="Straight Connector 59">
              <a:extLst>
                <a:ext uri="{FF2B5EF4-FFF2-40B4-BE49-F238E27FC236}">
                  <a16:creationId xmlns:a16="http://schemas.microsoft.com/office/drawing/2014/main" id="{00C1703D-4080-41C2-AA22-910A5A896A04}"/>
                </a:ext>
              </a:extLst>
            </p:cNvPr>
            <p:cNvCxnSpPr>
              <a:cxnSpLocks/>
            </p:cNvCxnSpPr>
            <p:nvPr/>
          </p:nvCxnSpPr>
          <p:spPr>
            <a:xfrm>
              <a:off x="8572500" y="2984500"/>
              <a:ext cx="1602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6F12DF3-3309-47C7-994E-62341945171E}"/>
                </a:ext>
              </a:extLst>
            </p:cNvPr>
            <p:cNvCxnSpPr/>
            <p:nvPr/>
          </p:nvCxnSpPr>
          <p:spPr>
            <a:xfrm>
              <a:off x="8724900" y="3136900"/>
              <a:ext cx="1602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7A1A6EE-F794-47DB-97A0-A97225F86A89}"/>
                </a:ext>
              </a:extLst>
            </p:cNvPr>
            <p:cNvCxnSpPr/>
            <p:nvPr/>
          </p:nvCxnSpPr>
          <p:spPr>
            <a:xfrm>
              <a:off x="8877300" y="3289300"/>
              <a:ext cx="1602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5056B27-26FA-4D5C-9FF0-31E7C4A9970D}"/>
                </a:ext>
              </a:extLst>
            </p:cNvPr>
            <p:cNvCxnSpPr/>
            <p:nvPr/>
          </p:nvCxnSpPr>
          <p:spPr>
            <a:xfrm>
              <a:off x="9029700" y="3441700"/>
              <a:ext cx="1602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65C459B-6858-418E-86BD-B2533FD7571B}"/>
                </a:ext>
              </a:extLst>
            </p:cNvPr>
            <p:cNvCxnSpPr/>
            <p:nvPr/>
          </p:nvCxnSpPr>
          <p:spPr>
            <a:xfrm>
              <a:off x="9182100" y="3594100"/>
              <a:ext cx="1602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99B9F60-4DC0-471C-BFF5-AC801E57927A}"/>
                </a:ext>
              </a:extLst>
            </p:cNvPr>
            <p:cNvCxnSpPr/>
            <p:nvPr/>
          </p:nvCxnSpPr>
          <p:spPr>
            <a:xfrm>
              <a:off x="9334500" y="3746500"/>
              <a:ext cx="16023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67" name="Straight Connector 66">
            <a:extLst>
              <a:ext uri="{FF2B5EF4-FFF2-40B4-BE49-F238E27FC236}">
                <a16:creationId xmlns:a16="http://schemas.microsoft.com/office/drawing/2014/main" id="{E4E9494F-61BA-4C6E-9DB8-F9242030EFAC}"/>
              </a:ext>
            </a:extLst>
          </p:cNvPr>
          <p:cNvCxnSpPr>
            <a:cxnSpLocks/>
          </p:cNvCxnSpPr>
          <p:nvPr/>
        </p:nvCxnSpPr>
        <p:spPr>
          <a:xfrm>
            <a:off x="10740285" y="3225811"/>
            <a:ext cx="1602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C33A8A7-2668-44A8-81F5-DAA143537223}"/>
              </a:ext>
            </a:extLst>
          </p:cNvPr>
          <p:cNvCxnSpPr/>
          <p:nvPr/>
        </p:nvCxnSpPr>
        <p:spPr>
          <a:xfrm>
            <a:off x="7861515" y="3099559"/>
            <a:ext cx="1602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110D749-6339-4B02-99B9-8FA1BEACF285}"/>
              </a:ext>
            </a:extLst>
          </p:cNvPr>
          <p:cNvCxnSpPr/>
          <p:nvPr/>
        </p:nvCxnSpPr>
        <p:spPr>
          <a:xfrm>
            <a:off x="8013915" y="3251959"/>
            <a:ext cx="1602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24C85D5-8EBC-410C-B9F8-103B66B081DC}"/>
              </a:ext>
            </a:extLst>
          </p:cNvPr>
          <p:cNvCxnSpPr/>
          <p:nvPr/>
        </p:nvCxnSpPr>
        <p:spPr>
          <a:xfrm>
            <a:off x="8166315" y="3404359"/>
            <a:ext cx="1602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7BA408D-5605-45FC-B189-BE5DB0526922}"/>
              </a:ext>
            </a:extLst>
          </p:cNvPr>
          <p:cNvCxnSpPr/>
          <p:nvPr/>
        </p:nvCxnSpPr>
        <p:spPr>
          <a:xfrm>
            <a:off x="8318715" y="3556759"/>
            <a:ext cx="1602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EAB0058-CBC8-4DED-9A56-564DA9546EF7}"/>
              </a:ext>
            </a:extLst>
          </p:cNvPr>
          <p:cNvCxnSpPr/>
          <p:nvPr/>
        </p:nvCxnSpPr>
        <p:spPr>
          <a:xfrm>
            <a:off x="10587601" y="3080578"/>
            <a:ext cx="1602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6AA2C4C-12F4-4631-8273-789133535535}"/>
              </a:ext>
            </a:extLst>
          </p:cNvPr>
          <p:cNvCxnSpPr>
            <a:cxnSpLocks/>
          </p:cNvCxnSpPr>
          <p:nvPr/>
        </p:nvCxnSpPr>
        <p:spPr>
          <a:xfrm>
            <a:off x="10071100" y="2927419"/>
            <a:ext cx="1602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A936551-370F-4652-8996-EC941978F163}"/>
              </a:ext>
            </a:extLst>
          </p:cNvPr>
          <p:cNvCxnSpPr/>
          <p:nvPr/>
        </p:nvCxnSpPr>
        <p:spPr>
          <a:xfrm>
            <a:off x="10223500" y="3079819"/>
            <a:ext cx="1602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41A6BCA-F8A7-4E7F-A8FF-317F0C18E183}"/>
              </a:ext>
            </a:extLst>
          </p:cNvPr>
          <p:cNvCxnSpPr/>
          <p:nvPr/>
        </p:nvCxnSpPr>
        <p:spPr>
          <a:xfrm>
            <a:off x="10375900" y="3232219"/>
            <a:ext cx="1602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0333212-382A-4DC6-921A-3156DB1B0A69}"/>
              </a:ext>
            </a:extLst>
          </p:cNvPr>
          <p:cNvCxnSpPr/>
          <p:nvPr/>
        </p:nvCxnSpPr>
        <p:spPr>
          <a:xfrm>
            <a:off x="10528300" y="3384619"/>
            <a:ext cx="1602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1726E81-9C92-4CBE-AE2C-A93CAA249964}"/>
              </a:ext>
            </a:extLst>
          </p:cNvPr>
          <p:cNvCxnSpPr>
            <a:cxnSpLocks/>
          </p:cNvCxnSpPr>
          <p:nvPr/>
        </p:nvCxnSpPr>
        <p:spPr>
          <a:xfrm>
            <a:off x="10680700" y="3537019"/>
            <a:ext cx="16023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61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0DCC7-FC68-42F1-AEFC-179B230612AA}"/>
              </a:ext>
            </a:extLst>
          </p:cNvPr>
          <p:cNvSpPr>
            <a:spLocks noGrp="1"/>
          </p:cNvSpPr>
          <p:nvPr>
            <p:ph type="title"/>
          </p:nvPr>
        </p:nvSpPr>
        <p:spPr>
          <a:xfrm>
            <a:off x="838200" y="365126"/>
            <a:ext cx="10515600" cy="1079362"/>
          </a:xfrm>
        </p:spPr>
        <p:txBody>
          <a:bodyPr>
            <a:noAutofit/>
          </a:bodyPr>
          <a:lstStyle/>
          <a:p>
            <a:pPr hangingPunct="0"/>
            <a:r>
              <a:rPr lang="en-US" b="1" dirty="0">
                <a:solidFill>
                  <a:srgbClr val="FF0000"/>
                </a:solidFill>
              </a:rPr>
              <a:t>Mean versus Median, which one to use?</a:t>
            </a:r>
            <a:endParaRPr lang="en-US" dirty="0">
              <a:solidFill>
                <a:srgbClr val="FF0000"/>
              </a:solidFill>
            </a:endParaRPr>
          </a:p>
        </p:txBody>
      </p:sp>
      <p:sp>
        <p:nvSpPr>
          <p:cNvPr id="6" name="Content Placeholder 5">
            <a:extLst>
              <a:ext uri="{FF2B5EF4-FFF2-40B4-BE49-F238E27FC236}">
                <a16:creationId xmlns:a16="http://schemas.microsoft.com/office/drawing/2014/main" id="{2D58EAC9-108F-42B2-955E-ED0BEC7C919D}"/>
              </a:ext>
            </a:extLst>
          </p:cNvPr>
          <p:cNvSpPr>
            <a:spLocks noGrp="1"/>
          </p:cNvSpPr>
          <p:nvPr>
            <p:ph idx="1"/>
          </p:nvPr>
        </p:nvSpPr>
        <p:spPr>
          <a:xfrm>
            <a:off x="838200" y="1444488"/>
            <a:ext cx="10515600" cy="5167655"/>
          </a:xfrm>
        </p:spPr>
        <p:txBody>
          <a:bodyPr>
            <a:noAutofit/>
          </a:bodyPr>
          <a:lstStyle/>
          <a:p>
            <a:pPr hangingPunct="0"/>
            <a:r>
              <a:rPr lang="en-US" sz="4000" dirty="0"/>
              <a:t>For setting the automobile insurance premium, should we use the mean cost or median cost per accident? </a:t>
            </a:r>
          </a:p>
          <a:p>
            <a:pPr hangingPunct="0"/>
            <a:r>
              <a:rPr lang="en-US" sz="4000" dirty="0"/>
              <a:t>Company: </a:t>
            </a:r>
          </a:p>
          <a:p>
            <a:pPr marL="0" indent="0" hangingPunct="0">
              <a:buNone/>
            </a:pPr>
            <a:r>
              <a:rPr lang="en-US" sz="4000" dirty="0"/>
              <a:t>   total cost = #accident * mean cost per accident</a:t>
            </a:r>
          </a:p>
          <a:p>
            <a:pPr hangingPunct="0"/>
            <a:r>
              <a:rPr lang="en-US" sz="4000" dirty="0"/>
              <a:t>Consumer: premium paid versus the potential cost (median, or 95 percentile, or …)</a:t>
            </a:r>
          </a:p>
          <a:p>
            <a:pPr hangingPunct="0"/>
            <a:r>
              <a:rPr lang="en-US" sz="4000" dirty="0"/>
              <a:t>How to reconcile? </a:t>
            </a:r>
          </a:p>
          <a:p>
            <a:pPr hangingPunct="0"/>
            <a:endParaRPr lang="en-US" sz="4000" dirty="0"/>
          </a:p>
        </p:txBody>
      </p:sp>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9/16/2020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8</a:t>
            </a:fld>
            <a:endParaRPr lang="en-US"/>
          </a:p>
        </p:txBody>
      </p:sp>
    </p:spTree>
    <p:extLst>
      <p:ext uri="{BB962C8B-B14F-4D97-AF65-F5344CB8AC3E}">
        <p14:creationId xmlns:p14="http://schemas.microsoft.com/office/powerpoint/2010/main" val="1067820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0DCC7-FC68-42F1-AEFC-179B230612AA}"/>
              </a:ext>
            </a:extLst>
          </p:cNvPr>
          <p:cNvSpPr>
            <a:spLocks noGrp="1"/>
          </p:cNvSpPr>
          <p:nvPr>
            <p:ph type="title"/>
          </p:nvPr>
        </p:nvSpPr>
        <p:spPr>
          <a:xfrm>
            <a:off x="838200" y="365126"/>
            <a:ext cx="10515600" cy="1079362"/>
          </a:xfrm>
        </p:spPr>
        <p:txBody>
          <a:bodyPr>
            <a:noAutofit/>
          </a:bodyPr>
          <a:lstStyle/>
          <a:p>
            <a:pPr hangingPunct="0"/>
            <a:r>
              <a:rPr lang="en-US" b="1" dirty="0">
                <a:solidFill>
                  <a:srgbClr val="FF0000"/>
                </a:solidFill>
              </a:rPr>
              <a:t>Mean and Median may both be inappropriate </a:t>
            </a:r>
            <a:endParaRPr lang="en-US" dirty="0">
              <a:solidFill>
                <a:srgbClr val="FF0000"/>
              </a:solidFill>
            </a:endParaRPr>
          </a:p>
        </p:txBody>
      </p:sp>
      <p:sp>
        <p:nvSpPr>
          <p:cNvPr id="6" name="Content Placeholder 5">
            <a:extLst>
              <a:ext uri="{FF2B5EF4-FFF2-40B4-BE49-F238E27FC236}">
                <a16:creationId xmlns:a16="http://schemas.microsoft.com/office/drawing/2014/main" id="{2D58EAC9-108F-42B2-955E-ED0BEC7C919D}"/>
              </a:ext>
            </a:extLst>
          </p:cNvPr>
          <p:cNvSpPr>
            <a:spLocks noGrp="1"/>
          </p:cNvSpPr>
          <p:nvPr>
            <p:ph idx="1"/>
          </p:nvPr>
        </p:nvSpPr>
        <p:spPr>
          <a:xfrm>
            <a:off x="838200" y="1444488"/>
            <a:ext cx="10515600" cy="5167655"/>
          </a:xfrm>
        </p:spPr>
        <p:txBody>
          <a:bodyPr>
            <a:noAutofit/>
          </a:bodyPr>
          <a:lstStyle/>
          <a:p>
            <a:pPr marL="0" marR="0" hangingPunct="0">
              <a:spcBef>
                <a:spcPts val="0"/>
              </a:spcBef>
              <a:spcAft>
                <a:spcPts val="0"/>
              </a:spcAft>
              <a:tabLst>
                <a:tab pos="1790700" algn="l"/>
              </a:tabLst>
            </a:pPr>
            <a:r>
              <a:rPr lang="en-US" sz="3600" dirty="0">
                <a:effectLst/>
                <a:latin typeface="Times New Roman" panose="02020603050405020304" pitchFamily="18" charset="0"/>
                <a:ea typeface="Times New Roman" panose="02020603050405020304" pitchFamily="18" charset="0"/>
              </a:rPr>
              <a:t>When HMO first appeared, one criticism is that they pressure doctors to avoid expensive procedures </a:t>
            </a:r>
            <a:r>
              <a:rPr lang="en-US" sz="3600" u="sng" dirty="0">
                <a:effectLst/>
                <a:latin typeface="Times New Roman" panose="02020603050405020304" pitchFamily="18" charset="0"/>
                <a:ea typeface="Times New Roman" panose="02020603050405020304" pitchFamily="18" charset="0"/>
              </a:rPr>
              <a:t>needed</a:t>
            </a:r>
            <a:r>
              <a:rPr lang="en-US" sz="3600" dirty="0">
                <a:effectLst/>
                <a:latin typeface="Times New Roman" panose="02020603050405020304" pitchFamily="18" charset="0"/>
                <a:ea typeface="Times New Roman" panose="02020603050405020304" pitchFamily="18" charset="0"/>
              </a:rPr>
              <a:t> by the patients. As a PR tactic, HMOs conduct surveys of clients for their policy and for the traditional health insurance companies, and publish the results. </a:t>
            </a:r>
          </a:p>
          <a:p>
            <a:pPr marL="0" marR="0" lvl="0" indent="0" algn="l" defTabSz="914400" rtl="0" eaLnBrk="1" fontAlgn="auto" latinLnBrk="0" hangingPunct="0">
              <a:lnSpc>
                <a:spcPct val="90000"/>
              </a:lnSpc>
              <a:spcBef>
                <a:spcPts val="0"/>
              </a:spcBef>
              <a:spcAft>
                <a:spcPts val="0"/>
              </a:spcAft>
              <a:buClrTx/>
              <a:buSzTx/>
              <a:buNone/>
              <a:tabLst>
                <a:tab pos="1790700" algn="l"/>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(See the article about one case of insurance coverage denial of cancer patient </a:t>
            </a:r>
            <a:r>
              <a:rPr kumimoji="0" lang="en-US" sz="1800" b="0" i="0" u="sng" strike="noStrike" kern="1200" cap="none" spc="0" normalizeH="0" baseline="0" noProof="0" dirty="0">
                <a:ln>
                  <a:noFill/>
                </a:ln>
                <a:solidFill>
                  <a:srgbClr val="0563C1"/>
                </a:solidFill>
                <a:effectLst/>
                <a:uLnTx/>
                <a:uFillTx/>
                <a:latin typeface="Times New Roman" panose="02020603050405020304" pitchFamily="18" charset="0"/>
                <a:ea typeface="Times New Roman" panose="02020603050405020304" pitchFamily="18" charset="0"/>
                <a:cs typeface="+mn-cs"/>
                <a:hlinkClick r:id="rId2"/>
              </a:rPr>
              <a:t>https://www.cnn.com/2018/08/15/health/cancer-survivor-insurance-denial-battle/index.html</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a:t>
            </a:r>
            <a:endPar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hangingPunct="0">
              <a:spcBef>
                <a:spcPts val="0"/>
              </a:spcBef>
              <a:spcAft>
                <a:spcPts val="0"/>
              </a:spcAft>
              <a:tabLst>
                <a:tab pos="1790700" algn="l"/>
              </a:tabLst>
            </a:pPr>
            <a:r>
              <a:rPr lang="en-US" sz="3600" dirty="0">
                <a:effectLst/>
                <a:latin typeface="Times New Roman" panose="02020603050405020304" pitchFamily="18" charset="0"/>
                <a:ea typeface="Times New Roman" panose="02020603050405020304" pitchFamily="18" charset="0"/>
              </a:rPr>
              <a:t>How to compare the scores? Using mean or median, both show a higher score for HMOs.</a:t>
            </a:r>
          </a:p>
          <a:p>
            <a:pPr marL="0" marR="0" hangingPunct="0">
              <a:spcBef>
                <a:spcPts val="0"/>
              </a:spcBef>
              <a:spcAft>
                <a:spcPts val="0"/>
              </a:spcAft>
              <a:tabLst>
                <a:tab pos="1790700" algn="l"/>
              </a:tabLst>
            </a:pPr>
            <a:r>
              <a:rPr lang="en-US" sz="3600" dirty="0">
                <a:effectLst/>
                <a:latin typeface="Times New Roman" panose="02020603050405020304" pitchFamily="18" charset="0"/>
                <a:ea typeface="Times New Roman" panose="02020603050405020304" pitchFamily="18" charset="0"/>
              </a:rPr>
              <a:t>Does this address the criticism?</a:t>
            </a:r>
          </a:p>
          <a:p>
            <a:pPr marL="0" marR="0" hangingPunct="0">
              <a:spcBef>
                <a:spcPts val="0"/>
              </a:spcBef>
              <a:spcAft>
                <a:spcPts val="0"/>
              </a:spcAft>
              <a:tabLst>
                <a:tab pos="1790700" algn="l"/>
              </a:tabLst>
            </a:pPr>
            <a:r>
              <a:rPr lang="en-US" sz="3600" dirty="0">
                <a:latin typeface="Times New Roman" panose="02020603050405020304" pitchFamily="18" charset="0"/>
                <a:ea typeface="Times New Roman" panose="02020603050405020304" pitchFamily="18" charset="0"/>
              </a:rPr>
              <a:t>Issue: </a:t>
            </a:r>
            <a:endParaRPr lang="en-US" sz="3600" dirty="0">
              <a:effectLst/>
              <a:latin typeface="Times New Roman" panose="02020603050405020304" pitchFamily="18" charset="0"/>
              <a:ea typeface="Times New Roman" panose="02020603050405020304" pitchFamily="18" charset="0"/>
            </a:endParaRPr>
          </a:p>
          <a:p>
            <a:pPr hangingPunct="0"/>
            <a:endParaRPr lang="en-US" sz="4000" dirty="0"/>
          </a:p>
          <a:p>
            <a:pPr hangingPunct="0"/>
            <a:endParaRPr lang="en-US" sz="4000" dirty="0"/>
          </a:p>
        </p:txBody>
      </p:sp>
      <p:sp>
        <p:nvSpPr>
          <p:cNvPr id="2" name="Date Placeholder 1">
            <a:extLst>
              <a:ext uri="{FF2B5EF4-FFF2-40B4-BE49-F238E27FC236}">
                <a16:creationId xmlns:a16="http://schemas.microsoft.com/office/drawing/2014/main" id="{0B13F19E-2606-4D69-AFB2-C43F5664BEA4}"/>
              </a:ext>
            </a:extLst>
          </p:cNvPr>
          <p:cNvSpPr>
            <a:spLocks noGrp="1"/>
          </p:cNvSpPr>
          <p:nvPr>
            <p:ph type="dt" sz="half" idx="10"/>
          </p:nvPr>
        </p:nvSpPr>
        <p:spPr/>
        <p:txBody>
          <a:bodyPr/>
          <a:lstStyle/>
          <a:p>
            <a:fld id="{C59CEB3A-E92B-4F15-A167-23036BB5A861}" type="datetime1">
              <a:rPr lang="en-US" smtClean="0"/>
              <a:t>9/16/2020</a:t>
            </a:fld>
            <a:endParaRPr lang="en-US"/>
          </a:p>
        </p:txBody>
      </p:sp>
      <p:sp>
        <p:nvSpPr>
          <p:cNvPr id="3" name="Footer Placeholder 2">
            <a:extLst>
              <a:ext uri="{FF2B5EF4-FFF2-40B4-BE49-F238E27FC236}">
                <a16:creationId xmlns:a16="http://schemas.microsoft.com/office/drawing/2014/main" id="{538EC4C7-B7BA-4653-B13A-902A3425648C}"/>
              </a:ext>
            </a:extLst>
          </p:cNvPr>
          <p:cNvSpPr>
            <a:spLocks noGrp="1"/>
          </p:cNvSpPr>
          <p:nvPr>
            <p:ph type="ftr" sz="quarter" idx="11"/>
          </p:nvPr>
        </p:nvSpPr>
        <p:spPr/>
        <p:txBody>
          <a:bodyPr/>
          <a:lstStyle/>
          <a:p>
            <a:r>
              <a:rPr lang="en-US"/>
              <a:t>MATH7343 Applied Statistics</a:t>
            </a:r>
          </a:p>
        </p:txBody>
      </p:sp>
      <p:sp>
        <p:nvSpPr>
          <p:cNvPr id="4" name="Slide Number Placeholder 3">
            <a:extLst>
              <a:ext uri="{FF2B5EF4-FFF2-40B4-BE49-F238E27FC236}">
                <a16:creationId xmlns:a16="http://schemas.microsoft.com/office/drawing/2014/main" id="{C654FEB1-CA2E-4400-AD14-B46BDC7D2C48}"/>
              </a:ext>
            </a:extLst>
          </p:cNvPr>
          <p:cNvSpPr>
            <a:spLocks noGrp="1"/>
          </p:cNvSpPr>
          <p:nvPr>
            <p:ph type="sldNum" sz="quarter" idx="12"/>
          </p:nvPr>
        </p:nvSpPr>
        <p:spPr/>
        <p:txBody>
          <a:bodyPr/>
          <a:lstStyle/>
          <a:p>
            <a:fld id="{8895A09C-2B5C-4414-8672-055FC40BF297}" type="slidenum">
              <a:rPr lang="en-US" smtClean="0"/>
              <a:t>9</a:t>
            </a:fld>
            <a:endParaRPr lang="en-US"/>
          </a:p>
        </p:txBody>
      </p:sp>
    </p:spTree>
    <p:extLst>
      <p:ext uri="{BB962C8B-B14F-4D97-AF65-F5344CB8AC3E}">
        <p14:creationId xmlns:p14="http://schemas.microsoft.com/office/powerpoint/2010/main" val="298784095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32420</TotalTime>
  <Words>1205</Words>
  <Application>Microsoft Office PowerPoint</Application>
  <PresentationFormat>Widescreen</PresentationFormat>
  <Paragraphs>158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Times New Roman</vt:lpstr>
      <vt:lpstr>Custom Design</vt:lpstr>
      <vt:lpstr>MATH 7343 Applied Statistics</vt:lpstr>
      <vt:lpstr>Review</vt:lpstr>
      <vt:lpstr>Descriptive Statistics:</vt:lpstr>
      <vt:lpstr>Do happy marriages lead to longer lifespan?</vt:lpstr>
      <vt:lpstr>Do happy marriages lead to longer lifespan?</vt:lpstr>
      <vt:lpstr>Mean versus Median, which one to use?</vt:lpstr>
      <vt:lpstr>Mean versus Median, which one to use?</vt:lpstr>
      <vt:lpstr>Mean versus Median, which one to use?</vt:lpstr>
      <vt:lpstr>Mean and Median may both be inappropriate </vt:lpstr>
      <vt:lpstr>Using appropriate statistics to measure safety</vt:lpstr>
      <vt:lpstr>Using appropriate statistics to measure safety</vt:lpstr>
      <vt:lpstr>Which statistic to use?</vt:lpstr>
      <vt:lpstr>Using R to do statistical analysis</vt:lpstr>
      <vt:lpstr>Using R to do statistical analysis</vt:lpstr>
      <vt:lpstr>Using R to do statistical analysis</vt:lpstr>
      <vt:lpstr>Using R to do statistical analysis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Ding, Aidong</dc:creator>
  <cp:lastModifiedBy>Ding, Aidong</cp:lastModifiedBy>
  <cp:revision>204</cp:revision>
  <dcterms:created xsi:type="dcterms:W3CDTF">2020-07-17T23:03:07Z</dcterms:created>
  <dcterms:modified xsi:type="dcterms:W3CDTF">2020-09-16T20:04:37Z</dcterms:modified>
</cp:coreProperties>
</file>