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60"/>
  </p:notesMasterIdLst>
  <p:sldIdLst>
    <p:sldId id="256" r:id="rId2"/>
    <p:sldId id="257" r:id="rId3"/>
    <p:sldId id="296" r:id="rId4"/>
    <p:sldId id="297" r:id="rId5"/>
    <p:sldId id="298" r:id="rId6"/>
    <p:sldId id="299" r:id="rId7"/>
    <p:sldId id="300" r:id="rId8"/>
    <p:sldId id="302" r:id="rId9"/>
    <p:sldId id="258" r:id="rId10"/>
    <p:sldId id="303" r:id="rId11"/>
    <p:sldId id="304" r:id="rId12"/>
    <p:sldId id="341" r:id="rId13"/>
    <p:sldId id="342" r:id="rId14"/>
    <p:sldId id="309" r:id="rId15"/>
    <p:sldId id="349" r:id="rId16"/>
    <p:sldId id="343" r:id="rId17"/>
    <p:sldId id="344" r:id="rId18"/>
    <p:sldId id="345" r:id="rId19"/>
    <p:sldId id="346" r:id="rId20"/>
    <p:sldId id="347" r:id="rId21"/>
    <p:sldId id="348" r:id="rId22"/>
    <p:sldId id="311" r:id="rId23"/>
    <p:sldId id="312" r:id="rId24"/>
    <p:sldId id="350" r:id="rId25"/>
    <p:sldId id="308" r:id="rId26"/>
    <p:sldId id="351" r:id="rId27"/>
    <p:sldId id="310" r:id="rId28"/>
    <p:sldId id="352" r:id="rId29"/>
    <p:sldId id="313" r:id="rId30"/>
    <p:sldId id="353" r:id="rId31"/>
    <p:sldId id="314" r:id="rId32"/>
    <p:sldId id="354" r:id="rId33"/>
    <p:sldId id="315" r:id="rId34"/>
    <p:sldId id="355" r:id="rId35"/>
    <p:sldId id="316" r:id="rId36"/>
    <p:sldId id="356" r:id="rId37"/>
    <p:sldId id="317" r:id="rId38"/>
    <p:sldId id="357" r:id="rId39"/>
    <p:sldId id="358" r:id="rId40"/>
    <p:sldId id="339" r:id="rId41"/>
    <p:sldId id="340" r:id="rId42"/>
    <p:sldId id="322" r:id="rId43"/>
    <p:sldId id="323" r:id="rId44"/>
    <p:sldId id="324" r:id="rId45"/>
    <p:sldId id="326" r:id="rId46"/>
    <p:sldId id="325" r:id="rId47"/>
    <p:sldId id="327" r:id="rId48"/>
    <p:sldId id="328" r:id="rId49"/>
    <p:sldId id="329" r:id="rId50"/>
    <p:sldId id="330" r:id="rId51"/>
    <p:sldId id="331" r:id="rId52"/>
    <p:sldId id="332" r:id="rId53"/>
    <p:sldId id="333" r:id="rId54"/>
    <p:sldId id="334" r:id="rId55"/>
    <p:sldId id="335" r:id="rId56"/>
    <p:sldId id="336" r:id="rId57"/>
    <p:sldId id="338" r:id="rId58"/>
    <p:sldId id="337" r:id="rId59"/>
  </p:sldIdLst>
  <p:sldSz cx="9144000" cy="5143500" type="screen16x9"/>
  <p:notesSz cx="6858000" cy="9144000"/>
  <p:embeddedFontLst>
    <p:embeddedFont>
      <p:font typeface="Bodoni MT" pitchFamily="18" charset="0"/>
      <p:regular r:id="rId61"/>
      <p:bold r:id="rId62"/>
      <p:italic r:id="rId63"/>
      <p:boldItalic r:id="rId64"/>
    </p:embeddedFont>
    <p:embeddedFont>
      <p:font typeface="Bell MT" pitchFamily="18" charset="0"/>
      <p:regular r:id="rId65"/>
      <p:bold r:id="rId66"/>
      <p:italic r:id="rId67"/>
    </p:embeddedFont>
    <p:embeddedFont>
      <p:font typeface="Ebrima" pitchFamily="2" charset="0"/>
      <p:regular r:id="rId68"/>
      <p:bold r:id="rId69"/>
    </p:embeddedFont>
    <p:embeddedFont>
      <p:font typeface="Cambria Math" pitchFamily="18" charset="0"/>
      <p:regular r:id="rId70"/>
    </p:embeddedFont>
    <p:embeddedFont>
      <p:font typeface="Calibri" pitchFamily="34" charset="0"/>
      <p:regular r:id="rId71"/>
      <p:bold r:id="rId72"/>
      <p:italic r:id="rId73"/>
      <p:boldItalic r:id="rId74"/>
    </p:embeddedFont>
    <p:embeddedFont>
      <p:font typeface="Cousine" charset="0"/>
      <p:regular r:id="rId75"/>
      <p:bold r:id="rId76"/>
      <p:italic r:id="rId77"/>
      <p:boldItalic r:id="rId78"/>
    </p:embeddedFont>
    <p:embeddedFont>
      <p:font typeface="Berlin Sans FB" pitchFamily="34" charset="0"/>
      <p:regular r:id="rId79"/>
      <p:bold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C55EEA4-988B-492D-99E5-9B07CBB69424}">
  <a:tblStyle styleId="{FC55EEA4-988B-492D-99E5-9B07CBB6942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16E642-95D0-4B56-8B43-F84085D1147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9" d="100"/>
          <a:sy n="109" d="100"/>
        </p:scale>
        <p:origin x="-682" y="-11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3.fntdata"/><Relationship Id="rId68" Type="http://schemas.openxmlformats.org/officeDocument/2006/relationships/font" Target="fonts/font8.fntdata"/><Relationship Id="rId76" Type="http://schemas.openxmlformats.org/officeDocument/2006/relationships/font" Target="fonts/font16.fntdata"/><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6.fntdata"/><Relationship Id="rId74" Type="http://schemas.openxmlformats.org/officeDocument/2006/relationships/font" Target="fonts/font14.fntdata"/><Relationship Id="rId79" Type="http://schemas.openxmlformats.org/officeDocument/2006/relationships/font" Target="fonts/font19.fntdata"/><Relationship Id="rId5" Type="http://schemas.openxmlformats.org/officeDocument/2006/relationships/slide" Target="slides/slide4.xml"/><Relationship Id="rId61" Type="http://schemas.openxmlformats.org/officeDocument/2006/relationships/font" Target="fonts/font1.fntdata"/><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font" Target="fonts/font5.fntdata"/><Relationship Id="rId73" Type="http://schemas.openxmlformats.org/officeDocument/2006/relationships/font" Target="fonts/font13.fntdata"/><Relationship Id="rId78" Type="http://schemas.openxmlformats.org/officeDocument/2006/relationships/font" Target="fonts/font18.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font" Target="fonts/font9.fntdata"/><Relationship Id="rId77"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2.fntdata"/><Relationship Id="rId80" Type="http://schemas.openxmlformats.org/officeDocument/2006/relationships/font" Target="fonts/font2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font" Target="fonts/font10.fntdata"/><Relationship Id="rId75" Type="http://schemas.openxmlformats.org/officeDocument/2006/relationships/font" Target="fonts/font15.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3.31707" units="1/cm"/>
          <inkml:channelProperty channel="Y" name="resolution" value="33.3913" units="1/cm"/>
        </inkml:channelProperties>
      </inkml:inkSource>
      <inkml:timestamp xml:id="ts0" timeString="2021-03-06T10:17:22.39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trace contextRef="#ctx0" brushRef="#br0" timeOffset="15217">4894 1842</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3.31707" units="1/cm"/>
          <inkml:channelProperty channel="Y" name="resolution" value="33.3913" units="1/cm"/>
        </inkml:channelProperties>
      </inkml:inkSource>
      <inkml:timestamp xml:id="ts0" timeString="2021-03-06T10:19:51.58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92 0</inkml:trace>
  <inkml:trace contextRef="#ctx0" brushRef="#br0" timeOffset="3549">0 705,'0'-19</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3.31707" units="1/cm"/>
          <inkml:channelProperty channel="Y" name="resolution" value="33.3913" units="1/cm"/>
        </inkml:channelProperties>
      </inkml:inkSource>
      <inkml:timestamp xml:id="ts0" timeString="2021-03-06T10:26:54.33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2160,'0'-37</inkml:trace>
  <inkml:trace contextRef="#ctx0" brushRef="#br0" timeOffset="179073">4241 0,'0'0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3.31707" units="1/cm"/>
          <inkml:channelProperty channel="Y" name="resolution" value="33.3913" units="1/cm"/>
        </inkml:channelProperties>
      </inkml:inkSource>
      <inkml:timestamp xml:id="ts0" timeString="2021-03-06T10:33:39.62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1379 391</inkml:trace>
  <inkml:trace contextRef="#ctx0" brushRef="#br0" timeOffset="89869">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6791272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C522A69F-F6A2-4493-A28B-CCFC40F185B0}" type="slidenum">
              <a:rPr lang="en-US"/>
              <a:pPr/>
              <a:t>10</a:t>
            </a:fld>
            <a:endParaRPr lang="en-US"/>
          </a:p>
        </p:txBody>
      </p:sp>
      <p:sp>
        <p:nvSpPr>
          <p:cNvPr id="28674" name="Rectangle 2"/>
          <p:cNvSpPr>
            <a:spLocks noGrp="1" noRot="1" noChangeAspect="1" noChangeArrowheads="1" noTextEdit="1"/>
          </p:cNvSpPr>
          <p:nvPr>
            <p:ph type="sldImg"/>
          </p:nvPr>
        </p:nvSpPr>
        <p:spPr>
          <a:xfrm>
            <a:off x="381000" y="685800"/>
            <a:ext cx="6096000" cy="3429000"/>
          </a:xfrm>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8486C11E-660B-4C2C-83AF-6AACB6306B9E}" type="slidenum">
              <a:rPr lang="en-US"/>
              <a:pPr/>
              <a:t>11</a:t>
            </a:fld>
            <a:endParaRPr lang="en-US"/>
          </a:p>
        </p:txBody>
      </p:sp>
      <p:sp>
        <p:nvSpPr>
          <p:cNvPr id="30722" name="Rectangle 2"/>
          <p:cNvSpPr>
            <a:spLocks noGrp="1" noRot="1" noChangeAspect="1" noChangeArrowheads="1" noTextEdit="1"/>
          </p:cNvSpPr>
          <p:nvPr>
            <p:ph type="sldImg"/>
          </p:nvPr>
        </p:nvSpPr>
        <p:spPr>
          <a:xfrm>
            <a:off x="381000" y="685800"/>
            <a:ext cx="6096000" cy="3429000"/>
          </a:xfrm>
          <a:ln/>
        </p:spPr>
      </p:sp>
      <p:sp>
        <p:nvSpPr>
          <p:cNvPr id="30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914400" y="2980864"/>
            <a:ext cx="72126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b="1"/>
            </a:lvl1pPr>
            <a:lvl2pPr lvl="1">
              <a:spcBef>
                <a:spcPts val="0"/>
              </a:spcBef>
              <a:spcAft>
                <a:spcPts val="0"/>
              </a:spcAft>
              <a:buSzPts val="4800"/>
              <a:buNone/>
              <a:defRPr sz="4800" b="1"/>
            </a:lvl2pPr>
            <a:lvl3pPr lvl="2">
              <a:spcBef>
                <a:spcPts val="0"/>
              </a:spcBef>
              <a:spcAft>
                <a:spcPts val="0"/>
              </a:spcAft>
              <a:buSzPts val="4800"/>
              <a:buNone/>
              <a:defRPr sz="4800" b="1"/>
            </a:lvl3pPr>
            <a:lvl4pPr lvl="3">
              <a:spcBef>
                <a:spcPts val="0"/>
              </a:spcBef>
              <a:spcAft>
                <a:spcPts val="0"/>
              </a:spcAft>
              <a:buSzPts val="4800"/>
              <a:buNone/>
              <a:defRPr sz="4800" b="1"/>
            </a:lvl4pPr>
            <a:lvl5pPr lvl="4">
              <a:spcBef>
                <a:spcPts val="0"/>
              </a:spcBef>
              <a:spcAft>
                <a:spcPts val="0"/>
              </a:spcAft>
              <a:buSzPts val="4800"/>
              <a:buNone/>
              <a:defRPr sz="4800" b="1"/>
            </a:lvl5pPr>
            <a:lvl6pPr lvl="5">
              <a:spcBef>
                <a:spcPts val="0"/>
              </a:spcBef>
              <a:spcAft>
                <a:spcPts val="0"/>
              </a:spcAft>
              <a:buSzPts val="4800"/>
              <a:buNone/>
              <a:defRPr sz="4800" b="1"/>
            </a:lvl6pPr>
            <a:lvl7pPr lvl="6">
              <a:spcBef>
                <a:spcPts val="0"/>
              </a:spcBef>
              <a:spcAft>
                <a:spcPts val="0"/>
              </a:spcAft>
              <a:buSzPts val="4800"/>
              <a:buNone/>
              <a:defRPr sz="4800" b="1"/>
            </a:lvl7pPr>
            <a:lvl8pPr lvl="7">
              <a:spcBef>
                <a:spcPts val="0"/>
              </a:spcBef>
              <a:spcAft>
                <a:spcPts val="0"/>
              </a:spcAft>
              <a:buSzPts val="4800"/>
              <a:buNone/>
              <a:defRPr sz="4800" b="1"/>
            </a:lvl8pPr>
            <a:lvl9pPr lvl="8">
              <a:spcBef>
                <a:spcPts val="0"/>
              </a:spcBef>
              <a:spcAft>
                <a:spcPts val="0"/>
              </a:spcAft>
              <a:buSzPts val="4800"/>
              <a:buNone/>
              <a:defRPr sz="4800" b="1"/>
            </a:lvl9pPr>
          </a:lstStyle>
          <a:p>
            <a:endParaRPr/>
          </a:p>
        </p:txBody>
      </p:sp>
      <p:sp>
        <p:nvSpPr>
          <p:cNvPr id="13" name="Google Shape;13;p2"/>
          <p:cNvSpPr/>
          <p:nvPr/>
        </p:nvSpPr>
        <p:spPr>
          <a:xfrm rot="5400000">
            <a:off x="4527177" y="744699"/>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4" name="Google Shape;14;p2"/>
          <p:cNvSpPr/>
          <p:nvPr/>
        </p:nvSpPr>
        <p:spPr>
          <a:xfrm rot="10800000">
            <a:off x="660998" y="3645100"/>
            <a:ext cx="1080000" cy="9951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8296743" y="2299856"/>
            <a:ext cx="0" cy="2075100"/>
          </a:xfrm>
          <a:prstGeom prst="straightConnector1">
            <a:avLst/>
          </a:prstGeom>
          <a:noFill/>
          <a:ln w="9525" cap="flat" cmpd="sng">
            <a:solidFill>
              <a:srgbClr val="FFFFFF"/>
            </a:solidFill>
            <a:prstDash val="solid"/>
            <a:round/>
            <a:headEnd type="triangle" w="sm" len="sm"/>
            <a:tailEnd type="triangle" w="sm" len="sm"/>
          </a:ln>
        </p:spPr>
      </p:cxnSp>
      <p:sp>
        <p:nvSpPr>
          <p:cNvPr id="16" name="Google Shape;16;p2"/>
          <p:cNvSpPr/>
          <p:nvPr/>
        </p:nvSpPr>
        <p:spPr>
          <a:xfrm rot="-5400000">
            <a:off x="4525702" y="-1293868"/>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17" name="Google Shape;17;p2"/>
          <p:cNvSpPr/>
          <p:nvPr/>
        </p:nvSpPr>
        <p:spPr>
          <a:xfrm>
            <a:off x="7216304" y="1888685"/>
            <a:ext cx="1395000" cy="1285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4" name="Google Shape;44;p6"/>
          <p:cNvSpPr txBox="1">
            <a:spLocks noGrp="1"/>
          </p:cNvSpPr>
          <p:nvPr>
            <p:ph type="body" idx="1"/>
          </p:nvPr>
        </p:nvSpPr>
        <p:spPr>
          <a:xfrm>
            <a:off x="420778"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5" name="Google Shape;45;p6"/>
          <p:cNvSpPr txBox="1">
            <a:spLocks noGrp="1"/>
          </p:cNvSpPr>
          <p:nvPr>
            <p:ph type="body" idx="2"/>
          </p:nvPr>
        </p:nvSpPr>
        <p:spPr>
          <a:xfrm>
            <a:off x="4731381"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6" name="Google Shape;46;p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5" name="Google Shape;55;p8"/>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58" name="Google Shape;58;p9"/>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7">
            <a:alphaModFix/>
          </a:blip>
          <a:stretch>
            <a:fillRect/>
          </a:stretch>
        </p:blipFill>
        <p:spPr>
          <a:xfrm>
            <a:off x="1116" y="0"/>
            <a:ext cx="9141767" cy="5143500"/>
          </a:xfrm>
          <a:prstGeom prst="rect">
            <a:avLst/>
          </a:prstGeom>
          <a:noFill/>
          <a:ln>
            <a:noFill/>
          </a:ln>
        </p:spPr>
      </p:pic>
      <p:sp>
        <p:nvSpPr>
          <p:cNvPr id="7" name="Google Shape;7;p1"/>
          <p:cNvSpPr/>
          <p:nvPr/>
        </p:nvSpPr>
        <p:spPr>
          <a:xfrm>
            <a:off x="91700" y="96300"/>
            <a:ext cx="8966100" cy="4945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1pPr>
            <a:lvl2pPr lvl="1">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2pPr>
            <a:lvl3pPr lvl="2">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3pPr>
            <a:lvl4pPr lvl="3">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4pPr>
            <a:lvl5pPr lvl="4">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5pPr>
            <a:lvl6pPr lvl="5">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6pPr>
            <a:lvl7pPr lvl="6">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7pPr>
            <a:lvl8pPr lvl="7">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8pPr>
            <a:lvl9pPr lvl="8">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9pPr>
          </a:lstStyle>
          <a:p>
            <a:endParaRPr/>
          </a:p>
        </p:txBody>
      </p:sp>
      <p:sp>
        <p:nvSpPr>
          <p:cNvPr id="9" name="Google Shape;9;p1"/>
          <p:cNvSpPr txBox="1">
            <a:spLocks noGrp="1"/>
          </p:cNvSpPr>
          <p:nvPr>
            <p:ph type="body" idx="1"/>
          </p:nvPr>
        </p:nvSpPr>
        <p:spPr>
          <a:xfrm>
            <a:off x="457200" y="1125000"/>
            <a:ext cx="8229600" cy="36390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Cousine"/>
              <a:buChar char="▪"/>
              <a:defRPr sz="2400">
                <a:solidFill>
                  <a:schemeClr val="lt1"/>
                </a:solidFill>
                <a:latin typeface="Cousine"/>
                <a:ea typeface="Cousine"/>
                <a:cs typeface="Cousine"/>
                <a:sym typeface="Cousine"/>
              </a:defRPr>
            </a:lvl1pPr>
            <a:lvl2pPr marL="914400" lvl="1"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2pPr>
            <a:lvl3pPr marL="1371600" lvl="2"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3pPr>
            <a:lvl4pPr marL="1828800" lvl="3"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4pPr>
            <a:lvl5pPr marL="2286000" lvl="4"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5pPr>
            <a:lvl6pPr marL="2743200" lvl="5"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6pPr>
            <a:lvl7pPr marL="3200400" lvl="6"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7pPr>
            <a:lvl8pPr marL="3657600" lvl="7"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8pPr>
            <a:lvl9pPr marL="4114800" lvl="8"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9pPr>
          </a:lstStyle>
          <a:p>
            <a:endParaRPr/>
          </a:p>
        </p:txBody>
      </p:sp>
      <p:sp>
        <p:nvSpPr>
          <p:cNvPr id="10" name="Google Shape;10;p1"/>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lvl1pPr lvl="0" algn="r">
              <a:buNone/>
              <a:defRPr sz="1000">
                <a:solidFill>
                  <a:schemeClr val="lt1"/>
                </a:solidFill>
                <a:latin typeface="Cousine"/>
                <a:ea typeface="Cousine"/>
                <a:cs typeface="Cousine"/>
                <a:sym typeface="Cousine"/>
              </a:defRPr>
            </a:lvl1pPr>
            <a:lvl2pPr lvl="1" algn="r">
              <a:buNone/>
              <a:defRPr sz="1000">
                <a:solidFill>
                  <a:schemeClr val="lt1"/>
                </a:solidFill>
                <a:latin typeface="Cousine"/>
                <a:ea typeface="Cousine"/>
                <a:cs typeface="Cousine"/>
                <a:sym typeface="Cousine"/>
              </a:defRPr>
            </a:lvl2pPr>
            <a:lvl3pPr lvl="2" algn="r">
              <a:buNone/>
              <a:defRPr sz="1000">
                <a:solidFill>
                  <a:schemeClr val="lt1"/>
                </a:solidFill>
                <a:latin typeface="Cousine"/>
                <a:ea typeface="Cousine"/>
                <a:cs typeface="Cousine"/>
                <a:sym typeface="Cousine"/>
              </a:defRPr>
            </a:lvl3pPr>
            <a:lvl4pPr lvl="3" algn="r">
              <a:buNone/>
              <a:defRPr sz="1000">
                <a:solidFill>
                  <a:schemeClr val="lt1"/>
                </a:solidFill>
                <a:latin typeface="Cousine"/>
                <a:ea typeface="Cousine"/>
                <a:cs typeface="Cousine"/>
                <a:sym typeface="Cousine"/>
              </a:defRPr>
            </a:lvl4pPr>
            <a:lvl5pPr lvl="4" algn="r">
              <a:buNone/>
              <a:defRPr sz="1000">
                <a:solidFill>
                  <a:schemeClr val="lt1"/>
                </a:solidFill>
                <a:latin typeface="Cousine"/>
                <a:ea typeface="Cousine"/>
                <a:cs typeface="Cousine"/>
                <a:sym typeface="Cousine"/>
              </a:defRPr>
            </a:lvl5pPr>
            <a:lvl6pPr lvl="5" algn="r">
              <a:buNone/>
              <a:defRPr sz="1000">
                <a:solidFill>
                  <a:schemeClr val="lt1"/>
                </a:solidFill>
                <a:latin typeface="Cousine"/>
                <a:ea typeface="Cousine"/>
                <a:cs typeface="Cousine"/>
                <a:sym typeface="Cousine"/>
              </a:defRPr>
            </a:lvl6pPr>
            <a:lvl7pPr lvl="6" algn="r">
              <a:buNone/>
              <a:defRPr sz="1000">
                <a:solidFill>
                  <a:schemeClr val="lt1"/>
                </a:solidFill>
                <a:latin typeface="Cousine"/>
                <a:ea typeface="Cousine"/>
                <a:cs typeface="Cousine"/>
                <a:sym typeface="Cousine"/>
              </a:defRPr>
            </a:lvl7pPr>
            <a:lvl8pPr lvl="7" algn="r">
              <a:buNone/>
              <a:defRPr sz="1000">
                <a:solidFill>
                  <a:schemeClr val="lt1"/>
                </a:solidFill>
                <a:latin typeface="Cousine"/>
                <a:ea typeface="Cousine"/>
                <a:cs typeface="Cousine"/>
                <a:sym typeface="Cousine"/>
              </a:defRPr>
            </a:lvl8pPr>
            <a:lvl9pPr lvl="8" algn="r">
              <a:buNone/>
              <a:defRPr sz="1000">
                <a:solidFill>
                  <a:schemeClr val="lt1"/>
                </a:solidFill>
                <a:latin typeface="Cousine"/>
                <a:ea typeface="Cousine"/>
                <a:cs typeface="Cousine"/>
                <a:sym typeface="Cousi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5"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3.png"/><Relationship Id="rId7" Type="http://schemas.openxmlformats.org/officeDocument/2006/relationships/customXml" Target="../ink/ink3.xml"/><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emf"/><Relationship Id="rId5" Type="http://schemas.openxmlformats.org/officeDocument/2006/relationships/customXml" Target="../ink/ink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18.wmf"/><Relationship Id="rId5" Type="http://schemas.openxmlformats.org/officeDocument/2006/relationships/oleObject" Target="../embeddings/oleObject4.bin"/><Relationship Id="rId4" Type="http://schemas.openxmlformats.org/officeDocument/2006/relationships/image" Target="../media/image17.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20.wmf"/><Relationship Id="rId5" Type="http://schemas.openxmlformats.org/officeDocument/2006/relationships/oleObject" Target="../embeddings/oleObject6.bin"/><Relationship Id="rId4" Type="http://schemas.openxmlformats.org/officeDocument/2006/relationships/image" Target="../media/image19.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152400" y="1733550"/>
            <a:ext cx="8991600" cy="24071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000" dirty="0" smtClean="0">
                <a:latin typeface="Bodoni MT" pitchFamily="18" charset="0"/>
              </a:rPr>
              <a:t>UNIT I  </a:t>
            </a:r>
            <a:br>
              <a:rPr lang="en-US" sz="6000" dirty="0" smtClean="0">
                <a:latin typeface="Bodoni MT" pitchFamily="18" charset="0"/>
              </a:rPr>
            </a:br>
            <a:r>
              <a:rPr lang="en-US" sz="6000" dirty="0" smtClean="0">
                <a:latin typeface="Bodoni MT" pitchFamily="18" charset="0"/>
              </a:rPr>
              <a:t>Quantum Mechanics</a:t>
            </a:r>
            <a:endParaRPr sz="6000">
              <a:latin typeface="Bodoni MT" pitchFamily="18" charset="0"/>
            </a:endParaRPr>
          </a:p>
        </p:txBody>
      </p:sp>
      <p:sp>
        <p:nvSpPr>
          <p:cNvPr id="3" name="TextBox 2"/>
          <p:cNvSpPr txBox="1"/>
          <p:nvPr/>
        </p:nvSpPr>
        <p:spPr>
          <a:xfrm>
            <a:off x="4800600" y="4248150"/>
            <a:ext cx="3962400" cy="461665"/>
          </a:xfrm>
          <a:prstGeom prst="rect">
            <a:avLst/>
          </a:prstGeom>
          <a:noFill/>
        </p:spPr>
        <p:txBody>
          <a:bodyPr wrap="square" rtlCol="0">
            <a:spAutoFit/>
          </a:bodyPr>
          <a:lstStyle/>
          <a:p>
            <a:r>
              <a:rPr lang="en-US" sz="2400" dirty="0" smtClean="0">
                <a:latin typeface="Berlin Sans FB" pitchFamily="34" charset="0"/>
              </a:rPr>
              <a:t>Prof. Neha Dorle</a:t>
            </a:r>
            <a:endParaRPr lang="en-US" sz="2400" dirty="0">
              <a:latin typeface="Berlin Sans FB"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1" name="Line 13"/>
          <p:cNvSpPr>
            <a:spLocks noChangeShapeType="1"/>
          </p:cNvSpPr>
          <p:nvPr/>
        </p:nvSpPr>
        <p:spPr bwMode="auto">
          <a:xfrm>
            <a:off x="2819400" y="1657350"/>
            <a:ext cx="3810000" cy="0"/>
          </a:xfrm>
          <a:prstGeom prst="line">
            <a:avLst/>
          </a:prstGeom>
          <a:noFill/>
          <a:ln w="19050">
            <a:solidFill>
              <a:srgbClr val="CC0000"/>
            </a:solidFill>
            <a:prstDash val="dash"/>
            <a:round/>
            <a:headEnd/>
            <a:tailEnd/>
          </a:ln>
          <a:effectLst/>
        </p:spPr>
        <p:txBody>
          <a:bodyPr/>
          <a:lstStyle/>
          <a:p>
            <a:endParaRPr lang="en-US"/>
          </a:p>
        </p:txBody>
      </p:sp>
      <p:grpSp>
        <p:nvGrpSpPr>
          <p:cNvPr id="2" name="Group 17"/>
          <p:cNvGrpSpPr>
            <a:grpSpLocks/>
          </p:cNvGrpSpPr>
          <p:nvPr/>
        </p:nvGrpSpPr>
        <p:grpSpPr bwMode="auto">
          <a:xfrm>
            <a:off x="3124200" y="1352550"/>
            <a:ext cx="3067050" cy="514350"/>
            <a:chOff x="960" y="1680"/>
            <a:chExt cx="1932" cy="432"/>
          </a:xfrm>
        </p:grpSpPr>
        <p:grpSp>
          <p:nvGrpSpPr>
            <p:cNvPr id="3" name="Group 15"/>
            <p:cNvGrpSpPr>
              <a:grpSpLocks/>
            </p:cNvGrpSpPr>
            <p:nvPr/>
          </p:nvGrpSpPr>
          <p:grpSpPr bwMode="auto">
            <a:xfrm>
              <a:off x="1260" y="1680"/>
              <a:ext cx="900" cy="432"/>
              <a:chOff x="1248" y="1680"/>
              <a:chExt cx="900" cy="432"/>
            </a:xfrm>
          </p:grpSpPr>
          <p:sp>
            <p:nvSpPr>
              <p:cNvPr id="27657" name="Freeform 9"/>
              <p:cNvSpPr>
                <a:spLocks/>
              </p:cNvSpPr>
              <p:nvPr/>
            </p:nvSpPr>
            <p:spPr bwMode="auto">
              <a:xfrm flipV="1">
                <a:off x="1248" y="1920"/>
                <a:ext cx="408" cy="192"/>
              </a:xfrm>
              <a:custGeom>
                <a:avLst/>
                <a:gdLst/>
                <a:ahLst/>
                <a:cxnLst>
                  <a:cxn ang="0">
                    <a:pos x="0" y="192"/>
                  </a:cxn>
                  <a:cxn ang="0">
                    <a:pos x="192" y="0"/>
                  </a:cxn>
                  <a:cxn ang="0">
                    <a:pos x="384" y="192"/>
                  </a:cxn>
                </a:cxnLst>
                <a:rect l="0" t="0" r="r" b="b"/>
                <a:pathLst>
                  <a:path w="384" h="192">
                    <a:moveTo>
                      <a:pt x="0" y="192"/>
                    </a:moveTo>
                    <a:cubicBezTo>
                      <a:pt x="64" y="96"/>
                      <a:pt x="128" y="0"/>
                      <a:pt x="192" y="0"/>
                    </a:cubicBezTo>
                    <a:cubicBezTo>
                      <a:pt x="256" y="0"/>
                      <a:pt x="320" y="96"/>
                      <a:pt x="384" y="192"/>
                    </a:cubicBezTo>
                  </a:path>
                </a:pathLst>
              </a:custGeom>
              <a:noFill/>
              <a:ln w="28575" cmpd="sng">
                <a:solidFill>
                  <a:schemeClr val="bg1"/>
                </a:solidFill>
                <a:round/>
                <a:headEnd/>
                <a:tailEnd/>
              </a:ln>
              <a:effectLst/>
            </p:spPr>
            <p:txBody>
              <a:bodyPr/>
              <a:lstStyle/>
              <a:p>
                <a:endParaRPr lang="en-US"/>
              </a:p>
            </p:txBody>
          </p:sp>
          <p:sp>
            <p:nvSpPr>
              <p:cNvPr id="27659" name="Freeform 11"/>
              <p:cNvSpPr>
                <a:spLocks/>
              </p:cNvSpPr>
              <p:nvPr/>
            </p:nvSpPr>
            <p:spPr bwMode="auto">
              <a:xfrm>
                <a:off x="1656" y="1680"/>
                <a:ext cx="492" cy="240"/>
              </a:xfrm>
              <a:custGeom>
                <a:avLst/>
                <a:gdLst/>
                <a:ahLst/>
                <a:cxnLst>
                  <a:cxn ang="0">
                    <a:pos x="0" y="192"/>
                  </a:cxn>
                  <a:cxn ang="0">
                    <a:pos x="192" y="0"/>
                  </a:cxn>
                  <a:cxn ang="0">
                    <a:pos x="384" y="192"/>
                  </a:cxn>
                </a:cxnLst>
                <a:rect l="0" t="0" r="r" b="b"/>
                <a:pathLst>
                  <a:path w="384" h="192">
                    <a:moveTo>
                      <a:pt x="0" y="192"/>
                    </a:moveTo>
                    <a:cubicBezTo>
                      <a:pt x="64" y="96"/>
                      <a:pt x="128" y="0"/>
                      <a:pt x="192" y="0"/>
                    </a:cubicBezTo>
                    <a:cubicBezTo>
                      <a:pt x="256" y="0"/>
                      <a:pt x="320" y="96"/>
                      <a:pt x="384" y="192"/>
                    </a:cubicBezTo>
                  </a:path>
                </a:pathLst>
              </a:custGeom>
              <a:noFill/>
              <a:ln w="28575" cmpd="sng">
                <a:solidFill>
                  <a:schemeClr val="bg1"/>
                </a:solidFill>
                <a:round/>
                <a:headEnd/>
                <a:tailEnd/>
              </a:ln>
              <a:effectLst/>
            </p:spPr>
            <p:txBody>
              <a:bodyPr/>
              <a:lstStyle/>
              <a:p>
                <a:endParaRPr lang="en-US"/>
              </a:p>
            </p:txBody>
          </p:sp>
        </p:grpSp>
        <p:sp>
          <p:nvSpPr>
            <p:cNvPr id="27660" name="Freeform 12"/>
            <p:cNvSpPr>
              <a:spLocks/>
            </p:cNvSpPr>
            <p:nvPr/>
          </p:nvSpPr>
          <p:spPr bwMode="auto">
            <a:xfrm>
              <a:off x="960" y="1776"/>
              <a:ext cx="300" cy="144"/>
            </a:xfrm>
            <a:custGeom>
              <a:avLst/>
              <a:gdLst/>
              <a:ahLst/>
              <a:cxnLst>
                <a:cxn ang="0">
                  <a:pos x="0" y="192"/>
                </a:cxn>
                <a:cxn ang="0">
                  <a:pos x="192" y="0"/>
                </a:cxn>
                <a:cxn ang="0">
                  <a:pos x="384" y="192"/>
                </a:cxn>
              </a:cxnLst>
              <a:rect l="0" t="0" r="r" b="b"/>
              <a:pathLst>
                <a:path w="384" h="192">
                  <a:moveTo>
                    <a:pt x="0" y="192"/>
                  </a:moveTo>
                  <a:cubicBezTo>
                    <a:pt x="64" y="96"/>
                    <a:pt x="128" y="0"/>
                    <a:pt x="192" y="0"/>
                  </a:cubicBezTo>
                  <a:cubicBezTo>
                    <a:pt x="256" y="0"/>
                    <a:pt x="320" y="96"/>
                    <a:pt x="384" y="192"/>
                  </a:cubicBezTo>
                </a:path>
              </a:pathLst>
            </a:custGeom>
            <a:noFill/>
            <a:ln w="28575" cmpd="sng">
              <a:solidFill>
                <a:schemeClr val="bg1"/>
              </a:solidFill>
              <a:round/>
              <a:headEnd/>
              <a:tailEnd/>
            </a:ln>
            <a:effectLst/>
          </p:spPr>
          <p:txBody>
            <a:bodyPr/>
            <a:lstStyle/>
            <a:p>
              <a:endParaRPr lang="en-US"/>
            </a:p>
          </p:txBody>
        </p:sp>
        <p:sp>
          <p:nvSpPr>
            <p:cNvPr id="27662" name="Freeform 14"/>
            <p:cNvSpPr>
              <a:spLocks/>
            </p:cNvSpPr>
            <p:nvPr/>
          </p:nvSpPr>
          <p:spPr bwMode="auto">
            <a:xfrm flipH="1" flipV="1">
              <a:off x="2160" y="1920"/>
              <a:ext cx="432" cy="192"/>
            </a:xfrm>
            <a:custGeom>
              <a:avLst/>
              <a:gdLst/>
              <a:ahLst/>
              <a:cxnLst>
                <a:cxn ang="0">
                  <a:pos x="0" y="192"/>
                </a:cxn>
                <a:cxn ang="0">
                  <a:pos x="192" y="0"/>
                </a:cxn>
                <a:cxn ang="0">
                  <a:pos x="384" y="192"/>
                </a:cxn>
              </a:cxnLst>
              <a:rect l="0" t="0" r="r" b="b"/>
              <a:pathLst>
                <a:path w="384" h="192">
                  <a:moveTo>
                    <a:pt x="0" y="192"/>
                  </a:moveTo>
                  <a:cubicBezTo>
                    <a:pt x="64" y="96"/>
                    <a:pt x="128" y="0"/>
                    <a:pt x="192" y="0"/>
                  </a:cubicBezTo>
                  <a:cubicBezTo>
                    <a:pt x="256" y="0"/>
                    <a:pt x="320" y="96"/>
                    <a:pt x="384" y="192"/>
                  </a:cubicBezTo>
                </a:path>
              </a:pathLst>
            </a:custGeom>
            <a:noFill/>
            <a:ln w="28575" cmpd="sng">
              <a:solidFill>
                <a:schemeClr val="bg1"/>
              </a:solidFill>
              <a:round/>
              <a:headEnd/>
              <a:tailEnd/>
            </a:ln>
            <a:effectLst/>
          </p:spPr>
          <p:txBody>
            <a:bodyPr/>
            <a:lstStyle/>
            <a:p>
              <a:endParaRPr lang="en-US"/>
            </a:p>
          </p:txBody>
        </p:sp>
        <p:sp>
          <p:nvSpPr>
            <p:cNvPr id="27664" name="Freeform 16"/>
            <p:cNvSpPr>
              <a:spLocks/>
            </p:cNvSpPr>
            <p:nvPr/>
          </p:nvSpPr>
          <p:spPr bwMode="auto">
            <a:xfrm>
              <a:off x="2592" y="1776"/>
              <a:ext cx="300" cy="144"/>
            </a:xfrm>
            <a:custGeom>
              <a:avLst/>
              <a:gdLst/>
              <a:ahLst/>
              <a:cxnLst>
                <a:cxn ang="0">
                  <a:pos x="0" y="192"/>
                </a:cxn>
                <a:cxn ang="0">
                  <a:pos x="192" y="0"/>
                </a:cxn>
                <a:cxn ang="0">
                  <a:pos x="384" y="192"/>
                </a:cxn>
              </a:cxnLst>
              <a:rect l="0" t="0" r="r" b="b"/>
              <a:pathLst>
                <a:path w="384" h="192">
                  <a:moveTo>
                    <a:pt x="0" y="192"/>
                  </a:moveTo>
                  <a:cubicBezTo>
                    <a:pt x="64" y="96"/>
                    <a:pt x="128" y="0"/>
                    <a:pt x="192" y="0"/>
                  </a:cubicBezTo>
                  <a:cubicBezTo>
                    <a:pt x="256" y="0"/>
                    <a:pt x="320" y="96"/>
                    <a:pt x="384" y="192"/>
                  </a:cubicBezTo>
                </a:path>
              </a:pathLst>
            </a:custGeom>
            <a:noFill/>
            <a:ln w="28575" cmpd="sng">
              <a:solidFill>
                <a:schemeClr val="bg1"/>
              </a:solidFill>
              <a:round/>
              <a:headEnd/>
              <a:tailEnd/>
            </a:ln>
            <a:effectLst/>
          </p:spPr>
          <p:txBody>
            <a:bodyPr/>
            <a:lstStyle/>
            <a:p>
              <a:endParaRPr lang="en-US"/>
            </a:p>
          </p:txBody>
        </p:sp>
      </p:grpSp>
      <p:grpSp>
        <p:nvGrpSpPr>
          <p:cNvPr id="4" name="Group 72"/>
          <p:cNvGrpSpPr>
            <a:grpSpLocks/>
          </p:cNvGrpSpPr>
          <p:nvPr/>
        </p:nvGrpSpPr>
        <p:grpSpPr bwMode="auto">
          <a:xfrm>
            <a:off x="3352800" y="1953549"/>
            <a:ext cx="2514600" cy="8603"/>
            <a:chOff x="3600" y="1296"/>
            <a:chExt cx="1488" cy="144"/>
          </a:xfrm>
        </p:grpSpPr>
        <p:sp>
          <p:nvSpPr>
            <p:cNvPr id="27667" name="Line 19"/>
            <p:cNvSpPr>
              <a:spLocks noChangeShapeType="1"/>
            </p:cNvSpPr>
            <p:nvPr/>
          </p:nvSpPr>
          <p:spPr bwMode="auto">
            <a:xfrm>
              <a:off x="3600" y="1353"/>
              <a:ext cx="288" cy="0"/>
            </a:xfrm>
            <a:prstGeom prst="line">
              <a:avLst/>
            </a:prstGeom>
            <a:noFill/>
            <a:ln w="19050">
              <a:solidFill>
                <a:schemeClr val="tx1"/>
              </a:solidFill>
              <a:round/>
              <a:headEnd/>
              <a:tailEnd type="triangle" w="med" len="med"/>
            </a:ln>
            <a:effectLst/>
          </p:spPr>
          <p:txBody>
            <a:bodyPr/>
            <a:lstStyle/>
            <a:p>
              <a:endParaRPr lang="en-US"/>
            </a:p>
          </p:txBody>
        </p:sp>
        <p:sp>
          <p:nvSpPr>
            <p:cNvPr id="27668" name="Line 20"/>
            <p:cNvSpPr>
              <a:spLocks noChangeShapeType="1"/>
            </p:cNvSpPr>
            <p:nvPr/>
          </p:nvSpPr>
          <p:spPr bwMode="auto">
            <a:xfrm flipH="1">
              <a:off x="4800" y="1353"/>
              <a:ext cx="288" cy="0"/>
            </a:xfrm>
            <a:prstGeom prst="line">
              <a:avLst/>
            </a:prstGeom>
            <a:noFill/>
            <a:ln w="19050">
              <a:solidFill>
                <a:schemeClr val="tx1"/>
              </a:solidFill>
              <a:round/>
              <a:headEnd/>
              <a:tailEnd type="triangle" w="med" len="med"/>
            </a:ln>
            <a:effectLst/>
          </p:spPr>
          <p:txBody>
            <a:bodyPr/>
            <a:lstStyle/>
            <a:p>
              <a:endParaRPr lang="en-US"/>
            </a:p>
          </p:txBody>
        </p:sp>
        <p:sp>
          <p:nvSpPr>
            <p:cNvPr id="27673" name="Line 25"/>
            <p:cNvSpPr>
              <a:spLocks noChangeShapeType="1"/>
            </p:cNvSpPr>
            <p:nvPr/>
          </p:nvSpPr>
          <p:spPr bwMode="auto">
            <a:xfrm>
              <a:off x="3888" y="1296"/>
              <a:ext cx="0" cy="144"/>
            </a:xfrm>
            <a:prstGeom prst="line">
              <a:avLst/>
            </a:prstGeom>
            <a:noFill/>
            <a:ln w="19050">
              <a:solidFill>
                <a:schemeClr val="tx1"/>
              </a:solidFill>
              <a:round/>
              <a:headEnd/>
              <a:tailEnd/>
            </a:ln>
            <a:effectLst/>
          </p:spPr>
          <p:txBody>
            <a:bodyPr/>
            <a:lstStyle/>
            <a:p>
              <a:endParaRPr lang="en-US"/>
            </a:p>
          </p:txBody>
        </p:sp>
        <p:sp>
          <p:nvSpPr>
            <p:cNvPr id="27674" name="Line 26"/>
            <p:cNvSpPr>
              <a:spLocks noChangeShapeType="1"/>
            </p:cNvSpPr>
            <p:nvPr/>
          </p:nvSpPr>
          <p:spPr bwMode="auto">
            <a:xfrm>
              <a:off x="4800" y="1296"/>
              <a:ext cx="0" cy="144"/>
            </a:xfrm>
            <a:prstGeom prst="line">
              <a:avLst/>
            </a:prstGeom>
            <a:noFill/>
            <a:ln w="19050">
              <a:solidFill>
                <a:schemeClr val="tx1"/>
              </a:solidFill>
              <a:round/>
              <a:headEnd/>
              <a:tailEnd/>
            </a:ln>
            <a:effectLst/>
          </p:spPr>
          <p:txBody>
            <a:bodyPr/>
            <a:lstStyle/>
            <a:p>
              <a:endParaRPr lang="en-US"/>
            </a:p>
          </p:txBody>
        </p:sp>
      </p:grpSp>
      <p:sp>
        <p:nvSpPr>
          <p:cNvPr id="27716" name="Rectangle 68"/>
          <p:cNvSpPr>
            <a:spLocks noChangeArrowheads="1"/>
          </p:cNvSpPr>
          <p:nvPr/>
        </p:nvSpPr>
        <p:spPr bwMode="auto">
          <a:xfrm>
            <a:off x="2743200" y="1123950"/>
            <a:ext cx="3962400" cy="1143000"/>
          </a:xfrm>
          <a:prstGeom prst="rect">
            <a:avLst/>
          </a:prstGeom>
          <a:noFill/>
          <a:ln w="19050">
            <a:solidFill>
              <a:schemeClr val="tx1"/>
            </a:solidFill>
            <a:miter lim="800000"/>
            <a:headEnd/>
            <a:tailEnd/>
          </a:ln>
          <a:effectLst/>
        </p:spPr>
        <p:txBody>
          <a:bodyPr wrap="none" anchor="ctr"/>
          <a:lstStyle/>
          <a:p>
            <a:endParaRPr lang="en-US"/>
          </a:p>
        </p:txBody>
      </p:sp>
      <p:sp>
        <p:nvSpPr>
          <p:cNvPr id="27" name="Rectangle 26"/>
          <p:cNvSpPr/>
          <p:nvPr/>
        </p:nvSpPr>
        <p:spPr>
          <a:xfrm>
            <a:off x="228600" y="361950"/>
            <a:ext cx="7772400" cy="707886"/>
          </a:xfrm>
          <a:prstGeom prst="rect">
            <a:avLst/>
          </a:prstGeom>
        </p:spPr>
        <p:txBody>
          <a:bodyPr wrap="square">
            <a:spAutoFit/>
          </a:bodyPr>
          <a:lstStyle/>
          <a:p>
            <a:pPr>
              <a:buFont typeface="Wingdings" pitchFamily="2" charset="2"/>
              <a:buChar char="§"/>
            </a:pPr>
            <a:r>
              <a:rPr lang="en-US" sz="2000" dirty="0" smtClean="0">
                <a:solidFill>
                  <a:schemeClr val="tx1"/>
                </a:solidFill>
                <a:latin typeface="Calibri" pitchFamily="34" charset="0"/>
                <a:cs typeface="Calibri" pitchFamily="34" charset="0"/>
              </a:rPr>
              <a:t> A wave is associated with every moving material particles are known as  de Broglie waves or matter waves</a:t>
            </a:r>
            <a:endParaRPr lang="en-US" sz="2000" dirty="0">
              <a:solidFill>
                <a:schemeClr val="tx1"/>
              </a:solidFill>
              <a:latin typeface="Calibri" pitchFamily="34" charset="0"/>
              <a:cs typeface="Calibri" pitchFamily="34" charset="0"/>
            </a:endParaRPr>
          </a:p>
        </p:txBody>
      </p:sp>
      <p:sp>
        <p:nvSpPr>
          <p:cNvPr id="28" name="Oval 27"/>
          <p:cNvSpPr/>
          <p:nvPr/>
        </p:nvSpPr>
        <p:spPr>
          <a:xfrm>
            <a:off x="4572000" y="1581150"/>
            <a:ext cx="762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437989" y="1809750"/>
            <a:ext cx="296876" cy="369332"/>
          </a:xfrm>
          <a:prstGeom prst="rect">
            <a:avLst/>
          </a:prstGeom>
        </p:spPr>
        <p:txBody>
          <a:bodyPr wrap="none">
            <a:spAutoFit/>
          </a:bodyPr>
          <a:lstStyle/>
          <a:p>
            <a:r>
              <a:rPr lang="el-GR" sz="1800" b="1" dirty="0" smtClean="0">
                <a:solidFill>
                  <a:schemeClr val="tx1"/>
                </a:solidFill>
                <a:latin typeface="Calibri" pitchFamily="34" charset="0"/>
                <a:cs typeface="Calibri" pitchFamily="34" charset="0"/>
              </a:rPr>
              <a:t>λ</a:t>
            </a:r>
            <a:endParaRPr lang="en-US" sz="1800" b="1" dirty="0"/>
          </a:p>
        </p:txBody>
      </p:sp>
      <p:sp>
        <p:nvSpPr>
          <p:cNvPr id="30" name="Rectangle 29"/>
          <p:cNvSpPr/>
          <p:nvPr/>
        </p:nvSpPr>
        <p:spPr>
          <a:xfrm>
            <a:off x="228600" y="2571750"/>
            <a:ext cx="5072927" cy="400110"/>
          </a:xfrm>
          <a:prstGeom prst="rect">
            <a:avLst/>
          </a:prstGeom>
        </p:spPr>
        <p:txBody>
          <a:bodyPr wrap="square">
            <a:spAutoFit/>
          </a:bodyPr>
          <a:lstStyle/>
          <a:p>
            <a:pPr>
              <a:buFont typeface="Wingdings" pitchFamily="2" charset="2"/>
              <a:buChar char="§"/>
            </a:pPr>
            <a:r>
              <a:rPr lang="en-US" sz="2000" b="1" dirty="0" smtClean="0">
                <a:solidFill>
                  <a:schemeClr val="tx1"/>
                </a:solidFill>
                <a:latin typeface="Calibri" pitchFamily="34" charset="0"/>
                <a:cs typeface="Calibri" pitchFamily="34" charset="0"/>
              </a:rPr>
              <a:t> </a:t>
            </a:r>
            <a:r>
              <a:rPr lang="en-US" sz="1800" b="1" dirty="0" smtClean="0">
                <a:solidFill>
                  <a:schemeClr val="tx1"/>
                </a:solidFill>
                <a:latin typeface="Calibri" pitchFamily="34" charset="0"/>
                <a:cs typeface="Calibri" pitchFamily="34" charset="0"/>
              </a:rPr>
              <a:t>De Broglie wavelength </a:t>
            </a:r>
            <a:endParaRPr lang="en-US" sz="1800" b="1" dirty="0"/>
          </a:p>
        </p:txBody>
      </p:sp>
      <p:sp>
        <p:nvSpPr>
          <p:cNvPr id="31" name="Rectangle 30"/>
          <p:cNvSpPr/>
          <p:nvPr/>
        </p:nvSpPr>
        <p:spPr>
          <a:xfrm>
            <a:off x="457200" y="3025973"/>
            <a:ext cx="1447832" cy="338554"/>
          </a:xfrm>
          <a:prstGeom prst="rect">
            <a:avLst/>
          </a:prstGeom>
        </p:spPr>
        <p:txBody>
          <a:bodyPr wrap="none">
            <a:spAutoFit/>
          </a:bodyPr>
          <a:lstStyle/>
          <a:p>
            <a:r>
              <a:rPr lang="el-GR" sz="1600" b="1" dirty="0" smtClean="0">
                <a:solidFill>
                  <a:schemeClr val="tx1"/>
                </a:solidFill>
                <a:latin typeface="Calibri" pitchFamily="34" charset="0"/>
                <a:cs typeface="Calibri" pitchFamily="34" charset="0"/>
              </a:rPr>
              <a:t>λ</a:t>
            </a:r>
            <a:r>
              <a:rPr lang="en-US" sz="1600" b="1" dirty="0" smtClean="0">
                <a:solidFill>
                  <a:schemeClr val="tx1"/>
                </a:solidFill>
                <a:latin typeface="Calibri" pitchFamily="34" charset="0"/>
                <a:cs typeface="Calibri" pitchFamily="34" charset="0"/>
              </a:rPr>
              <a:t> = h/p = h/</a:t>
            </a:r>
            <a:r>
              <a:rPr lang="en-US" sz="1600" b="1" dirty="0" err="1" smtClean="0">
                <a:solidFill>
                  <a:schemeClr val="tx1"/>
                </a:solidFill>
                <a:latin typeface="Calibri" pitchFamily="34" charset="0"/>
                <a:cs typeface="Calibri" pitchFamily="34" charset="0"/>
              </a:rPr>
              <a:t>mv</a:t>
            </a:r>
            <a:endParaRPr lang="en-US" sz="1600" b="1" dirty="0" smtClean="0">
              <a:solidFill>
                <a:schemeClr val="tx1"/>
              </a:solidFill>
              <a:latin typeface="Calibri" pitchFamily="34" charset="0"/>
              <a:cs typeface="Calibri" pitchFamily="34" charset="0"/>
            </a:endParaRPr>
          </a:p>
        </p:txBody>
      </p:sp>
      <p:sp>
        <p:nvSpPr>
          <p:cNvPr id="32" name="Rectangle 31"/>
          <p:cNvSpPr/>
          <p:nvPr/>
        </p:nvSpPr>
        <p:spPr>
          <a:xfrm>
            <a:off x="228600" y="3486150"/>
            <a:ext cx="5081096" cy="400110"/>
          </a:xfrm>
          <a:prstGeom prst="rect">
            <a:avLst/>
          </a:prstGeom>
        </p:spPr>
        <p:txBody>
          <a:bodyPr wrap="square">
            <a:spAutoFit/>
          </a:bodyPr>
          <a:lstStyle/>
          <a:p>
            <a:pPr>
              <a:buFont typeface="Wingdings" pitchFamily="2" charset="2"/>
              <a:buChar char="§"/>
            </a:pPr>
            <a:r>
              <a:rPr lang="en-US" sz="2000" b="1" dirty="0" smtClean="0">
                <a:solidFill>
                  <a:schemeClr val="tx1"/>
                </a:solidFill>
                <a:latin typeface="Calibri" pitchFamily="34" charset="0"/>
                <a:cs typeface="Calibri" pitchFamily="34" charset="0"/>
              </a:rPr>
              <a:t> </a:t>
            </a:r>
            <a:r>
              <a:rPr lang="en-US" sz="1800" b="1" dirty="0" smtClean="0">
                <a:solidFill>
                  <a:schemeClr val="tx1"/>
                </a:solidFill>
                <a:latin typeface="Calibri" pitchFamily="34" charset="0"/>
                <a:cs typeface="Calibri" pitchFamily="34" charset="0"/>
              </a:rPr>
              <a:t>De Broglie wavelength in terms of kinetic energy</a:t>
            </a:r>
            <a:endParaRPr lang="en-US" sz="1800" b="1" dirty="0"/>
          </a:p>
        </p:txBody>
      </p:sp>
      <p:grpSp>
        <p:nvGrpSpPr>
          <p:cNvPr id="33" name="Group 66"/>
          <p:cNvGrpSpPr>
            <a:grpSpLocks/>
          </p:cNvGrpSpPr>
          <p:nvPr/>
        </p:nvGrpSpPr>
        <p:grpSpPr bwMode="auto">
          <a:xfrm>
            <a:off x="457200" y="3867150"/>
            <a:ext cx="1447800" cy="765175"/>
            <a:chOff x="1440" y="3792"/>
            <a:chExt cx="912" cy="482"/>
          </a:xfrm>
        </p:grpSpPr>
        <p:sp>
          <p:nvSpPr>
            <p:cNvPr id="35" name="Rectangle 60"/>
            <p:cNvSpPr>
              <a:spLocks noChangeArrowheads="1"/>
            </p:cNvSpPr>
            <p:nvPr/>
          </p:nvSpPr>
          <p:spPr bwMode="auto">
            <a:xfrm>
              <a:off x="1680" y="4016"/>
              <a:ext cx="384" cy="194"/>
            </a:xfrm>
            <a:prstGeom prst="rect">
              <a:avLst/>
            </a:prstGeom>
            <a:noFill/>
            <a:ln w="9525" algn="ctr">
              <a:noFill/>
              <a:miter lim="800000"/>
              <a:headEnd/>
              <a:tailEnd/>
            </a:ln>
          </p:spPr>
          <p:txBody>
            <a:bodyPr>
              <a:spAutoFit/>
            </a:bodyPr>
            <a:lstStyle/>
            <a:p>
              <a:pPr>
                <a:spcBef>
                  <a:spcPct val="50000"/>
                </a:spcBef>
              </a:pPr>
              <a:endParaRPr lang="el-GR" b="1">
                <a:solidFill>
                  <a:schemeClr val="tx1"/>
                </a:solidFill>
                <a:latin typeface="Arial" charset="0"/>
              </a:endParaRPr>
            </a:p>
          </p:txBody>
        </p:sp>
        <p:sp>
          <p:nvSpPr>
            <p:cNvPr id="36" name="Rectangle 61"/>
            <p:cNvSpPr>
              <a:spLocks noChangeArrowheads="1"/>
            </p:cNvSpPr>
            <p:nvPr/>
          </p:nvSpPr>
          <p:spPr bwMode="auto">
            <a:xfrm>
              <a:off x="1907" y="3792"/>
              <a:ext cx="185" cy="194"/>
            </a:xfrm>
            <a:prstGeom prst="rect">
              <a:avLst/>
            </a:prstGeom>
            <a:noFill/>
            <a:ln w="9525" algn="ctr">
              <a:noFill/>
              <a:miter lim="800000"/>
              <a:headEnd/>
              <a:tailEnd/>
            </a:ln>
          </p:spPr>
          <p:txBody>
            <a:bodyPr wrap="none">
              <a:spAutoFit/>
            </a:bodyPr>
            <a:lstStyle/>
            <a:p>
              <a:r>
                <a:rPr lang="en-US" b="1">
                  <a:solidFill>
                    <a:schemeClr val="tx1"/>
                  </a:solidFill>
                  <a:latin typeface="Arial" charset="0"/>
                </a:rPr>
                <a:t>h</a:t>
              </a:r>
            </a:p>
          </p:txBody>
        </p:sp>
        <p:sp>
          <p:nvSpPr>
            <p:cNvPr id="37" name="Rectangle 62"/>
            <p:cNvSpPr>
              <a:spLocks noChangeArrowheads="1"/>
            </p:cNvSpPr>
            <p:nvPr/>
          </p:nvSpPr>
          <p:spPr bwMode="auto">
            <a:xfrm>
              <a:off x="1440" y="3888"/>
              <a:ext cx="276" cy="194"/>
            </a:xfrm>
            <a:prstGeom prst="rect">
              <a:avLst/>
            </a:prstGeom>
            <a:noFill/>
            <a:ln w="9525" algn="ctr">
              <a:noFill/>
              <a:miter lim="800000"/>
              <a:headEnd/>
              <a:tailEnd/>
            </a:ln>
          </p:spPr>
          <p:txBody>
            <a:bodyPr wrap="none">
              <a:spAutoFit/>
            </a:bodyPr>
            <a:lstStyle/>
            <a:p>
              <a:r>
                <a:rPr lang="el-GR" b="1" dirty="0">
                  <a:solidFill>
                    <a:schemeClr val="tx1"/>
                  </a:solidFill>
                  <a:latin typeface="Arial" charset="0"/>
                  <a:cs typeface="Arial" charset="0"/>
                </a:rPr>
                <a:t>λ</a:t>
              </a:r>
              <a:r>
                <a:rPr lang="en-US" b="1" dirty="0">
                  <a:solidFill>
                    <a:schemeClr val="tx1"/>
                  </a:solidFill>
                  <a:latin typeface="Arial" charset="0"/>
                  <a:cs typeface="Arial" charset="0"/>
                </a:rPr>
                <a:t> </a:t>
              </a:r>
              <a:r>
                <a:rPr lang="en-US" b="1" dirty="0">
                  <a:solidFill>
                    <a:schemeClr val="tx1"/>
                  </a:solidFill>
                  <a:latin typeface="Arial" charset="0"/>
                </a:rPr>
                <a:t>=</a:t>
              </a:r>
            </a:p>
          </p:txBody>
        </p:sp>
        <p:sp>
          <p:nvSpPr>
            <p:cNvPr id="38" name="Line 63"/>
            <p:cNvSpPr>
              <a:spLocks noChangeShapeType="1"/>
            </p:cNvSpPr>
            <p:nvPr/>
          </p:nvSpPr>
          <p:spPr bwMode="auto">
            <a:xfrm>
              <a:off x="1728" y="4016"/>
              <a:ext cx="576" cy="0"/>
            </a:xfrm>
            <a:prstGeom prst="line">
              <a:avLst/>
            </a:prstGeom>
            <a:noFill/>
            <a:ln w="19050">
              <a:solidFill>
                <a:schemeClr val="tx1"/>
              </a:solidFill>
              <a:round/>
              <a:headEnd/>
              <a:tailEnd/>
            </a:ln>
          </p:spPr>
          <p:txBody>
            <a:bodyPr>
              <a:spAutoFit/>
            </a:bodyPr>
            <a:lstStyle/>
            <a:p>
              <a:endParaRPr lang="en-US" b="1">
                <a:solidFill>
                  <a:schemeClr val="tx1"/>
                </a:solidFill>
              </a:endParaRPr>
            </a:p>
          </p:txBody>
        </p:sp>
        <p:sp>
          <p:nvSpPr>
            <p:cNvPr id="39" name="Freeform 64"/>
            <p:cNvSpPr>
              <a:spLocks/>
            </p:cNvSpPr>
            <p:nvPr/>
          </p:nvSpPr>
          <p:spPr bwMode="auto">
            <a:xfrm>
              <a:off x="1728" y="4080"/>
              <a:ext cx="576" cy="194"/>
            </a:xfrm>
            <a:custGeom>
              <a:avLst/>
              <a:gdLst>
                <a:gd name="T0" fmla="*/ 0 w 720"/>
                <a:gd name="T1" fmla="*/ 240 h 336"/>
                <a:gd name="T2" fmla="*/ 48 w 720"/>
                <a:gd name="T3" fmla="*/ 192 h 336"/>
                <a:gd name="T4" fmla="*/ 96 w 720"/>
                <a:gd name="T5" fmla="*/ 336 h 336"/>
                <a:gd name="T6" fmla="*/ 192 w 720"/>
                <a:gd name="T7" fmla="*/ 0 h 336"/>
                <a:gd name="T8" fmla="*/ 720 w 720"/>
                <a:gd name="T9" fmla="*/ 0 h 336"/>
                <a:gd name="T10" fmla="*/ 0 60000 65536"/>
                <a:gd name="T11" fmla="*/ 0 60000 65536"/>
                <a:gd name="T12" fmla="*/ 0 60000 65536"/>
                <a:gd name="T13" fmla="*/ 0 60000 65536"/>
                <a:gd name="T14" fmla="*/ 0 60000 65536"/>
                <a:gd name="T15" fmla="*/ 0 w 720"/>
                <a:gd name="T16" fmla="*/ 0 h 336"/>
                <a:gd name="T17" fmla="*/ 720 w 720"/>
                <a:gd name="T18" fmla="*/ 336 h 336"/>
              </a:gdLst>
              <a:ahLst/>
              <a:cxnLst>
                <a:cxn ang="T10">
                  <a:pos x="T0" y="T1"/>
                </a:cxn>
                <a:cxn ang="T11">
                  <a:pos x="T2" y="T3"/>
                </a:cxn>
                <a:cxn ang="T12">
                  <a:pos x="T4" y="T5"/>
                </a:cxn>
                <a:cxn ang="T13">
                  <a:pos x="T6" y="T7"/>
                </a:cxn>
                <a:cxn ang="T14">
                  <a:pos x="T8" y="T9"/>
                </a:cxn>
              </a:cxnLst>
              <a:rect l="T15" t="T16" r="T17" b="T18"/>
              <a:pathLst>
                <a:path w="720" h="336">
                  <a:moveTo>
                    <a:pt x="0" y="240"/>
                  </a:moveTo>
                  <a:lnTo>
                    <a:pt x="48" y="192"/>
                  </a:lnTo>
                  <a:lnTo>
                    <a:pt x="96" y="336"/>
                  </a:lnTo>
                  <a:lnTo>
                    <a:pt x="192" y="0"/>
                  </a:lnTo>
                  <a:lnTo>
                    <a:pt x="720" y="0"/>
                  </a:lnTo>
                </a:path>
              </a:pathLst>
            </a:custGeom>
            <a:noFill/>
            <a:ln w="19050">
              <a:solidFill>
                <a:schemeClr val="tx1"/>
              </a:solidFill>
              <a:round/>
              <a:headEnd/>
              <a:tailEnd/>
            </a:ln>
          </p:spPr>
          <p:txBody>
            <a:bodyPr>
              <a:spAutoFit/>
            </a:bodyPr>
            <a:lstStyle/>
            <a:p>
              <a:endParaRPr lang="en-US" b="1" dirty="0">
                <a:solidFill>
                  <a:schemeClr val="tx1"/>
                </a:solidFill>
              </a:endParaRPr>
            </a:p>
          </p:txBody>
        </p:sp>
        <p:sp>
          <p:nvSpPr>
            <p:cNvPr id="40" name="Rectangle 65"/>
            <p:cNvSpPr>
              <a:spLocks noChangeArrowheads="1"/>
            </p:cNvSpPr>
            <p:nvPr/>
          </p:nvSpPr>
          <p:spPr bwMode="auto">
            <a:xfrm>
              <a:off x="1824" y="4055"/>
              <a:ext cx="528" cy="194"/>
            </a:xfrm>
            <a:prstGeom prst="rect">
              <a:avLst/>
            </a:prstGeom>
            <a:noFill/>
            <a:ln w="9525" algn="ctr">
              <a:noFill/>
              <a:miter lim="800000"/>
              <a:headEnd/>
              <a:tailEnd/>
            </a:ln>
          </p:spPr>
          <p:txBody>
            <a:bodyPr>
              <a:spAutoFit/>
            </a:bodyPr>
            <a:lstStyle/>
            <a:p>
              <a:pPr>
                <a:spcBef>
                  <a:spcPct val="50000"/>
                </a:spcBef>
              </a:pPr>
              <a:r>
                <a:rPr lang="en-US" b="1" dirty="0" smtClean="0">
                  <a:solidFill>
                    <a:schemeClr val="tx1"/>
                  </a:solidFill>
                  <a:latin typeface="Arial" charset="0"/>
                </a:rPr>
                <a:t>2mE</a:t>
              </a:r>
              <a:endParaRPr lang="el-GR" b="1" dirty="0">
                <a:solidFill>
                  <a:schemeClr val="tx1"/>
                </a:solidFill>
                <a:latin typeface="Arial" charset="0"/>
              </a:endParaRPr>
            </a:p>
          </p:txBody>
        </p:sp>
      </p:grpSp>
      <p:sp>
        <p:nvSpPr>
          <p:cNvPr id="41" name="Rectangle 40"/>
          <p:cNvSpPr/>
          <p:nvPr/>
        </p:nvSpPr>
        <p:spPr>
          <a:xfrm>
            <a:off x="4833073" y="2552640"/>
            <a:ext cx="5072927" cy="400110"/>
          </a:xfrm>
          <a:prstGeom prst="rect">
            <a:avLst/>
          </a:prstGeom>
        </p:spPr>
        <p:txBody>
          <a:bodyPr wrap="square">
            <a:spAutoFit/>
          </a:bodyPr>
          <a:lstStyle/>
          <a:p>
            <a:pPr>
              <a:buFont typeface="Wingdings" pitchFamily="2" charset="2"/>
              <a:buChar char="§"/>
            </a:pPr>
            <a:r>
              <a:rPr lang="en-US" sz="2000" b="1" dirty="0" smtClean="0">
                <a:solidFill>
                  <a:schemeClr val="tx1"/>
                </a:solidFill>
                <a:latin typeface="Calibri" pitchFamily="34" charset="0"/>
                <a:cs typeface="Calibri" pitchFamily="34" charset="0"/>
              </a:rPr>
              <a:t> </a:t>
            </a:r>
            <a:r>
              <a:rPr lang="en-US" sz="1800" b="1" dirty="0" smtClean="0">
                <a:solidFill>
                  <a:schemeClr val="tx1"/>
                </a:solidFill>
                <a:latin typeface="Calibri" pitchFamily="34" charset="0"/>
                <a:cs typeface="Calibri" pitchFamily="34" charset="0"/>
              </a:rPr>
              <a:t>De Broglie wavelength of an electron </a:t>
            </a:r>
            <a:endParaRPr lang="en-US" sz="1800" b="1" dirty="0"/>
          </a:p>
        </p:txBody>
      </p:sp>
      <p:grpSp>
        <p:nvGrpSpPr>
          <p:cNvPr id="42" name="Group 80"/>
          <p:cNvGrpSpPr>
            <a:grpSpLocks/>
          </p:cNvGrpSpPr>
          <p:nvPr/>
        </p:nvGrpSpPr>
        <p:grpSpPr bwMode="auto">
          <a:xfrm>
            <a:off x="6172200" y="2952750"/>
            <a:ext cx="1447800" cy="765175"/>
            <a:chOff x="2400" y="3792"/>
            <a:chExt cx="912" cy="482"/>
          </a:xfrm>
        </p:grpSpPr>
        <p:sp>
          <p:nvSpPr>
            <p:cNvPr id="44" name="Rectangle 74"/>
            <p:cNvSpPr>
              <a:spLocks noChangeArrowheads="1"/>
            </p:cNvSpPr>
            <p:nvPr/>
          </p:nvSpPr>
          <p:spPr bwMode="auto">
            <a:xfrm>
              <a:off x="2640" y="4016"/>
              <a:ext cx="384" cy="194"/>
            </a:xfrm>
            <a:prstGeom prst="rect">
              <a:avLst/>
            </a:prstGeom>
            <a:noFill/>
            <a:ln w="9525" algn="ctr">
              <a:noFill/>
              <a:miter lim="800000"/>
              <a:headEnd/>
              <a:tailEnd/>
            </a:ln>
          </p:spPr>
          <p:txBody>
            <a:bodyPr>
              <a:spAutoFit/>
            </a:bodyPr>
            <a:lstStyle/>
            <a:p>
              <a:pPr>
                <a:spcBef>
                  <a:spcPct val="50000"/>
                </a:spcBef>
              </a:pPr>
              <a:endParaRPr lang="el-GR" b="1">
                <a:solidFill>
                  <a:schemeClr val="tx1"/>
                </a:solidFill>
                <a:latin typeface="Arial" charset="0"/>
              </a:endParaRPr>
            </a:p>
          </p:txBody>
        </p:sp>
        <p:sp>
          <p:nvSpPr>
            <p:cNvPr id="45" name="Rectangle 75"/>
            <p:cNvSpPr>
              <a:spLocks noChangeArrowheads="1"/>
            </p:cNvSpPr>
            <p:nvPr/>
          </p:nvSpPr>
          <p:spPr bwMode="auto">
            <a:xfrm>
              <a:off x="2640" y="3792"/>
              <a:ext cx="511" cy="194"/>
            </a:xfrm>
            <a:prstGeom prst="rect">
              <a:avLst/>
            </a:prstGeom>
            <a:noFill/>
            <a:ln w="9525" algn="ctr">
              <a:noFill/>
              <a:miter lim="800000"/>
              <a:headEnd/>
              <a:tailEnd/>
            </a:ln>
          </p:spPr>
          <p:txBody>
            <a:bodyPr wrap="none">
              <a:spAutoFit/>
            </a:bodyPr>
            <a:lstStyle/>
            <a:p>
              <a:r>
                <a:rPr lang="en-US" b="1" dirty="0" smtClean="0">
                  <a:solidFill>
                    <a:schemeClr val="tx1"/>
                  </a:solidFill>
                  <a:latin typeface="Arial" charset="0"/>
                </a:rPr>
                <a:t>12.26 </a:t>
              </a:r>
              <a:r>
                <a:rPr lang="en-US" b="1" dirty="0">
                  <a:solidFill>
                    <a:schemeClr val="tx1"/>
                  </a:solidFill>
                  <a:latin typeface="Arial" charset="0"/>
                  <a:cs typeface="Arial" charset="0"/>
                </a:rPr>
                <a:t>Å</a:t>
              </a:r>
            </a:p>
          </p:txBody>
        </p:sp>
        <p:sp>
          <p:nvSpPr>
            <p:cNvPr id="46" name="Rectangle 76"/>
            <p:cNvSpPr>
              <a:spLocks noChangeArrowheads="1"/>
            </p:cNvSpPr>
            <p:nvPr/>
          </p:nvSpPr>
          <p:spPr bwMode="auto">
            <a:xfrm>
              <a:off x="2400" y="3888"/>
              <a:ext cx="276" cy="194"/>
            </a:xfrm>
            <a:prstGeom prst="rect">
              <a:avLst/>
            </a:prstGeom>
            <a:noFill/>
            <a:ln w="9525" algn="ctr">
              <a:noFill/>
              <a:miter lim="800000"/>
              <a:headEnd/>
              <a:tailEnd/>
            </a:ln>
          </p:spPr>
          <p:txBody>
            <a:bodyPr wrap="none">
              <a:spAutoFit/>
            </a:bodyPr>
            <a:lstStyle/>
            <a:p>
              <a:r>
                <a:rPr lang="el-GR" b="1">
                  <a:solidFill>
                    <a:schemeClr val="tx1"/>
                  </a:solidFill>
                  <a:latin typeface="Arial" charset="0"/>
                  <a:cs typeface="Arial" charset="0"/>
                </a:rPr>
                <a:t>λ</a:t>
              </a:r>
              <a:r>
                <a:rPr lang="en-US" b="1">
                  <a:solidFill>
                    <a:schemeClr val="tx1"/>
                  </a:solidFill>
                  <a:latin typeface="Arial" charset="0"/>
                  <a:cs typeface="Arial" charset="0"/>
                </a:rPr>
                <a:t> </a:t>
              </a:r>
              <a:r>
                <a:rPr lang="en-US" b="1">
                  <a:solidFill>
                    <a:schemeClr val="tx1"/>
                  </a:solidFill>
                  <a:latin typeface="Arial" charset="0"/>
                </a:rPr>
                <a:t>=</a:t>
              </a:r>
            </a:p>
          </p:txBody>
        </p:sp>
        <p:sp>
          <p:nvSpPr>
            <p:cNvPr id="47" name="Line 77"/>
            <p:cNvSpPr>
              <a:spLocks noChangeShapeType="1"/>
            </p:cNvSpPr>
            <p:nvPr/>
          </p:nvSpPr>
          <p:spPr bwMode="auto">
            <a:xfrm>
              <a:off x="2688" y="4016"/>
              <a:ext cx="576" cy="0"/>
            </a:xfrm>
            <a:prstGeom prst="line">
              <a:avLst/>
            </a:prstGeom>
            <a:noFill/>
            <a:ln w="19050">
              <a:solidFill>
                <a:schemeClr val="tx1"/>
              </a:solidFill>
              <a:round/>
              <a:headEnd/>
              <a:tailEnd/>
            </a:ln>
          </p:spPr>
          <p:txBody>
            <a:bodyPr>
              <a:spAutoFit/>
            </a:bodyPr>
            <a:lstStyle/>
            <a:p>
              <a:endParaRPr lang="en-US">
                <a:solidFill>
                  <a:schemeClr val="tx1"/>
                </a:solidFill>
              </a:endParaRPr>
            </a:p>
          </p:txBody>
        </p:sp>
        <p:sp>
          <p:nvSpPr>
            <p:cNvPr id="48" name="Freeform 78"/>
            <p:cNvSpPr>
              <a:spLocks/>
            </p:cNvSpPr>
            <p:nvPr/>
          </p:nvSpPr>
          <p:spPr bwMode="auto">
            <a:xfrm>
              <a:off x="2736" y="4080"/>
              <a:ext cx="288" cy="194"/>
            </a:xfrm>
            <a:custGeom>
              <a:avLst/>
              <a:gdLst>
                <a:gd name="T0" fmla="*/ 0 w 720"/>
                <a:gd name="T1" fmla="*/ 240 h 336"/>
                <a:gd name="T2" fmla="*/ 48 w 720"/>
                <a:gd name="T3" fmla="*/ 192 h 336"/>
                <a:gd name="T4" fmla="*/ 96 w 720"/>
                <a:gd name="T5" fmla="*/ 336 h 336"/>
                <a:gd name="T6" fmla="*/ 192 w 720"/>
                <a:gd name="T7" fmla="*/ 0 h 336"/>
                <a:gd name="T8" fmla="*/ 720 w 720"/>
                <a:gd name="T9" fmla="*/ 0 h 336"/>
                <a:gd name="T10" fmla="*/ 0 60000 65536"/>
                <a:gd name="T11" fmla="*/ 0 60000 65536"/>
                <a:gd name="T12" fmla="*/ 0 60000 65536"/>
                <a:gd name="T13" fmla="*/ 0 60000 65536"/>
                <a:gd name="T14" fmla="*/ 0 60000 65536"/>
                <a:gd name="T15" fmla="*/ 0 w 720"/>
                <a:gd name="T16" fmla="*/ 0 h 336"/>
                <a:gd name="T17" fmla="*/ 720 w 720"/>
                <a:gd name="T18" fmla="*/ 336 h 336"/>
              </a:gdLst>
              <a:ahLst/>
              <a:cxnLst>
                <a:cxn ang="T10">
                  <a:pos x="T0" y="T1"/>
                </a:cxn>
                <a:cxn ang="T11">
                  <a:pos x="T2" y="T3"/>
                </a:cxn>
                <a:cxn ang="T12">
                  <a:pos x="T4" y="T5"/>
                </a:cxn>
                <a:cxn ang="T13">
                  <a:pos x="T6" y="T7"/>
                </a:cxn>
                <a:cxn ang="T14">
                  <a:pos x="T8" y="T9"/>
                </a:cxn>
              </a:cxnLst>
              <a:rect l="T15" t="T16" r="T17" b="T18"/>
              <a:pathLst>
                <a:path w="720" h="336">
                  <a:moveTo>
                    <a:pt x="0" y="240"/>
                  </a:moveTo>
                  <a:lnTo>
                    <a:pt x="48" y="192"/>
                  </a:lnTo>
                  <a:lnTo>
                    <a:pt x="96" y="336"/>
                  </a:lnTo>
                  <a:lnTo>
                    <a:pt x="192" y="0"/>
                  </a:lnTo>
                  <a:lnTo>
                    <a:pt x="720" y="0"/>
                  </a:lnTo>
                </a:path>
              </a:pathLst>
            </a:custGeom>
            <a:noFill/>
            <a:ln w="19050">
              <a:solidFill>
                <a:schemeClr val="tx1"/>
              </a:solidFill>
              <a:round/>
              <a:headEnd/>
              <a:tailEnd/>
            </a:ln>
          </p:spPr>
          <p:txBody>
            <a:bodyPr>
              <a:spAutoFit/>
            </a:bodyPr>
            <a:lstStyle/>
            <a:p>
              <a:endParaRPr lang="en-US">
                <a:solidFill>
                  <a:schemeClr val="tx1"/>
                </a:solidFill>
              </a:endParaRPr>
            </a:p>
          </p:txBody>
        </p:sp>
        <p:sp>
          <p:nvSpPr>
            <p:cNvPr id="49" name="Rectangle 79"/>
            <p:cNvSpPr>
              <a:spLocks noChangeArrowheads="1"/>
            </p:cNvSpPr>
            <p:nvPr/>
          </p:nvSpPr>
          <p:spPr bwMode="auto">
            <a:xfrm>
              <a:off x="2784" y="4055"/>
              <a:ext cx="528" cy="194"/>
            </a:xfrm>
            <a:prstGeom prst="rect">
              <a:avLst/>
            </a:prstGeom>
            <a:noFill/>
            <a:ln w="9525" algn="ctr">
              <a:noFill/>
              <a:miter lim="800000"/>
              <a:headEnd/>
              <a:tailEnd/>
            </a:ln>
          </p:spPr>
          <p:txBody>
            <a:bodyPr>
              <a:spAutoFit/>
            </a:bodyPr>
            <a:lstStyle/>
            <a:p>
              <a:pPr>
                <a:spcBef>
                  <a:spcPct val="50000"/>
                </a:spcBef>
              </a:pPr>
              <a:r>
                <a:rPr lang="en-US" b="1" dirty="0">
                  <a:solidFill>
                    <a:schemeClr val="tx1"/>
                  </a:solidFill>
                  <a:latin typeface="Arial" charset="0"/>
                </a:rPr>
                <a:t>V</a:t>
              </a:r>
              <a:endParaRPr lang="el-GR" b="1" dirty="0">
                <a:solidFill>
                  <a:schemeClr val="tx1"/>
                </a:solidFill>
                <a:latin typeface="Arial"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dissolve">
                                      <p:cBhvr>
                                        <p:cTn id="7" dur="5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661"/>
                                        </p:tgtEl>
                                        <p:attrNameLst>
                                          <p:attrName>style.visibility</p:attrName>
                                        </p:attrNameLst>
                                      </p:cBhvr>
                                      <p:to>
                                        <p:strVal val="visible"/>
                                      </p:to>
                                    </p:set>
                                    <p:animEffect transition="in" filter="dissolve">
                                      <p:cBhvr>
                                        <p:cTn id="12" dur="500"/>
                                        <p:tgtEl>
                                          <p:spTgt spid="27661"/>
                                        </p:tgtEl>
                                      </p:cBhvr>
                                    </p:animEffect>
                                  </p:childTnLst>
                                </p:cTn>
                              </p:par>
                              <p:par>
                                <p:cTn id="13" presetID="9"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par>
                                <p:cTn id="16" presetID="9"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7716"/>
                                        </p:tgtEl>
                                        <p:attrNameLst>
                                          <p:attrName>style.visibility</p:attrName>
                                        </p:attrNameLst>
                                      </p:cBhvr>
                                      <p:to>
                                        <p:strVal val="visible"/>
                                      </p:to>
                                    </p:set>
                                    <p:animEffect transition="in" filter="dissolve">
                                      <p:cBhvr>
                                        <p:cTn id="21" dur="500"/>
                                        <p:tgtEl>
                                          <p:spTgt spid="2771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blinds(horizontal)">
                                      <p:cBhvr>
                                        <p:cTn id="26" dur="500"/>
                                        <p:tgtEl>
                                          <p:spTgt spid="33"/>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blinds(horizontal)">
                                      <p:cBhvr>
                                        <p:cTn id="3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1" grpId="0" animBg="1"/>
      <p:bldP spid="277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p:cNvGrpSpPr>
            <a:grpSpLocks/>
          </p:cNvGrpSpPr>
          <p:nvPr/>
        </p:nvGrpSpPr>
        <p:grpSpPr bwMode="auto">
          <a:xfrm>
            <a:off x="1524000" y="1276350"/>
            <a:ext cx="1219200" cy="838326"/>
            <a:chOff x="2016" y="96"/>
            <a:chExt cx="768" cy="507"/>
          </a:xfrm>
          <a:noFill/>
        </p:grpSpPr>
        <p:sp>
          <p:nvSpPr>
            <p:cNvPr id="29711" name="Rectangle 15"/>
            <p:cNvSpPr>
              <a:spLocks noChangeArrowheads="1"/>
            </p:cNvSpPr>
            <p:nvPr/>
          </p:nvSpPr>
          <p:spPr bwMode="auto">
            <a:xfrm>
              <a:off x="2016" y="96"/>
              <a:ext cx="768" cy="432"/>
            </a:xfrm>
            <a:prstGeom prst="rect">
              <a:avLst/>
            </a:prstGeom>
            <a:noFill/>
            <a:ln w="19050">
              <a:noFill/>
              <a:miter lim="800000"/>
              <a:headEnd/>
              <a:tailEnd/>
            </a:ln>
            <a:effectLst/>
          </p:spPr>
          <p:txBody>
            <a:bodyPr wrap="none" anchor="ctr"/>
            <a:lstStyle/>
            <a:p>
              <a:endParaRPr lang="en-US">
                <a:solidFill>
                  <a:schemeClr val="tx1"/>
                </a:solidFill>
              </a:endParaRPr>
            </a:p>
          </p:txBody>
        </p:sp>
        <p:grpSp>
          <p:nvGrpSpPr>
            <p:cNvPr id="3" name="Group 16"/>
            <p:cNvGrpSpPr>
              <a:grpSpLocks/>
            </p:cNvGrpSpPr>
            <p:nvPr/>
          </p:nvGrpSpPr>
          <p:grpSpPr bwMode="auto">
            <a:xfrm>
              <a:off x="2016" y="188"/>
              <a:ext cx="720" cy="415"/>
              <a:chOff x="1200" y="2780"/>
              <a:chExt cx="675" cy="415"/>
            </a:xfrm>
            <a:grpFill/>
          </p:grpSpPr>
          <p:sp>
            <p:nvSpPr>
              <p:cNvPr id="29713" name="Text Box 17"/>
              <p:cNvSpPr txBox="1">
                <a:spLocks noChangeArrowheads="1"/>
              </p:cNvSpPr>
              <p:nvPr/>
            </p:nvSpPr>
            <p:spPr bwMode="auto">
              <a:xfrm>
                <a:off x="1200" y="2784"/>
                <a:ext cx="336" cy="231"/>
              </a:xfrm>
              <a:prstGeom prst="rect">
                <a:avLst/>
              </a:prstGeom>
              <a:grpFill/>
              <a:ln w="9525">
                <a:noFill/>
                <a:miter lim="800000"/>
                <a:headEnd/>
                <a:tailEnd/>
              </a:ln>
              <a:effectLst/>
            </p:spPr>
            <p:txBody>
              <a:bodyPr>
                <a:spAutoFit/>
              </a:bodyPr>
              <a:lstStyle/>
              <a:p>
                <a:pPr>
                  <a:spcBef>
                    <a:spcPct val="50000"/>
                  </a:spcBef>
                </a:pPr>
                <a:r>
                  <a:rPr lang="el-GR" b="1" dirty="0">
                    <a:solidFill>
                      <a:schemeClr val="tx1"/>
                    </a:solidFill>
                    <a:latin typeface="Arial" charset="0"/>
                  </a:rPr>
                  <a:t>λ</a:t>
                </a:r>
                <a:r>
                  <a:rPr lang="en-US" b="1" dirty="0">
                    <a:solidFill>
                      <a:schemeClr val="tx1"/>
                    </a:solidFill>
                    <a:latin typeface="Arial" charset="0"/>
                  </a:rPr>
                  <a:t> </a:t>
                </a:r>
                <a:r>
                  <a:rPr lang="en-US" b="1" dirty="0" smtClean="0">
                    <a:solidFill>
                      <a:schemeClr val="tx1"/>
                    </a:solidFill>
                    <a:latin typeface="Arial" charset="0"/>
                    <a:cs typeface="Arial" charset="0"/>
                  </a:rPr>
                  <a:t>=  </a:t>
                </a:r>
                <a:endParaRPr lang="el-GR" b="1" dirty="0">
                  <a:solidFill>
                    <a:schemeClr val="tx1"/>
                  </a:solidFill>
                  <a:latin typeface="Arial" charset="0"/>
                  <a:cs typeface="Arial" charset="0"/>
                </a:endParaRPr>
              </a:p>
            </p:txBody>
          </p:sp>
          <p:sp>
            <p:nvSpPr>
              <p:cNvPr id="29714" name="Text Box 18"/>
              <p:cNvSpPr txBox="1">
                <a:spLocks noChangeArrowheads="1"/>
              </p:cNvSpPr>
              <p:nvPr/>
            </p:nvSpPr>
            <p:spPr bwMode="auto">
              <a:xfrm>
                <a:off x="1584" y="2780"/>
                <a:ext cx="240" cy="231"/>
              </a:xfrm>
              <a:prstGeom prst="rect">
                <a:avLst/>
              </a:prstGeom>
              <a:grpFill/>
              <a:ln w="9525">
                <a:noFill/>
                <a:miter lim="800000"/>
                <a:headEnd/>
                <a:tailEnd/>
              </a:ln>
              <a:effectLst/>
            </p:spPr>
            <p:txBody>
              <a:bodyPr>
                <a:spAutoFit/>
              </a:bodyPr>
              <a:lstStyle/>
              <a:p>
                <a:pPr>
                  <a:spcBef>
                    <a:spcPct val="50000"/>
                  </a:spcBef>
                </a:pPr>
                <a:r>
                  <a:rPr lang="en-US" b="1" dirty="0">
                    <a:solidFill>
                      <a:schemeClr val="tx1"/>
                    </a:solidFill>
                    <a:latin typeface="Arial" charset="0"/>
                  </a:rPr>
                  <a:t>h</a:t>
                </a:r>
              </a:p>
            </p:txBody>
          </p:sp>
          <p:sp>
            <p:nvSpPr>
              <p:cNvPr id="29715" name="Line 19"/>
              <p:cNvSpPr>
                <a:spLocks noChangeShapeType="1"/>
              </p:cNvSpPr>
              <p:nvPr/>
            </p:nvSpPr>
            <p:spPr bwMode="auto">
              <a:xfrm>
                <a:off x="1515" y="2896"/>
                <a:ext cx="360" cy="35"/>
              </a:xfrm>
              <a:prstGeom prst="line">
                <a:avLst/>
              </a:prstGeom>
              <a:grpFill/>
              <a:ln w="19050">
                <a:noFill/>
                <a:round/>
                <a:headEnd/>
                <a:tailEnd/>
              </a:ln>
              <a:effectLst/>
            </p:spPr>
            <p:txBody>
              <a:bodyPr/>
              <a:lstStyle/>
              <a:p>
                <a:endParaRPr lang="en-US">
                  <a:solidFill>
                    <a:schemeClr val="tx1"/>
                  </a:solidFill>
                </a:endParaRPr>
              </a:p>
            </p:txBody>
          </p:sp>
          <p:sp>
            <p:nvSpPr>
              <p:cNvPr id="29716" name="Text Box 20"/>
              <p:cNvSpPr txBox="1">
                <a:spLocks noChangeArrowheads="1"/>
              </p:cNvSpPr>
              <p:nvPr/>
            </p:nvSpPr>
            <p:spPr bwMode="auto">
              <a:xfrm>
                <a:off x="1536" y="2964"/>
                <a:ext cx="336" cy="231"/>
              </a:xfrm>
              <a:prstGeom prst="rect">
                <a:avLst/>
              </a:prstGeom>
              <a:grpFill/>
              <a:ln w="9525">
                <a:noFill/>
                <a:miter lim="800000"/>
                <a:headEnd/>
                <a:tailEnd/>
              </a:ln>
              <a:effectLst/>
            </p:spPr>
            <p:txBody>
              <a:bodyPr>
                <a:spAutoFit/>
              </a:bodyPr>
              <a:lstStyle/>
              <a:p>
                <a:pPr>
                  <a:spcBef>
                    <a:spcPct val="50000"/>
                  </a:spcBef>
                </a:pPr>
                <a:r>
                  <a:rPr lang="en-US" b="1" dirty="0" smtClean="0">
                    <a:solidFill>
                      <a:schemeClr val="tx1"/>
                    </a:solidFill>
                    <a:latin typeface="Arial" charset="0"/>
                    <a:cs typeface="Arial" charset="0"/>
                  </a:rPr>
                  <a:t>  P</a:t>
                </a:r>
                <a:endParaRPr lang="el-GR" b="1" dirty="0">
                  <a:solidFill>
                    <a:schemeClr val="tx1"/>
                  </a:solidFill>
                  <a:latin typeface="Arial" charset="0"/>
                  <a:cs typeface="Arial" charset="0"/>
                </a:endParaRPr>
              </a:p>
            </p:txBody>
          </p:sp>
        </p:grpSp>
      </p:grpSp>
      <p:sp>
        <p:nvSpPr>
          <p:cNvPr id="10" name="TextBox 9"/>
          <p:cNvSpPr txBox="1"/>
          <p:nvPr/>
        </p:nvSpPr>
        <p:spPr>
          <a:xfrm>
            <a:off x="152400" y="119703"/>
            <a:ext cx="8839200" cy="523220"/>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2800" b="1" dirty="0" smtClean="0">
                <a:solidFill>
                  <a:schemeClr val="bg1"/>
                </a:solidFill>
                <a:latin typeface="Bodoni MT" pitchFamily="18" charset="0"/>
                <a:cs typeface="Aharoni" pitchFamily="2" charset="-79"/>
              </a:rPr>
              <a:t>Relation between de-Broglie wavelength &amp; Energy</a:t>
            </a:r>
            <a:endParaRPr lang="en-US" sz="2800" b="1" dirty="0">
              <a:solidFill>
                <a:schemeClr val="bg1"/>
              </a:solidFill>
              <a:latin typeface="Bodoni MT" pitchFamily="18" charset="0"/>
              <a:cs typeface="Aharoni" pitchFamily="2" charset="-79"/>
            </a:endParaRPr>
          </a:p>
        </p:txBody>
      </p:sp>
      <p:grpSp>
        <p:nvGrpSpPr>
          <p:cNvPr id="4" name="Group 21"/>
          <p:cNvGrpSpPr>
            <a:grpSpLocks/>
          </p:cNvGrpSpPr>
          <p:nvPr/>
        </p:nvGrpSpPr>
        <p:grpSpPr bwMode="auto">
          <a:xfrm>
            <a:off x="4724400" y="1490662"/>
            <a:ext cx="1219200" cy="547688"/>
            <a:chOff x="2016" y="96"/>
            <a:chExt cx="768" cy="460"/>
          </a:xfrm>
          <a:noFill/>
        </p:grpSpPr>
        <p:sp>
          <p:nvSpPr>
            <p:cNvPr id="12" name="Rectangle 15"/>
            <p:cNvSpPr>
              <a:spLocks noChangeArrowheads="1"/>
            </p:cNvSpPr>
            <p:nvPr/>
          </p:nvSpPr>
          <p:spPr bwMode="auto">
            <a:xfrm>
              <a:off x="2016" y="96"/>
              <a:ext cx="768" cy="432"/>
            </a:xfrm>
            <a:prstGeom prst="rect">
              <a:avLst/>
            </a:prstGeom>
            <a:grpFill/>
            <a:ln w="19050">
              <a:noFill/>
              <a:miter lim="800000"/>
              <a:headEnd/>
              <a:tailEnd/>
            </a:ln>
            <a:effectLst/>
          </p:spPr>
          <p:txBody>
            <a:bodyPr wrap="none" anchor="ctr"/>
            <a:lstStyle/>
            <a:p>
              <a:endParaRPr lang="en-US">
                <a:solidFill>
                  <a:schemeClr val="tx1"/>
                </a:solidFill>
              </a:endParaRPr>
            </a:p>
          </p:txBody>
        </p:sp>
        <p:grpSp>
          <p:nvGrpSpPr>
            <p:cNvPr id="5" name="Group 16"/>
            <p:cNvGrpSpPr>
              <a:grpSpLocks/>
            </p:cNvGrpSpPr>
            <p:nvPr/>
          </p:nvGrpSpPr>
          <p:grpSpPr bwMode="auto">
            <a:xfrm>
              <a:off x="2018" y="96"/>
              <a:ext cx="718" cy="460"/>
              <a:chOff x="1200" y="2688"/>
              <a:chExt cx="672" cy="460"/>
            </a:xfrm>
            <a:grpFill/>
          </p:grpSpPr>
          <p:sp>
            <p:nvSpPr>
              <p:cNvPr id="14" name="Text Box 17"/>
              <p:cNvSpPr txBox="1">
                <a:spLocks noChangeArrowheads="1"/>
              </p:cNvSpPr>
              <p:nvPr/>
            </p:nvSpPr>
            <p:spPr bwMode="auto">
              <a:xfrm>
                <a:off x="1200" y="2784"/>
                <a:ext cx="336" cy="259"/>
              </a:xfrm>
              <a:prstGeom prst="rect">
                <a:avLst/>
              </a:prstGeom>
              <a:grpFill/>
              <a:ln w="9525">
                <a:noFill/>
                <a:miter lim="800000"/>
                <a:headEnd/>
                <a:tailEnd/>
              </a:ln>
              <a:effectLst/>
            </p:spPr>
            <p:txBody>
              <a:bodyPr>
                <a:spAutoFit/>
              </a:bodyPr>
              <a:lstStyle/>
              <a:p>
                <a:pPr>
                  <a:spcBef>
                    <a:spcPct val="50000"/>
                  </a:spcBef>
                </a:pPr>
                <a:r>
                  <a:rPr lang="el-GR" b="1" dirty="0">
                    <a:solidFill>
                      <a:schemeClr val="tx1"/>
                    </a:solidFill>
                    <a:latin typeface="Arial" charset="0"/>
                  </a:rPr>
                  <a:t>λ</a:t>
                </a:r>
                <a:r>
                  <a:rPr lang="en-US" b="1" dirty="0">
                    <a:solidFill>
                      <a:schemeClr val="tx1"/>
                    </a:solidFill>
                    <a:latin typeface="Arial" charset="0"/>
                  </a:rPr>
                  <a:t> </a:t>
                </a:r>
                <a:r>
                  <a:rPr lang="en-US" b="1" dirty="0" smtClean="0">
                    <a:solidFill>
                      <a:schemeClr val="tx1"/>
                    </a:solidFill>
                    <a:latin typeface="Arial" charset="0"/>
                    <a:cs typeface="Arial" charset="0"/>
                  </a:rPr>
                  <a:t>=  </a:t>
                </a:r>
                <a:endParaRPr lang="el-GR" b="1" dirty="0">
                  <a:solidFill>
                    <a:schemeClr val="tx1"/>
                  </a:solidFill>
                  <a:latin typeface="Arial" charset="0"/>
                  <a:cs typeface="Arial" charset="0"/>
                </a:endParaRPr>
              </a:p>
            </p:txBody>
          </p:sp>
          <p:sp>
            <p:nvSpPr>
              <p:cNvPr id="15" name="Text Box 18"/>
              <p:cNvSpPr txBox="1">
                <a:spLocks noChangeArrowheads="1"/>
              </p:cNvSpPr>
              <p:nvPr/>
            </p:nvSpPr>
            <p:spPr bwMode="auto">
              <a:xfrm>
                <a:off x="1584" y="2688"/>
                <a:ext cx="240" cy="259"/>
              </a:xfrm>
              <a:prstGeom prst="rect">
                <a:avLst/>
              </a:prstGeom>
              <a:grpFill/>
              <a:ln w="9525">
                <a:noFill/>
                <a:miter lim="800000"/>
                <a:headEnd/>
                <a:tailEnd/>
              </a:ln>
              <a:effectLst/>
            </p:spPr>
            <p:txBody>
              <a:bodyPr>
                <a:spAutoFit/>
              </a:bodyPr>
              <a:lstStyle/>
              <a:p>
                <a:pPr>
                  <a:spcBef>
                    <a:spcPct val="50000"/>
                  </a:spcBef>
                </a:pPr>
                <a:r>
                  <a:rPr lang="en-US" b="1" dirty="0">
                    <a:solidFill>
                      <a:schemeClr val="tx1"/>
                    </a:solidFill>
                    <a:latin typeface="Arial" charset="0"/>
                  </a:rPr>
                  <a:t>h</a:t>
                </a:r>
              </a:p>
            </p:txBody>
          </p:sp>
          <p:sp>
            <p:nvSpPr>
              <p:cNvPr id="16" name="Line 19"/>
              <p:cNvSpPr>
                <a:spLocks noChangeShapeType="1"/>
              </p:cNvSpPr>
              <p:nvPr/>
            </p:nvSpPr>
            <p:spPr bwMode="auto">
              <a:xfrm>
                <a:off x="1536" y="2928"/>
                <a:ext cx="288" cy="0"/>
              </a:xfrm>
              <a:prstGeom prst="line">
                <a:avLst/>
              </a:prstGeom>
              <a:grpFill/>
              <a:ln w="19050">
                <a:noFill/>
                <a:round/>
                <a:headEnd/>
                <a:tailEnd/>
              </a:ln>
              <a:effectLst/>
            </p:spPr>
            <p:txBody>
              <a:bodyPr/>
              <a:lstStyle/>
              <a:p>
                <a:endParaRPr lang="en-US">
                  <a:solidFill>
                    <a:schemeClr val="tx1"/>
                  </a:solidFill>
                </a:endParaRPr>
              </a:p>
            </p:txBody>
          </p:sp>
          <p:sp>
            <p:nvSpPr>
              <p:cNvPr id="17" name="Text Box 20"/>
              <p:cNvSpPr txBox="1">
                <a:spLocks noChangeArrowheads="1"/>
              </p:cNvSpPr>
              <p:nvPr/>
            </p:nvSpPr>
            <p:spPr bwMode="auto">
              <a:xfrm>
                <a:off x="1536" y="2889"/>
                <a:ext cx="336" cy="259"/>
              </a:xfrm>
              <a:prstGeom prst="rect">
                <a:avLst/>
              </a:prstGeom>
              <a:grpFill/>
              <a:ln w="9525">
                <a:noFill/>
                <a:miter lim="800000"/>
                <a:headEnd/>
                <a:tailEnd/>
              </a:ln>
              <a:effectLst/>
            </p:spPr>
            <p:txBody>
              <a:bodyPr>
                <a:spAutoFit/>
              </a:bodyPr>
              <a:lstStyle/>
              <a:p>
                <a:pPr>
                  <a:spcBef>
                    <a:spcPct val="50000"/>
                  </a:spcBef>
                </a:pPr>
                <a:r>
                  <a:rPr lang="en-US" b="1" dirty="0" smtClean="0">
                    <a:solidFill>
                      <a:schemeClr val="tx1"/>
                    </a:solidFill>
                    <a:latin typeface="Arial" charset="0"/>
                    <a:cs typeface="Arial" charset="0"/>
                  </a:rPr>
                  <a:t>m v</a:t>
                </a:r>
                <a:endParaRPr lang="el-GR" b="1" dirty="0">
                  <a:solidFill>
                    <a:schemeClr val="tx1"/>
                  </a:solidFill>
                  <a:latin typeface="Arial" charset="0"/>
                  <a:cs typeface="Arial" charset="0"/>
                </a:endParaRPr>
              </a:p>
            </p:txBody>
          </p:sp>
        </p:grpSp>
      </p:grpSp>
      <p:grpSp>
        <p:nvGrpSpPr>
          <p:cNvPr id="6" name="Group 56"/>
          <p:cNvGrpSpPr/>
          <p:nvPr/>
        </p:nvGrpSpPr>
        <p:grpSpPr>
          <a:xfrm>
            <a:off x="1295400" y="2800353"/>
            <a:ext cx="1981200" cy="426480"/>
            <a:chOff x="1371600" y="2895599"/>
            <a:chExt cx="1981200" cy="568639"/>
          </a:xfrm>
        </p:grpSpPr>
        <p:sp>
          <p:nvSpPr>
            <p:cNvPr id="18" name="TextBox 17"/>
            <p:cNvSpPr txBox="1"/>
            <p:nvPr/>
          </p:nvSpPr>
          <p:spPr>
            <a:xfrm>
              <a:off x="1371600" y="2971796"/>
              <a:ext cx="1600200" cy="492442"/>
            </a:xfrm>
            <a:prstGeom prst="rect">
              <a:avLst/>
            </a:prstGeom>
            <a:noFill/>
          </p:spPr>
          <p:txBody>
            <a:bodyPr wrap="square" rtlCol="0">
              <a:spAutoFit/>
            </a:bodyPr>
            <a:lstStyle/>
            <a:p>
              <a:r>
                <a:rPr lang="en-US" sz="1800" b="1" dirty="0" smtClean="0">
                  <a:solidFill>
                    <a:schemeClr val="tx1"/>
                  </a:solidFill>
                  <a:latin typeface="Calibri" pitchFamily="34" charset="0"/>
                  <a:cs typeface="Calibri" pitchFamily="34" charset="0"/>
                </a:rPr>
                <a:t>But</a:t>
              </a:r>
              <a:r>
                <a:rPr lang="en-US" b="1" dirty="0" smtClean="0">
                  <a:solidFill>
                    <a:schemeClr val="tx1"/>
                  </a:solidFill>
                  <a:latin typeface="Arial" charset="0"/>
                </a:rPr>
                <a:t> P =</a:t>
              </a:r>
              <a:r>
                <a:rPr lang="en-US" dirty="0" smtClean="0">
                  <a:solidFill>
                    <a:schemeClr val="tx1"/>
                  </a:solidFill>
                </a:rPr>
                <a:t> </a:t>
              </a:r>
              <a:endParaRPr lang="en-US" dirty="0">
                <a:solidFill>
                  <a:schemeClr val="tx1"/>
                </a:solidFill>
              </a:endParaRPr>
            </a:p>
          </p:txBody>
        </p:sp>
        <p:sp>
          <p:nvSpPr>
            <p:cNvPr id="19" name="Rectangle 65"/>
            <p:cNvSpPr>
              <a:spLocks noChangeArrowheads="1"/>
            </p:cNvSpPr>
            <p:nvPr/>
          </p:nvSpPr>
          <p:spPr bwMode="auto">
            <a:xfrm>
              <a:off x="2514600" y="2971799"/>
              <a:ext cx="838200" cy="410369"/>
            </a:xfrm>
            <a:prstGeom prst="rect">
              <a:avLst/>
            </a:prstGeom>
            <a:noFill/>
            <a:ln w="9525" algn="ctr">
              <a:noFill/>
              <a:miter lim="800000"/>
              <a:headEnd/>
              <a:tailEnd/>
            </a:ln>
          </p:spPr>
          <p:txBody>
            <a:bodyPr wrap="square">
              <a:spAutoFit/>
            </a:bodyPr>
            <a:lstStyle/>
            <a:p>
              <a:pPr>
                <a:spcBef>
                  <a:spcPct val="50000"/>
                </a:spcBef>
              </a:pPr>
              <a:r>
                <a:rPr lang="en-US" b="1" dirty="0" smtClean="0">
                  <a:solidFill>
                    <a:schemeClr val="tx1"/>
                  </a:solidFill>
                  <a:latin typeface="Arial" charset="0"/>
                </a:rPr>
                <a:t>2mE</a:t>
              </a:r>
              <a:endParaRPr lang="el-GR" b="1" dirty="0">
                <a:solidFill>
                  <a:schemeClr val="tx1"/>
                </a:solidFill>
                <a:latin typeface="Arial" charset="0"/>
              </a:endParaRPr>
            </a:p>
          </p:txBody>
        </p:sp>
        <p:sp>
          <p:nvSpPr>
            <p:cNvPr id="20" name="Freeform 78"/>
            <p:cNvSpPr>
              <a:spLocks/>
            </p:cNvSpPr>
            <p:nvPr/>
          </p:nvSpPr>
          <p:spPr bwMode="auto">
            <a:xfrm>
              <a:off x="2286000" y="2895599"/>
              <a:ext cx="990600" cy="410369"/>
            </a:xfrm>
            <a:custGeom>
              <a:avLst/>
              <a:gdLst>
                <a:gd name="T0" fmla="*/ 0 w 720"/>
                <a:gd name="T1" fmla="*/ 240 h 336"/>
                <a:gd name="T2" fmla="*/ 48 w 720"/>
                <a:gd name="T3" fmla="*/ 192 h 336"/>
                <a:gd name="T4" fmla="*/ 96 w 720"/>
                <a:gd name="T5" fmla="*/ 336 h 336"/>
                <a:gd name="T6" fmla="*/ 192 w 720"/>
                <a:gd name="T7" fmla="*/ 0 h 336"/>
                <a:gd name="T8" fmla="*/ 720 w 720"/>
                <a:gd name="T9" fmla="*/ 0 h 336"/>
                <a:gd name="T10" fmla="*/ 0 60000 65536"/>
                <a:gd name="T11" fmla="*/ 0 60000 65536"/>
                <a:gd name="T12" fmla="*/ 0 60000 65536"/>
                <a:gd name="T13" fmla="*/ 0 60000 65536"/>
                <a:gd name="T14" fmla="*/ 0 60000 65536"/>
                <a:gd name="T15" fmla="*/ 0 w 720"/>
                <a:gd name="T16" fmla="*/ 0 h 336"/>
                <a:gd name="T17" fmla="*/ 720 w 720"/>
                <a:gd name="T18" fmla="*/ 336 h 336"/>
              </a:gdLst>
              <a:ahLst/>
              <a:cxnLst>
                <a:cxn ang="T10">
                  <a:pos x="T0" y="T1"/>
                </a:cxn>
                <a:cxn ang="T11">
                  <a:pos x="T2" y="T3"/>
                </a:cxn>
                <a:cxn ang="T12">
                  <a:pos x="T4" y="T5"/>
                </a:cxn>
                <a:cxn ang="T13">
                  <a:pos x="T6" y="T7"/>
                </a:cxn>
                <a:cxn ang="T14">
                  <a:pos x="T8" y="T9"/>
                </a:cxn>
              </a:cxnLst>
              <a:rect l="T15" t="T16" r="T17" b="T18"/>
              <a:pathLst>
                <a:path w="720" h="336">
                  <a:moveTo>
                    <a:pt x="0" y="240"/>
                  </a:moveTo>
                  <a:lnTo>
                    <a:pt x="48" y="192"/>
                  </a:lnTo>
                  <a:lnTo>
                    <a:pt x="96" y="336"/>
                  </a:lnTo>
                  <a:lnTo>
                    <a:pt x="192" y="0"/>
                  </a:lnTo>
                  <a:lnTo>
                    <a:pt x="720" y="0"/>
                  </a:lnTo>
                </a:path>
              </a:pathLst>
            </a:custGeom>
            <a:noFill/>
            <a:ln w="19050">
              <a:solidFill>
                <a:schemeClr val="tx1"/>
              </a:solidFill>
              <a:round/>
              <a:headEnd/>
              <a:tailEnd/>
            </a:ln>
          </p:spPr>
          <p:txBody>
            <a:bodyPr wrap="square">
              <a:spAutoFit/>
            </a:bodyPr>
            <a:lstStyle/>
            <a:p>
              <a:endParaRPr lang="en-US">
                <a:solidFill>
                  <a:schemeClr val="tx1"/>
                </a:solidFill>
              </a:endParaRPr>
            </a:p>
          </p:txBody>
        </p:sp>
      </p:grpSp>
      <p:sp>
        <p:nvSpPr>
          <p:cNvPr id="46" name="TextBox 45"/>
          <p:cNvSpPr txBox="1"/>
          <p:nvPr/>
        </p:nvSpPr>
        <p:spPr>
          <a:xfrm>
            <a:off x="3276600" y="3943350"/>
            <a:ext cx="1905000" cy="400110"/>
          </a:xfrm>
          <a:prstGeom prst="rect">
            <a:avLst/>
          </a:prstGeom>
          <a:noFill/>
        </p:spPr>
        <p:txBody>
          <a:bodyPr wrap="square" rtlCol="0">
            <a:spAutoFit/>
          </a:bodyPr>
          <a:lstStyle/>
          <a:p>
            <a:pPr>
              <a:buFont typeface="Wingdings" pitchFamily="2" charset="2"/>
              <a:buChar char="§"/>
            </a:pPr>
            <a:r>
              <a:rPr lang="en-US" sz="2000" b="1" dirty="0" smtClean="0">
                <a:solidFill>
                  <a:schemeClr val="tx1"/>
                </a:solidFill>
                <a:latin typeface="Calibri" pitchFamily="34" charset="0"/>
                <a:cs typeface="Calibri" pitchFamily="34" charset="0"/>
              </a:rPr>
              <a:t> For electron </a:t>
            </a:r>
            <a:endParaRPr lang="en-US" sz="2000" dirty="0">
              <a:solidFill>
                <a:schemeClr val="tx1"/>
              </a:solidFill>
              <a:latin typeface="Calibri" pitchFamily="34" charset="0"/>
              <a:cs typeface="Calibri" pitchFamily="34" charset="0"/>
            </a:endParaRPr>
          </a:p>
        </p:txBody>
      </p:sp>
      <p:sp>
        <p:nvSpPr>
          <p:cNvPr id="55" name="TextBox 54"/>
          <p:cNvSpPr txBox="1"/>
          <p:nvPr/>
        </p:nvSpPr>
        <p:spPr>
          <a:xfrm>
            <a:off x="1371600" y="914400"/>
            <a:ext cx="2133600" cy="400110"/>
          </a:xfrm>
          <a:prstGeom prst="rect">
            <a:avLst/>
          </a:prstGeom>
          <a:noFill/>
        </p:spPr>
        <p:txBody>
          <a:bodyPr wrap="square" rtlCol="0">
            <a:spAutoFit/>
          </a:bodyPr>
          <a:lstStyle/>
          <a:p>
            <a:pPr>
              <a:buFont typeface="Wingdings" pitchFamily="2" charset="2"/>
              <a:buChar char="§"/>
            </a:pPr>
            <a:r>
              <a:rPr lang="en-US" sz="2000" b="1" dirty="0" smtClean="0">
                <a:solidFill>
                  <a:schemeClr val="tx1"/>
                </a:solidFill>
                <a:latin typeface="Calibri" pitchFamily="34" charset="0"/>
                <a:cs typeface="Calibri" pitchFamily="34" charset="0"/>
              </a:rPr>
              <a:t>  Momentum</a:t>
            </a:r>
            <a:r>
              <a:rPr lang="en-US" sz="1800" b="1" dirty="0" smtClean="0">
                <a:solidFill>
                  <a:schemeClr val="tx1"/>
                </a:solidFill>
                <a:latin typeface="Arial" charset="0"/>
              </a:rPr>
              <a:t> </a:t>
            </a:r>
            <a:endParaRPr lang="en-US" sz="1800" dirty="0">
              <a:solidFill>
                <a:schemeClr val="tx1"/>
              </a:solidFill>
            </a:endParaRPr>
          </a:p>
        </p:txBody>
      </p:sp>
      <p:sp>
        <p:nvSpPr>
          <p:cNvPr id="56" name="TextBox 55"/>
          <p:cNvSpPr txBox="1"/>
          <p:nvPr/>
        </p:nvSpPr>
        <p:spPr>
          <a:xfrm>
            <a:off x="4800600" y="971550"/>
            <a:ext cx="1600200" cy="400110"/>
          </a:xfrm>
          <a:prstGeom prst="rect">
            <a:avLst/>
          </a:prstGeom>
          <a:noFill/>
        </p:spPr>
        <p:txBody>
          <a:bodyPr wrap="square" rtlCol="0">
            <a:spAutoFit/>
          </a:bodyPr>
          <a:lstStyle/>
          <a:p>
            <a:pPr>
              <a:buFont typeface="Wingdings" pitchFamily="2" charset="2"/>
              <a:buChar char="§"/>
            </a:pPr>
            <a:r>
              <a:rPr lang="en-US" sz="2000" b="1" dirty="0" smtClean="0">
                <a:solidFill>
                  <a:schemeClr val="tx1"/>
                </a:solidFill>
                <a:latin typeface="Calibri" pitchFamily="34" charset="0"/>
                <a:cs typeface="Calibri" pitchFamily="34" charset="0"/>
              </a:rPr>
              <a:t> Velocity  </a:t>
            </a:r>
            <a:endParaRPr lang="en-US" sz="2000" dirty="0">
              <a:solidFill>
                <a:schemeClr val="tx1"/>
              </a:solidFill>
              <a:latin typeface="Calibri" pitchFamily="34" charset="0"/>
              <a:cs typeface="Calibri" pitchFamily="34" charset="0"/>
            </a:endParaRPr>
          </a:p>
        </p:txBody>
      </p:sp>
      <p:sp>
        <p:nvSpPr>
          <p:cNvPr id="58" name="TextBox 57"/>
          <p:cNvSpPr txBox="1"/>
          <p:nvPr/>
        </p:nvSpPr>
        <p:spPr>
          <a:xfrm>
            <a:off x="1447800" y="2343150"/>
            <a:ext cx="1600200" cy="400110"/>
          </a:xfrm>
          <a:prstGeom prst="rect">
            <a:avLst/>
          </a:prstGeom>
          <a:noFill/>
        </p:spPr>
        <p:txBody>
          <a:bodyPr wrap="square" rtlCol="0">
            <a:spAutoFit/>
          </a:bodyPr>
          <a:lstStyle/>
          <a:p>
            <a:pPr>
              <a:buFont typeface="Wingdings" pitchFamily="2" charset="2"/>
              <a:buChar char="§"/>
            </a:pPr>
            <a:r>
              <a:rPr lang="en-US" sz="2000" b="1" dirty="0" smtClean="0">
                <a:solidFill>
                  <a:schemeClr val="tx1"/>
                </a:solidFill>
                <a:latin typeface="Calibri" pitchFamily="34" charset="0"/>
                <a:cs typeface="Calibri" pitchFamily="34" charset="0"/>
              </a:rPr>
              <a:t> Energy  </a:t>
            </a:r>
            <a:endParaRPr lang="en-US" sz="2000" dirty="0">
              <a:solidFill>
                <a:schemeClr val="tx1"/>
              </a:solidFill>
              <a:latin typeface="Calibri" pitchFamily="34" charset="0"/>
              <a:cs typeface="Calibri" pitchFamily="34" charset="0"/>
            </a:endParaRPr>
          </a:p>
        </p:txBody>
      </p:sp>
      <p:sp>
        <p:nvSpPr>
          <p:cNvPr id="59" name="TextBox 58"/>
          <p:cNvSpPr txBox="1"/>
          <p:nvPr/>
        </p:nvSpPr>
        <p:spPr>
          <a:xfrm>
            <a:off x="4495800" y="2343150"/>
            <a:ext cx="2971800" cy="400110"/>
          </a:xfrm>
          <a:prstGeom prst="rect">
            <a:avLst/>
          </a:prstGeom>
          <a:noFill/>
        </p:spPr>
        <p:txBody>
          <a:bodyPr wrap="square" rtlCol="0">
            <a:spAutoFit/>
          </a:bodyPr>
          <a:lstStyle/>
          <a:p>
            <a:pPr>
              <a:buFont typeface="Wingdings" pitchFamily="2" charset="2"/>
              <a:buChar char="§"/>
            </a:pPr>
            <a:r>
              <a:rPr lang="en-US" sz="2000" b="1" dirty="0" smtClean="0">
                <a:solidFill>
                  <a:schemeClr val="tx1"/>
                </a:solidFill>
                <a:latin typeface="Calibri" pitchFamily="34" charset="0"/>
                <a:cs typeface="Calibri" pitchFamily="34" charset="0"/>
              </a:rPr>
              <a:t> Potential difference  </a:t>
            </a:r>
            <a:endParaRPr lang="en-US" sz="2000" dirty="0">
              <a:solidFill>
                <a:schemeClr val="tx1"/>
              </a:solidFill>
              <a:latin typeface="Calibri" pitchFamily="34" charset="0"/>
              <a:cs typeface="Calibri" pitchFamily="34" charset="0"/>
            </a:endParaRPr>
          </a:p>
        </p:txBody>
      </p:sp>
      <p:sp>
        <p:nvSpPr>
          <p:cNvPr id="60" name="TextBox 59"/>
          <p:cNvSpPr txBox="1"/>
          <p:nvPr/>
        </p:nvSpPr>
        <p:spPr>
          <a:xfrm>
            <a:off x="4800600" y="2800350"/>
            <a:ext cx="1600200" cy="369332"/>
          </a:xfrm>
          <a:prstGeom prst="rect">
            <a:avLst/>
          </a:prstGeom>
          <a:noFill/>
        </p:spPr>
        <p:txBody>
          <a:bodyPr wrap="square" rtlCol="0">
            <a:spAutoFit/>
          </a:bodyPr>
          <a:lstStyle/>
          <a:p>
            <a:r>
              <a:rPr lang="en-US" sz="1800" b="1" dirty="0" smtClean="0">
                <a:solidFill>
                  <a:schemeClr val="tx1"/>
                </a:solidFill>
                <a:latin typeface="Calibri" pitchFamily="34" charset="0"/>
                <a:cs typeface="Calibri" pitchFamily="34" charset="0"/>
              </a:rPr>
              <a:t>But E  =  e V  </a:t>
            </a:r>
            <a:endParaRPr lang="en-US" sz="1800" dirty="0">
              <a:solidFill>
                <a:schemeClr val="tx1"/>
              </a:solidFill>
              <a:latin typeface="Calibri" pitchFamily="34" charset="0"/>
              <a:cs typeface="Calibri" pitchFamily="34" charset="0"/>
            </a:endParaRPr>
          </a:p>
        </p:txBody>
      </p:sp>
      <p:cxnSp>
        <p:nvCxnSpPr>
          <p:cNvPr id="61" name="Straight Connector 60"/>
          <p:cNvCxnSpPr>
            <a:endCxn id="29715" idx="1"/>
          </p:cNvCxnSpPr>
          <p:nvPr/>
        </p:nvCxnSpPr>
        <p:spPr>
          <a:xfrm flipV="1">
            <a:off x="1981200" y="1678152"/>
            <a:ext cx="685800" cy="55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057400" y="1733550"/>
            <a:ext cx="4572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5181600" y="1809750"/>
            <a:ext cx="609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9" name="Group 66"/>
          <p:cNvGrpSpPr>
            <a:grpSpLocks/>
          </p:cNvGrpSpPr>
          <p:nvPr/>
        </p:nvGrpSpPr>
        <p:grpSpPr bwMode="auto">
          <a:xfrm>
            <a:off x="1371600" y="3333750"/>
            <a:ext cx="1447800" cy="765175"/>
            <a:chOff x="1440" y="3792"/>
            <a:chExt cx="912" cy="482"/>
          </a:xfrm>
        </p:grpSpPr>
        <p:sp>
          <p:nvSpPr>
            <p:cNvPr id="70" name="Rectangle 60"/>
            <p:cNvSpPr>
              <a:spLocks noChangeArrowheads="1"/>
            </p:cNvSpPr>
            <p:nvPr/>
          </p:nvSpPr>
          <p:spPr bwMode="auto">
            <a:xfrm>
              <a:off x="1680" y="4016"/>
              <a:ext cx="384" cy="194"/>
            </a:xfrm>
            <a:prstGeom prst="rect">
              <a:avLst/>
            </a:prstGeom>
            <a:noFill/>
            <a:ln w="9525" algn="ctr">
              <a:noFill/>
              <a:miter lim="800000"/>
              <a:headEnd/>
              <a:tailEnd/>
            </a:ln>
          </p:spPr>
          <p:txBody>
            <a:bodyPr>
              <a:spAutoFit/>
            </a:bodyPr>
            <a:lstStyle/>
            <a:p>
              <a:pPr>
                <a:spcBef>
                  <a:spcPct val="50000"/>
                </a:spcBef>
              </a:pPr>
              <a:endParaRPr lang="el-GR" b="1">
                <a:solidFill>
                  <a:schemeClr val="tx1"/>
                </a:solidFill>
                <a:latin typeface="Arial" charset="0"/>
              </a:endParaRPr>
            </a:p>
          </p:txBody>
        </p:sp>
        <p:sp>
          <p:nvSpPr>
            <p:cNvPr id="71" name="Rectangle 61"/>
            <p:cNvSpPr>
              <a:spLocks noChangeArrowheads="1"/>
            </p:cNvSpPr>
            <p:nvPr/>
          </p:nvSpPr>
          <p:spPr bwMode="auto">
            <a:xfrm>
              <a:off x="1907" y="3792"/>
              <a:ext cx="185" cy="194"/>
            </a:xfrm>
            <a:prstGeom prst="rect">
              <a:avLst/>
            </a:prstGeom>
            <a:noFill/>
            <a:ln w="9525" algn="ctr">
              <a:noFill/>
              <a:miter lim="800000"/>
              <a:headEnd/>
              <a:tailEnd/>
            </a:ln>
          </p:spPr>
          <p:txBody>
            <a:bodyPr wrap="none">
              <a:spAutoFit/>
            </a:bodyPr>
            <a:lstStyle/>
            <a:p>
              <a:r>
                <a:rPr lang="en-US" b="1" dirty="0">
                  <a:solidFill>
                    <a:schemeClr val="tx1"/>
                  </a:solidFill>
                  <a:latin typeface="Arial" charset="0"/>
                </a:rPr>
                <a:t>h</a:t>
              </a:r>
            </a:p>
          </p:txBody>
        </p:sp>
        <p:sp>
          <p:nvSpPr>
            <p:cNvPr id="72" name="Rectangle 62"/>
            <p:cNvSpPr>
              <a:spLocks noChangeArrowheads="1"/>
            </p:cNvSpPr>
            <p:nvPr/>
          </p:nvSpPr>
          <p:spPr bwMode="auto">
            <a:xfrm>
              <a:off x="1440" y="3888"/>
              <a:ext cx="276" cy="194"/>
            </a:xfrm>
            <a:prstGeom prst="rect">
              <a:avLst/>
            </a:prstGeom>
            <a:noFill/>
            <a:ln w="9525" algn="ctr">
              <a:noFill/>
              <a:miter lim="800000"/>
              <a:headEnd/>
              <a:tailEnd/>
            </a:ln>
          </p:spPr>
          <p:txBody>
            <a:bodyPr wrap="none">
              <a:spAutoFit/>
            </a:bodyPr>
            <a:lstStyle/>
            <a:p>
              <a:r>
                <a:rPr lang="el-GR" b="1" dirty="0">
                  <a:solidFill>
                    <a:schemeClr val="tx1"/>
                  </a:solidFill>
                  <a:latin typeface="Arial" charset="0"/>
                  <a:cs typeface="Arial" charset="0"/>
                </a:rPr>
                <a:t>λ</a:t>
              </a:r>
              <a:r>
                <a:rPr lang="en-US" b="1" dirty="0">
                  <a:solidFill>
                    <a:schemeClr val="tx1"/>
                  </a:solidFill>
                  <a:latin typeface="Arial" charset="0"/>
                  <a:cs typeface="Arial" charset="0"/>
                </a:rPr>
                <a:t> </a:t>
              </a:r>
              <a:r>
                <a:rPr lang="en-US" b="1" dirty="0">
                  <a:solidFill>
                    <a:schemeClr val="tx1"/>
                  </a:solidFill>
                  <a:latin typeface="Arial" charset="0"/>
                </a:rPr>
                <a:t>=</a:t>
              </a:r>
            </a:p>
          </p:txBody>
        </p:sp>
        <p:sp>
          <p:nvSpPr>
            <p:cNvPr id="73" name="Line 63"/>
            <p:cNvSpPr>
              <a:spLocks noChangeShapeType="1"/>
            </p:cNvSpPr>
            <p:nvPr/>
          </p:nvSpPr>
          <p:spPr bwMode="auto">
            <a:xfrm>
              <a:off x="1728" y="4016"/>
              <a:ext cx="576" cy="0"/>
            </a:xfrm>
            <a:prstGeom prst="line">
              <a:avLst/>
            </a:prstGeom>
            <a:noFill/>
            <a:ln w="19050">
              <a:solidFill>
                <a:schemeClr val="tx1"/>
              </a:solidFill>
              <a:round/>
              <a:headEnd/>
              <a:tailEnd/>
            </a:ln>
          </p:spPr>
          <p:txBody>
            <a:bodyPr>
              <a:spAutoFit/>
            </a:bodyPr>
            <a:lstStyle/>
            <a:p>
              <a:endParaRPr lang="en-US" b="1">
                <a:solidFill>
                  <a:schemeClr val="tx1"/>
                </a:solidFill>
              </a:endParaRPr>
            </a:p>
          </p:txBody>
        </p:sp>
        <p:sp>
          <p:nvSpPr>
            <p:cNvPr id="74" name="Freeform 64"/>
            <p:cNvSpPr>
              <a:spLocks/>
            </p:cNvSpPr>
            <p:nvPr/>
          </p:nvSpPr>
          <p:spPr bwMode="auto">
            <a:xfrm>
              <a:off x="1728" y="4080"/>
              <a:ext cx="576" cy="194"/>
            </a:xfrm>
            <a:custGeom>
              <a:avLst/>
              <a:gdLst>
                <a:gd name="T0" fmla="*/ 0 w 720"/>
                <a:gd name="T1" fmla="*/ 240 h 336"/>
                <a:gd name="T2" fmla="*/ 48 w 720"/>
                <a:gd name="T3" fmla="*/ 192 h 336"/>
                <a:gd name="T4" fmla="*/ 96 w 720"/>
                <a:gd name="T5" fmla="*/ 336 h 336"/>
                <a:gd name="T6" fmla="*/ 192 w 720"/>
                <a:gd name="T7" fmla="*/ 0 h 336"/>
                <a:gd name="T8" fmla="*/ 720 w 720"/>
                <a:gd name="T9" fmla="*/ 0 h 336"/>
                <a:gd name="T10" fmla="*/ 0 60000 65536"/>
                <a:gd name="T11" fmla="*/ 0 60000 65536"/>
                <a:gd name="T12" fmla="*/ 0 60000 65536"/>
                <a:gd name="T13" fmla="*/ 0 60000 65536"/>
                <a:gd name="T14" fmla="*/ 0 60000 65536"/>
                <a:gd name="T15" fmla="*/ 0 w 720"/>
                <a:gd name="T16" fmla="*/ 0 h 336"/>
                <a:gd name="T17" fmla="*/ 720 w 720"/>
                <a:gd name="T18" fmla="*/ 336 h 336"/>
              </a:gdLst>
              <a:ahLst/>
              <a:cxnLst>
                <a:cxn ang="T10">
                  <a:pos x="T0" y="T1"/>
                </a:cxn>
                <a:cxn ang="T11">
                  <a:pos x="T2" y="T3"/>
                </a:cxn>
                <a:cxn ang="T12">
                  <a:pos x="T4" y="T5"/>
                </a:cxn>
                <a:cxn ang="T13">
                  <a:pos x="T6" y="T7"/>
                </a:cxn>
                <a:cxn ang="T14">
                  <a:pos x="T8" y="T9"/>
                </a:cxn>
              </a:cxnLst>
              <a:rect l="T15" t="T16" r="T17" b="T18"/>
              <a:pathLst>
                <a:path w="720" h="336">
                  <a:moveTo>
                    <a:pt x="0" y="240"/>
                  </a:moveTo>
                  <a:lnTo>
                    <a:pt x="48" y="192"/>
                  </a:lnTo>
                  <a:lnTo>
                    <a:pt x="96" y="336"/>
                  </a:lnTo>
                  <a:lnTo>
                    <a:pt x="192" y="0"/>
                  </a:lnTo>
                  <a:lnTo>
                    <a:pt x="720" y="0"/>
                  </a:lnTo>
                </a:path>
              </a:pathLst>
            </a:custGeom>
            <a:noFill/>
            <a:ln w="19050">
              <a:solidFill>
                <a:schemeClr val="tx1"/>
              </a:solidFill>
              <a:round/>
              <a:headEnd/>
              <a:tailEnd/>
            </a:ln>
          </p:spPr>
          <p:txBody>
            <a:bodyPr>
              <a:spAutoFit/>
            </a:bodyPr>
            <a:lstStyle/>
            <a:p>
              <a:endParaRPr lang="en-US" b="1" dirty="0">
                <a:solidFill>
                  <a:schemeClr val="tx1"/>
                </a:solidFill>
              </a:endParaRPr>
            </a:p>
          </p:txBody>
        </p:sp>
        <p:sp>
          <p:nvSpPr>
            <p:cNvPr id="75" name="Rectangle 65"/>
            <p:cNvSpPr>
              <a:spLocks noChangeArrowheads="1"/>
            </p:cNvSpPr>
            <p:nvPr/>
          </p:nvSpPr>
          <p:spPr bwMode="auto">
            <a:xfrm>
              <a:off x="1824" y="4055"/>
              <a:ext cx="528" cy="194"/>
            </a:xfrm>
            <a:prstGeom prst="rect">
              <a:avLst/>
            </a:prstGeom>
            <a:noFill/>
            <a:ln w="9525" algn="ctr">
              <a:noFill/>
              <a:miter lim="800000"/>
              <a:headEnd/>
              <a:tailEnd/>
            </a:ln>
          </p:spPr>
          <p:txBody>
            <a:bodyPr>
              <a:spAutoFit/>
            </a:bodyPr>
            <a:lstStyle/>
            <a:p>
              <a:pPr>
                <a:spcBef>
                  <a:spcPct val="50000"/>
                </a:spcBef>
              </a:pPr>
              <a:r>
                <a:rPr lang="en-US" b="1" dirty="0" smtClean="0">
                  <a:solidFill>
                    <a:schemeClr val="tx1"/>
                  </a:solidFill>
                  <a:latin typeface="Arial" charset="0"/>
                </a:rPr>
                <a:t>2mE</a:t>
              </a:r>
              <a:endParaRPr lang="el-GR" b="1" dirty="0">
                <a:solidFill>
                  <a:schemeClr val="tx1"/>
                </a:solidFill>
                <a:latin typeface="Arial" charset="0"/>
              </a:endParaRPr>
            </a:p>
          </p:txBody>
        </p:sp>
      </p:grpSp>
      <p:grpSp>
        <p:nvGrpSpPr>
          <p:cNvPr id="76" name="Group 66"/>
          <p:cNvGrpSpPr>
            <a:grpSpLocks/>
          </p:cNvGrpSpPr>
          <p:nvPr/>
        </p:nvGrpSpPr>
        <p:grpSpPr bwMode="auto">
          <a:xfrm>
            <a:off x="4724400" y="3181350"/>
            <a:ext cx="1447800" cy="765175"/>
            <a:chOff x="1440" y="3792"/>
            <a:chExt cx="912" cy="482"/>
          </a:xfrm>
        </p:grpSpPr>
        <p:sp>
          <p:nvSpPr>
            <p:cNvPr id="77" name="Rectangle 60"/>
            <p:cNvSpPr>
              <a:spLocks noChangeArrowheads="1"/>
            </p:cNvSpPr>
            <p:nvPr/>
          </p:nvSpPr>
          <p:spPr bwMode="auto">
            <a:xfrm>
              <a:off x="1680" y="4016"/>
              <a:ext cx="384" cy="194"/>
            </a:xfrm>
            <a:prstGeom prst="rect">
              <a:avLst/>
            </a:prstGeom>
            <a:noFill/>
            <a:ln w="9525" algn="ctr">
              <a:noFill/>
              <a:miter lim="800000"/>
              <a:headEnd/>
              <a:tailEnd/>
            </a:ln>
          </p:spPr>
          <p:txBody>
            <a:bodyPr>
              <a:spAutoFit/>
            </a:bodyPr>
            <a:lstStyle/>
            <a:p>
              <a:pPr>
                <a:spcBef>
                  <a:spcPct val="50000"/>
                </a:spcBef>
              </a:pPr>
              <a:endParaRPr lang="el-GR" b="1">
                <a:solidFill>
                  <a:schemeClr val="tx1"/>
                </a:solidFill>
                <a:latin typeface="Arial" charset="0"/>
              </a:endParaRPr>
            </a:p>
          </p:txBody>
        </p:sp>
        <p:sp>
          <p:nvSpPr>
            <p:cNvPr id="78" name="Rectangle 61"/>
            <p:cNvSpPr>
              <a:spLocks noChangeArrowheads="1"/>
            </p:cNvSpPr>
            <p:nvPr/>
          </p:nvSpPr>
          <p:spPr bwMode="auto">
            <a:xfrm>
              <a:off x="1907" y="3792"/>
              <a:ext cx="185" cy="194"/>
            </a:xfrm>
            <a:prstGeom prst="rect">
              <a:avLst/>
            </a:prstGeom>
            <a:noFill/>
            <a:ln w="9525" algn="ctr">
              <a:noFill/>
              <a:miter lim="800000"/>
              <a:headEnd/>
              <a:tailEnd/>
            </a:ln>
          </p:spPr>
          <p:txBody>
            <a:bodyPr wrap="none">
              <a:spAutoFit/>
            </a:bodyPr>
            <a:lstStyle/>
            <a:p>
              <a:r>
                <a:rPr lang="en-US" b="1" dirty="0">
                  <a:solidFill>
                    <a:schemeClr val="tx1"/>
                  </a:solidFill>
                  <a:latin typeface="Arial" charset="0"/>
                </a:rPr>
                <a:t>h</a:t>
              </a:r>
            </a:p>
          </p:txBody>
        </p:sp>
        <p:sp>
          <p:nvSpPr>
            <p:cNvPr id="79" name="Rectangle 62"/>
            <p:cNvSpPr>
              <a:spLocks noChangeArrowheads="1"/>
            </p:cNvSpPr>
            <p:nvPr/>
          </p:nvSpPr>
          <p:spPr bwMode="auto">
            <a:xfrm>
              <a:off x="1440" y="3888"/>
              <a:ext cx="276" cy="194"/>
            </a:xfrm>
            <a:prstGeom prst="rect">
              <a:avLst/>
            </a:prstGeom>
            <a:noFill/>
            <a:ln w="9525" algn="ctr">
              <a:noFill/>
              <a:miter lim="800000"/>
              <a:headEnd/>
              <a:tailEnd/>
            </a:ln>
          </p:spPr>
          <p:txBody>
            <a:bodyPr wrap="none">
              <a:spAutoFit/>
            </a:bodyPr>
            <a:lstStyle/>
            <a:p>
              <a:r>
                <a:rPr lang="el-GR" b="1" dirty="0">
                  <a:solidFill>
                    <a:schemeClr val="tx1"/>
                  </a:solidFill>
                  <a:latin typeface="Arial" charset="0"/>
                  <a:cs typeface="Arial" charset="0"/>
                </a:rPr>
                <a:t>λ</a:t>
              </a:r>
              <a:r>
                <a:rPr lang="en-US" b="1" dirty="0">
                  <a:solidFill>
                    <a:schemeClr val="tx1"/>
                  </a:solidFill>
                  <a:latin typeface="Arial" charset="0"/>
                  <a:cs typeface="Arial" charset="0"/>
                </a:rPr>
                <a:t> </a:t>
              </a:r>
              <a:r>
                <a:rPr lang="en-US" b="1" dirty="0">
                  <a:solidFill>
                    <a:schemeClr val="tx1"/>
                  </a:solidFill>
                  <a:latin typeface="Arial" charset="0"/>
                </a:rPr>
                <a:t>=</a:t>
              </a:r>
            </a:p>
          </p:txBody>
        </p:sp>
        <p:sp>
          <p:nvSpPr>
            <p:cNvPr id="80" name="Line 63"/>
            <p:cNvSpPr>
              <a:spLocks noChangeShapeType="1"/>
            </p:cNvSpPr>
            <p:nvPr/>
          </p:nvSpPr>
          <p:spPr bwMode="auto">
            <a:xfrm>
              <a:off x="1728" y="4016"/>
              <a:ext cx="576" cy="0"/>
            </a:xfrm>
            <a:prstGeom prst="line">
              <a:avLst/>
            </a:prstGeom>
            <a:noFill/>
            <a:ln w="19050">
              <a:solidFill>
                <a:schemeClr val="tx1"/>
              </a:solidFill>
              <a:round/>
              <a:headEnd/>
              <a:tailEnd/>
            </a:ln>
          </p:spPr>
          <p:txBody>
            <a:bodyPr>
              <a:spAutoFit/>
            </a:bodyPr>
            <a:lstStyle/>
            <a:p>
              <a:endParaRPr lang="en-US" b="1">
                <a:solidFill>
                  <a:schemeClr val="tx1"/>
                </a:solidFill>
              </a:endParaRPr>
            </a:p>
          </p:txBody>
        </p:sp>
        <p:sp>
          <p:nvSpPr>
            <p:cNvPr id="81" name="Freeform 64"/>
            <p:cNvSpPr>
              <a:spLocks/>
            </p:cNvSpPr>
            <p:nvPr/>
          </p:nvSpPr>
          <p:spPr bwMode="auto">
            <a:xfrm>
              <a:off x="1728" y="4080"/>
              <a:ext cx="576" cy="194"/>
            </a:xfrm>
            <a:custGeom>
              <a:avLst/>
              <a:gdLst>
                <a:gd name="T0" fmla="*/ 0 w 720"/>
                <a:gd name="T1" fmla="*/ 240 h 336"/>
                <a:gd name="T2" fmla="*/ 48 w 720"/>
                <a:gd name="T3" fmla="*/ 192 h 336"/>
                <a:gd name="T4" fmla="*/ 96 w 720"/>
                <a:gd name="T5" fmla="*/ 336 h 336"/>
                <a:gd name="T6" fmla="*/ 192 w 720"/>
                <a:gd name="T7" fmla="*/ 0 h 336"/>
                <a:gd name="T8" fmla="*/ 720 w 720"/>
                <a:gd name="T9" fmla="*/ 0 h 336"/>
                <a:gd name="T10" fmla="*/ 0 60000 65536"/>
                <a:gd name="T11" fmla="*/ 0 60000 65536"/>
                <a:gd name="T12" fmla="*/ 0 60000 65536"/>
                <a:gd name="T13" fmla="*/ 0 60000 65536"/>
                <a:gd name="T14" fmla="*/ 0 60000 65536"/>
                <a:gd name="T15" fmla="*/ 0 w 720"/>
                <a:gd name="T16" fmla="*/ 0 h 336"/>
                <a:gd name="T17" fmla="*/ 720 w 720"/>
                <a:gd name="T18" fmla="*/ 336 h 336"/>
              </a:gdLst>
              <a:ahLst/>
              <a:cxnLst>
                <a:cxn ang="T10">
                  <a:pos x="T0" y="T1"/>
                </a:cxn>
                <a:cxn ang="T11">
                  <a:pos x="T2" y="T3"/>
                </a:cxn>
                <a:cxn ang="T12">
                  <a:pos x="T4" y="T5"/>
                </a:cxn>
                <a:cxn ang="T13">
                  <a:pos x="T6" y="T7"/>
                </a:cxn>
                <a:cxn ang="T14">
                  <a:pos x="T8" y="T9"/>
                </a:cxn>
              </a:cxnLst>
              <a:rect l="T15" t="T16" r="T17" b="T18"/>
              <a:pathLst>
                <a:path w="720" h="336">
                  <a:moveTo>
                    <a:pt x="0" y="240"/>
                  </a:moveTo>
                  <a:lnTo>
                    <a:pt x="48" y="192"/>
                  </a:lnTo>
                  <a:lnTo>
                    <a:pt x="96" y="336"/>
                  </a:lnTo>
                  <a:lnTo>
                    <a:pt x="192" y="0"/>
                  </a:lnTo>
                  <a:lnTo>
                    <a:pt x="720" y="0"/>
                  </a:lnTo>
                </a:path>
              </a:pathLst>
            </a:custGeom>
            <a:noFill/>
            <a:ln w="19050">
              <a:solidFill>
                <a:schemeClr val="tx1"/>
              </a:solidFill>
              <a:round/>
              <a:headEnd/>
              <a:tailEnd/>
            </a:ln>
          </p:spPr>
          <p:txBody>
            <a:bodyPr>
              <a:spAutoFit/>
            </a:bodyPr>
            <a:lstStyle/>
            <a:p>
              <a:endParaRPr lang="en-US" b="1" dirty="0">
                <a:solidFill>
                  <a:schemeClr val="tx1"/>
                </a:solidFill>
              </a:endParaRPr>
            </a:p>
          </p:txBody>
        </p:sp>
        <p:sp>
          <p:nvSpPr>
            <p:cNvPr id="82" name="Rectangle 65"/>
            <p:cNvSpPr>
              <a:spLocks noChangeArrowheads="1"/>
            </p:cNvSpPr>
            <p:nvPr/>
          </p:nvSpPr>
          <p:spPr bwMode="auto">
            <a:xfrm>
              <a:off x="1824" y="4055"/>
              <a:ext cx="528" cy="194"/>
            </a:xfrm>
            <a:prstGeom prst="rect">
              <a:avLst/>
            </a:prstGeom>
            <a:noFill/>
            <a:ln w="9525" algn="ctr">
              <a:noFill/>
              <a:miter lim="800000"/>
              <a:headEnd/>
              <a:tailEnd/>
            </a:ln>
          </p:spPr>
          <p:txBody>
            <a:bodyPr>
              <a:spAutoFit/>
            </a:bodyPr>
            <a:lstStyle/>
            <a:p>
              <a:pPr>
                <a:spcBef>
                  <a:spcPct val="50000"/>
                </a:spcBef>
              </a:pPr>
              <a:r>
                <a:rPr lang="en-US" b="1" dirty="0" smtClean="0">
                  <a:solidFill>
                    <a:schemeClr val="tx1"/>
                  </a:solidFill>
                  <a:latin typeface="Arial" charset="0"/>
                </a:rPr>
                <a:t>2meV</a:t>
              </a:r>
              <a:endParaRPr lang="el-GR" b="1" dirty="0">
                <a:solidFill>
                  <a:schemeClr val="tx1"/>
                </a:solidFill>
                <a:latin typeface="Arial" charset="0"/>
              </a:endParaRPr>
            </a:p>
          </p:txBody>
        </p:sp>
      </p:grpSp>
      <p:grpSp>
        <p:nvGrpSpPr>
          <p:cNvPr id="83" name="Group 80"/>
          <p:cNvGrpSpPr>
            <a:grpSpLocks/>
          </p:cNvGrpSpPr>
          <p:nvPr/>
        </p:nvGrpSpPr>
        <p:grpSpPr bwMode="auto">
          <a:xfrm>
            <a:off x="3352800" y="4248150"/>
            <a:ext cx="1447800" cy="765175"/>
            <a:chOff x="2400" y="3792"/>
            <a:chExt cx="912" cy="482"/>
          </a:xfrm>
        </p:grpSpPr>
        <p:sp>
          <p:nvSpPr>
            <p:cNvPr id="84" name="Rectangle 74"/>
            <p:cNvSpPr>
              <a:spLocks noChangeArrowheads="1"/>
            </p:cNvSpPr>
            <p:nvPr/>
          </p:nvSpPr>
          <p:spPr bwMode="auto">
            <a:xfrm>
              <a:off x="2640" y="4016"/>
              <a:ext cx="384" cy="194"/>
            </a:xfrm>
            <a:prstGeom prst="rect">
              <a:avLst/>
            </a:prstGeom>
            <a:noFill/>
            <a:ln w="9525" algn="ctr">
              <a:noFill/>
              <a:miter lim="800000"/>
              <a:headEnd/>
              <a:tailEnd/>
            </a:ln>
          </p:spPr>
          <p:txBody>
            <a:bodyPr>
              <a:spAutoFit/>
            </a:bodyPr>
            <a:lstStyle/>
            <a:p>
              <a:pPr>
                <a:spcBef>
                  <a:spcPct val="50000"/>
                </a:spcBef>
              </a:pPr>
              <a:endParaRPr lang="el-GR" b="1">
                <a:solidFill>
                  <a:schemeClr val="tx1"/>
                </a:solidFill>
                <a:latin typeface="Arial" charset="0"/>
              </a:endParaRPr>
            </a:p>
          </p:txBody>
        </p:sp>
        <p:sp>
          <p:nvSpPr>
            <p:cNvPr id="85" name="Rectangle 75"/>
            <p:cNvSpPr>
              <a:spLocks noChangeArrowheads="1"/>
            </p:cNvSpPr>
            <p:nvPr/>
          </p:nvSpPr>
          <p:spPr bwMode="auto">
            <a:xfrm>
              <a:off x="2640" y="3792"/>
              <a:ext cx="511" cy="194"/>
            </a:xfrm>
            <a:prstGeom prst="rect">
              <a:avLst/>
            </a:prstGeom>
            <a:noFill/>
            <a:ln w="9525" algn="ctr">
              <a:noFill/>
              <a:miter lim="800000"/>
              <a:headEnd/>
              <a:tailEnd/>
            </a:ln>
          </p:spPr>
          <p:txBody>
            <a:bodyPr wrap="none">
              <a:spAutoFit/>
            </a:bodyPr>
            <a:lstStyle/>
            <a:p>
              <a:r>
                <a:rPr lang="en-US" b="1" dirty="0" smtClean="0">
                  <a:solidFill>
                    <a:schemeClr val="tx1"/>
                  </a:solidFill>
                  <a:latin typeface="Arial" charset="0"/>
                </a:rPr>
                <a:t>12.26 </a:t>
              </a:r>
              <a:r>
                <a:rPr lang="en-US" b="1" dirty="0">
                  <a:solidFill>
                    <a:schemeClr val="tx1"/>
                  </a:solidFill>
                  <a:latin typeface="Arial" charset="0"/>
                  <a:cs typeface="Arial" charset="0"/>
                </a:rPr>
                <a:t>Å</a:t>
              </a:r>
            </a:p>
          </p:txBody>
        </p:sp>
        <p:sp>
          <p:nvSpPr>
            <p:cNvPr id="86" name="Rectangle 76"/>
            <p:cNvSpPr>
              <a:spLocks noChangeArrowheads="1"/>
            </p:cNvSpPr>
            <p:nvPr/>
          </p:nvSpPr>
          <p:spPr bwMode="auto">
            <a:xfrm>
              <a:off x="2400" y="3888"/>
              <a:ext cx="276" cy="194"/>
            </a:xfrm>
            <a:prstGeom prst="rect">
              <a:avLst/>
            </a:prstGeom>
            <a:noFill/>
            <a:ln w="9525" algn="ctr">
              <a:noFill/>
              <a:miter lim="800000"/>
              <a:headEnd/>
              <a:tailEnd/>
            </a:ln>
          </p:spPr>
          <p:txBody>
            <a:bodyPr wrap="none">
              <a:spAutoFit/>
            </a:bodyPr>
            <a:lstStyle/>
            <a:p>
              <a:r>
                <a:rPr lang="el-GR" b="1">
                  <a:solidFill>
                    <a:schemeClr val="tx1"/>
                  </a:solidFill>
                  <a:latin typeface="Arial" charset="0"/>
                  <a:cs typeface="Arial" charset="0"/>
                </a:rPr>
                <a:t>λ</a:t>
              </a:r>
              <a:r>
                <a:rPr lang="en-US" b="1">
                  <a:solidFill>
                    <a:schemeClr val="tx1"/>
                  </a:solidFill>
                  <a:latin typeface="Arial" charset="0"/>
                  <a:cs typeface="Arial" charset="0"/>
                </a:rPr>
                <a:t> </a:t>
              </a:r>
              <a:r>
                <a:rPr lang="en-US" b="1">
                  <a:solidFill>
                    <a:schemeClr val="tx1"/>
                  </a:solidFill>
                  <a:latin typeface="Arial" charset="0"/>
                </a:rPr>
                <a:t>=</a:t>
              </a:r>
            </a:p>
          </p:txBody>
        </p:sp>
        <p:sp>
          <p:nvSpPr>
            <p:cNvPr id="87" name="Line 77"/>
            <p:cNvSpPr>
              <a:spLocks noChangeShapeType="1"/>
            </p:cNvSpPr>
            <p:nvPr/>
          </p:nvSpPr>
          <p:spPr bwMode="auto">
            <a:xfrm>
              <a:off x="2688" y="4016"/>
              <a:ext cx="576" cy="0"/>
            </a:xfrm>
            <a:prstGeom prst="line">
              <a:avLst/>
            </a:prstGeom>
            <a:noFill/>
            <a:ln w="19050">
              <a:solidFill>
                <a:schemeClr val="tx1"/>
              </a:solidFill>
              <a:round/>
              <a:headEnd/>
              <a:tailEnd/>
            </a:ln>
          </p:spPr>
          <p:txBody>
            <a:bodyPr>
              <a:spAutoFit/>
            </a:bodyPr>
            <a:lstStyle/>
            <a:p>
              <a:endParaRPr lang="en-US">
                <a:solidFill>
                  <a:schemeClr val="tx1"/>
                </a:solidFill>
              </a:endParaRPr>
            </a:p>
          </p:txBody>
        </p:sp>
        <p:sp>
          <p:nvSpPr>
            <p:cNvPr id="88" name="Freeform 78"/>
            <p:cNvSpPr>
              <a:spLocks/>
            </p:cNvSpPr>
            <p:nvPr/>
          </p:nvSpPr>
          <p:spPr bwMode="auto">
            <a:xfrm>
              <a:off x="2736" y="4080"/>
              <a:ext cx="288" cy="194"/>
            </a:xfrm>
            <a:custGeom>
              <a:avLst/>
              <a:gdLst>
                <a:gd name="T0" fmla="*/ 0 w 720"/>
                <a:gd name="T1" fmla="*/ 240 h 336"/>
                <a:gd name="T2" fmla="*/ 48 w 720"/>
                <a:gd name="T3" fmla="*/ 192 h 336"/>
                <a:gd name="T4" fmla="*/ 96 w 720"/>
                <a:gd name="T5" fmla="*/ 336 h 336"/>
                <a:gd name="T6" fmla="*/ 192 w 720"/>
                <a:gd name="T7" fmla="*/ 0 h 336"/>
                <a:gd name="T8" fmla="*/ 720 w 720"/>
                <a:gd name="T9" fmla="*/ 0 h 336"/>
                <a:gd name="T10" fmla="*/ 0 60000 65536"/>
                <a:gd name="T11" fmla="*/ 0 60000 65536"/>
                <a:gd name="T12" fmla="*/ 0 60000 65536"/>
                <a:gd name="T13" fmla="*/ 0 60000 65536"/>
                <a:gd name="T14" fmla="*/ 0 60000 65536"/>
                <a:gd name="T15" fmla="*/ 0 w 720"/>
                <a:gd name="T16" fmla="*/ 0 h 336"/>
                <a:gd name="T17" fmla="*/ 720 w 720"/>
                <a:gd name="T18" fmla="*/ 336 h 336"/>
              </a:gdLst>
              <a:ahLst/>
              <a:cxnLst>
                <a:cxn ang="T10">
                  <a:pos x="T0" y="T1"/>
                </a:cxn>
                <a:cxn ang="T11">
                  <a:pos x="T2" y="T3"/>
                </a:cxn>
                <a:cxn ang="T12">
                  <a:pos x="T4" y="T5"/>
                </a:cxn>
                <a:cxn ang="T13">
                  <a:pos x="T6" y="T7"/>
                </a:cxn>
                <a:cxn ang="T14">
                  <a:pos x="T8" y="T9"/>
                </a:cxn>
              </a:cxnLst>
              <a:rect l="T15" t="T16" r="T17" b="T18"/>
              <a:pathLst>
                <a:path w="720" h="336">
                  <a:moveTo>
                    <a:pt x="0" y="240"/>
                  </a:moveTo>
                  <a:lnTo>
                    <a:pt x="48" y="192"/>
                  </a:lnTo>
                  <a:lnTo>
                    <a:pt x="96" y="336"/>
                  </a:lnTo>
                  <a:lnTo>
                    <a:pt x="192" y="0"/>
                  </a:lnTo>
                  <a:lnTo>
                    <a:pt x="720" y="0"/>
                  </a:lnTo>
                </a:path>
              </a:pathLst>
            </a:custGeom>
            <a:noFill/>
            <a:ln w="19050">
              <a:solidFill>
                <a:schemeClr val="tx1"/>
              </a:solidFill>
              <a:round/>
              <a:headEnd/>
              <a:tailEnd/>
            </a:ln>
          </p:spPr>
          <p:txBody>
            <a:bodyPr>
              <a:spAutoFit/>
            </a:bodyPr>
            <a:lstStyle/>
            <a:p>
              <a:endParaRPr lang="en-US">
                <a:solidFill>
                  <a:schemeClr val="tx1"/>
                </a:solidFill>
              </a:endParaRPr>
            </a:p>
          </p:txBody>
        </p:sp>
        <p:sp>
          <p:nvSpPr>
            <p:cNvPr id="89" name="Rectangle 79"/>
            <p:cNvSpPr>
              <a:spLocks noChangeArrowheads="1"/>
            </p:cNvSpPr>
            <p:nvPr/>
          </p:nvSpPr>
          <p:spPr bwMode="auto">
            <a:xfrm>
              <a:off x="2784" y="4055"/>
              <a:ext cx="528" cy="194"/>
            </a:xfrm>
            <a:prstGeom prst="rect">
              <a:avLst/>
            </a:prstGeom>
            <a:noFill/>
            <a:ln w="9525" algn="ctr">
              <a:noFill/>
              <a:miter lim="800000"/>
              <a:headEnd/>
              <a:tailEnd/>
            </a:ln>
          </p:spPr>
          <p:txBody>
            <a:bodyPr>
              <a:spAutoFit/>
            </a:bodyPr>
            <a:lstStyle/>
            <a:p>
              <a:pPr>
                <a:spcBef>
                  <a:spcPct val="50000"/>
                </a:spcBef>
              </a:pPr>
              <a:r>
                <a:rPr lang="en-US" b="1" dirty="0">
                  <a:solidFill>
                    <a:schemeClr val="tx1"/>
                  </a:solidFill>
                  <a:latin typeface="Arial" charset="0"/>
                </a:rPr>
                <a:t>V</a:t>
              </a:r>
              <a:endParaRPr lang="el-GR" b="1" dirty="0">
                <a:solidFill>
                  <a:schemeClr val="tx1"/>
                </a:solidFill>
                <a:latin typeface="Arial"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linds(horizontal)">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blinds(horizontal)">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blinds(horizontal)">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blinds(horizontal)">
                                      <p:cBhvr>
                                        <p:cTn id="37" dur="500"/>
                                        <p:tgtEl>
                                          <p:spTgt spid="5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blinds(horizontal)">
                                      <p:cBhvr>
                                        <p:cTn id="42" dur="500"/>
                                        <p:tgtEl>
                                          <p:spTgt spid="6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blinds(horizontal)">
                                      <p:cBhvr>
                                        <p:cTn id="47" dur="500"/>
                                        <p:tgtEl>
                                          <p:spTgt spid="4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blinds(horizontal)">
                                      <p:cBhvr>
                                        <p:cTn id="52" dur="500"/>
                                        <p:tgtEl>
                                          <p:spTgt spid="6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6"/>
                                        </p:tgtEl>
                                        <p:attrNameLst>
                                          <p:attrName>style.visibility</p:attrName>
                                        </p:attrNameLst>
                                      </p:cBhvr>
                                      <p:to>
                                        <p:strVal val="visible"/>
                                      </p:to>
                                    </p:set>
                                    <p:animEffect transition="in" filter="blinds(horizontal)">
                                      <p:cBhvr>
                                        <p:cTn id="57" dur="500"/>
                                        <p:tgtEl>
                                          <p:spTgt spid="7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83"/>
                                        </p:tgtEl>
                                        <p:attrNameLst>
                                          <p:attrName>style.visibility</p:attrName>
                                        </p:attrNameLst>
                                      </p:cBhvr>
                                      <p:to>
                                        <p:strVal val="visible"/>
                                      </p:to>
                                    </p:set>
                                    <p:animEffect transition="in" filter="blinds(horizontal)">
                                      <p:cBhvr>
                                        <p:cTn id="62"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5" grpId="0"/>
      <p:bldP spid="56" grpId="0"/>
      <p:bldP spid="58" grpId="0"/>
      <p:bldP spid="59" grpId="0"/>
      <p:bldP spid="6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sp>
        <p:nvSpPr>
          <p:cNvPr id="3" name="TextBox 2"/>
          <p:cNvSpPr txBox="1"/>
          <p:nvPr/>
        </p:nvSpPr>
        <p:spPr>
          <a:xfrm>
            <a:off x="304800" y="285750"/>
            <a:ext cx="8534400" cy="738664"/>
          </a:xfrm>
          <a:prstGeom prst="rect">
            <a:avLst/>
          </a:prstGeom>
          <a:noFill/>
        </p:spPr>
        <p:txBody>
          <a:bodyPr wrap="square" rtlCol="0">
            <a:spAutoFit/>
          </a:bodyPr>
          <a:lstStyle/>
          <a:p>
            <a:r>
              <a:rPr lang="en-US" sz="2800" b="1" dirty="0" smtClean="0">
                <a:solidFill>
                  <a:schemeClr val="bg1"/>
                </a:solidFill>
                <a:latin typeface="Bell MT" pitchFamily="18" charset="0"/>
              </a:rPr>
              <a:t>Important conclusions</a:t>
            </a:r>
          </a:p>
          <a:p>
            <a:endParaRPr lang="en-US" dirty="0"/>
          </a:p>
        </p:txBody>
      </p:sp>
      <p:sp>
        <p:nvSpPr>
          <p:cNvPr id="4" name="TextBox 3"/>
          <p:cNvSpPr txBox="1"/>
          <p:nvPr/>
        </p:nvSpPr>
        <p:spPr>
          <a:xfrm>
            <a:off x="304800" y="971550"/>
            <a:ext cx="8382000" cy="646331"/>
          </a:xfrm>
          <a:prstGeom prst="rect">
            <a:avLst/>
          </a:prstGeom>
          <a:noFill/>
        </p:spPr>
        <p:txBody>
          <a:bodyPr wrap="square" rtlCol="0">
            <a:spAutoFit/>
          </a:bodyPr>
          <a:lstStyle/>
          <a:p>
            <a:pPr>
              <a:buFont typeface="Wingdings" pitchFamily="2" charset="2"/>
              <a:buChar char="§"/>
            </a:pPr>
            <a:r>
              <a:rPr lang="en-US" sz="1800" b="1" dirty="0" smtClean="0">
                <a:latin typeface="Calibri" pitchFamily="34" charset="0"/>
              </a:rPr>
              <a:t> </a:t>
            </a:r>
            <a:r>
              <a:rPr lang="el-GR" sz="1800" b="1" dirty="0" smtClean="0">
                <a:latin typeface="Calibri" pitchFamily="34" charset="0"/>
              </a:rPr>
              <a:t>λ</a:t>
            </a:r>
            <a:r>
              <a:rPr lang="en-US" sz="1800" b="1" dirty="0" smtClean="0">
                <a:latin typeface="Calibri" pitchFamily="34" charset="0"/>
              </a:rPr>
              <a:t>         ∞  when velocity of particle is zero. It means that matter waves are detectable only for moving particles.</a:t>
            </a:r>
            <a:endParaRPr lang="en-US" sz="1800" b="1" dirty="0">
              <a:latin typeface="Calibri" pitchFamily="34" charset="0"/>
            </a:endParaRPr>
          </a:p>
        </p:txBody>
      </p:sp>
      <p:cxnSp>
        <p:nvCxnSpPr>
          <p:cNvPr id="6" name="Straight Arrow Connector 5"/>
          <p:cNvCxnSpPr/>
          <p:nvPr/>
        </p:nvCxnSpPr>
        <p:spPr>
          <a:xfrm>
            <a:off x="685800" y="1123950"/>
            <a:ext cx="38100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4800" y="1733550"/>
            <a:ext cx="8534400" cy="2862322"/>
          </a:xfrm>
          <a:prstGeom prst="rect">
            <a:avLst/>
          </a:prstGeom>
          <a:noFill/>
        </p:spPr>
        <p:txBody>
          <a:bodyPr wrap="square" rtlCol="0">
            <a:spAutoFit/>
          </a:bodyPr>
          <a:lstStyle/>
          <a:p>
            <a:pPr>
              <a:buFont typeface="Wingdings" pitchFamily="2" charset="2"/>
              <a:buChar char="§"/>
            </a:pPr>
            <a:r>
              <a:rPr lang="en-US" sz="1800" b="1" dirty="0" smtClean="0">
                <a:latin typeface="Calibri" pitchFamily="34" charset="0"/>
              </a:rPr>
              <a:t>  Lighter the particle, smaller the value of mass m hence longer is the wavelength of matter  wave associated with it. Therefore wave behavior of micro particles will be significant.</a:t>
            </a:r>
          </a:p>
          <a:p>
            <a:pPr>
              <a:buFont typeface="Wingdings" pitchFamily="2" charset="2"/>
              <a:buChar char="§"/>
            </a:pPr>
            <a:endParaRPr lang="en-US" sz="1800" b="1" dirty="0" smtClean="0">
              <a:latin typeface="Calibri" pitchFamily="34" charset="0"/>
            </a:endParaRPr>
          </a:p>
          <a:p>
            <a:pPr>
              <a:buFont typeface="Wingdings" pitchFamily="2" charset="2"/>
              <a:buChar char="§"/>
            </a:pPr>
            <a:r>
              <a:rPr lang="en-US" sz="1800" b="1" dirty="0" smtClean="0">
                <a:latin typeface="Calibri" pitchFamily="34" charset="0"/>
              </a:rPr>
              <a:t>The smaller the velocity of the micro particle, the longer is the wavelength of the matter wave associated with it.</a:t>
            </a:r>
          </a:p>
          <a:p>
            <a:pPr>
              <a:buFont typeface="Wingdings" pitchFamily="2" charset="2"/>
              <a:buChar char="§"/>
            </a:pPr>
            <a:endParaRPr lang="en-US" sz="1800" b="1" dirty="0" smtClean="0">
              <a:latin typeface="Calibri" pitchFamily="34" charset="0"/>
            </a:endParaRPr>
          </a:p>
          <a:p>
            <a:pPr>
              <a:buFont typeface="Wingdings" pitchFamily="2" charset="2"/>
              <a:buChar char="§"/>
            </a:pPr>
            <a:r>
              <a:rPr lang="en-US" sz="1800" b="1" dirty="0" smtClean="0">
                <a:latin typeface="Calibri" pitchFamily="34" charset="0"/>
              </a:rPr>
              <a:t> For macro bodies, mass is very large and hence matter waves generated by  them will have very small values of </a:t>
            </a:r>
            <a:r>
              <a:rPr lang="el-GR" sz="1800" b="1" dirty="0" smtClean="0">
                <a:latin typeface="Calibri" pitchFamily="34" charset="0"/>
              </a:rPr>
              <a:t>λ</a:t>
            </a:r>
            <a:r>
              <a:rPr lang="en-US" sz="1800" b="1" dirty="0" smtClean="0">
                <a:latin typeface="Calibri" pitchFamily="34" charset="0"/>
              </a:rPr>
              <a:t>, which can not be detected.</a:t>
            </a:r>
          </a:p>
          <a:p>
            <a:pPr>
              <a:buFont typeface="Wingdings" pitchFamily="2" charset="2"/>
              <a:buChar char="§"/>
            </a:pPr>
            <a:endParaRPr lang="en-US" sz="1800" b="1" dirty="0">
              <a:latin typeface="Calibri" pitchFamily="34" charset="0"/>
            </a:endParaRPr>
          </a:p>
        </p:txBody>
      </p:sp>
    </p:spTree>
    <p:extLst>
      <p:ext uri="{BB962C8B-B14F-4D97-AF65-F5344CB8AC3E}">
        <p14:creationId xmlns:p14="http://schemas.microsoft.com/office/powerpoint/2010/main" val="904765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sp>
        <p:nvSpPr>
          <p:cNvPr id="3" name="TextBox 2"/>
          <p:cNvSpPr txBox="1"/>
          <p:nvPr/>
        </p:nvSpPr>
        <p:spPr>
          <a:xfrm>
            <a:off x="304800" y="285750"/>
            <a:ext cx="8382000" cy="461665"/>
          </a:xfrm>
          <a:prstGeom prst="rect">
            <a:avLst/>
          </a:prstGeom>
          <a:noFill/>
        </p:spPr>
        <p:txBody>
          <a:bodyPr wrap="square" rtlCol="0">
            <a:spAutoFit/>
          </a:bodyPr>
          <a:lstStyle/>
          <a:p>
            <a:r>
              <a:rPr lang="en-US" sz="2400" b="1" dirty="0" smtClean="0">
                <a:solidFill>
                  <a:schemeClr val="bg1"/>
                </a:solidFill>
                <a:latin typeface="Bell MT" pitchFamily="18" charset="0"/>
              </a:rPr>
              <a:t>De- Broglie waves are insignificant in case of macro- bodies</a:t>
            </a:r>
            <a:endParaRPr lang="en-US" sz="2400" b="1" dirty="0">
              <a:solidFill>
                <a:schemeClr val="bg1"/>
              </a:solidFill>
              <a:latin typeface="Bell MT" pitchFamily="18" charset="0"/>
            </a:endParaRPr>
          </a:p>
        </p:txBody>
      </p:sp>
      <p:sp>
        <p:nvSpPr>
          <p:cNvPr id="4" name="TextBox 3"/>
          <p:cNvSpPr txBox="1"/>
          <p:nvPr/>
        </p:nvSpPr>
        <p:spPr>
          <a:xfrm>
            <a:off x="152400" y="819150"/>
            <a:ext cx="8686800" cy="646331"/>
          </a:xfrm>
          <a:prstGeom prst="rect">
            <a:avLst/>
          </a:prstGeom>
          <a:noFill/>
        </p:spPr>
        <p:txBody>
          <a:bodyPr wrap="square" rtlCol="0">
            <a:spAutoFit/>
          </a:bodyPr>
          <a:lstStyle/>
          <a:p>
            <a:pPr>
              <a:buFont typeface="Wingdings" pitchFamily="2" charset="2"/>
              <a:buChar char="§"/>
            </a:pPr>
            <a:r>
              <a:rPr lang="en-US" sz="1800" dirty="0" smtClean="0">
                <a:latin typeface="Calibri" pitchFamily="34" charset="0"/>
              </a:rPr>
              <a:t> A/C  to Broglie hypothesis a moving body is associated with matter waves and wavelength of the wave is </a:t>
            </a:r>
            <a:r>
              <a:rPr lang="el-GR" sz="1800" dirty="0" smtClean="0">
                <a:latin typeface="Calibri" pitchFamily="34" charset="0"/>
              </a:rPr>
              <a:t>λ</a:t>
            </a:r>
            <a:r>
              <a:rPr lang="en-US" sz="1800" dirty="0" smtClean="0">
                <a:latin typeface="Calibri" pitchFamily="34" charset="0"/>
              </a:rPr>
              <a:t>. </a:t>
            </a:r>
            <a:endParaRPr lang="en-US" sz="1800" dirty="0">
              <a:latin typeface="Calibri" pitchFamily="34" charset="0"/>
            </a:endParaRPr>
          </a:p>
        </p:txBody>
      </p:sp>
      <p:sp>
        <p:nvSpPr>
          <p:cNvPr id="5" name="Rectangle 4"/>
          <p:cNvSpPr/>
          <p:nvPr/>
        </p:nvSpPr>
        <p:spPr>
          <a:xfrm>
            <a:off x="838200" y="1504950"/>
            <a:ext cx="1819729" cy="400110"/>
          </a:xfrm>
          <a:prstGeom prst="rect">
            <a:avLst/>
          </a:prstGeom>
        </p:spPr>
        <p:txBody>
          <a:bodyPr wrap="none">
            <a:spAutoFit/>
          </a:bodyPr>
          <a:lstStyle/>
          <a:p>
            <a:r>
              <a:rPr lang="el-GR" sz="2000" b="1" dirty="0" smtClean="0">
                <a:solidFill>
                  <a:schemeClr val="tx1"/>
                </a:solidFill>
                <a:latin typeface="Calibri" pitchFamily="34" charset="0"/>
                <a:cs typeface="Calibri" pitchFamily="34" charset="0"/>
              </a:rPr>
              <a:t>λ</a:t>
            </a:r>
            <a:r>
              <a:rPr lang="en-US" sz="2000" b="1" dirty="0" smtClean="0">
                <a:solidFill>
                  <a:schemeClr val="tx1"/>
                </a:solidFill>
                <a:latin typeface="Calibri" pitchFamily="34" charset="0"/>
                <a:cs typeface="Calibri" pitchFamily="34" charset="0"/>
              </a:rPr>
              <a:t> = h/p = h/m v</a:t>
            </a:r>
            <a:endParaRPr lang="en-US" sz="2000" b="1" dirty="0"/>
          </a:p>
        </p:txBody>
      </p:sp>
      <p:sp>
        <p:nvSpPr>
          <p:cNvPr id="6" name="TextBox 5"/>
          <p:cNvSpPr txBox="1"/>
          <p:nvPr/>
        </p:nvSpPr>
        <p:spPr>
          <a:xfrm>
            <a:off x="533400" y="1885950"/>
            <a:ext cx="4495800" cy="830997"/>
          </a:xfrm>
          <a:prstGeom prst="rect">
            <a:avLst/>
          </a:prstGeom>
          <a:noFill/>
        </p:spPr>
        <p:txBody>
          <a:bodyPr wrap="square" rtlCol="0">
            <a:spAutoFit/>
          </a:bodyPr>
          <a:lstStyle/>
          <a:p>
            <a:r>
              <a:rPr lang="en-US" sz="1600" dirty="0" smtClean="0"/>
              <a:t>Where,</a:t>
            </a:r>
          </a:p>
          <a:p>
            <a:r>
              <a:rPr lang="en-US" sz="1600" dirty="0" smtClean="0"/>
              <a:t>m = mass of the body</a:t>
            </a:r>
          </a:p>
          <a:p>
            <a:r>
              <a:rPr lang="en-US" sz="1600" dirty="0" smtClean="0"/>
              <a:t>v = velocity of the body</a:t>
            </a:r>
            <a:endParaRPr lang="en-US" sz="1600" dirty="0"/>
          </a:p>
        </p:txBody>
      </p:sp>
      <p:sp>
        <p:nvSpPr>
          <p:cNvPr id="7" name="TextBox 6"/>
          <p:cNvSpPr txBox="1"/>
          <p:nvPr/>
        </p:nvSpPr>
        <p:spPr>
          <a:xfrm>
            <a:off x="152400" y="2724150"/>
            <a:ext cx="8763000" cy="1754326"/>
          </a:xfrm>
          <a:prstGeom prst="rect">
            <a:avLst/>
          </a:prstGeom>
          <a:noFill/>
        </p:spPr>
        <p:txBody>
          <a:bodyPr wrap="square" rtlCol="0">
            <a:spAutoFit/>
          </a:bodyPr>
          <a:lstStyle/>
          <a:p>
            <a:pPr>
              <a:buFont typeface="Wingdings" pitchFamily="2" charset="2"/>
              <a:buChar char="§"/>
            </a:pPr>
            <a:r>
              <a:rPr lang="en-US" sz="1800" dirty="0" smtClean="0">
                <a:latin typeface="Calibri" pitchFamily="34" charset="0"/>
              </a:rPr>
              <a:t> As the mass of the body increases, wavelength tends to be insignificant. therefore wavelength of macroscopic bodies become insignificant in comparison to the size of the bodies themselves even at very low velocities.</a:t>
            </a:r>
          </a:p>
          <a:p>
            <a:pPr>
              <a:buFont typeface="Wingdings" pitchFamily="2" charset="2"/>
              <a:buChar char="§"/>
            </a:pPr>
            <a:endParaRPr lang="en-US" sz="1800" dirty="0" smtClean="0">
              <a:latin typeface="Calibri" pitchFamily="34" charset="0"/>
            </a:endParaRPr>
          </a:p>
          <a:p>
            <a:pPr>
              <a:buFont typeface="Wingdings" pitchFamily="2" charset="2"/>
              <a:buChar char="§"/>
            </a:pPr>
            <a:r>
              <a:rPr lang="en-US" sz="1800" dirty="0" smtClean="0">
                <a:latin typeface="Calibri" pitchFamily="34" charset="0"/>
              </a:rPr>
              <a:t> In case of microscopic particles, m is small and at low velocity, the wavelength will be longer and significant and hence the wave nature becomes perceptible. </a:t>
            </a:r>
            <a:endParaRPr lang="en-US" sz="1800" dirty="0">
              <a:latin typeface="Calibri" pitchFamily="34" charset="0"/>
            </a:endParaRPr>
          </a:p>
        </p:txBody>
      </p:sp>
    </p:spTree>
    <p:extLst>
      <p:ext uri="{BB962C8B-B14F-4D97-AF65-F5344CB8AC3E}">
        <p14:creationId xmlns:p14="http://schemas.microsoft.com/office/powerpoint/2010/main" val="2227061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sp>
        <p:nvSpPr>
          <p:cNvPr id="3" name="TextBox 2"/>
          <p:cNvSpPr txBox="1"/>
          <p:nvPr/>
        </p:nvSpPr>
        <p:spPr>
          <a:xfrm>
            <a:off x="304800" y="361950"/>
            <a:ext cx="8458200" cy="707886"/>
          </a:xfrm>
          <a:prstGeom prst="rect">
            <a:avLst/>
          </a:prstGeom>
          <a:noFill/>
        </p:spPr>
        <p:txBody>
          <a:bodyPr wrap="square" rtlCol="0">
            <a:spAutoFit/>
          </a:bodyPr>
          <a:lstStyle/>
          <a:p>
            <a:r>
              <a:rPr lang="en-US" sz="2000" b="1" dirty="0" smtClean="0">
                <a:latin typeface="Calibri" pitchFamily="34" charset="0"/>
              </a:rPr>
              <a:t>Q. 1.Calculate de- Broglie wavelength associated with an electron moving with an energy of 100 </a:t>
            </a:r>
            <a:r>
              <a:rPr lang="en-US" sz="2000" b="1" dirty="0" err="1" smtClean="0">
                <a:latin typeface="Calibri" pitchFamily="34" charset="0"/>
              </a:rPr>
              <a:t>eV</a:t>
            </a:r>
            <a:r>
              <a:rPr lang="en-US" sz="2000" b="1" dirty="0" smtClean="0">
                <a:latin typeface="Calibri" pitchFamily="34" charset="0"/>
              </a:rPr>
              <a:t>.</a:t>
            </a:r>
            <a:endParaRPr lang="en-US" sz="2000" b="1" dirty="0">
              <a:latin typeface="Calibri" pitchFamily="34" charset="0"/>
            </a:endParaRPr>
          </a:p>
        </p:txBody>
      </p:sp>
      <p:sp>
        <p:nvSpPr>
          <p:cNvPr id="12" name="Rectangle 11"/>
          <p:cNvSpPr/>
          <p:nvPr/>
        </p:nvSpPr>
        <p:spPr>
          <a:xfrm>
            <a:off x="552030" y="1200150"/>
            <a:ext cx="1010213" cy="461665"/>
          </a:xfrm>
          <a:prstGeom prst="rect">
            <a:avLst/>
          </a:prstGeom>
        </p:spPr>
        <p:txBody>
          <a:bodyPr wrap="none">
            <a:spAutoFit/>
          </a:bodyPr>
          <a:lstStyle/>
          <a:p>
            <a:r>
              <a:rPr lang="en-US" sz="2400" b="1" dirty="0" smtClean="0">
                <a:solidFill>
                  <a:schemeClr val="bg1"/>
                </a:solidFill>
                <a:latin typeface="Calibri" pitchFamily="34" charset="0"/>
                <a:ea typeface="Times New Roman" pitchFamily="18" charset="0"/>
                <a:cs typeface="Calibri" pitchFamily="34" charset="0"/>
              </a:rPr>
              <a:t>ANS = </a:t>
            </a:r>
            <a:endParaRPr lang="en-US" sz="2400" dirty="0"/>
          </a:p>
        </p:txBody>
      </p:sp>
      <p:grpSp>
        <p:nvGrpSpPr>
          <p:cNvPr id="13" name="Group 66"/>
          <p:cNvGrpSpPr>
            <a:grpSpLocks/>
          </p:cNvGrpSpPr>
          <p:nvPr/>
        </p:nvGrpSpPr>
        <p:grpSpPr bwMode="auto">
          <a:xfrm>
            <a:off x="1600200" y="1276350"/>
            <a:ext cx="1447800" cy="765175"/>
            <a:chOff x="1440" y="3792"/>
            <a:chExt cx="912" cy="482"/>
          </a:xfrm>
        </p:grpSpPr>
        <p:sp>
          <p:nvSpPr>
            <p:cNvPr id="14" name="Rectangle 60"/>
            <p:cNvSpPr>
              <a:spLocks noChangeArrowheads="1"/>
            </p:cNvSpPr>
            <p:nvPr/>
          </p:nvSpPr>
          <p:spPr bwMode="auto">
            <a:xfrm>
              <a:off x="1680" y="4016"/>
              <a:ext cx="384" cy="194"/>
            </a:xfrm>
            <a:prstGeom prst="rect">
              <a:avLst/>
            </a:prstGeom>
            <a:noFill/>
            <a:ln w="9525" algn="ctr">
              <a:noFill/>
              <a:miter lim="800000"/>
              <a:headEnd/>
              <a:tailEnd/>
            </a:ln>
          </p:spPr>
          <p:txBody>
            <a:bodyPr>
              <a:spAutoFit/>
            </a:bodyPr>
            <a:lstStyle/>
            <a:p>
              <a:pPr>
                <a:spcBef>
                  <a:spcPct val="50000"/>
                </a:spcBef>
              </a:pPr>
              <a:endParaRPr lang="el-GR" b="1">
                <a:solidFill>
                  <a:schemeClr val="tx1"/>
                </a:solidFill>
                <a:latin typeface="Arial" charset="0"/>
              </a:endParaRPr>
            </a:p>
          </p:txBody>
        </p:sp>
        <p:sp>
          <p:nvSpPr>
            <p:cNvPr id="15" name="Rectangle 61"/>
            <p:cNvSpPr>
              <a:spLocks noChangeArrowheads="1"/>
            </p:cNvSpPr>
            <p:nvPr/>
          </p:nvSpPr>
          <p:spPr bwMode="auto">
            <a:xfrm>
              <a:off x="1907" y="3792"/>
              <a:ext cx="185" cy="194"/>
            </a:xfrm>
            <a:prstGeom prst="rect">
              <a:avLst/>
            </a:prstGeom>
            <a:noFill/>
            <a:ln w="9525" algn="ctr">
              <a:noFill/>
              <a:miter lim="800000"/>
              <a:headEnd/>
              <a:tailEnd/>
            </a:ln>
          </p:spPr>
          <p:txBody>
            <a:bodyPr wrap="none">
              <a:spAutoFit/>
            </a:bodyPr>
            <a:lstStyle/>
            <a:p>
              <a:r>
                <a:rPr lang="en-US" b="1" dirty="0">
                  <a:solidFill>
                    <a:schemeClr val="tx1"/>
                  </a:solidFill>
                  <a:latin typeface="Arial" charset="0"/>
                </a:rPr>
                <a:t>h</a:t>
              </a:r>
            </a:p>
          </p:txBody>
        </p:sp>
        <p:sp>
          <p:nvSpPr>
            <p:cNvPr id="16" name="Rectangle 62"/>
            <p:cNvSpPr>
              <a:spLocks noChangeArrowheads="1"/>
            </p:cNvSpPr>
            <p:nvPr/>
          </p:nvSpPr>
          <p:spPr bwMode="auto">
            <a:xfrm>
              <a:off x="1440" y="3888"/>
              <a:ext cx="276" cy="194"/>
            </a:xfrm>
            <a:prstGeom prst="rect">
              <a:avLst/>
            </a:prstGeom>
            <a:noFill/>
            <a:ln w="9525" algn="ctr">
              <a:noFill/>
              <a:miter lim="800000"/>
              <a:headEnd/>
              <a:tailEnd/>
            </a:ln>
          </p:spPr>
          <p:txBody>
            <a:bodyPr wrap="none">
              <a:spAutoFit/>
            </a:bodyPr>
            <a:lstStyle/>
            <a:p>
              <a:r>
                <a:rPr lang="el-GR" b="1" dirty="0">
                  <a:solidFill>
                    <a:schemeClr val="tx1"/>
                  </a:solidFill>
                  <a:latin typeface="Arial" charset="0"/>
                  <a:cs typeface="Arial" charset="0"/>
                </a:rPr>
                <a:t>λ</a:t>
              </a:r>
              <a:r>
                <a:rPr lang="en-US" b="1" dirty="0">
                  <a:solidFill>
                    <a:schemeClr val="tx1"/>
                  </a:solidFill>
                  <a:latin typeface="Arial" charset="0"/>
                  <a:cs typeface="Arial" charset="0"/>
                </a:rPr>
                <a:t> </a:t>
              </a:r>
              <a:r>
                <a:rPr lang="en-US" b="1" dirty="0">
                  <a:solidFill>
                    <a:schemeClr val="tx1"/>
                  </a:solidFill>
                  <a:latin typeface="Arial" charset="0"/>
                </a:rPr>
                <a:t>=</a:t>
              </a:r>
            </a:p>
          </p:txBody>
        </p:sp>
        <p:sp>
          <p:nvSpPr>
            <p:cNvPr id="17" name="Line 63"/>
            <p:cNvSpPr>
              <a:spLocks noChangeShapeType="1"/>
            </p:cNvSpPr>
            <p:nvPr/>
          </p:nvSpPr>
          <p:spPr bwMode="auto">
            <a:xfrm>
              <a:off x="1728" y="4016"/>
              <a:ext cx="576" cy="0"/>
            </a:xfrm>
            <a:prstGeom prst="line">
              <a:avLst/>
            </a:prstGeom>
            <a:noFill/>
            <a:ln w="19050">
              <a:solidFill>
                <a:schemeClr val="tx1"/>
              </a:solidFill>
              <a:round/>
              <a:headEnd/>
              <a:tailEnd/>
            </a:ln>
          </p:spPr>
          <p:txBody>
            <a:bodyPr>
              <a:spAutoFit/>
            </a:bodyPr>
            <a:lstStyle/>
            <a:p>
              <a:endParaRPr lang="en-US" b="1">
                <a:solidFill>
                  <a:schemeClr val="tx1"/>
                </a:solidFill>
              </a:endParaRPr>
            </a:p>
          </p:txBody>
        </p:sp>
        <p:sp>
          <p:nvSpPr>
            <p:cNvPr id="18" name="Freeform 64"/>
            <p:cNvSpPr>
              <a:spLocks/>
            </p:cNvSpPr>
            <p:nvPr/>
          </p:nvSpPr>
          <p:spPr bwMode="auto">
            <a:xfrm>
              <a:off x="1728" y="4080"/>
              <a:ext cx="576" cy="194"/>
            </a:xfrm>
            <a:custGeom>
              <a:avLst/>
              <a:gdLst>
                <a:gd name="T0" fmla="*/ 0 w 720"/>
                <a:gd name="T1" fmla="*/ 240 h 336"/>
                <a:gd name="T2" fmla="*/ 48 w 720"/>
                <a:gd name="T3" fmla="*/ 192 h 336"/>
                <a:gd name="T4" fmla="*/ 96 w 720"/>
                <a:gd name="T5" fmla="*/ 336 h 336"/>
                <a:gd name="T6" fmla="*/ 192 w 720"/>
                <a:gd name="T7" fmla="*/ 0 h 336"/>
                <a:gd name="T8" fmla="*/ 720 w 720"/>
                <a:gd name="T9" fmla="*/ 0 h 336"/>
                <a:gd name="T10" fmla="*/ 0 60000 65536"/>
                <a:gd name="T11" fmla="*/ 0 60000 65536"/>
                <a:gd name="T12" fmla="*/ 0 60000 65536"/>
                <a:gd name="T13" fmla="*/ 0 60000 65536"/>
                <a:gd name="T14" fmla="*/ 0 60000 65536"/>
                <a:gd name="T15" fmla="*/ 0 w 720"/>
                <a:gd name="T16" fmla="*/ 0 h 336"/>
                <a:gd name="T17" fmla="*/ 720 w 720"/>
                <a:gd name="T18" fmla="*/ 336 h 336"/>
              </a:gdLst>
              <a:ahLst/>
              <a:cxnLst>
                <a:cxn ang="T10">
                  <a:pos x="T0" y="T1"/>
                </a:cxn>
                <a:cxn ang="T11">
                  <a:pos x="T2" y="T3"/>
                </a:cxn>
                <a:cxn ang="T12">
                  <a:pos x="T4" y="T5"/>
                </a:cxn>
                <a:cxn ang="T13">
                  <a:pos x="T6" y="T7"/>
                </a:cxn>
                <a:cxn ang="T14">
                  <a:pos x="T8" y="T9"/>
                </a:cxn>
              </a:cxnLst>
              <a:rect l="T15" t="T16" r="T17" b="T18"/>
              <a:pathLst>
                <a:path w="720" h="336">
                  <a:moveTo>
                    <a:pt x="0" y="240"/>
                  </a:moveTo>
                  <a:lnTo>
                    <a:pt x="48" y="192"/>
                  </a:lnTo>
                  <a:lnTo>
                    <a:pt x="96" y="336"/>
                  </a:lnTo>
                  <a:lnTo>
                    <a:pt x="192" y="0"/>
                  </a:lnTo>
                  <a:lnTo>
                    <a:pt x="720" y="0"/>
                  </a:lnTo>
                </a:path>
              </a:pathLst>
            </a:custGeom>
            <a:noFill/>
            <a:ln w="19050">
              <a:solidFill>
                <a:schemeClr val="tx1"/>
              </a:solidFill>
              <a:round/>
              <a:headEnd/>
              <a:tailEnd/>
            </a:ln>
          </p:spPr>
          <p:txBody>
            <a:bodyPr>
              <a:spAutoFit/>
            </a:bodyPr>
            <a:lstStyle/>
            <a:p>
              <a:endParaRPr lang="en-US" b="1" dirty="0">
                <a:solidFill>
                  <a:schemeClr val="tx1"/>
                </a:solidFill>
              </a:endParaRPr>
            </a:p>
          </p:txBody>
        </p:sp>
        <p:sp>
          <p:nvSpPr>
            <p:cNvPr id="19" name="Rectangle 65"/>
            <p:cNvSpPr>
              <a:spLocks noChangeArrowheads="1"/>
            </p:cNvSpPr>
            <p:nvPr/>
          </p:nvSpPr>
          <p:spPr bwMode="auto">
            <a:xfrm>
              <a:off x="1824" y="4055"/>
              <a:ext cx="528" cy="194"/>
            </a:xfrm>
            <a:prstGeom prst="rect">
              <a:avLst/>
            </a:prstGeom>
            <a:noFill/>
            <a:ln w="9525" algn="ctr">
              <a:noFill/>
              <a:miter lim="800000"/>
              <a:headEnd/>
              <a:tailEnd/>
            </a:ln>
          </p:spPr>
          <p:txBody>
            <a:bodyPr wrap="square">
              <a:spAutoFit/>
            </a:bodyPr>
            <a:lstStyle/>
            <a:p>
              <a:pPr>
                <a:spcBef>
                  <a:spcPct val="50000"/>
                </a:spcBef>
              </a:pPr>
              <a:r>
                <a:rPr lang="en-US" b="1" dirty="0" smtClean="0">
                  <a:solidFill>
                    <a:schemeClr val="tx1"/>
                  </a:solidFill>
                  <a:latin typeface="Arial" charset="0"/>
                </a:rPr>
                <a:t>2mE</a:t>
              </a:r>
              <a:endParaRPr lang="el-GR" b="1" dirty="0">
                <a:solidFill>
                  <a:schemeClr val="tx1"/>
                </a:solidFill>
                <a:latin typeface="Arial" charset="0"/>
              </a:endParaRPr>
            </a:p>
          </p:txBody>
        </p:sp>
      </p:grpSp>
      <p:sp>
        <p:nvSpPr>
          <p:cNvPr id="20" name="Rectangle 19"/>
          <p:cNvSpPr/>
          <p:nvPr/>
        </p:nvSpPr>
        <p:spPr>
          <a:xfrm>
            <a:off x="381000" y="4473773"/>
            <a:ext cx="1499128" cy="369332"/>
          </a:xfrm>
          <a:prstGeom prst="rect">
            <a:avLst/>
          </a:prstGeom>
        </p:spPr>
        <p:txBody>
          <a:bodyPr wrap="none">
            <a:spAutoFit/>
          </a:bodyPr>
          <a:lstStyle/>
          <a:p>
            <a:r>
              <a:rPr lang="en-US" sz="1800" b="1" dirty="0" smtClean="0">
                <a:solidFill>
                  <a:schemeClr val="bg1"/>
                </a:solidFill>
                <a:latin typeface="Calibri" pitchFamily="34" charset="0"/>
                <a:ea typeface="Times New Roman" pitchFamily="18" charset="0"/>
                <a:cs typeface="Calibri" pitchFamily="34" charset="0"/>
              </a:rPr>
              <a:t>ANS = 1.22 A</a:t>
            </a:r>
            <a:r>
              <a:rPr lang="en-US" sz="1800" b="1" dirty="0" smtClean="0">
                <a:solidFill>
                  <a:schemeClr val="bg1"/>
                </a:solidFill>
                <a:latin typeface="Ebrima"/>
                <a:ea typeface="Ebrima"/>
                <a:cs typeface="Ebrima"/>
              </a:rPr>
              <a:t>°</a:t>
            </a:r>
            <a:endParaRPr 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spTree>
    <p:extLst>
      <p:ext uri="{BB962C8B-B14F-4D97-AF65-F5344CB8AC3E}">
        <p14:creationId xmlns:p14="http://schemas.microsoft.com/office/powerpoint/2010/main" val="4045572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spTree>
    <p:extLst>
      <p:ext uri="{BB962C8B-B14F-4D97-AF65-F5344CB8AC3E}">
        <p14:creationId xmlns:p14="http://schemas.microsoft.com/office/powerpoint/2010/main" val="1812628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spTree>
    <p:extLst>
      <p:ext uri="{BB962C8B-B14F-4D97-AF65-F5344CB8AC3E}">
        <p14:creationId xmlns:p14="http://schemas.microsoft.com/office/powerpoint/2010/main" val="3950550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lang="en"/>
          </a:p>
        </p:txBody>
      </p:sp>
    </p:spTree>
    <p:extLst>
      <p:ext uri="{BB962C8B-B14F-4D97-AF65-F5344CB8AC3E}">
        <p14:creationId xmlns:p14="http://schemas.microsoft.com/office/powerpoint/2010/main" val="3985628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19</a:t>
            </a:fld>
            <a:endParaRPr lang="en"/>
          </a:p>
        </p:txBody>
      </p:sp>
    </p:spTree>
    <p:extLst>
      <p:ext uri="{BB962C8B-B14F-4D97-AF65-F5344CB8AC3E}">
        <p14:creationId xmlns:p14="http://schemas.microsoft.com/office/powerpoint/2010/main" val="3806045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404330" y="133350"/>
            <a:ext cx="8434870" cy="83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b="1" dirty="0" smtClean="0">
                <a:latin typeface="Bodoni MT" pitchFamily="18" charset="0"/>
              </a:rPr>
              <a:t>Contents</a:t>
            </a:r>
            <a:endParaRPr sz="3600" b="1" dirty="0">
              <a:latin typeface="Bodoni MT" pitchFamily="18" charset="0"/>
            </a:endParaRPr>
          </a:p>
        </p:txBody>
      </p:sp>
      <p:sp>
        <p:nvSpPr>
          <p:cNvPr id="7" name="TextBox 6"/>
          <p:cNvSpPr txBox="1"/>
          <p:nvPr/>
        </p:nvSpPr>
        <p:spPr>
          <a:xfrm>
            <a:off x="682624" y="895350"/>
            <a:ext cx="7851775" cy="4093428"/>
          </a:xfrm>
          <a:prstGeom prst="rect">
            <a:avLst/>
          </a:prstGeom>
          <a:noFill/>
        </p:spPr>
        <p:txBody>
          <a:bodyPr wrap="square" rtlCol="0">
            <a:spAutoFit/>
          </a:bodyPr>
          <a:lstStyle/>
          <a:p>
            <a:pPr marL="342900" indent="-342900">
              <a:buFont typeface="Wingdings" pitchFamily="2" charset="2"/>
              <a:buChar char="§"/>
            </a:pPr>
            <a:r>
              <a:rPr lang="en-US" sz="2000" b="1" dirty="0">
                <a:latin typeface="Calibri" pitchFamily="34" charset="0"/>
                <a:cs typeface="Calibri" pitchFamily="34" charset="0"/>
              </a:rPr>
              <a:t>Introduction of quantum mechanics</a:t>
            </a:r>
            <a:endParaRPr lang="en-US" sz="2000" b="1" dirty="0" smtClean="0">
              <a:latin typeface="Calibri" pitchFamily="34" charset="0"/>
              <a:cs typeface="Calibri" pitchFamily="34" charset="0"/>
            </a:endParaRPr>
          </a:p>
          <a:p>
            <a:pPr marL="342900" indent="-342900">
              <a:buFont typeface="Wingdings" pitchFamily="2" charset="2"/>
              <a:buChar char="§"/>
            </a:pPr>
            <a:r>
              <a:rPr lang="en-US" sz="2000" b="1" dirty="0" smtClean="0">
                <a:latin typeface="Calibri" pitchFamily="34" charset="0"/>
                <a:cs typeface="Calibri" pitchFamily="34" charset="0"/>
              </a:rPr>
              <a:t>De- Broglie’s Hypothesis</a:t>
            </a:r>
          </a:p>
          <a:p>
            <a:pPr marL="342900" indent="-342900">
              <a:buFont typeface="Wingdings" pitchFamily="2" charset="2"/>
              <a:buChar char="§"/>
            </a:pPr>
            <a:r>
              <a:rPr lang="en-US" sz="2000" b="1" dirty="0" smtClean="0">
                <a:latin typeface="Calibri" pitchFamily="34" charset="0"/>
                <a:cs typeface="Calibri" pitchFamily="34" charset="0"/>
              </a:rPr>
              <a:t>Wave Particle duality</a:t>
            </a:r>
          </a:p>
          <a:p>
            <a:pPr marL="342900" indent="-342900">
              <a:buFont typeface="Wingdings" pitchFamily="2" charset="2"/>
              <a:buChar char="§"/>
            </a:pPr>
            <a:r>
              <a:rPr lang="en-US" sz="2000" b="1" dirty="0">
                <a:latin typeface="Calibri" pitchFamily="34" charset="0"/>
                <a:cs typeface="Calibri" pitchFamily="34" charset="0"/>
              </a:rPr>
              <a:t>Wave function and its probability </a:t>
            </a:r>
            <a:r>
              <a:rPr lang="en-US" sz="2000" b="1" dirty="0" smtClean="0">
                <a:latin typeface="Calibri" pitchFamily="34" charset="0"/>
                <a:cs typeface="Calibri" pitchFamily="34" charset="0"/>
              </a:rPr>
              <a:t>interpretation</a:t>
            </a:r>
          </a:p>
          <a:p>
            <a:pPr marL="342900" indent="-342900">
              <a:buFont typeface="Wingdings" pitchFamily="2" charset="2"/>
              <a:buChar char="§"/>
            </a:pPr>
            <a:r>
              <a:rPr lang="en-US" sz="2000" b="1" dirty="0" smtClean="0">
                <a:latin typeface="Calibri" pitchFamily="34" charset="0"/>
                <a:cs typeface="Calibri" pitchFamily="34" charset="0"/>
              </a:rPr>
              <a:t>Wave Packets</a:t>
            </a:r>
          </a:p>
          <a:p>
            <a:pPr marL="342900" indent="-342900">
              <a:buFont typeface="Wingdings" pitchFamily="2" charset="2"/>
              <a:buChar char="§"/>
            </a:pPr>
            <a:r>
              <a:rPr lang="en-US" sz="2000" b="1" dirty="0" smtClean="0">
                <a:latin typeface="Calibri" pitchFamily="34" charset="0"/>
                <a:cs typeface="Calibri" pitchFamily="34" charset="0"/>
              </a:rPr>
              <a:t>Heisenberg uncertainty relation</a:t>
            </a:r>
          </a:p>
          <a:p>
            <a:pPr marL="342900" indent="-342900">
              <a:buFont typeface="Wingdings" pitchFamily="2" charset="2"/>
              <a:buChar char="§"/>
            </a:pPr>
            <a:r>
              <a:rPr lang="en-US" sz="2000" b="1" dirty="0">
                <a:latin typeface="Calibri" pitchFamily="34" charset="0"/>
                <a:cs typeface="Calibri" pitchFamily="34" charset="0"/>
              </a:rPr>
              <a:t>Interpretation of wave function</a:t>
            </a:r>
          </a:p>
          <a:p>
            <a:pPr marL="342900" indent="-342900">
              <a:buFont typeface="Wingdings" pitchFamily="2" charset="2"/>
              <a:buChar char="§"/>
            </a:pPr>
            <a:r>
              <a:rPr lang="en-US" sz="2000" b="1" dirty="0" smtClean="0">
                <a:latin typeface="Calibri" pitchFamily="34" charset="0"/>
                <a:cs typeface="Calibri" pitchFamily="34" charset="0"/>
              </a:rPr>
              <a:t>Schrodinger’s equation</a:t>
            </a:r>
          </a:p>
          <a:p>
            <a:pPr marL="342900" indent="-342900">
              <a:buFont typeface="Wingdings" pitchFamily="2" charset="2"/>
              <a:buChar char="§"/>
            </a:pPr>
            <a:r>
              <a:rPr lang="en-US" sz="2000" b="1" dirty="0">
                <a:latin typeface="Calibri" pitchFamily="34" charset="0"/>
                <a:cs typeface="Calibri" pitchFamily="34" charset="0"/>
              </a:rPr>
              <a:t>Energies and wave functions of a single electron in one-dimensional infinite potential well</a:t>
            </a:r>
            <a:endParaRPr lang="en-US" sz="2000" b="1" dirty="0" smtClean="0">
              <a:latin typeface="Calibri" pitchFamily="34" charset="0"/>
              <a:cs typeface="Calibri" pitchFamily="34" charset="0"/>
            </a:endParaRPr>
          </a:p>
          <a:p>
            <a:pPr marL="342900" indent="-342900">
              <a:buFont typeface="Wingdings" pitchFamily="2" charset="2"/>
              <a:buChar char="§"/>
            </a:pPr>
            <a:r>
              <a:rPr lang="en-US" sz="2000" b="1" dirty="0" smtClean="0">
                <a:latin typeface="Calibri" pitchFamily="34" charset="0"/>
                <a:cs typeface="Calibri" pitchFamily="34" charset="0"/>
              </a:rPr>
              <a:t>Applications to one -dimensional infinite potential well</a:t>
            </a:r>
          </a:p>
          <a:p>
            <a:pPr marL="342900" indent="-342900">
              <a:buFont typeface="Wingdings" pitchFamily="2" charset="2"/>
              <a:buChar char="§"/>
            </a:pPr>
            <a:r>
              <a:rPr lang="en-US" sz="2000" b="1" dirty="0" smtClean="0">
                <a:latin typeface="Calibri" pitchFamily="34" charset="0"/>
                <a:cs typeface="Calibri" pitchFamily="34" charset="0"/>
              </a:rPr>
              <a:t>Phenomenon of tunneling</a:t>
            </a:r>
          </a:p>
          <a:p>
            <a:pPr marL="342900" indent="-342900">
              <a:buFont typeface="Wingdings" pitchFamily="2" charset="2"/>
              <a:buChar char="§"/>
            </a:pPr>
            <a:endParaRPr lang="en-US" sz="2000" b="1" dirty="0">
              <a:latin typeface="Calibri" pitchFamily="34" charset="0"/>
              <a:cs typeface="Calibri" pitchFamily="34" charset="0"/>
            </a:endParaRPr>
          </a:p>
        </p:txBody>
      </p:sp>
      <mc:AlternateContent xmlns:mc="http://schemas.openxmlformats.org/markup-compatibility/2006" xmlns:p14="http://schemas.microsoft.com/office/powerpoint/2010/main">
        <mc:Choice Requires="p14">
          <p:contentPart p14:bwMode="auto" r:id="rId3">
            <p14:nvContentPartPr>
              <p14:cNvPr id="1026" name="Ink 2"/>
              <p14:cNvContentPartPr>
                <a14:cpLocks xmlns:a14="http://schemas.microsoft.com/office/drawing/2010/main" noRot="1" noChangeAspect="1" noEditPoints="1" noChangeArrowheads="1" noChangeShapeType="1"/>
              </p14:cNvContentPartPr>
              <p14:nvPr/>
            </p14:nvContentPartPr>
            <p14:xfrm>
              <a:off x="682625" y="1554163"/>
              <a:ext cx="1762125" cy="663575"/>
            </p14:xfrm>
          </p:contentPart>
        </mc:Choice>
        <mc:Fallback xmlns="">
          <p:pic>
            <p:nvPicPr>
              <p:cNvPr id="1026" name="Ink 2"/>
              <p:cNvPicPr>
                <a:picLocks noRot="1" noChangeAspect="1" noEditPoints="1" noChangeArrowheads="1" noChangeShapeType="1"/>
              </p:cNvPicPr>
              <p:nvPr/>
            </p:nvPicPr>
            <p:blipFill>
              <a:blip r:embed="rId4"/>
              <a:stretch>
                <a:fillRect/>
              </a:stretch>
            </p:blipFill>
            <p:spPr>
              <a:xfrm>
                <a:off x="673265" y="1544802"/>
                <a:ext cx="1780844" cy="682298"/>
              </a:xfrm>
              <a:prstGeom prst="rect">
                <a:avLst/>
              </a:prstGeom>
            </p:spPr>
          </p:pic>
        </mc:Fallback>
      </mc:AlternateContent>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20</a:t>
            </a:fld>
            <a:endParaRPr lang="en"/>
          </a:p>
        </p:txBody>
      </p:sp>
    </p:spTree>
    <p:extLst>
      <p:ext uri="{BB962C8B-B14F-4D97-AF65-F5344CB8AC3E}">
        <p14:creationId xmlns:p14="http://schemas.microsoft.com/office/powerpoint/2010/main" val="1160231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21</a:t>
            </a:fld>
            <a:endParaRPr lang="en"/>
          </a:p>
        </p:txBody>
      </p:sp>
    </p:spTree>
    <p:extLst>
      <p:ext uri="{BB962C8B-B14F-4D97-AF65-F5344CB8AC3E}">
        <p14:creationId xmlns:p14="http://schemas.microsoft.com/office/powerpoint/2010/main" val="3284593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22</a:t>
            </a:fld>
            <a:endParaRPr lang="en"/>
          </a:p>
        </p:txBody>
      </p:sp>
      <p:sp>
        <p:nvSpPr>
          <p:cNvPr id="3" name="Rectangle 2"/>
          <p:cNvSpPr/>
          <p:nvPr/>
        </p:nvSpPr>
        <p:spPr>
          <a:xfrm>
            <a:off x="228600" y="209550"/>
            <a:ext cx="8686800" cy="461665"/>
          </a:xfrm>
          <a:prstGeom prst="rect">
            <a:avLst/>
          </a:prstGeom>
        </p:spPr>
        <p:txBody>
          <a:bodyPr wrap="square">
            <a:spAutoFit/>
          </a:bodyPr>
          <a:lstStyle/>
          <a:p>
            <a:r>
              <a:rPr lang="en-US" sz="2400" b="1" dirty="0" smtClean="0">
                <a:latin typeface="Calibri" pitchFamily="34" charset="0"/>
              </a:rPr>
              <a:t>Q. 2.Calculate wavelength associated with 1 </a:t>
            </a:r>
            <a:r>
              <a:rPr lang="en-US" sz="2400" b="1" dirty="0" err="1" smtClean="0">
                <a:latin typeface="Calibri" pitchFamily="34" charset="0"/>
              </a:rPr>
              <a:t>MeV</a:t>
            </a:r>
            <a:r>
              <a:rPr lang="en-US" sz="2400" b="1" dirty="0" smtClean="0">
                <a:latin typeface="Calibri" pitchFamily="34" charset="0"/>
              </a:rPr>
              <a:t> proton.</a:t>
            </a:r>
            <a:endParaRPr lang="en-US" sz="2400" b="1" dirty="0">
              <a:latin typeface="Calibri" pitchFamily="34" charset="0"/>
            </a:endParaRPr>
          </a:p>
        </p:txBody>
      </p:sp>
      <p:sp>
        <p:nvSpPr>
          <p:cNvPr id="4" name="Rectangle 3"/>
          <p:cNvSpPr/>
          <p:nvPr/>
        </p:nvSpPr>
        <p:spPr>
          <a:xfrm>
            <a:off x="457200" y="816173"/>
            <a:ext cx="1010213" cy="461665"/>
          </a:xfrm>
          <a:prstGeom prst="rect">
            <a:avLst/>
          </a:prstGeom>
        </p:spPr>
        <p:txBody>
          <a:bodyPr wrap="none">
            <a:spAutoFit/>
          </a:bodyPr>
          <a:lstStyle/>
          <a:p>
            <a:r>
              <a:rPr lang="en-US" sz="2400" b="1" dirty="0" smtClean="0">
                <a:solidFill>
                  <a:schemeClr val="bg1"/>
                </a:solidFill>
                <a:latin typeface="Calibri" pitchFamily="34" charset="0"/>
                <a:ea typeface="Times New Roman" pitchFamily="18" charset="0"/>
                <a:cs typeface="Calibri" pitchFamily="34" charset="0"/>
              </a:rPr>
              <a:t>ANS = </a:t>
            </a:r>
            <a:endParaRPr lang="en-US" sz="24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23</a:t>
            </a:fld>
            <a:endParaRPr lang="en"/>
          </a:p>
        </p:txBody>
      </p:sp>
      <p:sp>
        <p:nvSpPr>
          <p:cNvPr id="3" name="TextBox 2"/>
          <p:cNvSpPr txBox="1"/>
          <p:nvPr/>
        </p:nvSpPr>
        <p:spPr>
          <a:xfrm>
            <a:off x="304800" y="133350"/>
            <a:ext cx="8534400" cy="646331"/>
          </a:xfrm>
          <a:prstGeom prst="rect">
            <a:avLst/>
          </a:prstGeom>
          <a:noFill/>
        </p:spPr>
        <p:txBody>
          <a:bodyPr wrap="square" rtlCol="0">
            <a:spAutoFit/>
          </a:bodyPr>
          <a:lstStyle/>
          <a:p>
            <a:r>
              <a:rPr lang="en-US" sz="1800" b="1" dirty="0" smtClean="0"/>
              <a:t>Q.3. Calculate the de Broglie wavelength of the orbital electron of hydrogen atom given that its energy is 13.6 </a:t>
            </a:r>
            <a:r>
              <a:rPr lang="en-US" sz="1800" b="1" dirty="0" err="1" smtClean="0"/>
              <a:t>ev</a:t>
            </a:r>
            <a:r>
              <a:rPr lang="en-US" sz="1800" b="1" dirty="0" smtClean="0"/>
              <a:t>. </a:t>
            </a:r>
            <a:endParaRPr lang="en-US" sz="1800" b="1" dirty="0"/>
          </a:p>
        </p:txBody>
      </p:sp>
      <p:sp>
        <p:nvSpPr>
          <p:cNvPr id="4" name="Rectangle 3"/>
          <p:cNvSpPr/>
          <p:nvPr/>
        </p:nvSpPr>
        <p:spPr>
          <a:xfrm>
            <a:off x="533400" y="895350"/>
            <a:ext cx="1010213" cy="461665"/>
          </a:xfrm>
          <a:prstGeom prst="rect">
            <a:avLst/>
          </a:prstGeom>
        </p:spPr>
        <p:txBody>
          <a:bodyPr wrap="none">
            <a:spAutoFit/>
          </a:bodyPr>
          <a:lstStyle/>
          <a:p>
            <a:r>
              <a:rPr lang="en-US" sz="2400" b="1" dirty="0" smtClean="0">
                <a:solidFill>
                  <a:schemeClr val="bg1"/>
                </a:solidFill>
                <a:latin typeface="Calibri" pitchFamily="34" charset="0"/>
                <a:ea typeface="Times New Roman" pitchFamily="18" charset="0"/>
                <a:cs typeface="Calibri" pitchFamily="34" charset="0"/>
              </a:rPr>
              <a:t>ANS = </a:t>
            </a:r>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24</a:t>
            </a:fld>
            <a:endParaRPr lang="en"/>
          </a:p>
        </p:txBody>
      </p:sp>
    </p:spTree>
    <p:extLst>
      <p:ext uri="{BB962C8B-B14F-4D97-AF65-F5344CB8AC3E}">
        <p14:creationId xmlns:p14="http://schemas.microsoft.com/office/powerpoint/2010/main" val="437271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25</a:t>
            </a:fld>
            <a:endParaRPr lang="en"/>
          </a:p>
        </p:txBody>
      </p:sp>
      <p:sp>
        <p:nvSpPr>
          <p:cNvPr id="20486" name="Rectangle 6"/>
          <p:cNvSpPr>
            <a:spLocks noChangeArrowheads="1"/>
          </p:cNvSpPr>
          <p:nvPr/>
        </p:nvSpPr>
        <p:spPr bwMode="auto">
          <a:xfrm>
            <a:off x="228600" y="209550"/>
            <a:ext cx="89154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tab pos="228600" algn="l"/>
              </a:tabLst>
            </a:pPr>
            <a:r>
              <a:rPr lang="en-US" sz="2000" b="1" dirty="0" smtClean="0">
                <a:solidFill>
                  <a:schemeClr val="tx1"/>
                </a:solidFill>
                <a:latin typeface="Calibri" pitchFamily="34" charset="0"/>
                <a:ea typeface="Times New Roman" pitchFamily="18" charset="0"/>
                <a:cs typeface="Calibri" pitchFamily="34" charset="0"/>
              </a:rPr>
              <a:t>Q.4. </a:t>
            </a:r>
            <a:r>
              <a:rPr kumimoji="0" lang="en-US" sz="2000" b="1"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Determine the velocity and kinetic energy of a neutron if de-Broglie wavelength 1 A (mass of neutron = 1.67 X 10</a:t>
            </a:r>
            <a:r>
              <a:rPr kumimoji="0" lang="en-US" sz="2000" b="1" i="0" u="none" strike="noStrike" cap="none" normalizeH="0" baseline="30000" dirty="0" smtClean="0">
                <a:ln>
                  <a:noFill/>
                </a:ln>
                <a:solidFill>
                  <a:schemeClr val="tx1"/>
                </a:solidFill>
                <a:effectLst/>
                <a:latin typeface="Calibri" pitchFamily="34" charset="0"/>
                <a:ea typeface="Times New Roman" pitchFamily="18" charset="0"/>
                <a:cs typeface="Calibri" pitchFamily="34" charset="0"/>
              </a:rPr>
              <a:t>-27</a:t>
            </a:r>
            <a:r>
              <a:rPr kumimoji="0" lang="en-US" sz="2000" b="1"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kg)</a:t>
            </a:r>
          </a:p>
          <a:p>
            <a:pPr marL="0" marR="0" lvl="0" indent="0" algn="just" defTabSz="914400" rtl="0" eaLnBrk="1" fontAlgn="base" latinLnBrk="0" hangingPunct="1">
              <a:lnSpc>
                <a:spcPct val="100000"/>
              </a:lnSpc>
              <a:spcBef>
                <a:spcPct val="0"/>
              </a:spcBef>
              <a:spcAft>
                <a:spcPct val="0"/>
              </a:spcAft>
              <a:buClrTx/>
              <a:buSzTx/>
              <a:tabLst>
                <a:tab pos="228600" algn="l"/>
              </a:tabLst>
            </a:pPr>
            <a:endParaRPr kumimoji="0" lang="en-US" sz="2000" b="1" i="0" u="none" strike="noStrike" cap="none" normalizeH="0" baseline="0" dirty="0" smtClean="0">
              <a:ln>
                <a:noFill/>
              </a:ln>
              <a:solidFill>
                <a:schemeClr val="tx1"/>
              </a:solidFill>
              <a:effectLst/>
              <a:latin typeface="Calibri" pitchFamily="34"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lang="en-US" sz="2000" b="1" dirty="0" smtClean="0">
                <a:solidFill>
                  <a:schemeClr val="bg1"/>
                </a:solidFill>
                <a:latin typeface="Calibri" pitchFamily="34" charset="0"/>
                <a:ea typeface="Times New Roman" pitchFamily="18" charset="0"/>
                <a:cs typeface="Calibri" pitchFamily="34" charset="0"/>
              </a:rPr>
              <a:t>ANS </a:t>
            </a:r>
            <a:r>
              <a:rPr lang="en-US" sz="2000" b="1" dirty="0" smtClean="0">
                <a:solidFill>
                  <a:schemeClr val="bg1"/>
                </a:solidFill>
                <a:latin typeface="Calibri" pitchFamily="34" charset="0"/>
                <a:ea typeface="Times New Roman" pitchFamily="18" charset="0"/>
                <a:cs typeface="Calibri" pitchFamily="34" charset="0"/>
              </a:rPr>
              <a:t>=</a:t>
            </a:r>
            <a:endParaRPr kumimoji="0" lang="en-US" sz="2000" i="0" u="none" strike="noStrike" cap="none" normalizeH="0" baseline="0" dirty="0" smtClean="0">
              <a:ln>
                <a:noFill/>
              </a:ln>
              <a:solidFill>
                <a:schemeClr val="tx1"/>
              </a:solidFill>
              <a:effectLst/>
              <a:latin typeface="Calibri" pitchFamily="34" charset="0"/>
              <a:cs typeface="Calibri" pitchFamily="34" charset="0"/>
            </a:endParaRPr>
          </a:p>
        </p:txBody>
      </p:sp>
      <p:sp>
        <p:nvSpPr>
          <p:cNvPr id="20487" name="Rectangle 7"/>
          <p:cNvSpPr>
            <a:spLocks noChangeArrowheads="1"/>
          </p:cNvSpPr>
          <p:nvPr/>
        </p:nvSpPr>
        <p:spPr bwMode="auto">
          <a:xfrm>
            <a:off x="457200" y="715963"/>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488" name="Rectangle 8"/>
          <p:cNvSpPr>
            <a:spLocks noChangeArrowheads="1"/>
          </p:cNvSpPr>
          <p:nvPr/>
        </p:nvSpPr>
        <p:spPr bwMode="auto">
          <a:xfrm>
            <a:off x="0" y="11572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489" name="Rectangle 9"/>
          <p:cNvSpPr>
            <a:spLocks noChangeArrowheads="1"/>
          </p:cNvSpPr>
          <p:nvPr/>
        </p:nvSpPr>
        <p:spPr bwMode="auto">
          <a:xfrm>
            <a:off x="0" y="1339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491" name="Rectangle 11"/>
          <p:cNvSpPr>
            <a:spLocks noChangeArrowheads="1"/>
          </p:cNvSpPr>
          <p:nvPr/>
        </p:nvSpPr>
        <p:spPr bwMode="auto">
          <a:xfrm>
            <a:off x="0" y="2651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26</a:t>
            </a:fld>
            <a:endParaRPr lang="en"/>
          </a:p>
        </p:txBody>
      </p:sp>
    </p:spTree>
    <p:extLst>
      <p:ext uri="{BB962C8B-B14F-4D97-AF65-F5344CB8AC3E}">
        <p14:creationId xmlns:p14="http://schemas.microsoft.com/office/powerpoint/2010/main" val="1179855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27</a:t>
            </a:fld>
            <a:endParaRPr lang="en"/>
          </a:p>
        </p:txBody>
      </p:sp>
      <p:sp>
        <p:nvSpPr>
          <p:cNvPr id="3" name="Rectangle 2"/>
          <p:cNvSpPr/>
          <p:nvPr/>
        </p:nvSpPr>
        <p:spPr>
          <a:xfrm>
            <a:off x="228600" y="209550"/>
            <a:ext cx="8686800" cy="1015663"/>
          </a:xfrm>
          <a:prstGeom prst="rect">
            <a:avLst/>
          </a:prstGeom>
        </p:spPr>
        <p:txBody>
          <a:bodyPr wrap="square">
            <a:spAutoFit/>
          </a:bodyPr>
          <a:lstStyle/>
          <a:p>
            <a:r>
              <a:rPr lang="en-US" sz="2000" b="1" dirty="0" smtClean="0">
                <a:solidFill>
                  <a:schemeClr val="tx1"/>
                </a:solidFill>
                <a:latin typeface="Calibri" pitchFamily="34" charset="0"/>
                <a:ea typeface="Times New Roman" pitchFamily="18" charset="0"/>
                <a:cs typeface="Calibri" pitchFamily="34" charset="0"/>
              </a:rPr>
              <a:t>Q.5. A proton and </a:t>
            </a:r>
            <a:r>
              <a:rPr lang="el-GR" sz="2000" b="1" dirty="0" smtClean="0">
                <a:solidFill>
                  <a:schemeClr val="tx1"/>
                </a:solidFill>
                <a:latin typeface="Calibri"/>
                <a:ea typeface="Times New Roman" pitchFamily="18" charset="0"/>
                <a:cs typeface="Calibri" pitchFamily="34" charset="0"/>
              </a:rPr>
              <a:t>α</a:t>
            </a:r>
            <a:r>
              <a:rPr lang="en-US" sz="2000" b="1" dirty="0" smtClean="0">
                <a:solidFill>
                  <a:schemeClr val="tx1"/>
                </a:solidFill>
                <a:latin typeface="Calibri"/>
                <a:ea typeface="Times New Roman" pitchFamily="18" charset="0"/>
                <a:cs typeface="Calibri" pitchFamily="34" charset="0"/>
              </a:rPr>
              <a:t>- particle are accelerated by the same potential difference. Show that the ratio of the De- Broglie wavelengths associated with them is 2√2. Assume the mass of alpha particle to be 4 times  the mass of proton.  </a:t>
            </a:r>
            <a:r>
              <a:rPr lang="en-US" sz="2000" b="1" dirty="0" smtClean="0">
                <a:solidFill>
                  <a:schemeClr val="tx1"/>
                </a:solidFill>
                <a:latin typeface="Calibri" pitchFamily="34" charset="0"/>
                <a:ea typeface="Times New Roman" pitchFamily="18" charset="0"/>
                <a:cs typeface="Calibri" pitchFamily="34" charset="0"/>
              </a:rPr>
              <a:t> </a:t>
            </a:r>
            <a:endParaRPr lang="en-US" sz="2000" dirty="0"/>
          </a:p>
        </p:txBody>
      </p:sp>
      <p:sp>
        <p:nvSpPr>
          <p:cNvPr id="4" name="Rectangle 3"/>
          <p:cNvSpPr/>
          <p:nvPr/>
        </p:nvSpPr>
        <p:spPr>
          <a:xfrm>
            <a:off x="304800" y="1352550"/>
            <a:ext cx="4600785" cy="400110"/>
          </a:xfrm>
          <a:prstGeom prst="rect">
            <a:avLst/>
          </a:prstGeom>
        </p:spPr>
        <p:txBody>
          <a:bodyPr wrap="square">
            <a:spAutoFit/>
          </a:bodyPr>
          <a:lstStyle/>
          <a:p>
            <a:r>
              <a:rPr lang="en-US" sz="2000" b="1" dirty="0" smtClean="0">
                <a:solidFill>
                  <a:schemeClr val="bg1"/>
                </a:solidFill>
                <a:latin typeface="Calibri" pitchFamily="34" charset="0"/>
                <a:ea typeface="Times New Roman" pitchFamily="18" charset="0"/>
                <a:cs typeface="Calibri" pitchFamily="34" charset="0"/>
              </a:rPr>
              <a:t>ANS = </a:t>
            </a:r>
            <a:endParaRPr 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28</a:t>
            </a:fld>
            <a:endParaRPr lang="en"/>
          </a:p>
        </p:txBody>
      </p:sp>
    </p:spTree>
    <p:extLst>
      <p:ext uri="{BB962C8B-B14F-4D97-AF65-F5344CB8AC3E}">
        <p14:creationId xmlns:p14="http://schemas.microsoft.com/office/powerpoint/2010/main" val="863323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29</a:t>
            </a:fld>
            <a:endParaRPr lang="en"/>
          </a:p>
        </p:txBody>
      </p:sp>
      <p:sp>
        <p:nvSpPr>
          <p:cNvPr id="3" name="TextBox 2"/>
          <p:cNvSpPr txBox="1"/>
          <p:nvPr/>
        </p:nvSpPr>
        <p:spPr>
          <a:xfrm>
            <a:off x="228600" y="209550"/>
            <a:ext cx="8686800" cy="1015663"/>
          </a:xfrm>
          <a:prstGeom prst="rect">
            <a:avLst/>
          </a:prstGeom>
          <a:noFill/>
        </p:spPr>
        <p:txBody>
          <a:bodyPr wrap="square" rtlCol="0">
            <a:spAutoFit/>
          </a:bodyPr>
          <a:lstStyle/>
          <a:p>
            <a:r>
              <a:rPr lang="en-US" sz="2000" b="1" dirty="0" smtClean="0"/>
              <a:t>Q.6</a:t>
            </a:r>
            <a:r>
              <a:rPr lang="en-US" sz="2000" b="1" dirty="0" smtClean="0">
                <a:solidFill>
                  <a:schemeClr val="tx1"/>
                </a:solidFill>
                <a:latin typeface="Calibri"/>
                <a:ea typeface="Times New Roman" pitchFamily="18" charset="0"/>
                <a:cs typeface="Calibri" pitchFamily="34" charset="0"/>
              </a:rPr>
              <a:t> . Using  De- Broglie hypothesis, calculate the wavelength associate with a stone of mass 50gm moving with speed of 50m/s and an electron with kinetic  energy  of 100 </a:t>
            </a:r>
            <a:r>
              <a:rPr lang="en-US" sz="2000" b="1" dirty="0" err="1" smtClean="0">
                <a:solidFill>
                  <a:schemeClr val="tx1"/>
                </a:solidFill>
                <a:latin typeface="Calibri"/>
                <a:ea typeface="Times New Roman" pitchFamily="18" charset="0"/>
                <a:cs typeface="Calibri" pitchFamily="34" charset="0"/>
              </a:rPr>
              <a:t>eV</a:t>
            </a:r>
            <a:r>
              <a:rPr lang="en-US" sz="2000" b="1" dirty="0" smtClean="0">
                <a:solidFill>
                  <a:schemeClr val="tx1"/>
                </a:solidFill>
                <a:latin typeface="Calibri"/>
                <a:ea typeface="Times New Roman" pitchFamily="18" charset="0"/>
                <a:cs typeface="Calibri" pitchFamily="34" charset="0"/>
              </a:rPr>
              <a:t>.</a:t>
            </a:r>
            <a:endParaRPr lang="en-US" sz="2000" b="1" dirty="0"/>
          </a:p>
        </p:txBody>
      </p:sp>
      <p:sp>
        <p:nvSpPr>
          <p:cNvPr id="4" name="Rectangle 3"/>
          <p:cNvSpPr/>
          <p:nvPr/>
        </p:nvSpPr>
        <p:spPr>
          <a:xfrm>
            <a:off x="228600" y="1276350"/>
            <a:ext cx="4676985" cy="461665"/>
          </a:xfrm>
          <a:prstGeom prst="rect">
            <a:avLst/>
          </a:prstGeom>
        </p:spPr>
        <p:txBody>
          <a:bodyPr wrap="square">
            <a:spAutoFit/>
          </a:bodyPr>
          <a:lstStyle/>
          <a:p>
            <a:r>
              <a:rPr lang="en-US" sz="2400" b="1" dirty="0" smtClean="0">
                <a:solidFill>
                  <a:schemeClr val="bg1"/>
                </a:solidFill>
                <a:latin typeface="Calibri" pitchFamily="34" charset="0"/>
                <a:ea typeface="Times New Roman" pitchFamily="18" charset="0"/>
                <a:cs typeface="Calibri" pitchFamily="34" charset="0"/>
              </a:rPr>
              <a:t>ANS = </a:t>
            </a:r>
            <a:endParaRPr lang="en-US"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330" y="350068"/>
            <a:ext cx="4548670" cy="392882"/>
          </a:xfrm>
        </p:spPr>
        <p:txBody>
          <a:bodyPr/>
          <a:lstStyle/>
          <a:p>
            <a:r>
              <a:rPr lang="en-US" sz="2400" b="1" dirty="0" smtClean="0"/>
              <a:t>Classical Mechanics</a:t>
            </a:r>
            <a:endParaRPr lang="en-US" sz="2400" b="1" dirty="0"/>
          </a:p>
        </p:txBody>
      </p:sp>
      <p:sp>
        <p:nvSpPr>
          <p:cNvPr id="5" name="Title 1"/>
          <p:cNvSpPr txBox="1">
            <a:spLocks/>
          </p:cNvSpPr>
          <p:nvPr/>
        </p:nvSpPr>
        <p:spPr>
          <a:xfrm>
            <a:off x="5105400" y="350068"/>
            <a:ext cx="3886200" cy="469082"/>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lt1"/>
              </a:buClr>
              <a:buSzPts val="2000"/>
              <a:buFont typeface="Cousine"/>
              <a:buNone/>
              <a:tabLst/>
              <a:defRPr/>
            </a:pPr>
            <a:r>
              <a:rPr lang="en-US" sz="2400" b="1" dirty="0" smtClean="0">
                <a:solidFill>
                  <a:schemeClr val="lt1"/>
                </a:solidFill>
                <a:latin typeface="Cousine"/>
                <a:ea typeface="Cousine"/>
                <a:cs typeface="Cousine"/>
                <a:sym typeface="Cousine"/>
              </a:rPr>
              <a:t>Quantum</a:t>
            </a:r>
            <a:r>
              <a:rPr kumimoji="0" lang="en-US" sz="2400" b="1" i="0" u="none" strike="noStrike" kern="0" cap="none" spc="0" normalizeH="0" baseline="0" noProof="0" dirty="0" smtClean="0">
                <a:ln>
                  <a:noFill/>
                </a:ln>
                <a:solidFill>
                  <a:schemeClr val="lt1"/>
                </a:solidFill>
                <a:effectLst/>
                <a:uLnTx/>
                <a:uFillTx/>
                <a:latin typeface="Cousine"/>
                <a:ea typeface="Cousine"/>
                <a:cs typeface="Cousine"/>
                <a:sym typeface="Cousine"/>
              </a:rPr>
              <a:t> Mechanics</a:t>
            </a:r>
            <a:endParaRPr kumimoji="0" lang="en-US" sz="2400" b="1" i="0" u="none" strike="noStrike" kern="0" cap="none" spc="0" normalizeH="0" baseline="0" noProof="0" dirty="0">
              <a:ln>
                <a:noFill/>
              </a:ln>
              <a:solidFill>
                <a:schemeClr val="lt1"/>
              </a:solidFill>
              <a:effectLst/>
              <a:uLnTx/>
              <a:uFillTx/>
              <a:latin typeface="Cousine"/>
              <a:ea typeface="Cousine"/>
              <a:cs typeface="Cousine"/>
              <a:sym typeface="Cousine"/>
            </a:endParaRPr>
          </a:p>
        </p:txBody>
      </p:sp>
      <p:sp>
        <p:nvSpPr>
          <p:cNvPr id="6" name="TextBox 5"/>
          <p:cNvSpPr txBox="1"/>
          <p:nvPr/>
        </p:nvSpPr>
        <p:spPr>
          <a:xfrm>
            <a:off x="304800" y="895350"/>
            <a:ext cx="4343400" cy="2585323"/>
          </a:xfrm>
          <a:prstGeom prst="rect">
            <a:avLst/>
          </a:prstGeom>
          <a:noFill/>
        </p:spPr>
        <p:txBody>
          <a:bodyPr wrap="square" rtlCol="0">
            <a:spAutoFit/>
          </a:bodyPr>
          <a:lstStyle/>
          <a:p>
            <a:pPr>
              <a:buFont typeface="Wingdings" pitchFamily="2" charset="2"/>
              <a:buChar char="§"/>
            </a:pPr>
            <a:r>
              <a:rPr lang="en-US" sz="1800" dirty="0" smtClean="0">
                <a:latin typeface="Calibri" pitchFamily="34" charset="0"/>
              </a:rPr>
              <a:t> </a:t>
            </a:r>
            <a:r>
              <a:rPr lang="en-US" sz="1800" b="1" dirty="0" smtClean="0">
                <a:latin typeface="Calibri" pitchFamily="34" charset="0"/>
              </a:rPr>
              <a:t>Explain phenomenon at the macroscopic level.</a:t>
            </a:r>
          </a:p>
          <a:p>
            <a:pPr>
              <a:buFont typeface="Wingdings" pitchFamily="2" charset="2"/>
              <a:buChar char="§"/>
            </a:pPr>
            <a:r>
              <a:rPr lang="en-US" sz="1800" b="1" dirty="0" smtClean="0">
                <a:latin typeface="Calibri" pitchFamily="34" charset="0"/>
              </a:rPr>
              <a:t> Explain phenomenon like</a:t>
            </a:r>
          </a:p>
          <a:p>
            <a:pPr>
              <a:buFont typeface="Arial" pitchFamily="34" charset="0"/>
              <a:buChar char="•"/>
            </a:pPr>
            <a:r>
              <a:rPr lang="en-US" sz="1800" b="1" dirty="0" smtClean="0">
                <a:latin typeface="Calibri" pitchFamily="34" charset="0"/>
              </a:rPr>
              <a:t> Interference</a:t>
            </a:r>
          </a:p>
          <a:p>
            <a:pPr>
              <a:buFont typeface="Arial" pitchFamily="34" charset="0"/>
              <a:buChar char="•"/>
            </a:pPr>
            <a:r>
              <a:rPr lang="en-US" sz="1800" b="1" dirty="0" smtClean="0">
                <a:latin typeface="Calibri" pitchFamily="34" charset="0"/>
              </a:rPr>
              <a:t> Polarization</a:t>
            </a:r>
          </a:p>
          <a:p>
            <a:pPr>
              <a:buFont typeface="Arial" pitchFamily="34" charset="0"/>
              <a:buChar char="•"/>
            </a:pPr>
            <a:r>
              <a:rPr lang="en-US" sz="1800" b="1" dirty="0" smtClean="0">
                <a:latin typeface="Calibri" pitchFamily="34" charset="0"/>
              </a:rPr>
              <a:t> Scattering</a:t>
            </a:r>
          </a:p>
          <a:p>
            <a:pPr>
              <a:buFont typeface="Arial" pitchFamily="34" charset="0"/>
              <a:buChar char="•"/>
            </a:pPr>
            <a:r>
              <a:rPr lang="en-US" sz="1800" b="1" dirty="0" smtClean="0">
                <a:latin typeface="Calibri" pitchFamily="34" charset="0"/>
              </a:rPr>
              <a:t> Reflection</a:t>
            </a:r>
          </a:p>
          <a:p>
            <a:pPr>
              <a:buFont typeface="Wingdings" pitchFamily="2" charset="2"/>
              <a:buChar char="§"/>
            </a:pPr>
            <a:endParaRPr lang="en-US" sz="1800" dirty="0" smtClean="0">
              <a:latin typeface="Calibri" pitchFamily="34" charset="0"/>
            </a:endParaRPr>
          </a:p>
          <a:p>
            <a:endParaRPr lang="en-US" sz="1800" dirty="0">
              <a:latin typeface="Calibri" pitchFamily="34" charset="0"/>
            </a:endParaRPr>
          </a:p>
        </p:txBody>
      </p:sp>
      <p:sp>
        <p:nvSpPr>
          <p:cNvPr id="7" name="TextBox 6"/>
          <p:cNvSpPr txBox="1"/>
          <p:nvPr/>
        </p:nvSpPr>
        <p:spPr>
          <a:xfrm>
            <a:off x="4648200" y="895350"/>
            <a:ext cx="4343400" cy="2308324"/>
          </a:xfrm>
          <a:prstGeom prst="rect">
            <a:avLst/>
          </a:prstGeom>
          <a:noFill/>
        </p:spPr>
        <p:txBody>
          <a:bodyPr wrap="square" rtlCol="0">
            <a:spAutoFit/>
          </a:bodyPr>
          <a:lstStyle/>
          <a:p>
            <a:pPr>
              <a:buFont typeface="Wingdings" pitchFamily="2" charset="2"/>
              <a:buChar char="§"/>
            </a:pPr>
            <a:r>
              <a:rPr lang="en-US" sz="1800" b="1" dirty="0" smtClean="0">
                <a:latin typeface="Calibri" pitchFamily="34" charset="0"/>
              </a:rPr>
              <a:t> Explain phenomenon at the microscopic level. </a:t>
            </a:r>
          </a:p>
          <a:p>
            <a:pPr>
              <a:buFont typeface="Wingdings" pitchFamily="2" charset="2"/>
              <a:buChar char="§"/>
            </a:pPr>
            <a:r>
              <a:rPr lang="en-US" sz="1800" b="1" dirty="0" smtClean="0">
                <a:latin typeface="Calibri" pitchFamily="34" charset="0"/>
              </a:rPr>
              <a:t> Explain phenomenon like</a:t>
            </a:r>
          </a:p>
          <a:p>
            <a:pPr>
              <a:buFont typeface="Arial" pitchFamily="34" charset="0"/>
              <a:buChar char="•"/>
            </a:pPr>
            <a:r>
              <a:rPr lang="en-US" sz="1800" b="1" dirty="0" smtClean="0">
                <a:latin typeface="Calibri" pitchFamily="34" charset="0"/>
              </a:rPr>
              <a:t> Photoelectric effect</a:t>
            </a:r>
          </a:p>
          <a:p>
            <a:pPr>
              <a:buFont typeface="Arial" pitchFamily="34" charset="0"/>
              <a:buChar char="•"/>
            </a:pPr>
            <a:r>
              <a:rPr lang="en-US" sz="1800" b="1" dirty="0" smtClean="0">
                <a:latin typeface="Calibri" pitchFamily="34" charset="0"/>
              </a:rPr>
              <a:t> Compton effect</a:t>
            </a:r>
          </a:p>
          <a:p>
            <a:pPr>
              <a:buFont typeface="Arial" pitchFamily="34" charset="0"/>
              <a:buChar char="•"/>
            </a:pPr>
            <a:r>
              <a:rPr lang="en-US" sz="1800" b="1" dirty="0" smtClean="0">
                <a:latin typeface="Calibri" pitchFamily="34" charset="0"/>
              </a:rPr>
              <a:t> Radioactivity</a:t>
            </a:r>
          </a:p>
          <a:p>
            <a:pPr>
              <a:buFont typeface="Arial" pitchFamily="34" charset="0"/>
              <a:buChar char="•"/>
            </a:pPr>
            <a:r>
              <a:rPr lang="en-US" sz="1800" b="1" dirty="0" smtClean="0">
                <a:latin typeface="Calibri" pitchFamily="34" charset="0"/>
              </a:rPr>
              <a:t> X- rays</a:t>
            </a:r>
          </a:p>
          <a:p>
            <a:endParaRPr lang="en-US" sz="1800" dirty="0">
              <a:latin typeface="Calibri" pitchFamily="34" charset="0"/>
            </a:endParaRPr>
          </a:p>
        </p:txBody>
      </p:sp>
      <p:sp>
        <p:nvSpPr>
          <p:cNvPr id="2050" name="AutoShape 2" descr="The Atom - Course Her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he Atom - Course Her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The Atom - Course Her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6" name="Picture 8" descr="Image - Carbon"/>
          <p:cNvPicPr>
            <a:picLocks noChangeAspect="1" noChangeArrowheads="1"/>
          </p:cNvPicPr>
          <p:nvPr/>
        </p:nvPicPr>
        <p:blipFill>
          <a:blip r:embed="rId2"/>
          <a:srcRect r="34385"/>
          <a:stretch>
            <a:fillRect/>
          </a:stretch>
        </p:blipFill>
        <p:spPr bwMode="auto">
          <a:xfrm>
            <a:off x="6594390" y="3098972"/>
            <a:ext cx="2168610" cy="1834978"/>
          </a:xfrm>
          <a:prstGeom prst="rect">
            <a:avLst/>
          </a:prstGeom>
          <a:noFill/>
        </p:spPr>
      </p:pic>
      <p:pic>
        <p:nvPicPr>
          <p:cNvPr id="2058" name="Picture 10" descr="What Is The Lightest Subatomic Particle?"/>
          <p:cNvPicPr>
            <a:picLocks noChangeAspect="1" noChangeArrowheads="1"/>
          </p:cNvPicPr>
          <p:nvPr/>
        </p:nvPicPr>
        <p:blipFill>
          <a:blip r:embed="rId3"/>
          <a:srcRect l="21000" t="6857" r="42000" b="6286"/>
          <a:stretch>
            <a:fillRect/>
          </a:stretch>
        </p:blipFill>
        <p:spPr bwMode="auto">
          <a:xfrm>
            <a:off x="4648200" y="3098972"/>
            <a:ext cx="1786690" cy="1834978"/>
          </a:xfrm>
          <a:prstGeom prst="rect">
            <a:avLst/>
          </a:prstGeom>
          <a:noFill/>
        </p:spPr>
      </p:pic>
      <p:pic>
        <p:nvPicPr>
          <p:cNvPr id="2060" name="Picture 12" descr="8 Solar System facts to wow students"/>
          <p:cNvPicPr>
            <a:picLocks noChangeAspect="1" noChangeArrowheads="1"/>
          </p:cNvPicPr>
          <p:nvPr/>
        </p:nvPicPr>
        <p:blipFill>
          <a:blip r:embed="rId4"/>
          <a:srcRect/>
          <a:stretch>
            <a:fillRect/>
          </a:stretch>
        </p:blipFill>
        <p:spPr bwMode="auto">
          <a:xfrm>
            <a:off x="609600" y="3028950"/>
            <a:ext cx="2772455" cy="1848304"/>
          </a:xfrm>
          <a:prstGeom prst="rect">
            <a:avLst/>
          </a:prstGeom>
          <a:noFill/>
        </p:spPr>
      </p:pic>
      <mc:AlternateContent xmlns:mc="http://schemas.openxmlformats.org/markup-compatibility/2006" xmlns:p14="http://schemas.microsoft.com/office/powerpoint/2010/main">
        <mc:Choice Requires="p14">
          <p:contentPart p14:bwMode="auto" r:id="rId5">
            <p14:nvContentPartPr>
              <p14:cNvPr id="4" name="Ink 6"/>
              <p14:cNvContentPartPr>
                <a14:cpLocks xmlns:a14="http://schemas.microsoft.com/office/drawing/2010/main" noRot="1" noChangeAspect="1" noEditPoints="1" noChangeArrowheads="1" noChangeShapeType="1"/>
              </p14:cNvContentPartPr>
              <p14:nvPr/>
            </p14:nvContentPartPr>
            <p14:xfrm>
              <a:off x="4132263" y="241300"/>
              <a:ext cx="33337" cy="254000"/>
            </p14:xfrm>
          </p:contentPart>
        </mc:Choice>
        <mc:Fallback xmlns="">
          <p:pic>
            <p:nvPicPr>
              <p:cNvPr id="4" name="Ink 6"/>
              <p:cNvPicPr>
                <a:picLocks noRot="1" noChangeAspect="1" noEditPoints="1" noChangeArrowheads="1" noChangeShapeType="1"/>
              </p:cNvPicPr>
              <p:nvPr/>
            </p:nvPicPr>
            <p:blipFill>
              <a:blip r:embed="rId6"/>
              <a:stretch>
                <a:fillRect/>
              </a:stretch>
            </p:blipFill>
            <p:spPr>
              <a:xfrm>
                <a:off x="4122943" y="231946"/>
                <a:ext cx="51977" cy="27270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66" name="Ink 18"/>
              <p14:cNvContentPartPr>
                <a14:cpLocks xmlns:a14="http://schemas.microsoft.com/office/drawing/2010/main" noRot="1" noChangeAspect="1" noEditPoints="1" noChangeArrowheads="1" noChangeShapeType="1"/>
              </p14:cNvContentPartPr>
              <p14:nvPr/>
            </p14:nvContentPartPr>
            <p14:xfrm>
              <a:off x="7213600" y="2732088"/>
              <a:ext cx="1527175" cy="777875"/>
            </p14:xfrm>
          </p:contentPart>
        </mc:Choice>
        <mc:Fallback xmlns="">
          <p:pic>
            <p:nvPicPr>
              <p:cNvPr id="2066" name="Ink 18"/>
              <p:cNvPicPr>
                <a:picLocks noRot="1" noChangeAspect="1" noEditPoints="1" noChangeArrowheads="1" noChangeShapeType="1"/>
              </p:cNvPicPr>
              <p:nvPr/>
            </p:nvPicPr>
            <p:blipFill>
              <a:blip r:embed="rId8"/>
              <a:stretch>
                <a:fillRect/>
              </a:stretch>
            </p:blipFill>
            <p:spPr>
              <a:xfrm>
                <a:off x="7204240" y="2722729"/>
                <a:ext cx="1545896" cy="796593"/>
              </a:xfrm>
              <a:prstGeom prst="rect">
                <a:avLst/>
              </a:prstGeom>
            </p:spPr>
          </p:pic>
        </mc:Fallback>
      </mc:AlternateContent>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30</a:t>
            </a:fld>
            <a:endParaRPr lang="en"/>
          </a:p>
        </p:txBody>
      </p:sp>
    </p:spTree>
    <p:extLst>
      <p:ext uri="{BB962C8B-B14F-4D97-AF65-F5344CB8AC3E}">
        <p14:creationId xmlns:p14="http://schemas.microsoft.com/office/powerpoint/2010/main" val="4032605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31</a:t>
            </a:fld>
            <a:endParaRPr lang="en"/>
          </a:p>
        </p:txBody>
      </p:sp>
      <p:sp>
        <p:nvSpPr>
          <p:cNvPr id="3" name="TextBox 2"/>
          <p:cNvSpPr txBox="1"/>
          <p:nvPr/>
        </p:nvSpPr>
        <p:spPr>
          <a:xfrm>
            <a:off x="381000" y="285750"/>
            <a:ext cx="8610600" cy="923330"/>
          </a:xfrm>
          <a:prstGeom prst="rect">
            <a:avLst/>
          </a:prstGeom>
          <a:noFill/>
        </p:spPr>
        <p:txBody>
          <a:bodyPr wrap="square" rtlCol="0">
            <a:spAutoFit/>
          </a:bodyPr>
          <a:lstStyle/>
          <a:p>
            <a:r>
              <a:rPr lang="en-US" sz="1800" b="1" dirty="0" smtClean="0">
                <a:latin typeface="Calibri" pitchFamily="34" charset="0"/>
              </a:rPr>
              <a:t>Q.7. A bullet of mass 40 gm and an electron both travel with a velocity of 1000 m/sec . What wavelengths can be associated with them ? Why is the wave nature of bullet not revealed through diffraction effect ?</a:t>
            </a:r>
            <a:endParaRPr lang="en-US" sz="1800" b="1" dirty="0">
              <a:latin typeface="Calibri" pitchFamily="34" charset="0"/>
            </a:endParaRPr>
          </a:p>
        </p:txBody>
      </p:sp>
      <p:sp>
        <p:nvSpPr>
          <p:cNvPr id="4" name="TextBox 3"/>
          <p:cNvSpPr txBox="1"/>
          <p:nvPr/>
        </p:nvSpPr>
        <p:spPr>
          <a:xfrm>
            <a:off x="457200" y="1352550"/>
            <a:ext cx="1828800" cy="461665"/>
          </a:xfrm>
          <a:prstGeom prst="rect">
            <a:avLst/>
          </a:prstGeom>
          <a:noFill/>
        </p:spPr>
        <p:txBody>
          <a:bodyPr wrap="square" rtlCol="0">
            <a:spAutoFit/>
          </a:bodyPr>
          <a:lstStyle/>
          <a:p>
            <a:r>
              <a:rPr lang="en-US" sz="2400" b="1" dirty="0" smtClean="0">
                <a:solidFill>
                  <a:schemeClr val="bg1"/>
                </a:solidFill>
                <a:latin typeface="Calibri" pitchFamily="34" charset="0"/>
              </a:rPr>
              <a:t>ANS -</a:t>
            </a:r>
            <a:endParaRPr lang="en-US" sz="2400" b="1" dirty="0">
              <a:solidFill>
                <a:schemeClr val="bg1"/>
              </a:solidFill>
              <a:latin typeface="Calibri"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32</a:t>
            </a:fld>
            <a:endParaRPr lang="en"/>
          </a:p>
        </p:txBody>
      </p:sp>
    </p:spTree>
    <p:extLst>
      <p:ext uri="{BB962C8B-B14F-4D97-AF65-F5344CB8AC3E}">
        <p14:creationId xmlns:p14="http://schemas.microsoft.com/office/powerpoint/2010/main" val="6340400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33</a:t>
            </a:fld>
            <a:endParaRPr lang="en"/>
          </a:p>
        </p:txBody>
      </p:sp>
      <p:sp>
        <p:nvSpPr>
          <p:cNvPr id="3" name="TextBox 2"/>
          <p:cNvSpPr txBox="1"/>
          <p:nvPr/>
        </p:nvSpPr>
        <p:spPr>
          <a:xfrm>
            <a:off x="152400" y="133350"/>
            <a:ext cx="8305800" cy="1200329"/>
          </a:xfrm>
          <a:prstGeom prst="rect">
            <a:avLst/>
          </a:prstGeom>
          <a:noFill/>
        </p:spPr>
        <p:txBody>
          <a:bodyPr wrap="square" rtlCol="0">
            <a:spAutoFit/>
          </a:bodyPr>
          <a:lstStyle/>
          <a:p>
            <a:r>
              <a:rPr lang="en-US" sz="1800" b="1" dirty="0" smtClean="0">
                <a:latin typeface="Calibri" pitchFamily="34" charset="0"/>
              </a:rPr>
              <a:t>Q.8. Calculate the following De - Broglie wavelength of</a:t>
            </a:r>
          </a:p>
          <a:p>
            <a:pPr marL="342900" indent="-342900"/>
            <a:r>
              <a:rPr lang="en-US" sz="1800" b="1" dirty="0" smtClean="0">
                <a:latin typeface="Calibri" pitchFamily="34" charset="0"/>
              </a:rPr>
              <a:t>1.150 gm base ball moving with 35m/s</a:t>
            </a:r>
          </a:p>
          <a:p>
            <a:pPr marL="342900" indent="-342900"/>
            <a:r>
              <a:rPr lang="en-US" sz="1800" b="1" dirty="0" smtClean="0">
                <a:latin typeface="Calibri" pitchFamily="34" charset="0"/>
              </a:rPr>
              <a:t>2. Electron accelerated through 120 V.</a:t>
            </a:r>
          </a:p>
          <a:p>
            <a:pPr marL="342900" indent="-342900"/>
            <a:r>
              <a:rPr lang="en-US" sz="1800" b="1" dirty="0" smtClean="0">
                <a:latin typeface="Calibri" pitchFamily="34" charset="0"/>
              </a:rPr>
              <a:t>What inference can be drawn from this result ?</a:t>
            </a:r>
            <a:endParaRPr lang="en-US" sz="1800" b="1" dirty="0">
              <a:latin typeface="Calibri" pitchFamily="34" charset="0"/>
            </a:endParaRPr>
          </a:p>
        </p:txBody>
      </p:sp>
      <p:sp>
        <p:nvSpPr>
          <p:cNvPr id="4" name="TextBox 3"/>
          <p:cNvSpPr txBox="1"/>
          <p:nvPr/>
        </p:nvSpPr>
        <p:spPr>
          <a:xfrm>
            <a:off x="381000" y="1428750"/>
            <a:ext cx="1447800" cy="400110"/>
          </a:xfrm>
          <a:prstGeom prst="rect">
            <a:avLst/>
          </a:prstGeom>
          <a:noFill/>
        </p:spPr>
        <p:txBody>
          <a:bodyPr wrap="square" rtlCol="0">
            <a:spAutoFit/>
          </a:bodyPr>
          <a:lstStyle/>
          <a:p>
            <a:r>
              <a:rPr lang="en-US" sz="2000" b="1" dirty="0" smtClean="0">
                <a:solidFill>
                  <a:schemeClr val="bg1"/>
                </a:solidFill>
                <a:latin typeface="Calibri" pitchFamily="34" charset="0"/>
              </a:rPr>
              <a:t>ANS -</a:t>
            </a:r>
            <a:endParaRPr lang="en-US" sz="2000" b="1" dirty="0">
              <a:solidFill>
                <a:schemeClr val="bg1"/>
              </a:solidFill>
              <a:latin typeface="Calibri"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34</a:t>
            </a:fld>
            <a:endParaRPr lang="en"/>
          </a:p>
        </p:txBody>
      </p:sp>
    </p:spTree>
    <p:extLst>
      <p:ext uri="{BB962C8B-B14F-4D97-AF65-F5344CB8AC3E}">
        <p14:creationId xmlns:p14="http://schemas.microsoft.com/office/powerpoint/2010/main" val="2811830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35</a:t>
            </a:fld>
            <a:endParaRPr lang="en"/>
          </a:p>
        </p:txBody>
      </p:sp>
      <p:sp>
        <p:nvSpPr>
          <p:cNvPr id="4" name="TextBox 3"/>
          <p:cNvSpPr txBox="1"/>
          <p:nvPr/>
        </p:nvSpPr>
        <p:spPr>
          <a:xfrm>
            <a:off x="304800" y="209550"/>
            <a:ext cx="8686800" cy="707886"/>
          </a:xfrm>
          <a:prstGeom prst="rect">
            <a:avLst/>
          </a:prstGeom>
          <a:noFill/>
        </p:spPr>
        <p:txBody>
          <a:bodyPr wrap="square" rtlCol="0">
            <a:spAutoFit/>
          </a:bodyPr>
          <a:lstStyle/>
          <a:p>
            <a:r>
              <a:rPr lang="en-US" sz="2000" b="1" dirty="0" smtClean="0">
                <a:latin typeface="Calibri" pitchFamily="34" charset="0"/>
              </a:rPr>
              <a:t>Q.9. An electron beam is accelerated from rest through a potential difference of 200 V. calculate the associated wavelength. </a:t>
            </a:r>
            <a:endParaRPr lang="en-US" sz="2000" b="1" dirty="0">
              <a:latin typeface="Calibri" pitchFamily="34" charset="0"/>
            </a:endParaRPr>
          </a:p>
        </p:txBody>
      </p:sp>
      <p:sp>
        <p:nvSpPr>
          <p:cNvPr id="5" name="Rectangle 4"/>
          <p:cNvSpPr/>
          <p:nvPr/>
        </p:nvSpPr>
        <p:spPr>
          <a:xfrm>
            <a:off x="381000" y="971550"/>
            <a:ext cx="881973" cy="461665"/>
          </a:xfrm>
          <a:prstGeom prst="rect">
            <a:avLst/>
          </a:prstGeom>
        </p:spPr>
        <p:txBody>
          <a:bodyPr wrap="none">
            <a:spAutoFit/>
          </a:bodyPr>
          <a:lstStyle/>
          <a:p>
            <a:r>
              <a:rPr lang="en-US" sz="2400" b="1" dirty="0" smtClean="0">
                <a:solidFill>
                  <a:schemeClr val="bg1"/>
                </a:solidFill>
                <a:latin typeface="Calibri" pitchFamily="34" charset="0"/>
              </a:rPr>
              <a:t>ANS -</a:t>
            </a:r>
            <a:endParaRPr lang="en-US" sz="2400" b="1" dirty="0">
              <a:solidFill>
                <a:schemeClr val="bg1"/>
              </a:solidFill>
              <a:latin typeface="Calibri"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36</a:t>
            </a:fld>
            <a:endParaRPr lang="en"/>
          </a:p>
        </p:txBody>
      </p:sp>
    </p:spTree>
    <p:extLst>
      <p:ext uri="{BB962C8B-B14F-4D97-AF65-F5344CB8AC3E}">
        <p14:creationId xmlns:p14="http://schemas.microsoft.com/office/powerpoint/2010/main" val="6170369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37</a:t>
            </a:fld>
            <a:endParaRPr lang="en"/>
          </a:p>
        </p:txBody>
      </p:sp>
      <p:sp>
        <p:nvSpPr>
          <p:cNvPr id="3" name="TextBox 2"/>
          <p:cNvSpPr txBox="1"/>
          <p:nvPr/>
        </p:nvSpPr>
        <p:spPr>
          <a:xfrm>
            <a:off x="304800" y="209550"/>
            <a:ext cx="8610600" cy="400110"/>
          </a:xfrm>
          <a:prstGeom prst="rect">
            <a:avLst/>
          </a:prstGeom>
          <a:noFill/>
        </p:spPr>
        <p:txBody>
          <a:bodyPr wrap="square" rtlCol="0">
            <a:spAutoFit/>
          </a:bodyPr>
          <a:lstStyle/>
          <a:p>
            <a:r>
              <a:rPr lang="en-US" sz="2000" b="1" dirty="0" smtClean="0">
                <a:latin typeface="Calibri" pitchFamily="34" charset="0"/>
              </a:rPr>
              <a:t>Q.10. Calculate de Broglie wavelength of an electron moving with velocity of </a:t>
            </a:r>
            <a:endParaRPr lang="en-US" sz="2000" b="1" dirty="0">
              <a:latin typeface="Calibri" pitchFamily="34" charset="0"/>
            </a:endParaRPr>
          </a:p>
        </p:txBody>
      </p:sp>
      <p:graphicFrame>
        <p:nvGraphicFramePr>
          <p:cNvPr id="38916" name="Object 4"/>
          <p:cNvGraphicFramePr>
            <a:graphicFrameLocks noChangeAspect="1"/>
          </p:cNvGraphicFramePr>
          <p:nvPr/>
        </p:nvGraphicFramePr>
        <p:xfrm>
          <a:off x="990600" y="514350"/>
          <a:ext cx="784225" cy="290513"/>
        </p:xfrm>
        <a:graphic>
          <a:graphicData uri="http://schemas.openxmlformats.org/presentationml/2006/ole">
            <mc:AlternateContent xmlns:mc="http://schemas.openxmlformats.org/markup-compatibility/2006">
              <mc:Choice xmlns:v="urn:schemas-microsoft-com:vml" Requires="v">
                <p:oleObj spid="_x0000_s38925" name="Equation" r:id="rId3" imgW="520560" imgH="203040" progId="Equation.3">
                  <p:embed/>
                </p:oleObj>
              </mc:Choice>
              <mc:Fallback>
                <p:oleObj name="Equation" r:id="rId3" imgW="520560" imgH="2030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514350"/>
                        <a:ext cx="784225"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474971" y="890885"/>
            <a:ext cx="881973" cy="461665"/>
          </a:xfrm>
          <a:prstGeom prst="rect">
            <a:avLst/>
          </a:prstGeom>
        </p:spPr>
        <p:txBody>
          <a:bodyPr wrap="none">
            <a:spAutoFit/>
          </a:bodyPr>
          <a:lstStyle/>
          <a:p>
            <a:r>
              <a:rPr lang="en-US" sz="2400" b="1" dirty="0" smtClean="0">
                <a:solidFill>
                  <a:schemeClr val="bg1"/>
                </a:solidFill>
                <a:latin typeface="Calibri" pitchFamily="34" charset="0"/>
              </a:rPr>
              <a:t>ANS -</a:t>
            </a:r>
            <a:endParaRPr lang="en-US" sz="2400" b="1" dirty="0">
              <a:solidFill>
                <a:schemeClr val="bg1"/>
              </a:solidFill>
              <a:latin typeface="Calibri"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38</a:t>
            </a:fld>
            <a:endParaRPr lang="en"/>
          </a:p>
        </p:txBody>
      </p:sp>
    </p:spTree>
    <p:extLst>
      <p:ext uri="{BB962C8B-B14F-4D97-AF65-F5344CB8AC3E}">
        <p14:creationId xmlns:p14="http://schemas.microsoft.com/office/powerpoint/2010/main" val="38921876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39</a:t>
            </a:fld>
            <a:endParaRPr lang="en"/>
          </a:p>
        </p:txBody>
      </p:sp>
    </p:spTree>
    <p:extLst>
      <p:ext uri="{BB962C8B-B14F-4D97-AF65-F5344CB8AC3E}">
        <p14:creationId xmlns:p14="http://schemas.microsoft.com/office/powerpoint/2010/main" val="1750749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604350"/>
            <a:ext cx="8229600" cy="519600"/>
          </a:xfrm>
        </p:spPr>
        <p:txBody>
          <a:bodyPr/>
          <a:lstStyle/>
          <a:p>
            <a:r>
              <a:rPr lang="en-US" sz="2800" b="1" dirty="0" smtClean="0"/>
              <a:t>History of Quantum Mechanics</a:t>
            </a:r>
            <a:endParaRPr lang="en-US" sz="2800" b="1" dirty="0"/>
          </a:p>
        </p:txBody>
      </p:sp>
      <p:sp>
        <p:nvSpPr>
          <p:cNvPr id="1026" name="AutoShape 2" descr="The Atom - Course Her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The Atom - Course Her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609600" y="1352312"/>
            <a:ext cx="7620000" cy="3046988"/>
          </a:xfrm>
          <a:prstGeom prst="rect">
            <a:avLst/>
          </a:prstGeom>
          <a:noFill/>
        </p:spPr>
        <p:txBody>
          <a:bodyPr wrap="square" rtlCol="0">
            <a:spAutoFit/>
          </a:bodyPr>
          <a:lstStyle/>
          <a:p>
            <a:r>
              <a:rPr lang="en-US" sz="2400" dirty="0" smtClean="0">
                <a:latin typeface="Calibri" pitchFamily="34" charset="0"/>
              </a:rPr>
              <a:t>1. </a:t>
            </a:r>
            <a:r>
              <a:rPr lang="en-US" sz="2400" b="1" dirty="0" smtClean="0">
                <a:latin typeface="Calibri" pitchFamily="34" charset="0"/>
              </a:rPr>
              <a:t>Max- Planks Theory (Black Body Radiation)  - 1900</a:t>
            </a:r>
          </a:p>
          <a:p>
            <a:r>
              <a:rPr lang="en-US" sz="2400" b="1" dirty="0" smtClean="0">
                <a:latin typeface="Calibri" pitchFamily="34" charset="0"/>
              </a:rPr>
              <a:t>2. Einstein ( Photoelectric Effect) -1905</a:t>
            </a:r>
          </a:p>
          <a:p>
            <a:r>
              <a:rPr lang="en-US" sz="2400" b="1" dirty="0" smtClean="0">
                <a:latin typeface="Calibri" pitchFamily="34" charset="0"/>
              </a:rPr>
              <a:t>3. De- Broglie( Matter Wave)  - 1923</a:t>
            </a:r>
          </a:p>
          <a:p>
            <a:r>
              <a:rPr lang="en-US" sz="2400" b="1" dirty="0" smtClean="0">
                <a:latin typeface="Calibri" pitchFamily="34" charset="0"/>
              </a:rPr>
              <a:t>4. Davisson – Germer (Electron Diffraction) -1927</a:t>
            </a:r>
          </a:p>
          <a:p>
            <a:r>
              <a:rPr lang="en-US" sz="2400" b="1" dirty="0" smtClean="0">
                <a:latin typeface="Calibri" pitchFamily="34" charset="0"/>
              </a:rPr>
              <a:t>5. Quantum picture </a:t>
            </a:r>
          </a:p>
          <a:p>
            <a:pPr>
              <a:buFont typeface="Wingdings" pitchFamily="2" charset="2"/>
              <a:buChar char="§"/>
            </a:pPr>
            <a:r>
              <a:rPr lang="en-US" sz="2400" b="1" dirty="0" smtClean="0">
                <a:latin typeface="Calibri" pitchFamily="34" charset="0"/>
              </a:rPr>
              <a:t> Heisenberg uncertainty</a:t>
            </a:r>
          </a:p>
          <a:p>
            <a:pPr>
              <a:buFont typeface="Wingdings" pitchFamily="2" charset="2"/>
              <a:buChar char="§"/>
            </a:pPr>
            <a:r>
              <a:rPr lang="en-US" sz="2400" b="1" dirty="0" smtClean="0">
                <a:latin typeface="Calibri" pitchFamily="34" charset="0"/>
              </a:rPr>
              <a:t> Schrodinger Equation</a:t>
            </a:r>
          </a:p>
          <a:p>
            <a:endParaRPr lang="en-US" sz="2400" b="1" dirty="0">
              <a:latin typeface="Calibri" pitchFamily="34" charset="0"/>
            </a:endParaRPr>
          </a:p>
        </p:txBody>
      </p:sp>
      <mc:AlternateContent xmlns:mc="http://schemas.openxmlformats.org/markup-compatibility/2006" xmlns:p14="http://schemas.microsoft.com/office/powerpoint/2010/main">
        <mc:Choice Requires="p14">
          <p:contentPart p14:bwMode="auto" r:id="rId2">
            <p14:nvContentPartPr>
              <p14:cNvPr id="3075" name="Ink 3"/>
              <p14:cNvContentPartPr>
                <a14:cpLocks xmlns:a14="http://schemas.microsoft.com/office/drawing/2010/main" noRot="1" noChangeAspect="1" noEditPoints="1" noChangeArrowheads="1" noChangeShapeType="1"/>
              </p14:cNvContentPartPr>
              <p14:nvPr/>
            </p14:nvContentPartPr>
            <p14:xfrm>
              <a:off x="6710363" y="1660525"/>
              <a:ext cx="496887" cy="141288"/>
            </p14:xfrm>
          </p:contentPart>
        </mc:Choice>
        <mc:Fallback xmlns="">
          <p:pic>
            <p:nvPicPr>
              <p:cNvPr id="3075" name="Ink 3"/>
              <p:cNvPicPr>
                <a:picLocks noRot="1" noChangeAspect="1" noEditPoints="1" noChangeArrowheads="1" noChangeShapeType="1"/>
              </p:cNvPicPr>
              <p:nvPr/>
            </p:nvPicPr>
            <p:blipFill>
              <a:blip r:embed="rId3"/>
              <a:stretch>
                <a:fillRect/>
              </a:stretch>
            </p:blipFill>
            <p:spPr>
              <a:xfrm>
                <a:off x="6701001" y="1651154"/>
                <a:ext cx="515610" cy="160030"/>
              </a:xfrm>
              <a:prstGeom prst="rect">
                <a:avLst/>
              </a:prstGeom>
            </p:spPr>
          </p:pic>
        </mc:Fallback>
      </mc:AlternateContent>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330" y="209550"/>
            <a:ext cx="8229600" cy="697682"/>
          </a:xfrm>
        </p:spPr>
        <p:txBody>
          <a:bodyPr/>
          <a:lstStyle/>
          <a:p>
            <a:r>
              <a:rPr lang="en-US" b="1" dirty="0" smtClean="0"/>
              <a:t>Bohr’s quantization condition of angular momentum using de-</a:t>
            </a:r>
            <a:r>
              <a:rPr lang="en-US" b="1" dirty="0" err="1" smtClean="0"/>
              <a:t>broglie</a:t>
            </a:r>
            <a:r>
              <a:rPr lang="en-US" b="1" dirty="0" smtClean="0"/>
              <a:t> hypothesis</a:t>
            </a:r>
            <a:endParaRPr lang="en-US" b="1"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40</a:t>
            </a:fld>
            <a:endParaRPr lang="en"/>
          </a:p>
        </p:txBody>
      </p:sp>
      <p:sp>
        <p:nvSpPr>
          <p:cNvPr id="4" name="TextBox 3"/>
          <p:cNvSpPr txBox="1"/>
          <p:nvPr/>
        </p:nvSpPr>
        <p:spPr>
          <a:xfrm>
            <a:off x="228600" y="971550"/>
            <a:ext cx="9067800" cy="923330"/>
          </a:xfrm>
          <a:prstGeom prst="rect">
            <a:avLst/>
          </a:prstGeom>
          <a:noFill/>
        </p:spPr>
        <p:txBody>
          <a:bodyPr wrap="square" rtlCol="0">
            <a:spAutoFit/>
          </a:bodyPr>
          <a:lstStyle/>
          <a:p>
            <a:r>
              <a:rPr lang="en-US" sz="1800" dirty="0" smtClean="0">
                <a:latin typeface="Calibri" pitchFamily="34" charset="0"/>
              </a:rPr>
              <a:t>A/c to bohr’s atomic model,</a:t>
            </a:r>
          </a:p>
          <a:p>
            <a:r>
              <a:rPr lang="en-US" sz="1800" dirty="0" smtClean="0">
                <a:latin typeface="Calibri" pitchFamily="34" charset="0"/>
              </a:rPr>
              <a:t>L = mvr = </a:t>
            </a:r>
            <a:r>
              <a:rPr lang="en-US" sz="1800" dirty="0" err="1" smtClean="0">
                <a:latin typeface="Calibri" pitchFamily="34" charset="0"/>
              </a:rPr>
              <a:t>nh</a:t>
            </a:r>
            <a:r>
              <a:rPr lang="en-US" sz="1800" dirty="0" smtClean="0">
                <a:latin typeface="Calibri" pitchFamily="34" charset="0"/>
              </a:rPr>
              <a:t>/ 2</a:t>
            </a:r>
            <a:r>
              <a:rPr lang="en-US" sz="1800" dirty="0" smtClean="0">
                <a:latin typeface="Calibri" pitchFamily="34" charset="0"/>
                <a:ea typeface="Cambria Math"/>
              </a:rPr>
              <a:t> 𝜫    ………………..1</a:t>
            </a:r>
          </a:p>
          <a:p>
            <a:endParaRPr lang="en-US" sz="1800" b="1" dirty="0">
              <a:latin typeface="Calibri" pitchFamily="34" charset="0"/>
            </a:endParaRPr>
          </a:p>
        </p:txBody>
      </p:sp>
      <p:pic>
        <p:nvPicPr>
          <p:cNvPr id="66562" name="Picture 2" descr="C:\Users\Neha\Desktop\1.PNG"/>
          <p:cNvPicPr>
            <a:picLocks noChangeAspect="1" noChangeArrowheads="1"/>
          </p:cNvPicPr>
          <p:nvPr/>
        </p:nvPicPr>
        <p:blipFill>
          <a:blip r:embed="rId3"/>
          <a:srcRect l="53047" t="6178" r="5376" b="10425"/>
          <a:stretch>
            <a:fillRect/>
          </a:stretch>
        </p:blipFill>
        <p:spPr bwMode="auto">
          <a:xfrm>
            <a:off x="6553200" y="895350"/>
            <a:ext cx="2209800" cy="2057400"/>
          </a:xfrm>
          <a:prstGeom prst="rect">
            <a:avLst/>
          </a:prstGeom>
          <a:noFill/>
        </p:spPr>
      </p:pic>
      <p:sp>
        <p:nvSpPr>
          <p:cNvPr id="6" name="TextBox 5"/>
          <p:cNvSpPr txBox="1"/>
          <p:nvPr/>
        </p:nvSpPr>
        <p:spPr>
          <a:xfrm>
            <a:off x="152400" y="1657350"/>
            <a:ext cx="6324600" cy="1169551"/>
          </a:xfrm>
          <a:prstGeom prst="rect">
            <a:avLst/>
          </a:prstGeom>
          <a:noFill/>
        </p:spPr>
        <p:txBody>
          <a:bodyPr wrap="square" rtlCol="0">
            <a:spAutoFit/>
          </a:bodyPr>
          <a:lstStyle/>
          <a:p>
            <a:endParaRPr lang="en-US" b="1" dirty="0" smtClean="0">
              <a:solidFill>
                <a:schemeClr val="bg1"/>
              </a:solidFill>
            </a:endParaRPr>
          </a:p>
          <a:p>
            <a:r>
              <a:rPr lang="en-US" dirty="0" smtClean="0">
                <a:solidFill>
                  <a:schemeClr val="tx1"/>
                </a:solidFill>
              </a:rPr>
              <a:t>Electron is moving in the orbit, the wave associated with it will travel along the circumference of the circle. the wavelength of the wave is,</a:t>
            </a:r>
          </a:p>
          <a:p>
            <a:endParaRPr lang="en-US" dirty="0" smtClean="0">
              <a:solidFill>
                <a:schemeClr val="tx1"/>
              </a:solidFill>
            </a:endParaRPr>
          </a:p>
          <a:p>
            <a:r>
              <a:rPr lang="en-US" b="1" dirty="0" smtClean="0">
                <a:solidFill>
                  <a:schemeClr val="bg1"/>
                </a:solidFill>
              </a:rPr>
              <a:t> </a:t>
            </a:r>
            <a:endParaRPr lang="en-US" b="1" dirty="0">
              <a:solidFill>
                <a:schemeClr val="bg1"/>
              </a:solidFill>
            </a:endParaRPr>
          </a:p>
        </p:txBody>
      </p:sp>
      <p:sp>
        <p:nvSpPr>
          <p:cNvPr id="7" name="Rectangle 6"/>
          <p:cNvSpPr/>
          <p:nvPr/>
        </p:nvSpPr>
        <p:spPr>
          <a:xfrm>
            <a:off x="304800" y="2417862"/>
            <a:ext cx="3592710" cy="338554"/>
          </a:xfrm>
          <a:prstGeom prst="rect">
            <a:avLst/>
          </a:prstGeom>
        </p:spPr>
        <p:txBody>
          <a:bodyPr wrap="square">
            <a:spAutoFit/>
          </a:bodyPr>
          <a:lstStyle/>
          <a:p>
            <a:r>
              <a:rPr lang="el-GR" sz="1600" dirty="0" smtClean="0">
                <a:solidFill>
                  <a:schemeClr val="tx1"/>
                </a:solidFill>
                <a:latin typeface="Calibri" pitchFamily="34" charset="0"/>
                <a:cs typeface="Calibri" pitchFamily="34" charset="0"/>
              </a:rPr>
              <a:t>λ</a:t>
            </a:r>
            <a:r>
              <a:rPr lang="en-US" sz="1600" dirty="0" smtClean="0">
                <a:solidFill>
                  <a:schemeClr val="tx1"/>
                </a:solidFill>
                <a:latin typeface="Calibri" pitchFamily="34" charset="0"/>
                <a:cs typeface="Calibri" pitchFamily="34" charset="0"/>
              </a:rPr>
              <a:t> = h/p = h/m v     …………………2</a:t>
            </a:r>
          </a:p>
        </p:txBody>
      </p:sp>
      <p:sp>
        <p:nvSpPr>
          <p:cNvPr id="8" name="TextBox 7"/>
          <p:cNvSpPr txBox="1"/>
          <p:nvPr/>
        </p:nvSpPr>
        <p:spPr>
          <a:xfrm>
            <a:off x="152400" y="2896731"/>
            <a:ext cx="6248400" cy="2308324"/>
          </a:xfrm>
          <a:prstGeom prst="rect">
            <a:avLst/>
          </a:prstGeom>
          <a:noFill/>
        </p:spPr>
        <p:txBody>
          <a:bodyPr wrap="square" rtlCol="0">
            <a:spAutoFit/>
          </a:bodyPr>
          <a:lstStyle/>
          <a:p>
            <a:r>
              <a:rPr lang="en-US" dirty="0" smtClean="0"/>
              <a:t>As electron is revolving repeatedly in the orbit, after completion of one circle, the wave associated with moving electron makes standing wave.</a:t>
            </a:r>
          </a:p>
          <a:p>
            <a:endParaRPr lang="en-US" dirty="0" smtClean="0"/>
          </a:p>
          <a:p>
            <a:r>
              <a:rPr lang="en-US" dirty="0" smtClean="0"/>
              <a:t>The condition for an electron to stay in a orbit is that distance traveled by electron in one revolution equal to wavelength of wave associated with electron.</a:t>
            </a:r>
          </a:p>
          <a:p>
            <a:endParaRPr lang="en-US" dirty="0" smtClean="0"/>
          </a:p>
          <a:p>
            <a:r>
              <a:rPr lang="en-US" sz="1800" b="1" dirty="0" smtClean="0">
                <a:latin typeface="Calibri" pitchFamily="34" charset="0"/>
              </a:rPr>
              <a:t>2</a:t>
            </a:r>
            <a:r>
              <a:rPr lang="en-US" sz="1800" b="1" dirty="0" smtClean="0">
                <a:latin typeface="Calibri" pitchFamily="34" charset="0"/>
                <a:ea typeface="Cambria Math"/>
              </a:rPr>
              <a:t> 𝜫 r =</a:t>
            </a:r>
            <a:r>
              <a:rPr lang="el-GR" sz="1800" b="1" dirty="0" smtClean="0">
                <a:solidFill>
                  <a:schemeClr val="tx1"/>
                </a:solidFill>
                <a:latin typeface="Calibri" pitchFamily="34" charset="0"/>
                <a:cs typeface="Calibri" pitchFamily="34" charset="0"/>
              </a:rPr>
              <a:t> λ</a:t>
            </a:r>
            <a:r>
              <a:rPr lang="en-US" sz="1800" b="1" dirty="0" smtClean="0">
                <a:latin typeface="Calibri" pitchFamily="34" charset="0"/>
                <a:ea typeface="Cambria Math"/>
              </a:rPr>
              <a:t> </a:t>
            </a:r>
          </a:p>
          <a:p>
            <a:endParaRPr lang="en-US" b="1" dirty="0" smtClean="0">
              <a:latin typeface="Calibri" pitchFamily="34" charset="0"/>
              <a:ea typeface="Cambria Math"/>
            </a:endParaRPr>
          </a:p>
          <a:p>
            <a:endParaRPr lang="en-US" dirty="0"/>
          </a:p>
        </p:txBody>
      </p:sp>
      <p:sp>
        <p:nvSpPr>
          <p:cNvPr id="9" name="Rectangle 8"/>
          <p:cNvSpPr/>
          <p:nvPr/>
        </p:nvSpPr>
        <p:spPr>
          <a:xfrm>
            <a:off x="152400" y="4626173"/>
            <a:ext cx="1170513" cy="369332"/>
          </a:xfrm>
          <a:prstGeom prst="rect">
            <a:avLst/>
          </a:prstGeom>
        </p:spPr>
        <p:txBody>
          <a:bodyPr wrap="none">
            <a:spAutoFit/>
          </a:bodyPr>
          <a:lstStyle/>
          <a:p>
            <a:r>
              <a:rPr lang="en-US" sz="1800" b="1" dirty="0" smtClean="0">
                <a:latin typeface="Calibri" pitchFamily="34" charset="0"/>
              </a:rPr>
              <a:t>2</a:t>
            </a:r>
            <a:r>
              <a:rPr lang="en-US" sz="1800" b="1" dirty="0" smtClean="0">
                <a:latin typeface="Calibri" pitchFamily="34" charset="0"/>
                <a:ea typeface="Cambria Math"/>
              </a:rPr>
              <a:t> 𝜫 r =</a:t>
            </a:r>
            <a:r>
              <a:rPr lang="el-GR" sz="1800" b="1" dirty="0" smtClean="0">
                <a:solidFill>
                  <a:schemeClr val="tx1"/>
                </a:solidFill>
                <a:latin typeface="Calibri" pitchFamily="34" charset="0"/>
                <a:cs typeface="Calibri" pitchFamily="34" charset="0"/>
              </a:rPr>
              <a:t> </a:t>
            </a:r>
            <a:r>
              <a:rPr lang="en-US" sz="1800" b="1" dirty="0" smtClean="0">
                <a:solidFill>
                  <a:schemeClr val="tx1"/>
                </a:solidFill>
                <a:latin typeface="Calibri" pitchFamily="34" charset="0"/>
                <a:cs typeface="Calibri" pitchFamily="34" charset="0"/>
              </a:rPr>
              <a:t>2</a:t>
            </a:r>
            <a:r>
              <a:rPr lang="el-GR" sz="1800" b="1" dirty="0" smtClean="0">
                <a:solidFill>
                  <a:schemeClr val="tx1"/>
                </a:solidFill>
                <a:latin typeface="Calibri" pitchFamily="34" charset="0"/>
                <a:cs typeface="Calibri" pitchFamily="34" charset="0"/>
              </a:rPr>
              <a:t>λ</a:t>
            </a:r>
            <a:r>
              <a:rPr lang="en-US" sz="1800" b="1" dirty="0" smtClean="0">
                <a:latin typeface="Calibri" pitchFamily="34" charset="0"/>
                <a:ea typeface="Cambria Math"/>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41</a:t>
            </a:fld>
            <a:endParaRPr lang="en"/>
          </a:p>
        </p:txBody>
      </p:sp>
      <p:sp>
        <p:nvSpPr>
          <p:cNvPr id="3" name="Rectangle 2"/>
          <p:cNvSpPr/>
          <p:nvPr/>
        </p:nvSpPr>
        <p:spPr>
          <a:xfrm>
            <a:off x="533400" y="209550"/>
            <a:ext cx="947695" cy="307777"/>
          </a:xfrm>
          <a:prstGeom prst="rect">
            <a:avLst/>
          </a:prstGeom>
        </p:spPr>
        <p:txBody>
          <a:bodyPr wrap="none">
            <a:spAutoFit/>
          </a:bodyPr>
          <a:lstStyle/>
          <a:p>
            <a:r>
              <a:rPr lang="en-US" b="1" dirty="0" smtClean="0">
                <a:latin typeface="Calibri" pitchFamily="34" charset="0"/>
              </a:rPr>
              <a:t>2</a:t>
            </a:r>
            <a:r>
              <a:rPr lang="en-US" b="1" dirty="0" smtClean="0">
                <a:latin typeface="Calibri" pitchFamily="34" charset="0"/>
                <a:ea typeface="Cambria Math"/>
              </a:rPr>
              <a:t> 𝜫 r =</a:t>
            </a:r>
            <a:r>
              <a:rPr lang="el-GR" b="1" dirty="0" smtClean="0">
                <a:solidFill>
                  <a:schemeClr val="tx1"/>
                </a:solidFill>
                <a:latin typeface="Calibri" pitchFamily="34" charset="0"/>
                <a:cs typeface="Calibri" pitchFamily="34" charset="0"/>
              </a:rPr>
              <a:t> </a:t>
            </a:r>
            <a:r>
              <a:rPr lang="en-US" b="1" dirty="0" smtClean="0">
                <a:solidFill>
                  <a:schemeClr val="tx1"/>
                </a:solidFill>
                <a:latin typeface="Calibri" pitchFamily="34" charset="0"/>
                <a:cs typeface="Calibri" pitchFamily="34" charset="0"/>
              </a:rPr>
              <a:t>3</a:t>
            </a:r>
            <a:r>
              <a:rPr lang="el-GR" b="1" dirty="0" smtClean="0">
                <a:solidFill>
                  <a:schemeClr val="tx1"/>
                </a:solidFill>
                <a:latin typeface="Calibri" pitchFamily="34" charset="0"/>
                <a:cs typeface="Calibri" pitchFamily="34" charset="0"/>
              </a:rPr>
              <a:t>λ</a:t>
            </a:r>
            <a:r>
              <a:rPr lang="en-US" b="1" dirty="0" smtClean="0">
                <a:latin typeface="Calibri" pitchFamily="34" charset="0"/>
                <a:ea typeface="Cambria Math"/>
              </a:rPr>
              <a:t> </a:t>
            </a:r>
          </a:p>
        </p:txBody>
      </p:sp>
      <p:sp>
        <p:nvSpPr>
          <p:cNvPr id="4" name="Rectangle 3"/>
          <p:cNvSpPr/>
          <p:nvPr/>
        </p:nvSpPr>
        <p:spPr>
          <a:xfrm>
            <a:off x="533400" y="514350"/>
            <a:ext cx="3886200" cy="646331"/>
          </a:xfrm>
          <a:prstGeom prst="rect">
            <a:avLst/>
          </a:prstGeom>
        </p:spPr>
        <p:txBody>
          <a:bodyPr wrap="square">
            <a:spAutoFit/>
          </a:bodyPr>
          <a:lstStyle/>
          <a:p>
            <a:r>
              <a:rPr lang="en-US" sz="1800" b="1" dirty="0" smtClean="0">
                <a:latin typeface="Calibri" pitchFamily="34" charset="0"/>
              </a:rPr>
              <a:t>2</a:t>
            </a:r>
            <a:r>
              <a:rPr lang="en-US" sz="1800" b="1" dirty="0" smtClean="0">
                <a:latin typeface="Calibri" pitchFamily="34" charset="0"/>
                <a:ea typeface="Cambria Math"/>
              </a:rPr>
              <a:t> 𝜫 r =</a:t>
            </a:r>
            <a:r>
              <a:rPr lang="el-GR" sz="1800" b="1" dirty="0" smtClean="0">
                <a:solidFill>
                  <a:schemeClr val="tx1"/>
                </a:solidFill>
                <a:latin typeface="Calibri" pitchFamily="34" charset="0"/>
                <a:cs typeface="Calibri" pitchFamily="34" charset="0"/>
              </a:rPr>
              <a:t> </a:t>
            </a:r>
            <a:r>
              <a:rPr lang="en-US" sz="1800" b="1" dirty="0" smtClean="0">
                <a:solidFill>
                  <a:schemeClr val="tx1"/>
                </a:solidFill>
                <a:latin typeface="Calibri" pitchFamily="34" charset="0"/>
                <a:cs typeface="Calibri" pitchFamily="34" charset="0"/>
              </a:rPr>
              <a:t>n</a:t>
            </a:r>
            <a:r>
              <a:rPr lang="el-GR" sz="1800" b="1" dirty="0" smtClean="0">
                <a:solidFill>
                  <a:schemeClr val="tx1"/>
                </a:solidFill>
                <a:latin typeface="Calibri" pitchFamily="34" charset="0"/>
                <a:cs typeface="Calibri" pitchFamily="34" charset="0"/>
              </a:rPr>
              <a:t>λ</a:t>
            </a:r>
            <a:r>
              <a:rPr lang="en-US" sz="1800" b="1" dirty="0" smtClean="0">
                <a:solidFill>
                  <a:schemeClr val="tx1"/>
                </a:solidFill>
                <a:latin typeface="Calibri" pitchFamily="34" charset="0"/>
                <a:cs typeface="Calibri" pitchFamily="34" charset="0"/>
              </a:rPr>
              <a:t>       …………………3    </a:t>
            </a:r>
          </a:p>
          <a:p>
            <a:r>
              <a:rPr lang="en-US" sz="1800" b="1" dirty="0" smtClean="0">
                <a:solidFill>
                  <a:schemeClr val="tx1"/>
                </a:solidFill>
                <a:latin typeface="Calibri" pitchFamily="34" charset="0"/>
                <a:cs typeface="Calibri" pitchFamily="34" charset="0"/>
              </a:rPr>
              <a:t>n=1, 2, 3, 4……</a:t>
            </a:r>
            <a:r>
              <a:rPr lang="en-US" sz="1800" b="1" dirty="0" smtClean="0">
                <a:latin typeface="Calibri" pitchFamily="34" charset="0"/>
                <a:ea typeface="Cambria Math"/>
              </a:rPr>
              <a:t> </a:t>
            </a:r>
          </a:p>
        </p:txBody>
      </p:sp>
      <p:sp>
        <p:nvSpPr>
          <p:cNvPr id="5" name="TextBox 4"/>
          <p:cNvSpPr txBox="1"/>
          <p:nvPr/>
        </p:nvSpPr>
        <p:spPr>
          <a:xfrm>
            <a:off x="381000" y="4019550"/>
            <a:ext cx="8534400" cy="923330"/>
          </a:xfrm>
          <a:prstGeom prst="rect">
            <a:avLst/>
          </a:prstGeom>
          <a:noFill/>
        </p:spPr>
        <p:txBody>
          <a:bodyPr wrap="square" rtlCol="0">
            <a:spAutoFit/>
          </a:bodyPr>
          <a:lstStyle/>
          <a:p>
            <a:r>
              <a:rPr lang="en-US" sz="1800" b="1" dirty="0" smtClean="0">
                <a:latin typeface="Calibri" pitchFamily="34" charset="0"/>
              </a:rPr>
              <a:t>Thus ,we get the same condition of angular momentum for an electron to stay in n </a:t>
            </a:r>
            <a:r>
              <a:rPr lang="en-US" sz="1800" b="1" dirty="0" err="1" smtClean="0">
                <a:latin typeface="Calibri" pitchFamily="34" charset="0"/>
              </a:rPr>
              <a:t>th</a:t>
            </a:r>
            <a:r>
              <a:rPr lang="en-US" sz="1800" b="1" dirty="0" smtClean="0">
                <a:latin typeface="Calibri" pitchFamily="34" charset="0"/>
              </a:rPr>
              <a:t> orbit, using de Broglie relation. </a:t>
            </a:r>
          </a:p>
          <a:p>
            <a:r>
              <a:rPr lang="en-US" sz="1800" b="1" dirty="0" smtClean="0">
                <a:latin typeface="Calibri" pitchFamily="34" charset="0"/>
              </a:rPr>
              <a:t>Thus, bohr’s  atomic model is justified on the basis of de Broglie hypothesis. </a:t>
            </a:r>
            <a:endParaRPr lang="en-US" sz="1800" b="1" dirty="0">
              <a:latin typeface="Calibri"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42</a:t>
            </a:fld>
            <a:endParaRPr lang="en"/>
          </a:p>
        </p:txBody>
      </p:sp>
      <p:pic>
        <p:nvPicPr>
          <p:cNvPr id="3" name="Picture 2" descr="C:\Users\Neha\Desktop\Capture.PNG"/>
          <p:cNvPicPr>
            <a:picLocks noChangeAspect="1" noChangeArrowheads="1"/>
          </p:cNvPicPr>
          <p:nvPr/>
        </p:nvPicPr>
        <p:blipFill>
          <a:blip r:embed="rId2"/>
          <a:srcRect l="5161" t="2432" r="8817" b="14894"/>
          <a:stretch>
            <a:fillRect/>
          </a:stretch>
        </p:blipFill>
        <p:spPr bwMode="auto">
          <a:xfrm>
            <a:off x="2133600" y="1504950"/>
            <a:ext cx="4953000" cy="3368040"/>
          </a:xfrm>
          <a:prstGeom prst="rect">
            <a:avLst/>
          </a:prstGeom>
          <a:noFill/>
        </p:spPr>
      </p:pic>
      <p:sp>
        <p:nvSpPr>
          <p:cNvPr id="5" name="Title 1"/>
          <p:cNvSpPr txBox="1">
            <a:spLocks/>
          </p:cNvSpPr>
          <p:nvPr/>
        </p:nvSpPr>
        <p:spPr>
          <a:xfrm>
            <a:off x="533400" y="285750"/>
            <a:ext cx="8229600" cy="1066800"/>
          </a:xfrm>
          <a:prstGeom prst="rect">
            <a:avLst/>
          </a:prstGeom>
        </p:spPr>
        <p:txBody>
          <a:bodyPr>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1" i="0" u="none" strike="noStrike" kern="0" cap="none" spc="0" normalizeH="0" baseline="0" noProof="0" dirty="0" smtClean="0">
                <a:ln>
                  <a:noFill/>
                </a:ln>
                <a:solidFill>
                  <a:schemeClr val="bg1"/>
                </a:solidFill>
                <a:effectLst/>
                <a:uLnTx/>
                <a:uFillTx/>
                <a:latin typeface="Bell MT" pitchFamily="18" charset="0"/>
                <a:sym typeface="Arial"/>
              </a:rPr>
              <a:t>Davisson-</a:t>
            </a:r>
            <a:r>
              <a:rPr kumimoji="0" lang="en-US" sz="3200" b="1" i="0" u="none" strike="noStrike" kern="0" cap="none" spc="0" normalizeH="0" baseline="0" noProof="0" dirty="0" err="1" smtClean="0">
                <a:ln>
                  <a:noFill/>
                </a:ln>
                <a:solidFill>
                  <a:schemeClr val="bg1"/>
                </a:solidFill>
                <a:effectLst/>
                <a:uLnTx/>
                <a:uFillTx/>
                <a:latin typeface="Bell MT" pitchFamily="18" charset="0"/>
                <a:sym typeface="Arial"/>
              </a:rPr>
              <a:t>Germer</a:t>
            </a:r>
            <a:r>
              <a:rPr kumimoji="0" lang="en-US" sz="3200" b="1" i="0" u="none" strike="noStrike" kern="0" cap="none" spc="0" normalizeH="0" baseline="0" noProof="0" dirty="0" smtClean="0">
                <a:ln>
                  <a:noFill/>
                </a:ln>
                <a:solidFill>
                  <a:schemeClr val="bg1"/>
                </a:solidFill>
                <a:effectLst/>
                <a:uLnTx/>
                <a:uFillTx/>
                <a:latin typeface="Bell MT" pitchFamily="18" charset="0"/>
                <a:sym typeface="Arial"/>
              </a:rPr>
              <a:t> Experiment</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smtClean="0">
                <a:ln>
                  <a:noFill/>
                </a:ln>
                <a:solidFill>
                  <a:schemeClr val="tx1"/>
                </a:solidFill>
                <a:effectLst/>
                <a:uLnTx/>
                <a:uFillTx/>
                <a:latin typeface="Bell MT" pitchFamily="18" charset="0"/>
                <a:sym typeface="Arial"/>
              </a:rPr>
              <a:t>Experimental proof for De-</a:t>
            </a:r>
            <a:r>
              <a:rPr kumimoji="0" lang="en-US" sz="2400" b="1" i="0" u="none" strike="noStrike" kern="0" cap="none" spc="0" normalizeH="0" noProof="0" dirty="0" smtClean="0">
                <a:ln>
                  <a:noFill/>
                </a:ln>
                <a:solidFill>
                  <a:schemeClr val="tx1"/>
                </a:solidFill>
                <a:effectLst/>
                <a:uLnTx/>
                <a:uFillTx/>
                <a:latin typeface="Bell MT" pitchFamily="18" charset="0"/>
                <a:sym typeface="Arial"/>
              </a:rPr>
              <a:t> Broglie Hypothesis</a:t>
            </a:r>
            <a:r>
              <a:rPr kumimoji="0" lang="en-US" sz="2400" b="1" i="0" u="none" strike="noStrike" kern="0" cap="none" spc="0" normalizeH="0" baseline="0" noProof="0" dirty="0" smtClean="0">
                <a:ln>
                  <a:noFill/>
                </a:ln>
                <a:solidFill>
                  <a:schemeClr val="tx1"/>
                </a:solidFill>
                <a:effectLst/>
                <a:uLnTx/>
                <a:uFillTx/>
                <a:latin typeface="Bell MT" pitchFamily="18" charset="0"/>
                <a:sym typeface="Arial"/>
              </a:rPr>
              <a:t> </a:t>
            </a:r>
            <a:r>
              <a:rPr kumimoji="0" lang="en-US" sz="2400" b="1" i="0" u="none" strike="noStrike" kern="0" cap="none" spc="0" normalizeH="0" baseline="0" noProof="0" dirty="0" smtClean="0">
                <a:ln>
                  <a:noFill/>
                </a:ln>
                <a:solidFill>
                  <a:schemeClr val="tx1"/>
                </a:solidFill>
                <a:effectLst/>
                <a:uLnTx/>
                <a:uFillTx/>
                <a:latin typeface="Calibri" pitchFamily="34" charset="0"/>
                <a:sym typeface="Arial"/>
              </a:rPr>
              <a:t>(1927)</a:t>
            </a:r>
            <a:br>
              <a:rPr kumimoji="0" lang="en-US" sz="2400" b="1" i="0" u="none" strike="noStrike" kern="0" cap="none" spc="0" normalizeH="0" baseline="0" noProof="0" dirty="0" smtClean="0">
                <a:ln>
                  <a:noFill/>
                </a:ln>
                <a:solidFill>
                  <a:schemeClr val="tx1"/>
                </a:solidFill>
                <a:effectLst/>
                <a:uLnTx/>
                <a:uFillTx/>
                <a:latin typeface="Calibri" pitchFamily="34" charset="0"/>
                <a:sym typeface="Arial"/>
              </a:rPr>
            </a:br>
            <a:endParaRPr kumimoji="0" lang="en-US" sz="2400" b="1" i="0" u="none" strike="noStrike" kern="0" cap="none" spc="0" normalizeH="0" baseline="0" noProof="0" dirty="0">
              <a:ln>
                <a:noFill/>
              </a:ln>
              <a:solidFill>
                <a:schemeClr val="tx1"/>
              </a:solidFill>
              <a:effectLst/>
              <a:uLnTx/>
              <a:uFillTx/>
              <a:latin typeface="Calibri" pitchFamily="34" charset="0"/>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43</a:t>
            </a:fld>
            <a:endParaRPr lang="en"/>
          </a:p>
        </p:txBody>
      </p:sp>
      <p:sp>
        <p:nvSpPr>
          <p:cNvPr id="3" name="Rectangle 2"/>
          <p:cNvSpPr/>
          <p:nvPr/>
        </p:nvSpPr>
        <p:spPr>
          <a:xfrm>
            <a:off x="3276600" y="209550"/>
            <a:ext cx="2367956" cy="584775"/>
          </a:xfrm>
          <a:prstGeom prst="rect">
            <a:avLst/>
          </a:prstGeom>
        </p:spPr>
        <p:txBody>
          <a:bodyPr wrap="none">
            <a:spAutoFit/>
          </a:bodyPr>
          <a:lstStyle/>
          <a:p>
            <a:r>
              <a:rPr lang="en-US" sz="3200" b="1" dirty="0" smtClean="0">
                <a:solidFill>
                  <a:schemeClr val="bg1"/>
                </a:solidFill>
                <a:latin typeface="Bell MT" pitchFamily="18" charset="0"/>
              </a:rPr>
              <a:t>Explanation</a:t>
            </a:r>
            <a:endParaRPr lang="en-US" sz="3200" b="1" dirty="0">
              <a:solidFill>
                <a:schemeClr val="bg1"/>
              </a:solidFill>
              <a:latin typeface="Bell MT" pitchFamily="18" charset="0"/>
            </a:endParaRPr>
          </a:p>
        </p:txBody>
      </p:sp>
      <p:pic>
        <p:nvPicPr>
          <p:cNvPr id="46082" name="Picture 2" descr="what phenomenon was observed in the davisson germer experiment - Physics -  Dual Nature Of Radiation And Matter - 11100027 | Meritnation.com"/>
          <p:cNvPicPr>
            <a:picLocks noChangeAspect="1" noChangeArrowheads="1"/>
          </p:cNvPicPr>
          <p:nvPr/>
        </p:nvPicPr>
        <p:blipFill>
          <a:blip r:embed="rId2"/>
          <a:srcRect/>
          <a:stretch>
            <a:fillRect/>
          </a:stretch>
        </p:blipFill>
        <p:spPr bwMode="auto">
          <a:xfrm>
            <a:off x="1600200" y="895350"/>
            <a:ext cx="5181600" cy="1737930"/>
          </a:xfrm>
          <a:prstGeom prst="rect">
            <a:avLst/>
          </a:prstGeom>
          <a:noFill/>
        </p:spPr>
      </p:pic>
      <p:sp>
        <p:nvSpPr>
          <p:cNvPr id="5" name="Rectangle 4"/>
          <p:cNvSpPr/>
          <p:nvPr/>
        </p:nvSpPr>
        <p:spPr>
          <a:xfrm>
            <a:off x="304800" y="3047821"/>
            <a:ext cx="4572000" cy="1200329"/>
          </a:xfrm>
          <a:prstGeom prst="rect">
            <a:avLst/>
          </a:prstGeom>
        </p:spPr>
        <p:txBody>
          <a:bodyPr wrap="square">
            <a:spAutoFit/>
          </a:bodyPr>
          <a:lstStyle/>
          <a:p>
            <a:pPr>
              <a:spcBef>
                <a:spcPct val="50000"/>
              </a:spcBef>
              <a:buFont typeface="Wingdings" pitchFamily="2" charset="2"/>
              <a:buChar char="§"/>
            </a:pPr>
            <a:r>
              <a:rPr lang="en-US" sz="1800" b="1" dirty="0" smtClean="0">
                <a:solidFill>
                  <a:schemeClr val="tx1"/>
                </a:solidFill>
                <a:latin typeface="Calibri" pitchFamily="34" charset="0"/>
              </a:rPr>
              <a:t> Intensity of scattered beam of electrons  is found to be maximum when angle of scattering is 50</a:t>
            </a:r>
            <a:r>
              <a:rPr lang="en-US" sz="1800" b="1" dirty="0" smtClean="0">
                <a:solidFill>
                  <a:schemeClr val="tx1"/>
                </a:solidFill>
                <a:latin typeface="Calibri" pitchFamily="34" charset="0"/>
                <a:cs typeface="Arial" charset="0"/>
              </a:rPr>
              <a:t>° and the accelerating potential is 54 V.</a:t>
            </a:r>
            <a:endParaRPr lang="en-US" sz="1800" b="1" dirty="0">
              <a:solidFill>
                <a:schemeClr val="tx1"/>
              </a:solidFill>
              <a:latin typeface="Calibri" pitchFamily="34" charset="0"/>
              <a:cs typeface="Arial" charset="0"/>
            </a:endParaRPr>
          </a:p>
        </p:txBody>
      </p:sp>
      <p:pic>
        <p:nvPicPr>
          <p:cNvPr id="46083" name="Picture 3"/>
          <p:cNvPicPr>
            <a:picLocks noChangeAspect="1" noChangeArrowheads="1"/>
          </p:cNvPicPr>
          <p:nvPr/>
        </p:nvPicPr>
        <p:blipFill>
          <a:blip r:embed="rId3"/>
          <a:srcRect t="16194" b="12551"/>
          <a:stretch>
            <a:fillRect/>
          </a:stretch>
        </p:blipFill>
        <p:spPr bwMode="auto">
          <a:xfrm>
            <a:off x="5334000" y="2876550"/>
            <a:ext cx="3512127" cy="198120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44</a:t>
            </a:fld>
            <a:endParaRPr lang="en"/>
          </a:p>
        </p:txBody>
      </p:sp>
      <p:sp>
        <p:nvSpPr>
          <p:cNvPr id="3" name="Rectangle 2"/>
          <p:cNvSpPr/>
          <p:nvPr/>
        </p:nvSpPr>
        <p:spPr>
          <a:xfrm>
            <a:off x="609600" y="285750"/>
            <a:ext cx="8077200" cy="584775"/>
          </a:xfrm>
          <a:prstGeom prst="rect">
            <a:avLst/>
          </a:prstGeom>
        </p:spPr>
        <p:txBody>
          <a:bodyPr wrap="square">
            <a:spAutoFit/>
          </a:bodyPr>
          <a:lstStyle/>
          <a:p>
            <a:pPr algn="ctr"/>
            <a:r>
              <a:rPr lang="en-US" sz="3200" b="1" dirty="0" smtClean="0">
                <a:solidFill>
                  <a:schemeClr val="bg1"/>
                </a:solidFill>
                <a:latin typeface="Bell MT" pitchFamily="18" charset="0"/>
              </a:rPr>
              <a:t>Analysis</a:t>
            </a:r>
            <a:endParaRPr lang="en-US" sz="3200" b="1" dirty="0">
              <a:solidFill>
                <a:schemeClr val="bg1"/>
              </a:solidFill>
              <a:latin typeface="Bell MT" pitchFamily="18" charset="0"/>
            </a:endParaRPr>
          </a:p>
        </p:txBody>
      </p:sp>
      <p:pic>
        <p:nvPicPr>
          <p:cNvPr id="50178" name="Picture 2" descr="In The Davisson Germer Experiment, The Scattering ... | Chegg.com"/>
          <p:cNvPicPr>
            <a:picLocks noChangeAspect="1" noChangeArrowheads="1"/>
          </p:cNvPicPr>
          <p:nvPr/>
        </p:nvPicPr>
        <p:blipFill>
          <a:blip r:embed="rId2"/>
          <a:srcRect l="27586" b="9302"/>
          <a:stretch>
            <a:fillRect/>
          </a:stretch>
        </p:blipFill>
        <p:spPr bwMode="auto">
          <a:xfrm>
            <a:off x="2286000" y="1123950"/>
            <a:ext cx="3505200" cy="2603862"/>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330" y="209550"/>
            <a:ext cx="8229600" cy="533400"/>
          </a:xfrm>
        </p:spPr>
        <p:txBody>
          <a:bodyPr/>
          <a:lstStyle/>
          <a:p>
            <a:pPr algn="ctr"/>
            <a:r>
              <a:rPr lang="en-US" sz="2800" b="1" dirty="0" smtClean="0"/>
              <a:t>Wave Packets</a:t>
            </a:r>
            <a:endParaRPr lang="en-US" sz="2800" b="1"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45</a:t>
            </a:fld>
            <a:endParaRPr lang="en"/>
          </a:p>
        </p:txBody>
      </p:sp>
      <p:pic>
        <p:nvPicPr>
          <p:cNvPr id="45058" name="Picture 2" descr="https://imbooz.com/wp-content/uploads/2018/07/wave-packet-.jpg"/>
          <p:cNvPicPr>
            <a:picLocks noChangeAspect="1" noChangeArrowheads="1"/>
          </p:cNvPicPr>
          <p:nvPr/>
        </p:nvPicPr>
        <p:blipFill>
          <a:blip r:embed="rId2"/>
          <a:srcRect l="9836" t="2550" r="3279" b="15847"/>
          <a:stretch>
            <a:fillRect/>
          </a:stretch>
        </p:blipFill>
        <p:spPr bwMode="auto">
          <a:xfrm>
            <a:off x="533400" y="895350"/>
            <a:ext cx="2776537" cy="1676400"/>
          </a:xfrm>
          <a:prstGeom prst="rect">
            <a:avLst/>
          </a:prstGeom>
          <a:noFill/>
        </p:spPr>
      </p:pic>
      <p:sp>
        <p:nvSpPr>
          <p:cNvPr id="5" name="TextBox 4"/>
          <p:cNvSpPr txBox="1"/>
          <p:nvPr/>
        </p:nvSpPr>
        <p:spPr>
          <a:xfrm>
            <a:off x="3505200" y="2419350"/>
            <a:ext cx="5334000" cy="2369880"/>
          </a:xfrm>
          <a:prstGeom prst="rect">
            <a:avLst/>
          </a:prstGeom>
          <a:noFill/>
        </p:spPr>
        <p:txBody>
          <a:bodyPr wrap="square" rtlCol="0">
            <a:spAutoFit/>
          </a:bodyPr>
          <a:lstStyle/>
          <a:p>
            <a:pPr>
              <a:buFont typeface="Wingdings" pitchFamily="2" charset="2"/>
              <a:buChar char="§"/>
            </a:pPr>
            <a:r>
              <a:rPr lang="en-US" sz="1800" dirty="0" smtClean="0">
                <a:latin typeface="Calibri" pitchFamily="34" charset="0"/>
              </a:rPr>
              <a:t> </a:t>
            </a:r>
            <a:r>
              <a:rPr lang="en-US" sz="1600" dirty="0" smtClean="0">
                <a:latin typeface="Calibri" pitchFamily="34" charset="0"/>
              </a:rPr>
              <a:t>A single wave cannot represent a particle and hence many waves representing a particle has to be considered, giving rise to the concept of wave packet.</a:t>
            </a:r>
          </a:p>
          <a:p>
            <a:pPr>
              <a:buFont typeface="Wingdings" pitchFamily="2" charset="2"/>
              <a:buChar char="§"/>
            </a:pPr>
            <a:endParaRPr lang="en-US" sz="1600" dirty="0" smtClean="0">
              <a:latin typeface="Calibri" pitchFamily="34" charset="0"/>
            </a:endParaRPr>
          </a:p>
          <a:p>
            <a:pPr>
              <a:buFont typeface="Wingdings" pitchFamily="2" charset="2"/>
              <a:buChar char="§"/>
            </a:pPr>
            <a:r>
              <a:rPr lang="en-US" sz="1600" dirty="0" smtClean="0">
                <a:latin typeface="Calibri" pitchFamily="34" charset="0"/>
              </a:rPr>
              <a:t> It is a resultant of combination of infinite number of waves having almost the same amplitude but wavelengths slightly different from one another.</a:t>
            </a:r>
          </a:p>
          <a:p>
            <a:pPr>
              <a:buFont typeface="Wingdings" pitchFamily="2" charset="2"/>
              <a:buChar char="§"/>
            </a:pPr>
            <a:endParaRPr lang="en-US" sz="1600" dirty="0" smtClean="0">
              <a:latin typeface="Calibri" pitchFamily="34" charset="0"/>
            </a:endParaRPr>
          </a:p>
          <a:p>
            <a:pPr>
              <a:buFont typeface="Wingdings" pitchFamily="2" charset="2"/>
              <a:buChar char="§"/>
            </a:pPr>
            <a:r>
              <a:rPr lang="en-US" sz="1600" dirty="0" smtClean="0">
                <a:latin typeface="Calibri" pitchFamily="34" charset="0"/>
              </a:rPr>
              <a:t>Matter waves can be represented by a wave packet.</a:t>
            </a:r>
            <a:endParaRPr lang="en-US" sz="1600" dirty="0">
              <a:latin typeface="Calibri" pitchFamily="34" charset="0"/>
            </a:endParaRPr>
          </a:p>
        </p:txBody>
      </p:sp>
      <p:sp>
        <p:nvSpPr>
          <p:cNvPr id="45059" name="Rectangle 3"/>
          <p:cNvSpPr>
            <a:spLocks noChangeArrowheads="1"/>
          </p:cNvSpPr>
          <p:nvPr/>
        </p:nvSpPr>
        <p:spPr bwMode="auto">
          <a:xfrm>
            <a:off x="3429000" y="895351"/>
            <a:ext cx="5562600" cy="15286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spcBef>
                <a:spcPct val="0"/>
              </a:spcBef>
              <a:spcAft>
                <a:spcPct val="0"/>
              </a:spcAft>
              <a:buClrTx/>
              <a:buSzTx/>
              <a:buFont typeface="Wingdings" pitchFamily="2" charset="2"/>
              <a:buChar char="§"/>
              <a:tabLst/>
            </a:pPr>
            <a:r>
              <a:rPr kumimoji="0" lang="en-US" sz="18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1"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A wave is always characterized by its infinite spread in space while particle has precise location. </a:t>
            </a:r>
          </a:p>
          <a:p>
            <a:pPr marL="0" marR="0" lvl="0" indent="0" algn="l" defTabSz="914400" rtl="0" eaLnBrk="1" fontAlgn="base" latinLnBrk="0" hangingPunct="1">
              <a:spcBef>
                <a:spcPct val="0"/>
              </a:spcBef>
              <a:spcAft>
                <a:spcPct val="0"/>
              </a:spcAft>
              <a:buClrTx/>
              <a:buSzTx/>
              <a:buFont typeface="Wingdings" pitchFamily="2" charset="2"/>
              <a:buChar char="§"/>
              <a:tabLst/>
            </a:pPr>
            <a:endParaRPr kumimoji="0" lang="en-US" sz="2000" b="1"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endParaRPr>
          </a:p>
          <a:p>
            <a:pPr lvl="1" fontAlgn="base">
              <a:spcBef>
                <a:spcPct val="0"/>
              </a:spcBef>
              <a:spcAft>
                <a:spcPct val="0"/>
              </a:spcAft>
              <a:buClrTx/>
              <a:buFont typeface="Wingdings" pitchFamily="2" charset="2"/>
              <a:buChar char="§"/>
            </a:pPr>
            <a:r>
              <a:rPr lang="en-US" sz="2000" b="1" baseline="30000" dirty="0" smtClean="0">
                <a:solidFill>
                  <a:schemeClr val="tx1"/>
                </a:solidFill>
                <a:latin typeface="Calibri" pitchFamily="34" charset="0"/>
                <a:ea typeface="Calibri" pitchFamily="34" charset="0"/>
                <a:cs typeface="Times New Roman" pitchFamily="18" charset="0"/>
              </a:rPr>
              <a:t> </a:t>
            </a:r>
            <a:r>
              <a:rPr kumimoji="0" lang="en-US" sz="2000" b="1"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Energy of wave is spread over region of its existence since its amplitude is same everywhere</a:t>
            </a:r>
            <a:r>
              <a:rPr kumimoji="0" lang="en-US" sz="2000" b="1" i="0" u="none" strike="noStrike" cap="none" normalizeH="0" dirty="0" smtClean="0">
                <a:ln>
                  <a:noFill/>
                </a:ln>
                <a:solidFill>
                  <a:schemeClr val="tx1"/>
                </a:solidFill>
                <a:effectLst/>
                <a:latin typeface="Calibri" pitchFamily="34" charset="0"/>
                <a:ea typeface="Calibri" pitchFamily="34" charset="0"/>
                <a:cs typeface="Times New Roman" pitchFamily="18" charset="0"/>
              </a:rPr>
              <a:t> </a:t>
            </a:r>
            <a:r>
              <a:rPr kumimoji="0" lang="en-US" sz="2000" b="1"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but, energy of particle is concentrated at its site. Thus, a single</a:t>
            </a:r>
            <a:r>
              <a:rPr kumimoji="0" lang="en-US" sz="2000" b="1" i="0" u="none" strike="noStrike" cap="none" normalizeH="0" dirty="0" smtClean="0">
                <a:ln>
                  <a:noFill/>
                </a:ln>
                <a:solidFill>
                  <a:schemeClr val="tx1"/>
                </a:solidFill>
                <a:effectLst/>
                <a:latin typeface="Calibri" pitchFamily="34" charset="0"/>
                <a:ea typeface="Calibri" pitchFamily="34" charset="0"/>
                <a:cs typeface="Times New Roman" pitchFamily="18" charset="0"/>
              </a:rPr>
              <a:t> </a:t>
            </a:r>
            <a:r>
              <a:rPr kumimoji="0" lang="en-US" sz="2000" b="1"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monochromatic wave does not represent a localized particle. </a:t>
            </a:r>
            <a:endParaRPr kumimoji="0" lang="en-US" sz="2000" b="1" i="0" u="none" strike="noStrike" cap="none" normalizeH="0" baseline="0" dirty="0" smtClean="0">
              <a:ln>
                <a:noFill/>
              </a:ln>
              <a:solidFill>
                <a:schemeClr val="tx1"/>
              </a:solidFill>
              <a:effectLst/>
              <a:latin typeface="Calibri" pitchFamily="34" charset="0"/>
              <a:cs typeface="Arial"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330" y="209550"/>
            <a:ext cx="8229600" cy="609600"/>
          </a:xfrm>
        </p:spPr>
        <p:txBody>
          <a:bodyPr/>
          <a:lstStyle/>
          <a:p>
            <a:pPr algn="ctr"/>
            <a:r>
              <a:rPr lang="en-US" sz="2800" b="1" dirty="0" smtClean="0"/>
              <a:t>Heisenberg Uncertainty Principle</a:t>
            </a:r>
            <a:endParaRPr lang="en-US" sz="2800" b="1"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46</a:t>
            </a:fld>
            <a:endParaRPr lang="en"/>
          </a:p>
        </p:txBody>
      </p:sp>
      <p:sp>
        <p:nvSpPr>
          <p:cNvPr id="5" name="TextBox 4"/>
          <p:cNvSpPr txBox="1"/>
          <p:nvPr/>
        </p:nvSpPr>
        <p:spPr>
          <a:xfrm>
            <a:off x="304800" y="895350"/>
            <a:ext cx="2743200" cy="369332"/>
          </a:xfrm>
          <a:prstGeom prst="rect">
            <a:avLst/>
          </a:prstGeom>
          <a:noFill/>
        </p:spPr>
        <p:txBody>
          <a:bodyPr wrap="square" rtlCol="0">
            <a:spAutoFit/>
          </a:bodyPr>
          <a:lstStyle/>
          <a:p>
            <a:r>
              <a:rPr lang="en-US" sz="1800" b="1" dirty="0" smtClean="0">
                <a:latin typeface="Calibri" pitchFamily="34" charset="0"/>
              </a:rPr>
              <a:t>Statement- </a:t>
            </a:r>
            <a:endParaRPr lang="en-US" sz="1800" b="1" dirty="0">
              <a:latin typeface="Calibri" pitchFamily="34" charset="0"/>
            </a:endParaRPr>
          </a:p>
        </p:txBody>
      </p:sp>
      <p:sp>
        <p:nvSpPr>
          <p:cNvPr id="6" name="TextBox 5"/>
          <p:cNvSpPr txBox="1"/>
          <p:nvPr/>
        </p:nvSpPr>
        <p:spPr>
          <a:xfrm>
            <a:off x="228600" y="1200150"/>
            <a:ext cx="8610600" cy="2308324"/>
          </a:xfrm>
          <a:prstGeom prst="rect">
            <a:avLst/>
          </a:prstGeom>
          <a:noFill/>
        </p:spPr>
        <p:txBody>
          <a:bodyPr wrap="square" rtlCol="0">
            <a:spAutoFit/>
          </a:bodyPr>
          <a:lstStyle/>
          <a:p>
            <a:pPr>
              <a:buFont typeface="Wingdings" pitchFamily="2" charset="2"/>
              <a:buChar char="§"/>
            </a:pPr>
            <a:r>
              <a:rPr lang="en-US" dirty="0" smtClean="0">
                <a:latin typeface="Calibri" pitchFamily="34" charset="0"/>
              </a:rPr>
              <a:t> </a:t>
            </a:r>
            <a:r>
              <a:rPr lang="en-US" sz="1600" dirty="0" smtClean="0">
                <a:latin typeface="Calibri" pitchFamily="34" charset="0"/>
              </a:rPr>
              <a:t>The measurement of momentum and determination of location of a micro body can not be done simultaneously with 100 % accuracy.</a:t>
            </a:r>
          </a:p>
          <a:p>
            <a:r>
              <a:rPr lang="en-US" sz="1600" b="1" dirty="0" smtClean="0">
                <a:latin typeface="Calibri" pitchFamily="34" charset="0"/>
              </a:rPr>
              <a:t>OR</a:t>
            </a:r>
          </a:p>
          <a:p>
            <a:pPr>
              <a:buFont typeface="Wingdings" pitchFamily="2" charset="2"/>
              <a:buChar char="§"/>
            </a:pPr>
            <a:r>
              <a:rPr lang="en-US" sz="1600" dirty="0" smtClean="0">
                <a:latin typeface="Calibri" pitchFamily="34" charset="0"/>
              </a:rPr>
              <a:t> It is not possible to determine simultaneously the measurements of position and momentum of a particle to an unlimited accuracy.</a:t>
            </a:r>
          </a:p>
          <a:p>
            <a:r>
              <a:rPr lang="en-US" sz="1600" b="1" dirty="0" smtClean="0">
                <a:latin typeface="Calibri" pitchFamily="34" charset="0"/>
              </a:rPr>
              <a:t>OR</a:t>
            </a:r>
          </a:p>
          <a:p>
            <a:pPr>
              <a:buFont typeface="Wingdings" pitchFamily="2" charset="2"/>
              <a:buChar char="§"/>
            </a:pPr>
            <a:endParaRPr lang="en-US" sz="1600" dirty="0" smtClean="0">
              <a:latin typeface="Calibri" pitchFamily="34" charset="0"/>
            </a:endParaRPr>
          </a:p>
          <a:p>
            <a:pPr>
              <a:buFont typeface="Wingdings" pitchFamily="2" charset="2"/>
              <a:buChar char="§"/>
            </a:pPr>
            <a:endParaRPr lang="en-US" sz="1600" dirty="0" smtClean="0">
              <a:latin typeface="Calibri" pitchFamily="34" charset="0"/>
            </a:endParaRPr>
          </a:p>
          <a:p>
            <a:pPr>
              <a:buFont typeface="Wingdings" pitchFamily="2" charset="2"/>
              <a:buChar char="§"/>
            </a:pPr>
            <a:endParaRPr lang="en-US" sz="1600" dirty="0">
              <a:latin typeface="Calibri" pitchFamily="34" charset="0"/>
            </a:endParaRPr>
          </a:p>
        </p:txBody>
      </p:sp>
      <p:sp>
        <p:nvSpPr>
          <p:cNvPr id="45059" name="Rectangle 3"/>
          <p:cNvSpPr>
            <a:spLocks noChangeArrowheads="1"/>
          </p:cNvSpPr>
          <p:nvPr/>
        </p:nvSpPr>
        <p:spPr bwMode="auto">
          <a:xfrm>
            <a:off x="228600" y="2800350"/>
            <a:ext cx="8763000" cy="24314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
              <a:tabLst/>
            </a:pPr>
            <a:r>
              <a:rPr kumimoji="0" lang="en-US" sz="2400" i="0" u="none" strike="noStrike" cap="none" normalizeH="0" baseline="30000" dirty="0" smtClean="0">
                <a:ln>
                  <a:noFill/>
                </a:ln>
                <a:solidFill>
                  <a:schemeClr val="tx1"/>
                </a:solidFill>
                <a:effectLst/>
                <a:latin typeface="Calibri" pitchFamily="34" charset="0"/>
                <a:ea typeface="Calibri" pitchFamily="34" charset="0"/>
                <a:cs typeface="Arial" pitchFamily="34" charset="0"/>
              </a:rPr>
              <a:t> Heisenberg’s uncertainty principle states that, the momentum and position of a particle cannot be measured accurately and simultaneously. </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
              <a:tabLst/>
            </a:pPr>
            <a:endParaRPr kumimoji="0" lang="en-US" sz="2400" i="0" u="none" strike="noStrike" cap="none" normalizeH="0" baseline="30000" dirty="0" smtClean="0">
              <a:ln>
                <a:noFill/>
              </a:ln>
              <a:solidFill>
                <a:schemeClr val="tx1"/>
              </a:solidFill>
              <a:effectLst/>
              <a:latin typeface="Calibri" pitchFamily="34" charset="0"/>
              <a:ea typeface="Calibri" pitchFamily="34" charset="0"/>
              <a:cs typeface="Arial" pitchFamily="34" charset="0"/>
            </a:endParaRPr>
          </a:p>
          <a:p>
            <a:pPr>
              <a:buFont typeface="Wingdings" pitchFamily="2" charset="2"/>
              <a:buChar char="§"/>
            </a:pPr>
            <a:r>
              <a:rPr kumimoji="0" lang="en-US" sz="2400" i="0" u="none" strike="noStrike" cap="none" normalizeH="0" baseline="30000" dirty="0" smtClean="0">
                <a:ln>
                  <a:noFill/>
                </a:ln>
                <a:solidFill>
                  <a:schemeClr val="tx1"/>
                </a:solidFill>
                <a:effectLst/>
                <a:latin typeface="Calibri" pitchFamily="34" charset="0"/>
                <a:ea typeface="Calibri" pitchFamily="34" charset="0"/>
                <a:cs typeface="Arial" pitchFamily="34" charset="0"/>
              </a:rPr>
              <a:t> The product of uncertainty in position and momentum of a particle is greater or equal to h/2</a:t>
            </a:r>
            <a:r>
              <a:rPr lang="en-US" sz="2400" baseline="30000" dirty="0" smtClean="0">
                <a:solidFill>
                  <a:schemeClr val="tx1"/>
                </a:solidFill>
                <a:latin typeface="Calibri" pitchFamily="34" charset="0"/>
                <a:ea typeface="Cambria Math"/>
                <a:cs typeface="Arial" pitchFamily="34" charset="0"/>
              </a:rPr>
              <a:t> 𝜫</a:t>
            </a:r>
          </a:p>
          <a:p>
            <a:r>
              <a:rPr lang="en-US" sz="2400" baseline="30000" dirty="0" smtClean="0">
                <a:latin typeface="Calibri" pitchFamily="34" charset="0"/>
              </a:rPr>
              <a:t> where h is Planck’s constant. </a:t>
            </a:r>
          </a:p>
          <a:p>
            <a:endParaRPr lang="en-US" sz="2400" baseline="30000" dirty="0" smtClean="0">
              <a:latin typeface="Calibri" pitchFamily="34" charset="0"/>
            </a:endParaRPr>
          </a:p>
          <a:p>
            <a:pPr>
              <a:buFont typeface="Wingdings" pitchFamily="2" charset="2"/>
              <a:buChar char="§"/>
            </a:pPr>
            <a:r>
              <a:rPr lang="en-US" sz="2400" baseline="30000" dirty="0" smtClean="0">
                <a:latin typeface="Calibri" pitchFamily="34" charset="0"/>
              </a:rPr>
              <a:t> Heisenberg’s Principle is written mathematically as</a:t>
            </a:r>
          </a:p>
          <a:p>
            <a:r>
              <a:rPr lang="en-US" sz="2400" baseline="30000" dirty="0" err="1" smtClean="0">
                <a:latin typeface="Calibri" pitchFamily="34" charset="0"/>
              </a:rPr>
              <a:t>Δx</a:t>
            </a:r>
            <a:r>
              <a:rPr lang="en-US" sz="2400" baseline="30000" dirty="0" smtClean="0">
                <a:latin typeface="Calibri" pitchFamily="34" charset="0"/>
              </a:rPr>
              <a:t> .</a:t>
            </a:r>
            <a:r>
              <a:rPr lang="en-US" sz="2400" baseline="30000" dirty="0" err="1" smtClean="0">
                <a:latin typeface="Calibri" pitchFamily="34" charset="0"/>
              </a:rPr>
              <a:t>Δp</a:t>
            </a:r>
            <a:r>
              <a:rPr lang="en-US" sz="2400" baseline="30000" dirty="0" smtClean="0">
                <a:latin typeface="Calibri" pitchFamily="34" charset="0"/>
              </a:rPr>
              <a:t> </a:t>
            </a:r>
            <a:r>
              <a:rPr lang="en-US" sz="2400" u="sng" baseline="30000" dirty="0" smtClean="0">
                <a:latin typeface="Calibri" pitchFamily="34" charset="0"/>
              </a:rPr>
              <a:t>&gt;</a:t>
            </a:r>
            <a:r>
              <a:rPr lang="en-US" sz="2400" baseline="30000" dirty="0" smtClean="0">
                <a:solidFill>
                  <a:schemeClr val="tx1"/>
                </a:solidFill>
                <a:latin typeface="Calibri" pitchFamily="34" charset="0"/>
                <a:ea typeface="Calibri" pitchFamily="34" charset="0"/>
                <a:cs typeface="Arial" pitchFamily="34" charset="0"/>
              </a:rPr>
              <a:t> h/2</a:t>
            </a:r>
            <a:r>
              <a:rPr lang="en-US" sz="2400" baseline="30000" dirty="0" smtClean="0">
                <a:solidFill>
                  <a:schemeClr val="tx1"/>
                </a:solidFill>
                <a:latin typeface="Calibri" pitchFamily="34" charset="0"/>
                <a:ea typeface="Cambria Math"/>
                <a:cs typeface="Arial" pitchFamily="34" charset="0"/>
              </a:rPr>
              <a:t> 𝜫</a:t>
            </a:r>
            <a:endParaRPr lang="en-US" sz="2400" baseline="30000" dirty="0" smtClean="0">
              <a:latin typeface="Calibri" pitchFamily="34" charset="0"/>
            </a:endParaRPr>
          </a:p>
          <a:p>
            <a:pPr lvl="0" fontAlgn="base">
              <a:spcBef>
                <a:spcPct val="0"/>
              </a:spcBef>
              <a:spcAft>
                <a:spcPct val="0"/>
              </a:spcAft>
              <a:buClrTx/>
            </a:pPr>
            <a:endParaRPr kumimoji="0" lang="en-US" sz="2400" i="0" u="none" strike="noStrike" cap="none" normalizeH="0" baseline="0" dirty="0" smtClean="0">
              <a:ln>
                <a:noFill/>
              </a:ln>
              <a:solidFill>
                <a:schemeClr val="tx1"/>
              </a:solidFill>
              <a:effectLst/>
              <a:latin typeface="Calibri" pitchFamily="34" charset="0"/>
              <a:cs typeface="Arial" pitchFamily="34" charset="0"/>
            </a:endParaRPr>
          </a:p>
        </p:txBody>
      </p:sp>
      <p:sp>
        <p:nvSpPr>
          <p:cNvPr id="45061" name="Rectangle 5"/>
          <p:cNvSpPr>
            <a:spLocks noChangeArrowheads="1"/>
          </p:cNvSpPr>
          <p:nvPr/>
        </p:nvSpPr>
        <p:spPr bwMode="auto">
          <a:xfrm>
            <a:off x="0" y="1143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5066" name="Picture 10" descr="https://i.stack.imgur.com/FwXTr.png"/>
          <p:cNvPicPr>
            <a:picLocks noChangeAspect="1" noChangeArrowheads="1"/>
          </p:cNvPicPr>
          <p:nvPr/>
        </p:nvPicPr>
        <p:blipFill>
          <a:blip r:embed="rId3"/>
          <a:srcRect/>
          <a:stretch>
            <a:fillRect/>
          </a:stretch>
        </p:blipFill>
        <p:spPr bwMode="auto">
          <a:xfrm>
            <a:off x="6019800" y="4324350"/>
            <a:ext cx="762000" cy="596959"/>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330" y="285750"/>
            <a:ext cx="8229600" cy="413400"/>
          </a:xfrm>
        </p:spPr>
        <p:txBody>
          <a:bodyPr/>
          <a:lstStyle/>
          <a:p>
            <a:r>
              <a:rPr lang="en-US" sz="2400" b="1" dirty="0" smtClean="0"/>
              <a:t>Physical Significance</a:t>
            </a:r>
            <a:endParaRPr lang="en-US" sz="2400" b="1"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47</a:t>
            </a:fld>
            <a:endParaRPr lang="en"/>
          </a:p>
        </p:txBody>
      </p:sp>
      <p:sp>
        <p:nvSpPr>
          <p:cNvPr id="4" name="TextBox 3"/>
          <p:cNvSpPr txBox="1"/>
          <p:nvPr/>
        </p:nvSpPr>
        <p:spPr>
          <a:xfrm>
            <a:off x="304800" y="819150"/>
            <a:ext cx="8382000" cy="2308324"/>
          </a:xfrm>
          <a:prstGeom prst="rect">
            <a:avLst/>
          </a:prstGeom>
          <a:noFill/>
        </p:spPr>
        <p:txBody>
          <a:bodyPr wrap="square" rtlCol="0">
            <a:spAutoFit/>
          </a:bodyPr>
          <a:lstStyle/>
          <a:p>
            <a:pPr>
              <a:buFont typeface="Wingdings" pitchFamily="2" charset="2"/>
              <a:buChar char="§"/>
            </a:pPr>
            <a:r>
              <a:rPr lang="en-US" dirty="0" smtClean="0"/>
              <a:t> </a:t>
            </a:r>
            <a:r>
              <a:rPr lang="en-US" sz="1800" dirty="0" smtClean="0">
                <a:latin typeface="Calibri" pitchFamily="34" charset="0"/>
              </a:rPr>
              <a:t>Simultaneous determination of momentum and location of the moving micro bodies can not be measured with 100% accuracy.</a:t>
            </a:r>
          </a:p>
          <a:p>
            <a:pPr>
              <a:buFont typeface="Wingdings" pitchFamily="2" charset="2"/>
              <a:buChar char="§"/>
            </a:pPr>
            <a:endParaRPr lang="en-US" sz="1800" dirty="0" smtClean="0">
              <a:latin typeface="Calibri" pitchFamily="34" charset="0"/>
            </a:endParaRPr>
          </a:p>
          <a:p>
            <a:pPr>
              <a:buFont typeface="Wingdings" pitchFamily="2" charset="2"/>
              <a:buChar char="§"/>
            </a:pPr>
            <a:r>
              <a:rPr lang="en-US" sz="1800" dirty="0" smtClean="0">
                <a:latin typeface="Calibri" pitchFamily="34" charset="0"/>
              </a:rPr>
              <a:t>If we try to reduce the error in measurement of one parameter, the error in measurement of another parameter increases by the same amount.</a:t>
            </a:r>
          </a:p>
          <a:p>
            <a:pPr>
              <a:buFont typeface="Wingdings" pitchFamily="2" charset="2"/>
              <a:buChar char="§"/>
            </a:pPr>
            <a:endParaRPr lang="en-US" sz="1800" dirty="0" smtClean="0">
              <a:latin typeface="Calibri" pitchFamily="34" charset="0"/>
            </a:endParaRPr>
          </a:p>
          <a:p>
            <a:pPr>
              <a:buFont typeface="Wingdings" pitchFamily="2" charset="2"/>
              <a:buChar char="§"/>
            </a:pPr>
            <a:r>
              <a:rPr lang="en-US" sz="1800" dirty="0" smtClean="0">
                <a:latin typeface="Calibri" pitchFamily="34" charset="0"/>
              </a:rPr>
              <a:t>If one parameter is measured with 100% accuracy, the error in measurement of another parameter becomes infinite.</a:t>
            </a:r>
            <a:endParaRPr lang="en-US" sz="1800" dirty="0">
              <a:latin typeface="Calibri"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9550"/>
            <a:ext cx="8763000" cy="697682"/>
          </a:xfrm>
        </p:spPr>
        <p:txBody>
          <a:bodyPr/>
          <a:lstStyle/>
          <a:p>
            <a:r>
              <a:rPr lang="en-US" sz="2400" b="1" dirty="0" smtClean="0"/>
              <a:t>Application of Heisenberg Uncertainty Princip</a:t>
            </a:r>
            <a:r>
              <a:rPr lang="en-US" b="1" dirty="0" smtClean="0"/>
              <a:t>le</a:t>
            </a:r>
            <a:r>
              <a:rPr lang="en-US" dirty="0" smtClean="0"/>
              <a:t> </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48</a:t>
            </a:fld>
            <a:endParaRPr lang="en"/>
          </a:p>
        </p:txBody>
      </p:sp>
      <p:sp>
        <p:nvSpPr>
          <p:cNvPr id="4" name="TextBox 3"/>
          <p:cNvSpPr txBox="1"/>
          <p:nvPr/>
        </p:nvSpPr>
        <p:spPr>
          <a:xfrm>
            <a:off x="381000" y="819150"/>
            <a:ext cx="8610600" cy="461665"/>
          </a:xfrm>
          <a:prstGeom prst="rect">
            <a:avLst/>
          </a:prstGeom>
          <a:noFill/>
        </p:spPr>
        <p:txBody>
          <a:bodyPr wrap="square" rtlCol="0">
            <a:spAutoFit/>
          </a:bodyPr>
          <a:lstStyle/>
          <a:p>
            <a:pPr>
              <a:buFont typeface="Wingdings" pitchFamily="2" charset="2"/>
              <a:buChar char="§"/>
            </a:pPr>
            <a:r>
              <a:rPr lang="en-US" sz="2400" b="1" dirty="0" smtClean="0">
                <a:latin typeface="Calibri" pitchFamily="34" charset="0"/>
              </a:rPr>
              <a:t> To prove electron do not exist inside the nucleus of an atom</a:t>
            </a:r>
            <a:endParaRPr lang="en-US" sz="2400" b="1" dirty="0">
              <a:latin typeface="Calibri" pitchFamily="34" charset="0"/>
            </a:endParaRPr>
          </a:p>
        </p:txBody>
      </p:sp>
      <p:sp>
        <p:nvSpPr>
          <p:cNvPr id="53253" name="Rectangle 5"/>
          <p:cNvSpPr>
            <a:spLocks noChangeArrowheads="1"/>
          </p:cNvSpPr>
          <p:nvPr/>
        </p:nvSpPr>
        <p:spPr bwMode="auto">
          <a:xfrm>
            <a:off x="381000" y="1428750"/>
            <a:ext cx="8610600" cy="14465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Let an electron exists in the nucleus then it may be found anywhere in the nucleus. Hence the uncertainty in the position of electron is equal to the diameter of nucleus.</a:t>
            </a:r>
            <a:endParaRPr kumimoji="0" lang="en-US" sz="24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400" baseline="30000" dirty="0" smtClean="0">
                <a:solidFill>
                  <a:schemeClr val="tx1"/>
                </a:solidFill>
                <a:latin typeface="Calibri" pitchFamily="34" charset="0"/>
                <a:ea typeface="Calibri" pitchFamily="34" charset="0"/>
                <a:cs typeface="Times New Roman" pitchFamily="18" charset="0"/>
              </a:rPr>
              <a:t>Diameter</a:t>
            </a:r>
            <a:r>
              <a:rPr kumimoji="0" lang="en-US" sz="24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 of nucleus is</a:t>
            </a:r>
            <a:r>
              <a:rPr kumimoji="0" lang="en-US" sz="2400" b="0" i="0" u="none" strike="noStrike" cap="none" normalizeH="0" dirty="0" smtClean="0">
                <a:ln>
                  <a:noFill/>
                </a:ln>
                <a:solidFill>
                  <a:schemeClr val="tx1"/>
                </a:solidFill>
                <a:effectLst/>
                <a:latin typeface="Calibri" pitchFamily="34" charset="0"/>
                <a:ea typeface="Calibri" pitchFamily="34" charset="0"/>
                <a:cs typeface="Times New Roman" pitchFamily="18" charset="0"/>
              </a:rPr>
              <a:t> </a:t>
            </a:r>
            <a:endParaRPr kumimoji="0" lang="en-US" sz="24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 Δ x = </a:t>
            </a:r>
            <a:endParaRPr kumimoji="0" lang="en-US" sz="2400" b="0" i="0" u="none" strike="noStrike" cap="none" normalizeH="0" baseline="0" dirty="0" smtClean="0">
              <a:ln>
                <a:noFill/>
              </a:ln>
              <a:solidFill>
                <a:schemeClr val="tx1"/>
              </a:solidFill>
              <a:effectLst/>
              <a:latin typeface="Calibri" pitchFamily="34" charset="0"/>
              <a:cs typeface="Arial" pitchFamily="34" charset="0"/>
            </a:endParaRPr>
          </a:p>
        </p:txBody>
      </p:sp>
      <p:sp>
        <p:nvSpPr>
          <p:cNvPr id="53258" name="Rectangle 10"/>
          <p:cNvSpPr>
            <a:spLocks noChangeArrowheads="1"/>
          </p:cNvSpPr>
          <p:nvPr/>
        </p:nvSpPr>
        <p:spPr bwMode="auto">
          <a:xfrm>
            <a:off x="304800" y="2724150"/>
            <a:ext cx="7277954" cy="34163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buClrTx/>
            </a:pPr>
            <a:r>
              <a:rPr kumimoji="0" lang="en-US" sz="24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Using Heisenberg’s uncertainties principle uncertainty in momentum can be found as</a:t>
            </a:r>
          </a:p>
          <a:p>
            <a:pPr fontAlgn="base">
              <a:spcBef>
                <a:spcPct val="0"/>
              </a:spcBef>
              <a:spcAft>
                <a:spcPct val="0"/>
              </a:spcAft>
              <a:buClrTx/>
            </a:pPr>
            <a:r>
              <a:rPr lang="en-US" sz="2400" baseline="30000" dirty="0" smtClean="0">
                <a:latin typeface="Calibri" pitchFamily="34" charset="0"/>
              </a:rPr>
              <a:t>Δ x .Δ p </a:t>
            </a:r>
            <a:r>
              <a:rPr lang="en-US" sz="2400" u="sng" baseline="30000" dirty="0" smtClean="0">
                <a:latin typeface="Calibri" pitchFamily="34" charset="0"/>
              </a:rPr>
              <a:t>&gt;</a:t>
            </a:r>
            <a:r>
              <a:rPr lang="en-US" sz="2400" baseline="30000" dirty="0" smtClean="0">
                <a:solidFill>
                  <a:schemeClr val="tx1"/>
                </a:solidFill>
                <a:latin typeface="Calibri" pitchFamily="34" charset="0"/>
                <a:ea typeface="Calibri" pitchFamily="34" charset="0"/>
                <a:cs typeface="Arial" pitchFamily="34" charset="0"/>
              </a:rPr>
              <a:t> h/2</a:t>
            </a:r>
            <a:r>
              <a:rPr lang="en-US" sz="2400" baseline="30000" dirty="0" smtClean="0">
                <a:solidFill>
                  <a:schemeClr val="tx1"/>
                </a:solidFill>
                <a:latin typeface="Calibri" pitchFamily="34" charset="0"/>
                <a:ea typeface="Cambria Math"/>
                <a:cs typeface="Arial" pitchFamily="34" charset="0"/>
              </a:rPr>
              <a:t> 𝜫</a:t>
            </a:r>
            <a:r>
              <a:rPr lang="en-US" sz="2400" baseline="30000" dirty="0" smtClean="0">
                <a:latin typeface="Calibri" pitchFamily="34" charset="0"/>
              </a:rPr>
              <a:t> </a:t>
            </a:r>
          </a:p>
          <a:p>
            <a:pPr fontAlgn="base">
              <a:spcBef>
                <a:spcPct val="0"/>
              </a:spcBef>
              <a:spcAft>
                <a:spcPct val="0"/>
              </a:spcAft>
              <a:buClrTx/>
            </a:pPr>
            <a:r>
              <a:rPr lang="en-US" sz="2400" baseline="30000" dirty="0" smtClean="0">
                <a:latin typeface="Calibri" pitchFamily="34" charset="0"/>
              </a:rPr>
              <a:t>Δ p =</a:t>
            </a:r>
          </a:p>
          <a:p>
            <a:pPr fontAlgn="base">
              <a:spcBef>
                <a:spcPct val="0"/>
              </a:spcBef>
              <a:spcAft>
                <a:spcPct val="0"/>
              </a:spcAft>
              <a:buClrTx/>
            </a:pPr>
            <a:endParaRPr lang="en-US" sz="2400" baseline="30000" dirty="0" smtClean="0">
              <a:latin typeface="Calibri" pitchFamily="34" charset="0"/>
            </a:endParaRPr>
          </a:p>
          <a:p>
            <a:r>
              <a:rPr lang="en-US" sz="2400" baseline="30000" dirty="0" smtClean="0">
                <a:latin typeface="Calibri" pitchFamily="34" charset="0"/>
              </a:rPr>
              <a:t>Δ p =</a:t>
            </a:r>
          </a:p>
          <a:p>
            <a:endParaRPr lang="en-US" sz="2400" baseline="30000" dirty="0" smtClean="0">
              <a:latin typeface="Calibri" pitchFamily="34" charset="0"/>
            </a:endParaRPr>
          </a:p>
          <a:p>
            <a:r>
              <a:rPr lang="en-US" sz="2400" baseline="30000" dirty="0" smtClean="0">
                <a:latin typeface="Calibri" pitchFamily="34" charset="0"/>
              </a:rPr>
              <a:t>This can be considered as the maximum momentum possessed by electron. </a:t>
            </a:r>
          </a:p>
          <a:p>
            <a:r>
              <a:rPr lang="en-US" sz="2400" baseline="30000" dirty="0" smtClean="0">
                <a:latin typeface="Calibri" pitchFamily="34" charset="0"/>
              </a:rPr>
              <a:t>From this value of p, the energy of electron is calculated as  </a:t>
            </a:r>
          </a:p>
          <a:p>
            <a:r>
              <a:rPr lang="en-US" sz="2400" baseline="30000" dirty="0" smtClean="0">
                <a:latin typeface="Calibri" pitchFamily="34" charset="0"/>
              </a:rPr>
              <a:t>E = </a:t>
            </a:r>
            <a:r>
              <a:rPr lang="en-US" sz="2400" baseline="30000" dirty="0" err="1" smtClean="0">
                <a:latin typeface="Calibri" pitchFamily="34" charset="0"/>
              </a:rPr>
              <a:t>p.c</a:t>
            </a:r>
            <a:endParaRPr lang="en-US" sz="2400" baseline="30000" dirty="0" smtClean="0">
              <a:latin typeface="Calibri" pitchFamily="34" charset="0"/>
            </a:endParaRPr>
          </a:p>
          <a:p>
            <a:pPr fontAlgn="base">
              <a:spcBef>
                <a:spcPct val="0"/>
              </a:spcBef>
              <a:spcAft>
                <a:spcPct val="0"/>
              </a:spcAft>
              <a:buClrTx/>
            </a:pPr>
            <a:endParaRPr lang="en-US" sz="2400" baseline="30000" dirty="0" smtClean="0">
              <a:latin typeface="Calibri" pitchFamily="34" charset="0"/>
            </a:endParaRPr>
          </a:p>
          <a:p>
            <a:pPr fontAlgn="base">
              <a:spcBef>
                <a:spcPct val="0"/>
              </a:spcBef>
              <a:spcAft>
                <a:spcPct val="0"/>
              </a:spcAft>
              <a:buClrTx/>
            </a:pPr>
            <a:endParaRPr lang="en-US" sz="2400" baseline="30000" dirty="0" smtClean="0">
              <a:latin typeface="Calibri" pitchFamily="34" charset="0"/>
            </a:endParaRPr>
          </a:p>
          <a:p>
            <a:pPr fontAlgn="base">
              <a:spcBef>
                <a:spcPct val="0"/>
              </a:spcBef>
              <a:spcAft>
                <a:spcPct val="0"/>
              </a:spcAft>
              <a:buClrTx/>
            </a:pPr>
            <a:r>
              <a:rPr lang="en-US" sz="2400" b="1" baseline="30000" dirty="0" smtClean="0">
                <a:latin typeface="Calibri" pitchFamily="34" charset="0"/>
                <a:sym typeface="Symbol"/>
              </a:rPr>
              <a:t>   </a:t>
            </a:r>
            <a:endParaRPr lang="en-US" sz="2400" baseline="30000" dirty="0" smtClean="0">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 </a:t>
            </a:r>
            <a:endParaRPr kumimoji="0" lang="en-US" sz="2400" b="0" i="0" u="none" strike="noStrike" cap="none" normalizeH="0" baseline="0" dirty="0" smtClean="0">
              <a:ln>
                <a:noFill/>
              </a:ln>
              <a:solidFill>
                <a:schemeClr val="tx1"/>
              </a:solidFill>
              <a:effectLst/>
              <a:latin typeface="Calibri" pitchFamily="34" charset="0"/>
              <a:cs typeface="Arial"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49</a:t>
            </a:fld>
            <a:endParaRPr lang="en"/>
          </a:p>
        </p:txBody>
      </p:sp>
      <p:sp>
        <p:nvSpPr>
          <p:cNvPr id="4" name="TextBox 3"/>
          <p:cNvSpPr txBox="1"/>
          <p:nvPr/>
        </p:nvSpPr>
        <p:spPr>
          <a:xfrm>
            <a:off x="228600" y="133350"/>
            <a:ext cx="8229600" cy="923330"/>
          </a:xfrm>
          <a:prstGeom prst="rect">
            <a:avLst/>
          </a:prstGeom>
          <a:noFill/>
        </p:spPr>
        <p:txBody>
          <a:bodyPr wrap="square" rtlCol="0">
            <a:spAutoFit/>
          </a:bodyPr>
          <a:lstStyle/>
          <a:p>
            <a:r>
              <a:rPr lang="en-US" sz="1800" b="1" dirty="0" smtClean="0">
                <a:latin typeface="Calibri" pitchFamily="34" charset="0"/>
              </a:rPr>
              <a:t>Q.1. The position and momentum of 1keV electrons are simultaneously determined. If its position is located within 1 Å, what is the percentage of uncertainty  in its momentum.</a:t>
            </a:r>
            <a:endParaRPr lang="en-US" sz="1800" b="1" dirty="0">
              <a:latin typeface="Calibri" pitchFamily="34" charset="0"/>
            </a:endParaRPr>
          </a:p>
        </p:txBody>
      </p:sp>
      <p:sp>
        <p:nvSpPr>
          <p:cNvPr id="5" name="Rectangle 4"/>
          <p:cNvSpPr/>
          <p:nvPr/>
        </p:nvSpPr>
        <p:spPr>
          <a:xfrm>
            <a:off x="457201" y="1123950"/>
            <a:ext cx="4410714" cy="369332"/>
          </a:xfrm>
          <a:prstGeom prst="rect">
            <a:avLst/>
          </a:prstGeom>
        </p:spPr>
        <p:txBody>
          <a:bodyPr wrap="square">
            <a:spAutoFit/>
          </a:bodyPr>
          <a:lstStyle/>
          <a:p>
            <a:r>
              <a:rPr lang="en-US" sz="1800" b="1" dirty="0" smtClean="0">
                <a:solidFill>
                  <a:schemeClr val="bg1"/>
                </a:solidFill>
                <a:latin typeface="Calibri" pitchFamily="34" charset="0"/>
              </a:rPr>
              <a:t>ANS -</a:t>
            </a:r>
            <a:endParaRPr lang="en-US" sz="1800" b="1" dirty="0">
              <a:solidFill>
                <a:schemeClr val="bg1"/>
              </a:solidFill>
              <a:latin typeface="Calibr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209550"/>
            <a:ext cx="8153400" cy="523220"/>
          </a:xfrm>
          <a:prstGeom prst="rect">
            <a:avLst/>
          </a:prstGeom>
        </p:spPr>
        <p:txBody>
          <a:bodyPr wrap="square">
            <a:spAutoFit/>
          </a:bodyPr>
          <a:lstStyle/>
          <a:p>
            <a:pPr algn="ctr"/>
            <a:r>
              <a:rPr lang="en-US" sz="2800" b="1" dirty="0" smtClean="0">
                <a:solidFill>
                  <a:schemeClr val="bg1"/>
                </a:solidFill>
                <a:latin typeface="Bodoni MT" pitchFamily="18" charset="0"/>
              </a:rPr>
              <a:t>Planck’s quantum hypothesis</a:t>
            </a:r>
            <a:endParaRPr lang="en-US" sz="2800" b="1" dirty="0">
              <a:solidFill>
                <a:schemeClr val="bg1"/>
              </a:solidFill>
              <a:latin typeface="Bodoni MT" pitchFamily="18" charset="0"/>
            </a:endParaRPr>
          </a:p>
        </p:txBody>
      </p:sp>
      <p:sp>
        <p:nvSpPr>
          <p:cNvPr id="95234" name="AutoShape 2" descr="Who was Max Planck? - Universe Toda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5236" name="AutoShape 4" descr="Who was Max Planck? - Universe Toda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5238" name="Picture 6" descr="Max Planck is recognized as the creator of quantum theory. "/>
          <p:cNvPicPr>
            <a:picLocks noChangeAspect="1" noChangeArrowheads="1"/>
          </p:cNvPicPr>
          <p:nvPr/>
        </p:nvPicPr>
        <p:blipFill>
          <a:blip r:embed="rId2"/>
          <a:srcRect/>
          <a:stretch>
            <a:fillRect/>
          </a:stretch>
        </p:blipFill>
        <p:spPr bwMode="auto">
          <a:xfrm>
            <a:off x="304800" y="819150"/>
            <a:ext cx="1981200" cy="2724860"/>
          </a:xfrm>
          <a:prstGeom prst="rect">
            <a:avLst/>
          </a:prstGeom>
          <a:noFill/>
        </p:spPr>
      </p:pic>
      <p:sp>
        <p:nvSpPr>
          <p:cNvPr id="8" name="TextBox 7"/>
          <p:cNvSpPr txBox="1"/>
          <p:nvPr/>
        </p:nvSpPr>
        <p:spPr>
          <a:xfrm>
            <a:off x="304800" y="3562350"/>
            <a:ext cx="1981200" cy="400110"/>
          </a:xfrm>
          <a:prstGeom prst="rect">
            <a:avLst/>
          </a:prstGeom>
          <a:noFill/>
        </p:spPr>
        <p:txBody>
          <a:bodyPr wrap="square" rtlCol="0">
            <a:spAutoFit/>
          </a:bodyPr>
          <a:lstStyle/>
          <a:p>
            <a:r>
              <a:rPr lang="en-US" sz="2000" b="1" dirty="0" smtClean="0"/>
              <a:t>Max Planck</a:t>
            </a:r>
            <a:endParaRPr lang="en-US" sz="2000" b="1" dirty="0"/>
          </a:p>
        </p:txBody>
      </p:sp>
      <p:sp>
        <p:nvSpPr>
          <p:cNvPr id="9" name="TextBox 8"/>
          <p:cNvSpPr txBox="1"/>
          <p:nvPr/>
        </p:nvSpPr>
        <p:spPr>
          <a:xfrm>
            <a:off x="2667000" y="819150"/>
            <a:ext cx="6248400" cy="4278094"/>
          </a:xfrm>
          <a:prstGeom prst="rect">
            <a:avLst/>
          </a:prstGeom>
          <a:noFill/>
        </p:spPr>
        <p:txBody>
          <a:bodyPr wrap="square" rtlCol="0">
            <a:spAutoFit/>
          </a:bodyPr>
          <a:lstStyle/>
          <a:p>
            <a:pPr>
              <a:buFont typeface="Wingdings" pitchFamily="2" charset="2"/>
              <a:buChar char="§"/>
            </a:pPr>
            <a:r>
              <a:rPr lang="en-US" sz="1600" dirty="0" smtClean="0">
                <a:latin typeface="Calibri" pitchFamily="34" charset="0"/>
                <a:cs typeface="Calibri" pitchFamily="34" charset="0"/>
              </a:rPr>
              <a:t>The atomic oscillator in a body cannot have any arbitrary amount of energy.</a:t>
            </a:r>
          </a:p>
          <a:p>
            <a:r>
              <a:rPr lang="en-US" sz="1600" dirty="0" smtClean="0">
                <a:latin typeface="Calibri" pitchFamily="34" charset="0"/>
                <a:cs typeface="Calibri" pitchFamily="34" charset="0"/>
              </a:rPr>
              <a:t>They  could have only discrete units of energy given by,</a:t>
            </a:r>
          </a:p>
          <a:p>
            <a:r>
              <a:rPr lang="en-US" sz="1600" dirty="0" smtClean="0">
                <a:latin typeface="Calibri" pitchFamily="34" charset="0"/>
                <a:cs typeface="Calibri" pitchFamily="34" charset="0"/>
              </a:rPr>
              <a:t>E = n</a:t>
            </a:r>
            <a:r>
              <a:rPr lang="el-GR" sz="1600" dirty="0" smtClean="0">
                <a:latin typeface="Calibri" pitchFamily="34" charset="0"/>
                <a:cs typeface="Calibri" pitchFamily="34" charset="0"/>
              </a:rPr>
              <a:t>ν</a:t>
            </a:r>
            <a:r>
              <a:rPr lang="en-US" sz="1600" dirty="0" smtClean="0">
                <a:latin typeface="Calibri" pitchFamily="34" charset="0"/>
                <a:cs typeface="Calibri" pitchFamily="34" charset="0"/>
              </a:rPr>
              <a:t>h</a:t>
            </a:r>
          </a:p>
          <a:p>
            <a:r>
              <a:rPr lang="en-US" sz="1600" dirty="0" smtClean="0">
                <a:latin typeface="Calibri" pitchFamily="34" charset="0"/>
                <a:cs typeface="Calibri" pitchFamily="34" charset="0"/>
              </a:rPr>
              <a:t>Where, </a:t>
            </a:r>
          </a:p>
          <a:p>
            <a:r>
              <a:rPr lang="en-US" sz="1600" dirty="0" smtClean="0">
                <a:latin typeface="Calibri" pitchFamily="34" charset="0"/>
                <a:cs typeface="Calibri" pitchFamily="34" charset="0"/>
              </a:rPr>
              <a:t>n - any positive integer = 1,2,3…….</a:t>
            </a:r>
          </a:p>
          <a:p>
            <a:r>
              <a:rPr lang="en-US" sz="1600" dirty="0" smtClean="0">
                <a:latin typeface="Calibri" pitchFamily="34" charset="0"/>
                <a:cs typeface="Calibri" pitchFamily="34" charset="0"/>
              </a:rPr>
              <a:t> </a:t>
            </a:r>
            <a:r>
              <a:rPr lang="el-GR" sz="1600" dirty="0" smtClean="0">
                <a:latin typeface="Calibri" pitchFamily="34" charset="0"/>
                <a:cs typeface="Calibri" pitchFamily="34" charset="0"/>
              </a:rPr>
              <a:t>ν </a:t>
            </a:r>
            <a:r>
              <a:rPr lang="en-US" sz="1600" dirty="0" smtClean="0">
                <a:latin typeface="Calibri" pitchFamily="34" charset="0"/>
                <a:cs typeface="Calibri" pitchFamily="34" charset="0"/>
              </a:rPr>
              <a:t>- frequency of oscillation</a:t>
            </a:r>
          </a:p>
          <a:p>
            <a:r>
              <a:rPr lang="en-US" sz="1600" dirty="0" smtClean="0">
                <a:latin typeface="Calibri" pitchFamily="34" charset="0"/>
                <a:cs typeface="Calibri" pitchFamily="34" charset="0"/>
              </a:rPr>
              <a:t>h - Planck's constant</a:t>
            </a:r>
          </a:p>
          <a:p>
            <a:endParaRPr lang="en-US" sz="1600" dirty="0" smtClean="0">
              <a:latin typeface="Calibri" pitchFamily="34" charset="0"/>
              <a:cs typeface="Calibri" pitchFamily="34" charset="0"/>
            </a:endParaRPr>
          </a:p>
          <a:p>
            <a:pPr>
              <a:buFont typeface="Wingdings" pitchFamily="2" charset="2"/>
              <a:buChar char="§"/>
            </a:pPr>
            <a:r>
              <a:rPr lang="en-US" sz="1600" dirty="0" smtClean="0">
                <a:latin typeface="Calibri" pitchFamily="34" charset="0"/>
                <a:cs typeface="Calibri" pitchFamily="34" charset="0"/>
              </a:rPr>
              <a:t> The atomic oscillator cannot absorb or emit energy of any arbitrary amount.</a:t>
            </a:r>
          </a:p>
          <a:p>
            <a:pPr>
              <a:buFont typeface="Wingdings" pitchFamily="2" charset="2"/>
              <a:buChar char="§"/>
            </a:pPr>
            <a:r>
              <a:rPr lang="en-US" sz="1600" dirty="0" smtClean="0">
                <a:latin typeface="Calibri" pitchFamily="34" charset="0"/>
                <a:cs typeface="Calibri" pitchFamily="34" charset="0"/>
              </a:rPr>
              <a:t> The amount of radiant energy in each unit is a quantum of energy.</a:t>
            </a:r>
          </a:p>
          <a:p>
            <a:pPr>
              <a:buFont typeface="Wingdings" pitchFamily="2" charset="2"/>
              <a:buChar char="§"/>
            </a:pPr>
            <a:r>
              <a:rPr lang="en-US" sz="1600" dirty="0" smtClean="0">
                <a:latin typeface="Calibri" pitchFamily="34" charset="0"/>
                <a:cs typeface="Calibri" pitchFamily="34" charset="0"/>
              </a:rPr>
              <a:t> Each quantum carries an energy, E = h</a:t>
            </a:r>
            <a:r>
              <a:rPr lang="el-GR" sz="1600" dirty="0" smtClean="0">
                <a:latin typeface="Calibri" pitchFamily="34" charset="0"/>
                <a:cs typeface="Calibri" pitchFamily="34" charset="0"/>
              </a:rPr>
              <a:t> ν</a:t>
            </a:r>
            <a:endParaRPr lang="en-US" sz="1600" dirty="0" smtClean="0">
              <a:latin typeface="Calibri" pitchFamily="34" charset="0"/>
              <a:cs typeface="Calibri" pitchFamily="34" charset="0"/>
            </a:endParaRPr>
          </a:p>
          <a:p>
            <a:pPr>
              <a:buFont typeface="Wingdings" pitchFamily="2" charset="2"/>
              <a:buChar char="§"/>
            </a:pPr>
            <a:r>
              <a:rPr lang="en-US" sz="1600" dirty="0" smtClean="0">
                <a:latin typeface="Calibri" pitchFamily="34" charset="0"/>
                <a:cs typeface="Calibri" pitchFamily="34" charset="0"/>
              </a:rPr>
              <a:t> These particles possess a fixed amount of energy given by E=h</a:t>
            </a:r>
            <a:r>
              <a:rPr lang="el-GR" sz="1600" dirty="0" smtClean="0">
                <a:latin typeface="Calibri" pitchFamily="34" charset="0"/>
                <a:cs typeface="Calibri" pitchFamily="34" charset="0"/>
              </a:rPr>
              <a:t> ν</a:t>
            </a:r>
            <a:r>
              <a:rPr lang="en-US" sz="1600" dirty="0" smtClean="0">
                <a:latin typeface="Calibri" pitchFamily="34" charset="0"/>
                <a:cs typeface="Calibri" pitchFamily="34" charset="0"/>
              </a:rPr>
              <a:t>  , are called as photons. </a:t>
            </a:r>
          </a:p>
          <a:p>
            <a:pPr>
              <a:buFont typeface="Wingdings" pitchFamily="2" charset="2"/>
              <a:buChar char="§"/>
            </a:pPr>
            <a:endParaRPr lang="en-US" sz="1600" dirty="0" smtClean="0">
              <a:latin typeface="Calibri" pitchFamily="34" charset="0"/>
              <a:cs typeface="Calibri" pitchFamily="34" charset="0"/>
            </a:endParaRPr>
          </a:p>
          <a:p>
            <a:endParaRPr lang="en-US" sz="16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50</a:t>
            </a:fld>
            <a:endParaRPr lang="en"/>
          </a:p>
        </p:txBody>
      </p:sp>
      <p:sp>
        <p:nvSpPr>
          <p:cNvPr id="3" name="TextBox 2"/>
          <p:cNvSpPr txBox="1"/>
          <p:nvPr/>
        </p:nvSpPr>
        <p:spPr>
          <a:xfrm>
            <a:off x="152400" y="209550"/>
            <a:ext cx="8763000" cy="646331"/>
          </a:xfrm>
          <a:prstGeom prst="rect">
            <a:avLst/>
          </a:prstGeom>
          <a:noFill/>
        </p:spPr>
        <p:txBody>
          <a:bodyPr wrap="square" rtlCol="0">
            <a:spAutoFit/>
          </a:bodyPr>
          <a:lstStyle/>
          <a:p>
            <a:r>
              <a:rPr lang="en-US" sz="1800" b="1" dirty="0" smtClean="0">
                <a:latin typeface="Calibri" pitchFamily="34" charset="0"/>
              </a:rPr>
              <a:t>Q.2. The speed of an electron is measured to be 5             m/s to an accuracy of 0.003%. Find the uncertainty in the position of electron.</a:t>
            </a:r>
            <a:endParaRPr lang="en-US" sz="1800" b="1" dirty="0">
              <a:latin typeface="Calibri" pitchFamily="34" charset="0"/>
            </a:endParaRPr>
          </a:p>
        </p:txBody>
      </p:sp>
      <p:graphicFrame>
        <p:nvGraphicFramePr>
          <p:cNvPr id="45060" name="Object 4"/>
          <p:cNvGraphicFramePr>
            <a:graphicFrameLocks noChangeAspect="1"/>
          </p:cNvGraphicFramePr>
          <p:nvPr/>
        </p:nvGraphicFramePr>
        <p:xfrm>
          <a:off x="4953000" y="209550"/>
          <a:ext cx="762000" cy="304800"/>
        </p:xfrm>
        <a:graphic>
          <a:graphicData uri="http://schemas.openxmlformats.org/presentationml/2006/ole">
            <mc:AlternateContent xmlns:mc="http://schemas.openxmlformats.org/markup-compatibility/2006">
              <mc:Choice xmlns:v="urn:schemas-microsoft-com:vml" Requires="v">
                <p:oleObj spid="_x0000_s45069" name="Equation" r:id="rId3" imgW="380880" imgH="203040" progId="Equation.3">
                  <p:embed/>
                </p:oleObj>
              </mc:Choice>
              <mc:Fallback>
                <p:oleObj name="Equation" r:id="rId3" imgW="380880" imgH="2030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0955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6"/>
          <p:cNvSpPr/>
          <p:nvPr/>
        </p:nvSpPr>
        <p:spPr>
          <a:xfrm>
            <a:off x="457200" y="971550"/>
            <a:ext cx="881973" cy="461665"/>
          </a:xfrm>
          <a:prstGeom prst="rect">
            <a:avLst/>
          </a:prstGeom>
        </p:spPr>
        <p:txBody>
          <a:bodyPr wrap="none">
            <a:spAutoFit/>
          </a:bodyPr>
          <a:lstStyle/>
          <a:p>
            <a:r>
              <a:rPr lang="en-US" sz="2400" b="1" dirty="0" smtClean="0">
                <a:solidFill>
                  <a:schemeClr val="bg1"/>
                </a:solidFill>
                <a:latin typeface="Calibri" pitchFamily="34" charset="0"/>
              </a:rPr>
              <a:t>ANS -</a:t>
            </a:r>
            <a:endParaRPr lang="en-US" sz="2400" b="1" dirty="0">
              <a:solidFill>
                <a:schemeClr val="bg1"/>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blinds(horizontal)">
                                      <p:cBhvr>
                                        <p:cTn id="7" dur="500"/>
                                        <p:tgtEl>
                                          <p:spTgt spid="45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51</a:t>
            </a:fld>
            <a:endParaRPr lang="en"/>
          </a:p>
        </p:txBody>
      </p:sp>
      <p:sp>
        <p:nvSpPr>
          <p:cNvPr id="3" name="TextBox 2"/>
          <p:cNvSpPr txBox="1"/>
          <p:nvPr/>
        </p:nvSpPr>
        <p:spPr>
          <a:xfrm>
            <a:off x="228600" y="133350"/>
            <a:ext cx="8610600" cy="646331"/>
          </a:xfrm>
          <a:prstGeom prst="rect">
            <a:avLst/>
          </a:prstGeom>
          <a:noFill/>
        </p:spPr>
        <p:txBody>
          <a:bodyPr wrap="square" rtlCol="0">
            <a:spAutoFit/>
          </a:bodyPr>
          <a:lstStyle/>
          <a:p>
            <a:r>
              <a:rPr lang="en-US" sz="1800" b="1" dirty="0" smtClean="0">
                <a:latin typeface="Calibri" pitchFamily="34" charset="0"/>
              </a:rPr>
              <a:t>Q.3. An electron and a 150 gm base ball are travelling with velocity 220 m/s , measured to an accuracy of 0.005%. Calculate and compare uncertainty in position of each.</a:t>
            </a:r>
            <a:endParaRPr lang="en-US" sz="1800" b="1" dirty="0">
              <a:latin typeface="Calibri" pitchFamily="34" charset="0"/>
            </a:endParaRPr>
          </a:p>
        </p:txBody>
      </p:sp>
      <p:sp>
        <p:nvSpPr>
          <p:cNvPr id="4" name="Rectangle 3"/>
          <p:cNvSpPr/>
          <p:nvPr/>
        </p:nvSpPr>
        <p:spPr>
          <a:xfrm>
            <a:off x="457200" y="968573"/>
            <a:ext cx="766557" cy="400110"/>
          </a:xfrm>
          <a:prstGeom prst="rect">
            <a:avLst/>
          </a:prstGeom>
        </p:spPr>
        <p:txBody>
          <a:bodyPr wrap="none">
            <a:spAutoFit/>
          </a:bodyPr>
          <a:lstStyle/>
          <a:p>
            <a:r>
              <a:rPr lang="en-US" sz="2000" b="1" dirty="0" smtClean="0">
                <a:solidFill>
                  <a:schemeClr val="bg1"/>
                </a:solidFill>
                <a:latin typeface="Calibri" pitchFamily="34" charset="0"/>
              </a:rPr>
              <a:t>ANS -</a:t>
            </a:r>
            <a:endParaRPr lang="en-US" sz="2000" b="1" dirty="0">
              <a:solidFill>
                <a:schemeClr val="bg1"/>
              </a:solidFill>
              <a:latin typeface="Calibri"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52</a:t>
            </a:fld>
            <a:endParaRPr lang="en"/>
          </a:p>
        </p:txBody>
      </p:sp>
      <p:sp>
        <p:nvSpPr>
          <p:cNvPr id="3" name="TextBox 2"/>
          <p:cNvSpPr txBox="1"/>
          <p:nvPr/>
        </p:nvSpPr>
        <p:spPr>
          <a:xfrm>
            <a:off x="304800" y="285750"/>
            <a:ext cx="8229600" cy="2646878"/>
          </a:xfrm>
          <a:prstGeom prst="rect">
            <a:avLst/>
          </a:prstGeom>
          <a:noFill/>
        </p:spPr>
        <p:txBody>
          <a:bodyPr wrap="square" rtlCol="0">
            <a:spAutoFit/>
          </a:bodyPr>
          <a:lstStyle/>
          <a:p>
            <a:r>
              <a:rPr lang="en-US" sz="1800" b="1" dirty="0" smtClean="0">
                <a:latin typeface="Calibri" pitchFamily="34" charset="0"/>
              </a:rPr>
              <a:t>Q.4. Compute the minimum uncertainty in the location of a body having mass of 2 gm moving with a speed of 1.5 m/s and the minimum uncertainty  in the location of electron moving with the speed of 0.5             m/s.</a:t>
            </a:r>
          </a:p>
          <a:p>
            <a:r>
              <a:rPr lang="en-US" sz="1800" b="1" dirty="0" smtClean="0">
                <a:latin typeface="Calibri" pitchFamily="34" charset="0"/>
              </a:rPr>
              <a:t>Given – </a:t>
            </a:r>
          </a:p>
          <a:p>
            <a:endParaRPr lang="en-US" sz="1800" b="1" dirty="0" smtClean="0">
              <a:latin typeface="Calibri" pitchFamily="34" charset="0"/>
            </a:endParaRPr>
          </a:p>
          <a:p>
            <a:r>
              <a:rPr lang="en-US" sz="2400" b="1" baseline="30000" dirty="0" smtClean="0">
                <a:latin typeface="Calibri" pitchFamily="34" charset="0"/>
              </a:rPr>
              <a:t>Δ p =</a:t>
            </a:r>
          </a:p>
          <a:p>
            <a:endParaRPr lang="en-US" sz="1800" b="1" dirty="0" smtClean="0">
              <a:latin typeface="Calibri" pitchFamily="34" charset="0"/>
            </a:endParaRPr>
          </a:p>
          <a:p>
            <a:r>
              <a:rPr lang="en-US" sz="1800" b="1" dirty="0" smtClean="0">
                <a:latin typeface="Calibri" pitchFamily="34" charset="0"/>
              </a:rPr>
              <a:t> </a:t>
            </a:r>
          </a:p>
          <a:p>
            <a:endParaRPr lang="en-US" sz="2400" b="1" dirty="0">
              <a:latin typeface="Calibri" pitchFamily="34" charset="0"/>
            </a:endParaRPr>
          </a:p>
        </p:txBody>
      </p:sp>
      <p:graphicFrame>
        <p:nvGraphicFramePr>
          <p:cNvPr id="46082" name="Object 2"/>
          <p:cNvGraphicFramePr>
            <a:graphicFrameLocks noChangeAspect="1"/>
          </p:cNvGraphicFramePr>
          <p:nvPr/>
        </p:nvGraphicFramePr>
        <p:xfrm>
          <a:off x="3962400" y="819150"/>
          <a:ext cx="762000" cy="381000"/>
        </p:xfrm>
        <a:graphic>
          <a:graphicData uri="http://schemas.openxmlformats.org/presentationml/2006/ole">
            <mc:AlternateContent xmlns:mc="http://schemas.openxmlformats.org/markup-compatibility/2006">
              <mc:Choice xmlns:v="urn:schemas-microsoft-com:vml" Requires="v">
                <p:oleObj spid="_x0000_s46100" name="Equation" r:id="rId3" imgW="380880" imgH="203040" progId="Equation.3">
                  <p:embed/>
                </p:oleObj>
              </mc:Choice>
              <mc:Fallback>
                <p:oleObj name="Equation" r:id="rId3" imgW="380880" imgH="203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819150"/>
                        <a:ext cx="762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3" name="Object 3"/>
          <p:cNvGraphicFramePr>
            <a:graphicFrameLocks noChangeAspect="1"/>
          </p:cNvGraphicFramePr>
          <p:nvPr/>
        </p:nvGraphicFramePr>
        <p:xfrm>
          <a:off x="762000" y="1581150"/>
          <a:ext cx="534987" cy="322263"/>
        </p:xfrm>
        <a:graphic>
          <a:graphicData uri="http://schemas.openxmlformats.org/presentationml/2006/ole">
            <mc:AlternateContent xmlns:mc="http://schemas.openxmlformats.org/markup-compatibility/2006">
              <mc:Choice xmlns:v="urn:schemas-microsoft-com:vml" Requires="v">
                <p:oleObj spid="_x0000_s46101" name="Equation" r:id="rId5" imgW="317160" imgH="203040" progId="Equation.3">
                  <p:embed/>
                </p:oleObj>
              </mc:Choice>
              <mc:Fallback>
                <p:oleObj name="Equation" r:id="rId5" imgW="317160" imgH="203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1581150"/>
                        <a:ext cx="534987" cy="32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5"/>
          <p:cNvSpPr/>
          <p:nvPr/>
        </p:nvSpPr>
        <p:spPr>
          <a:xfrm>
            <a:off x="1143000" y="1581150"/>
            <a:ext cx="369870" cy="461665"/>
          </a:xfrm>
          <a:prstGeom prst="rect">
            <a:avLst/>
          </a:prstGeom>
        </p:spPr>
        <p:txBody>
          <a:bodyPr wrap="square">
            <a:spAutoFit/>
          </a:bodyPr>
          <a:lstStyle/>
          <a:p>
            <a:r>
              <a:rPr lang="en-US" sz="2400" b="1" baseline="30000" dirty="0" smtClean="0">
                <a:latin typeface="Calibri" pitchFamily="34" charset="0"/>
              </a:rPr>
              <a:t>P</a:t>
            </a:r>
            <a:endParaRPr lang="en-US" sz="2400" dirty="0"/>
          </a:p>
        </p:txBody>
      </p:sp>
      <p:sp>
        <p:nvSpPr>
          <p:cNvPr id="7" name="Rectangle 6"/>
          <p:cNvSpPr/>
          <p:nvPr/>
        </p:nvSpPr>
        <p:spPr>
          <a:xfrm>
            <a:off x="457200" y="2038350"/>
            <a:ext cx="766557" cy="400110"/>
          </a:xfrm>
          <a:prstGeom prst="rect">
            <a:avLst/>
          </a:prstGeom>
        </p:spPr>
        <p:txBody>
          <a:bodyPr wrap="none">
            <a:spAutoFit/>
          </a:bodyPr>
          <a:lstStyle/>
          <a:p>
            <a:r>
              <a:rPr lang="en-US" sz="2000" b="1" dirty="0" smtClean="0">
                <a:solidFill>
                  <a:schemeClr val="bg1"/>
                </a:solidFill>
                <a:latin typeface="Calibri" pitchFamily="34" charset="0"/>
              </a:rPr>
              <a:t>ANS -</a:t>
            </a:r>
            <a:endParaRPr lang="en-US" sz="2000" b="1" dirty="0">
              <a:solidFill>
                <a:schemeClr val="bg1"/>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blinds(horizontal)">
                                      <p:cBhvr>
                                        <p:cTn id="7" dur="500"/>
                                        <p:tgtEl>
                                          <p:spTgt spid="460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083"/>
                                        </p:tgtEl>
                                        <p:attrNameLst>
                                          <p:attrName>style.visibility</p:attrName>
                                        </p:attrNameLst>
                                      </p:cBhvr>
                                      <p:to>
                                        <p:strVal val="visible"/>
                                      </p:to>
                                    </p:set>
                                    <p:animEffect transition="in" filter="blinds(horizontal)">
                                      <p:cBhvr>
                                        <p:cTn id="12" dur="500"/>
                                        <p:tgtEl>
                                          <p:spTgt spid="46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53</a:t>
            </a:fld>
            <a:endParaRPr lang="en"/>
          </a:p>
        </p:txBody>
      </p:sp>
      <p:sp>
        <p:nvSpPr>
          <p:cNvPr id="3" name="TextBox 2"/>
          <p:cNvSpPr txBox="1"/>
          <p:nvPr/>
        </p:nvSpPr>
        <p:spPr>
          <a:xfrm>
            <a:off x="228600" y="285750"/>
            <a:ext cx="8763000" cy="923330"/>
          </a:xfrm>
          <a:prstGeom prst="rect">
            <a:avLst/>
          </a:prstGeom>
          <a:noFill/>
        </p:spPr>
        <p:txBody>
          <a:bodyPr wrap="square" rtlCol="0">
            <a:spAutoFit/>
          </a:bodyPr>
          <a:lstStyle/>
          <a:p>
            <a:r>
              <a:rPr lang="en-US" sz="1800" b="1" dirty="0" smtClean="0">
                <a:latin typeface="Calibri" pitchFamily="34" charset="0"/>
              </a:rPr>
              <a:t>Q.5. a proton is confined to a nucleus of radius          m. calculate minimum uncertainty  in its momentum . Also calculate the minimum uncertainty  in velocity of the proton. The mass of the proton  is 1.67               kg .</a:t>
            </a:r>
            <a:endParaRPr lang="en-US" sz="1800" b="1" dirty="0">
              <a:latin typeface="Calibri" pitchFamily="34" charset="0"/>
            </a:endParaRPr>
          </a:p>
        </p:txBody>
      </p:sp>
      <p:graphicFrame>
        <p:nvGraphicFramePr>
          <p:cNvPr id="47106" name="Object 2"/>
          <p:cNvGraphicFramePr>
            <a:graphicFrameLocks noChangeAspect="1"/>
          </p:cNvGraphicFramePr>
          <p:nvPr/>
        </p:nvGraphicFramePr>
        <p:xfrm>
          <a:off x="4800600" y="285750"/>
          <a:ext cx="584200" cy="312964"/>
        </p:xfrm>
        <a:graphic>
          <a:graphicData uri="http://schemas.openxmlformats.org/presentationml/2006/ole">
            <mc:AlternateContent xmlns:mc="http://schemas.openxmlformats.org/markup-compatibility/2006">
              <mc:Choice xmlns:v="urn:schemas-microsoft-com:vml" Requires="v">
                <p:oleObj spid="_x0000_s47124" name="Equation" r:id="rId3" imgW="355320" imgH="203040" progId="Equation.3">
                  <p:embed/>
                </p:oleObj>
              </mc:Choice>
              <mc:Fallback>
                <p:oleObj name="Equation" r:id="rId3" imgW="355320" imgH="203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85750"/>
                        <a:ext cx="584200" cy="312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07" name="Object 3"/>
          <p:cNvGraphicFramePr>
            <a:graphicFrameLocks noChangeAspect="1"/>
          </p:cNvGraphicFramePr>
          <p:nvPr/>
        </p:nvGraphicFramePr>
        <p:xfrm>
          <a:off x="2819400" y="819150"/>
          <a:ext cx="731520" cy="381000"/>
        </p:xfrm>
        <a:graphic>
          <a:graphicData uri="http://schemas.openxmlformats.org/presentationml/2006/ole">
            <mc:AlternateContent xmlns:mc="http://schemas.openxmlformats.org/markup-compatibility/2006">
              <mc:Choice xmlns:v="urn:schemas-microsoft-com:vml" Requires="v">
                <p:oleObj spid="_x0000_s47125" name="Equation" r:id="rId5" imgW="457200" imgH="203040" progId="Equation.3">
                  <p:embed/>
                </p:oleObj>
              </mc:Choice>
              <mc:Fallback>
                <p:oleObj name="Equation" r:id="rId5" imgW="457200" imgH="203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819150"/>
                        <a:ext cx="73152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5"/>
          <p:cNvSpPr/>
          <p:nvPr/>
        </p:nvSpPr>
        <p:spPr>
          <a:xfrm>
            <a:off x="381000" y="1352550"/>
            <a:ext cx="1147557" cy="400110"/>
          </a:xfrm>
          <a:prstGeom prst="rect">
            <a:avLst/>
          </a:prstGeom>
        </p:spPr>
        <p:txBody>
          <a:bodyPr wrap="square">
            <a:spAutoFit/>
          </a:bodyPr>
          <a:lstStyle/>
          <a:p>
            <a:r>
              <a:rPr lang="en-US" sz="2000" b="1" dirty="0" smtClean="0">
                <a:solidFill>
                  <a:schemeClr val="bg1"/>
                </a:solidFill>
                <a:latin typeface="Calibri" pitchFamily="34" charset="0"/>
              </a:rPr>
              <a:t>ANS -</a:t>
            </a:r>
            <a:endParaRPr lang="en-US" sz="2000" b="1" dirty="0">
              <a:solidFill>
                <a:schemeClr val="bg1"/>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blinds(horizontal)">
                                      <p:cBhvr>
                                        <p:cTn id="7" dur="500"/>
                                        <p:tgtEl>
                                          <p:spTgt spid="471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107"/>
                                        </p:tgtEl>
                                        <p:attrNameLst>
                                          <p:attrName>style.visibility</p:attrName>
                                        </p:attrNameLst>
                                      </p:cBhvr>
                                      <p:to>
                                        <p:strVal val="visible"/>
                                      </p:to>
                                    </p:set>
                                    <p:animEffect transition="in" filter="blinds(horizontal)">
                                      <p:cBhvr>
                                        <p:cTn id="12" dur="500"/>
                                        <p:tgtEl>
                                          <p:spTgt spid="47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54</a:t>
            </a:fld>
            <a:endParaRPr lang="en"/>
          </a:p>
        </p:txBody>
      </p:sp>
      <p:sp>
        <p:nvSpPr>
          <p:cNvPr id="3" name="TextBox 2"/>
          <p:cNvSpPr txBox="1"/>
          <p:nvPr/>
        </p:nvSpPr>
        <p:spPr>
          <a:xfrm>
            <a:off x="152400" y="209550"/>
            <a:ext cx="8839200" cy="923330"/>
          </a:xfrm>
          <a:prstGeom prst="rect">
            <a:avLst/>
          </a:prstGeom>
          <a:noFill/>
        </p:spPr>
        <p:txBody>
          <a:bodyPr wrap="square" rtlCol="0">
            <a:spAutoFit/>
          </a:bodyPr>
          <a:lstStyle/>
          <a:p>
            <a:r>
              <a:rPr lang="en-US" sz="1800" b="1" dirty="0" smtClean="0">
                <a:latin typeface="Calibri" pitchFamily="34" charset="0"/>
              </a:rPr>
              <a:t>Q.6. An electron and bullet (mass = 50 gm) are travelling with the same velocity of 300m/sec. assuming an accuracy of 0.01% in velocity measurement, calculate the accuracy in location of their positions. What inference can be drawn from this result. </a:t>
            </a:r>
            <a:endParaRPr lang="en-US" sz="1800" b="1" dirty="0">
              <a:latin typeface="Calibri" pitchFamily="34" charset="0"/>
            </a:endParaRPr>
          </a:p>
        </p:txBody>
      </p:sp>
      <p:sp>
        <p:nvSpPr>
          <p:cNvPr id="4" name="Rectangle 3"/>
          <p:cNvSpPr/>
          <p:nvPr/>
        </p:nvSpPr>
        <p:spPr>
          <a:xfrm>
            <a:off x="381000" y="1200150"/>
            <a:ext cx="766557" cy="400110"/>
          </a:xfrm>
          <a:prstGeom prst="rect">
            <a:avLst/>
          </a:prstGeom>
        </p:spPr>
        <p:txBody>
          <a:bodyPr wrap="none">
            <a:spAutoFit/>
          </a:bodyPr>
          <a:lstStyle/>
          <a:p>
            <a:r>
              <a:rPr lang="en-US" sz="2000" b="1" dirty="0" smtClean="0">
                <a:solidFill>
                  <a:schemeClr val="bg1"/>
                </a:solidFill>
                <a:latin typeface="Calibri" pitchFamily="34" charset="0"/>
              </a:rPr>
              <a:t>ANS -</a:t>
            </a:r>
            <a:endParaRPr lang="en-US" sz="2000" b="1" dirty="0">
              <a:solidFill>
                <a:schemeClr val="bg1"/>
              </a:solidFill>
              <a:latin typeface="Calibri"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330" y="209550"/>
            <a:ext cx="8229600" cy="609600"/>
          </a:xfrm>
        </p:spPr>
        <p:txBody>
          <a:bodyPr/>
          <a:lstStyle/>
          <a:p>
            <a:pPr algn="ctr"/>
            <a:r>
              <a:rPr lang="en-US" sz="2800" b="1" dirty="0" smtClean="0"/>
              <a:t>Wave Function</a:t>
            </a:r>
            <a:endParaRPr lang="en-US" sz="2800" b="1"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55</a:t>
            </a:fld>
            <a:endParaRPr lang="en"/>
          </a:p>
        </p:txBody>
      </p:sp>
      <p:sp>
        <p:nvSpPr>
          <p:cNvPr id="4" name="TextBox 3"/>
          <p:cNvSpPr txBox="1"/>
          <p:nvPr/>
        </p:nvSpPr>
        <p:spPr>
          <a:xfrm>
            <a:off x="609600" y="666750"/>
            <a:ext cx="7467600" cy="307777"/>
          </a:xfrm>
          <a:prstGeom prst="rect">
            <a:avLst/>
          </a:prstGeom>
          <a:noFill/>
        </p:spPr>
        <p:txBody>
          <a:bodyPr wrap="square" rtlCol="0">
            <a:spAutoFit/>
          </a:bodyPr>
          <a:lstStyle/>
          <a:p>
            <a:endParaRPr lang="en-US" dirty="0"/>
          </a:p>
        </p:txBody>
      </p:sp>
      <p:sp>
        <p:nvSpPr>
          <p:cNvPr id="5" name="TextBox 4"/>
          <p:cNvSpPr txBox="1"/>
          <p:nvPr/>
        </p:nvSpPr>
        <p:spPr>
          <a:xfrm>
            <a:off x="228600" y="895350"/>
            <a:ext cx="8610600" cy="1323439"/>
          </a:xfrm>
          <a:prstGeom prst="rect">
            <a:avLst/>
          </a:prstGeom>
          <a:noFill/>
        </p:spPr>
        <p:txBody>
          <a:bodyPr wrap="square" rtlCol="0">
            <a:spAutoFit/>
          </a:bodyPr>
          <a:lstStyle/>
          <a:p>
            <a:pPr>
              <a:buFont typeface="Wingdings" pitchFamily="2" charset="2"/>
              <a:buChar char="§"/>
            </a:pPr>
            <a:r>
              <a:rPr lang="en-US" sz="1600" b="1" dirty="0" smtClean="0">
                <a:latin typeface="Calibri" pitchFamily="34" charset="0"/>
              </a:rPr>
              <a:t>  </a:t>
            </a:r>
            <a:r>
              <a:rPr lang="en-US" sz="2000" b="1" dirty="0" smtClean="0">
                <a:latin typeface="Calibri" pitchFamily="34" charset="0"/>
              </a:rPr>
              <a:t>A mathematical function used in quantum mechanics to describe the propagation of the wave associated with a particle  is called wave function.</a:t>
            </a:r>
          </a:p>
          <a:p>
            <a:pPr>
              <a:buFont typeface="Wingdings" pitchFamily="2" charset="2"/>
              <a:buChar char="§"/>
            </a:pPr>
            <a:endParaRPr lang="en-US" sz="2000" b="1" dirty="0" smtClean="0">
              <a:latin typeface="Calibri" pitchFamily="34" charset="0"/>
            </a:endParaRPr>
          </a:p>
          <a:p>
            <a:pPr>
              <a:buFont typeface="Wingdings" pitchFamily="2" charset="2"/>
              <a:buChar char="§"/>
            </a:pPr>
            <a:r>
              <a:rPr lang="en-US" sz="2000" b="1" dirty="0" smtClean="0">
                <a:latin typeface="Calibri" pitchFamily="34" charset="0"/>
              </a:rPr>
              <a:t> The wave function mathematically describes the motion of an electron. </a:t>
            </a:r>
            <a:endParaRPr lang="en-US" sz="2000" b="1" dirty="0">
              <a:latin typeface="Calibri" pitchFamily="34" charset="0"/>
            </a:endParaRPr>
          </a:p>
        </p:txBody>
      </p:sp>
      <p:sp>
        <p:nvSpPr>
          <p:cNvPr id="48129" name="Rectangle 1"/>
          <p:cNvSpPr>
            <a:spLocks noChangeArrowheads="1"/>
          </p:cNvSpPr>
          <p:nvPr/>
        </p:nvSpPr>
        <p:spPr bwMode="auto">
          <a:xfrm>
            <a:off x="304800" y="2343150"/>
            <a:ext cx="8686800" cy="24622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buClrTx/>
              <a:buFont typeface="Wingdings" pitchFamily="2" charset="2"/>
              <a:buChar char="§"/>
            </a:pPr>
            <a:r>
              <a:rPr kumimoji="0" lang="en-US" sz="24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 Wave function is denoted by </a:t>
            </a:r>
            <a:r>
              <a:rPr lang="en-US" sz="2400" baseline="30000" dirty="0" smtClean="0">
                <a:solidFill>
                  <a:schemeClr val="tx1"/>
                </a:solidFill>
                <a:latin typeface="Cambria Math"/>
                <a:ea typeface="Cambria Math"/>
                <a:cs typeface="Times New Roman" pitchFamily="18" charset="0"/>
              </a:rPr>
              <a:t>𝜳.</a:t>
            </a:r>
          </a:p>
          <a:p>
            <a:pPr lvl="0" fontAlgn="base">
              <a:spcBef>
                <a:spcPct val="0"/>
              </a:spcBef>
              <a:spcAft>
                <a:spcPct val="0"/>
              </a:spcAft>
              <a:buClrTx/>
              <a:buFont typeface="Wingdings" pitchFamily="2" charset="2"/>
              <a:buChar char="§"/>
            </a:pPr>
            <a:endParaRPr kumimoji="0" lang="en-US" sz="24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Char char="§"/>
              <a:tabLst/>
            </a:pPr>
            <a:r>
              <a:rPr kumimoji="0" lang="en-US" sz="24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 It </a:t>
            </a:r>
            <a:r>
              <a:rPr lang="en-US" sz="2400" baseline="30000" dirty="0" smtClean="0">
                <a:solidFill>
                  <a:schemeClr val="tx1"/>
                </a:solidFill>
                <a:latin typeface="Calibri" pitchFamily="34" charset="0"/>
                <a:ea typeface="Calibri" pitchFamily="34" charset="0"/>
                <a:cs typeface="Times New Roman" pitchFamily="18" charset="0"/>
              </a:rPr>
              <a:t>depends on</a:t>
            </a:r>
            <a:r>
              <a:rPr kumimoji="0" lang="en-US" sz="24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 position of system (x, y,</a:t>
            </a:r>
            <a:r>
              <a:rPr kumimoji="0" lang="en-US" sz="2400" b="0" i="0" u="none" strike="noStrike" cap="none" normalizeH="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z) and of time (t).</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
              <a:tabLst/>
            </a:pPr>
            <a:endParaRPr kumimoji="0" lang="en-US" sz="24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Char char="§"/>
              <a:tabLst/>
            </a:pPr>
            <a:r>
              <a:rPr kumimoji="0" lang="en-US" sz="24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 In general it is a complex </a:t>
            </a:r>
            <a:r>
              <a:rPr lang="en-US" sz="2400" baseline="30000" dirty="0" smtClean="0">
                <a:solidFill>
                  <a:schemeClr val="tx1"/>
                </a:solidFill>
                <a:latin typeface="Calibri" pitchFamily="34" charset="0"/>
                <a:ea typeface="Calibri" pitchFamily="34" charset="0"/>
                <a:cs typeface="Times New Roman" pitchFamily="18" charset="0"/>
              </a:rPr>
              <a:t>quantity</a:t>
            </a:r>
            <a:r>
              <a:rPr kumimoji="0" lang="en-US" sz="24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
              <a:tabLst/>
            </a:pPr>
            <a:endParaRPr kumimoji="0" lang="en-US" sz="24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Char char="§"/>
              <a:tabLst/>
            </a:pPr>
            <a:r>
              <a:rPr kumimoji="0" lang="en-US" sz="24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 It does not have direct physical </a:t>
            </a:r>
            <a:r>
              <a:rPr lang="en-US" sz="2400" baseline="30000" dirty="0" smtClean="0">
                <a:solidFill>
                  <a:schemeClr val="tx1"/>
                </a:solidFill>
                <a:latin typeface="Calibri" pitchFamily="34" charset="0"/>
                <a:ea typeface="Calibri" pitchFamily="34" charset="0"/>
                <a:cs typeface="Times New Roman" pitchFamily="18" charset="0"/>
              </a:rPr>
              <a:t>significance as it is not observable quantity</a:t>
            </a:r>
            <a:r>
              <a:rPr kumimoji="0" lang="en-US" sz="24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
              <a:tabLst/>
            </a:pPr>
            <a:endParaRPr kumimoji="0" lang="en-US" sz="24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endParaRPr>
          </a:p>
          <a:p>
            <a:pPr lvl="0" fontAlgn="base">
              <a:spcBef>
                <a:spcPct val="0"/>
              </a:spcBef>
              <a:spcAft>
                <a:spcPct val="0"/>
              </a:spcAft>
              <a:buClrTx/>
              <a:buFont typeface="Wingdings" pitchFamily="2" charset="2"/>
              <a:buChar char="§"/>
            </a:pPr>
            <a:r>
              <a:rPr lang="en-US" sz="1800" baseline="30000" dirty="0" smtClean="0">
                <a:solidFill>
                  <a:schemeClr val="tx1"/>
                </a:solidFill>
                <a:latin typeface="Calibri" pitchFamily="34" charset="0"/>
                <a:cs typeface="Times New Roman" pitchFamily="18" charset="0"/>
              </a:rPr>
              <a:t>  </a:t>
            </a:r>
            <a:r>
              <a:rPr lang="en-US" sz="1800" dirty="0" smtClean="0">
                <a:solidFill>
                  <a:schemeClr val="tx1"/>
                </a:solidFill>
                <a:latin typeface="Calibri" pitchFamily="34" charset="0"/>
                <a:cs typeface="Times New Roman" pitchFamily="18" charset="0"/>
              </a:rPr>
              <a:t>complex conjugate of wave function is </a:t>
            </a:r>
            <a:r>
              <a:rPr lang="en-US" sz="1800" dirty="0" smtClean="0">
                <a:solidFill>
                  <a:schemeClr val="tx1"/>
                </a:solidFill>
                <a:latin typeface="Cambria Math"/>
                <a:ea typeface="Cambria Math"/>
                <a:cs typeface="Times New Roman" pitchFamily="18" charset="0"/>
              </a:rPr>
              <a:t>𝜳∗</a:t>
            </a:r>
            <a:endParaRPr kumimoji="0" lang="en-US" sz="1800" i="0" u="none" strike="noStrike" cap="none" normalizeH="0" baseline="0" dirty="0" smtClean="0">
              <a:ln>
                <a:noFill/>
              </a:ln>
              <a:solidFill>
                <a:schemeClr val="tx1"/>
              </a:solidFill>
              <a:effectLst/>
              <a:latin typeface="Calibri" pitchFamily="34" charset="0"/>
              <a:cs typeface="Arial"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330" y="133350"/>
            <a:ext cx="8587270" cy="773882"/>
          </a:xfrm>
        </p:spPr>
        <p:txBody>
          <a:bodyPr/>
          <a:lstStyle/>
          <a:p>
            <a:r>
              <a:rPr lang="en-US" sz="2800" b="1" dirty="0" smtClean="0"/>
              <a:t>Physical Significance of wave function</a:t>
            </a:r>
            <a:endParaRPr lang="en-US" sz="2800" b="1"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56</a:t>
            </a:fld>
            <a:endParaRPr lang="en"/>
          </a:p>
        </p:txBody>
      </p:sp>
      <p:sp>
        <p:nvSpPr>
          <p:cNvPr id="7" name="Rectangle 6"/>
          <p:cNvSpPr/>
          <p:nvPr/>
        </p:nvSpPr>
        <p:spPr>
          <a:xfrm>
            <a:off x="2362200" y="895350"/>
            <a:ext cx="6629400" cy="830997"/>
          </a:xfrm>
          <a:prstGeom prst="rect">
            <a:avLst/>
          </a:prstGeom>
        </p:spPr>
        <p:txBody>
          <a:bodyPr wrap="square">
            <a:spAutoFit/>
          </a:bodyPr>
          <a:lstStyle/>
          <a:p>
            <a:pPr>
              <a:buFont typeface="Wingdings" pitchFamily="2" charset="2"/>
              <a:buChar char="§"/>
            </a:pPr>
            <a:r>
              <a:rPr lang="en-US" dirty="0" smtClean="0"/>
              <a:t>   </a:t>
            </a:r>
            <a:r>
              <a:rPr lang="en-US" sz="1600" dirty="0" smtClean="0">
                <a:latin typeface="Calibri" pitchFamily="34" charset="0"/>
              </a:rPr>
              <a:t>It gives the probability of finding the particle in a particular region. The actual probability of finding the particle in a particular region is given by the product of the wave function with its complex conjugate.</a:t>
            </a:r>
            <a:endParaRPr lang="en-US" sz="1600" dirty="0">
              <a:latin typeface="Calibri" pitchFamily="34" charset="0"/>
            </a:endParaRPr>
          </a:p>
        </p:txBody>
      </p:sp>
      <p:sp>
        <p:nvSpPr>
          <p:cNvPr id="8" name="Rectangle 7"/>
          <p:cNvSpPr/>
          <p:nvPr/>
        </p:nvSpPr>
        <p:spPr>
          <a:xfrm>
            <a:off x="3873173" y="1885950"/>
            <a:ext cx="2299027" cy="338554"/>
          </a:xfrm>
          <a:prstGeom prst="rect">
            <a:avLst/>
          </a:prstGeom>
        </p:spPr>
        <p:txBody>
          <a:bodyPr wrap="none">
            <a:spAutoFit/>
          </a:bodyPr>
          <a:lstStyle/>
          <a:p>
            <a:r>
              <a:rPr lang="en-US" dirty="0" smtClean="0"/>
              <a:t> </a:t>
            </a:r>
            <a:r>
              <a:rPr lang="en-US" sz="1600" b="1" dirty="0" smtClean="0">
                <a:sym typeface="Symbol"/>
              </a:rPr>
              <a:t></a:t>
            </a:r>
            <a:r>
              <a:rPr lang="en-US" sz="1600" b="1" dirty="0" smtClean="0"/>
              <a:t>.</a:t>
            </a:r>
            <a:r>
              <a:rPr lang="en-US" sz="1600" b="1" dirty="0" smtClean="0">
                <a:sym typeface="Symbol"/>
              </a:rPr>
              <a:t></a:t>
            </a:r>
            <a:r>
              <a:rPr lang="en-US" sz="1600" b="1" dirty="0" smtClean="0"/>
              <a:t>* d v = </a:t>
            </a:r>
            <a:r>
              <a:rPr lang="en-US" sz="1600" b="1" dirty="0" smtClean="0">
                <a:sym typeface="Symbol"/>
              </a:rPr>
              <a:t></a:t>
            </a:r>
            <a:r>
              <a:rPr lang="en-US" sz="1600" b="1" baseline="30000" dirty="0" smtClean="0"/>
              <a:t>2</a:t>
            </a:r>
            <a:r>
              <a:rPr lang="en-US" sz="1600" b="1" dirty="0" smtClean="0"/>
              <a:t> d v </a:t>
            </a:r>
            <a:endParaRPr lang="en-US" sz="1600" b="1" dirty="0"/>
          </a:p>
        </p:txBody>
      </p:sp>
      <p:sp>
        <p:nvSpPr>
          <p:cNvPr id="63489" name="Rectangle 1"/>
          <p:cNvSpPr>
            <a:spLocks noChangeArrowheads="1"/>
          </p:cNvSpPr>
          <p:nvPr/>
        </p:nvSpPr>
        <p:spPr bwMode="auto">
          <a:xfrm>
            <a:off x="2514600" y="2190750"/>
            <a:ext cx="6629400" cy="16004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buClrTx/>
            </a:pPr>
            <a:r>
              <a:rPr kumimoji="0" lang="en-US" sz="24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Where,</a:t>
            </a:r>
          </a:p>
          <a:p>
            <a:pPr lvl="0" fontAlgn="base">
              <a:spcBef>
                <a:spcPct val="0"/>
              </a:spcBef>
              <a:spcAft>
                <a:spcPct val="0"/>
              </a:spcAft>
              <a:buClrTx/>
            </a:pPr>
            <a:r>
              <a:rPr kumimoji="0" lang="en-US" sz="24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 </a:t>
            </a:r>
            <a:r>
              <a:rPr lang="en-US" sz="2400" b="1" baseline="30000" dirty="0" smtClean="0">
                <a:solidFill>
                  <a:schemeClr val="tx1"/>
                </a:solidFill>
                <a:latin typeface="Calibri" pitchFamily="34" charset="0"/>
                <a:ea typeface="Calibri" pitchFamily="34" charset="0"/>
                <a:cs typeface="Times New Roman" pitchFamily="18" charset="0"/>
              </a:rPr>
              <a:t>dv </a:t>
            </a:r>
            <a:r>
              <a:rPr lang="en-US" sz="2400" baseline="30000" dirty="0" smtClean="0">
                <a:solidFill>
                  <a:schemeClr val="tx1"/>
                </a:solidFill>
                <a:latin typeface="Calibri" pitchFamily="34" charset="0"/>
                <a:ea typeface="Calibri" pitchFamily="34" charset="0"/>
                <a:cs typeface="Times New Roman" pitchFamily="18" charset="0"/>
              </a:rPr>
              <a:t>-</a:t>
            </a:r>
            <a:r>
              <a:rPr lang="en-US" sz="2400" dirty="0" smtClean="0">
                <a:solidFill>
                  <a:schemeClr val="tx1"/>
                </a:solidFill>
                <a:latin typeface="Calibri" pitchFamily="34" charset="0"/>
                <a:ea typeface="Calibri" pitchFamily="34" charset="0"/>
                <a:cs typeface="Times New Roman" pitchFamily="18" charset="0"/>
              </a:rPr>
              <a:t> </a:t>
            </a:r>
            <a:r>
              <a:rPr kumimoji="0" lang="en-US" sz="24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probability of finding the particle in a small volume =  dxdydz  </a:t>
            </a:r>
          </a:p>
          <a:p>
            <a:pPr lvl="0" fontAlgn="base">
              <a:spcBef>
                <a:spcPct val="0"/>
              </a:spcBef>
              <a:spcAft>
                <a:spcPct val="0"/>
              </a:spcAft>
              <a:buClrTx/>
            </a:pPr>
            <a:r>
              <a:rPr lang="en-US" sz="1800" b="1" dirty="0" smtClean="0">
                <a:latin typeface="Calibri" pitchFamily="34" charset="0"/>
                <a:sym typeface="Symbol"/>
              </a:rPr>
              <a:t></a:t>
            </a:r>
            <a:r>
              <a:rPr lang="en-US" sz="1800" b="1" baseline="30000" dirty="0" smtClean="0">
                <a:latin typeface="Calibri" pitchFamily="34" charset="0"/>
              </a:rPr>
              <a:t>2</a:t>
            </a:r>
            <a:r>
              <a:rPr kumimoji="0" lang="en-US" sz="18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 </a:t>
            </a:r>
            <a:r>
              <a:rPr lang="en-US" sz="1800" baseline="30000" dirty="0" smtClean="0">
                <a:solidFill>
                  <a:schemeClr val="tx1"/>
                </a:solidFill>
                <a:latin typeface="Calibri" pitchFamily="34" charset="0"/>
                <a:ea typeface="Calibri" pitchFamily="34" charset="0"/>
                <a:cs typeface="Times New Roman" pitchFamily="18" charset="0"/>
                <a:sym typeface="Symbol" pitchFamily="18" charset="2"/>
              </a:rPr>
              <a:t> -</a:t>
            </a:r>
            <a:r>
              <a:rPr lang="en-US" sz="2400" baseline="30000" dirty="0" smtClean="0">
                <a:solidFill>
                  <a:schemeClr val="tx1"/>
                </a:solidFill>
                <a:latin typeface="Calibri" pitchFamily="34" charset="0"/>
                <a:ea typeface="Calibri" pitchFamily="34" charset="0"/>
                <a:cs typeface="Times New Roman" pitchFamily="18" charset="0"/>
                <a:sym typeface="Symbol" pitchFamily="18" charset="2"/>
              </a:rPr>
              <a:t> i</a:t>
            </a:r>
            <a:r>
              <a:rPr kumimoji="0" lang="en-US" sz="24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sym typeface="Symbol" pitchFamily="18" charset="2"/>
              </a:rPr>
              <a:t>s called probability density </a:t>
            </a:r>
          </a:p>
          <a:p>
            <a:pPr lvl="0" fontAlgn="base">
              <a:spcBef>
                <a:spcPct val="0"/>
              </a:spcBef>
              <a:spcAft>
                <a:spcPct val="0"/>
              </a:spcAft>
              <a:buClrTx/>
            </a:pPr>
            <a:endParaRPr kumimoji="0" lang="en-US" sz="24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sym typeface="Symbol" pitchFamily="18" charset="2"/>
            </a:endParaRPr>
          </a:p>
          <a:p>
            <a:pPr lvl="0" fontAlgn="base">
              <a:spcBef>
                <a:spcPct val="0"/>
              </a:spcBef>
              <a:spcAft>
                <a:spcPct val="0"/>
              </a:spcAft>
              <a:buClrTx/>
            </a:pPr>
            <a:r>
              <a:rPr lang="en-US" sz="2400" b="1" baseline="30000" dirty="0" smtClean="0">
                <a:solidFill>
                  <a:schemeClr val="tx1"/>
                </a:solidFill>
                <a:latin typeface="Calibri" pitchFamily="34" charset="0"/>
                <a:ea typeface="Calibri" pitchFamily="34" charset="0"/>
                <a:cs typeface="Times New Roman" pitchFamily="18" charset="0"/>
                <a:sym typeface="Symbol" pitchFamily="18" charset="2"/>
              </a:rPr>
              <a:t> -</a:t>
            </a:r>
            <a:r>
              <a:rPr lang="en-US" sz="2400" dirty="0" smtClean="0">
                <a:solidFill>
                  <a:schemeClr val="tx1"/>
                </a:solidFill>
                <a:latin typeface="Calibri" pitchFamily="34" charset="0"/>
                <a:ea typeface="Calibri" pitchFamily="34" charset="0"/>
                <a:cs typeface="Times New Roman" pitchFamily="18" charset="0"/>
                <a:sym typeface="Symbol" pitchFamily="18" charset="2"/>
              </a:rPr>
              <a:t> </a:t>
            </a:r>
            <a:r>
              <a:rPr kumimoji="0" lang="en-US" sz="24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the probability amplitude. </a:t>
            </a:r>
            <a:endParaRPr kumimoji="0" lang="en-US" sz="24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sym typeface="Symbol" pitchFamily="18" charset="2"/>
            </a:endParaRPr>
          </a:p>
        </p:txBody>
      </p:sp>
      <p:pic>
        <p:nvPicPr>
          <p:cNvPr id="63490" name="Picture 2" descr="Max Born.jpg"/>
          <p:cNvPicPr>
            <a:picLocks noChangeAspect="1" noChangeArrowheads="1"/>
          </p:cNvPicPr>
          <p:nvPr/>
        </p:nvPicPr>
        <p:blipFill>
          <a:blip r:embed="rId3"/>
          <a:srcRect/>
          <a:stretch>
            <a:fillRect/>
          </a:stretch>
        </p:blipFill>
        <p:spPr bwMode="auto">
          <a:xfrm>
            <a:off x="381000" y="666750"/>
            <a:ext cx="1829873" cy="2362200"/>
          </a:xfrm>
          <a:prstGeom prst="rect">
            <a:avLst/>
          </a:prstGeom>
          <a:noFill/>
        </p:spPr>
      </p:pic>
      <p:sp>
        <p:nvSpPr>
          <p:cNvPr id="9" name="TextBox 8"/>
          <p:cNvSpPr txBox="1"/>
          <p:nvPr/>
        </p:nvSpPr>
        <p:spPr>
          <a:xfrm>
            <a:off x="762000" y="3009840"/>
            <a:ext cx="1905000" cy="400110"/>
          </a:xfrm>
          <a:prstGeom prst="rect">
            <a:avLst/>
          </a:prstGeom>
          <a:noFill/>
        </p:spPr>
        <p:txBody>
          <a:bodyPr wrap="square" rtlCol="0">
            <a:spAutoFit/>
          </a:bodyPr>
          <a:lstStyle/>
          <a:p>
            <a:r>
              <a:rPr lang="en-US" sz="2000" b="1" dirty="0" smtClean="0">
                <a:solidFill>
                  <a:schemeClr val="bg1"/>
                </a:solidFill>
                <a:latin typeface="Calibri" pitchFamily="34" charset="0"/>
              </a:rPr>
              <a:t>Max Born</a:t>
            </a:r>
            <a:endParaRPr lang="en-US" sz="2000" b="1" dirty="0">
              <a:solidFill>
                <a:schemeClr val="bg1"/>
              </a:solidFill>
              <a:latin typeface="Calibri" pitchFamily="34" charset="0"/>
            </a:endParaRPr>
          </a:p>
        </p:txBody>
      </p:sp>
      <p:sp>
        <p:nvSpPr>
          <p:cNvPr id="10" name="Rectangle 9"/>
          <p:cNvSpPr/>
          <p:nvPr/>
        </p:nvSpPr>
        <p:spPr>
          <a:xfrm>
            <a:off x="152400" y="3867149"/>
            <a:ext cx="8610600" cy="1077218"/>
          </a:xfrm>
          <a:prstGeom prst="rect">
            <a:avLst/>
          </a:prstGeom>
        </p:spPr>
        <p:txBody>
          <a:bodyPr wrap="square">
            <a:spAutoFit/>
          </a:bodyPr>
          <a:lstStyle/>
          <a:p>
            <a:pPr marL="342900" indent="-342900">
              <a:buFont typeface="Wingdings" pitchFamily="2" charset="2"/>
              <a:buChar char="§"/>
            </a:pPr>
            <a:r>
              <a:rPr lang="en-US" sz="1600" dirty="0" smtClean="0">
                <a:latin typeface="Calibri" pitchFamily="34" charset="0"/>
                <a:ea typeface="Cambria Math"/>
              </a:rPr>
              <a:t>It must</a:t>
            </a:r>
            <a:r>
              <a:rPr lang="en-US" sz="1600" dirty="0" smtClean="0">
                <a:latin typeface="Calibri" pitchFamily="34" charset="0"/>
              </a:rPr>
              <a:t> be single valued for each set of values of x, y, z. it must have only one value.</a:t>
            </a:r>
          </a:p>
          <a:p>
            <a:pPr marL="342900" indent="-342900">
              <a:buFont typeface="Wingdings" pitchFamily="2" charset="2"/>
              <a:buChar char="§"/>
            </a:pPr>
            <a:endParaRPr lang="en-US" sz="1600" dirty="0" smtClean="0">
              <a:latin typeface="Calibri" pitchFamily="34" charset="0"/>
            </a:endParaRPr>
          </a:p>
          <a:p>
            <a:pPr marL="342900" indent="-342900">
              <a:buFont typeface="Wingdings" pitchFamily="2" charset="2"/>
              <a:buChar char="§"/>
            </a:pPr>
            <a:r>
              <a:rPr lang="en-US" sz="1600" dirty="0" smtClean="0">
                <a:latin typeface="Calibri" pitchFamily="34" charset="0"/>
              </a:rPr>
              <a:t>It must be finite value. Since it gives probability of finding the particle in a particular region, it cannot have infinite value.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57</a:t>
            </a:fld>
            <a:endParaRPr lang="en"/>
          </a:p>
        </p:txBody>
      </p:sp>
      <p:sp>
        <p:nvSpPr>
          <p:cNvPr id="3" name="TextBox 2"/>
          <p:cNvSpPr txBox="1"/>
          <p:nvPr/>
        </p:nvSpPr>
        <p:spPr>
          <a:xfrm>
            <a:off x="228600" y="1504950"/>
            <a:ext cx="8763000" cy="3539430"/>
          </a:xfrm>
          <a:prstGeom prst="rect">
            <a:avLst/>
          </a:prstGeom>
          <a:noFill/>
        </p:spPr>
        <p:txBody>
          <a:bodyPr wrap="square" rtlCol="0">
            <a:spAutoFit/>
          </a:bodyPr>
          <a:lstStyle/>
          <a:p>
            <a:pPr>
              <a:buFont typeface="Wingdings" pitchFamily="2" charset="2"/>
              <a:buChar char="§"/>
            </a:pPr>
            <a:r>
              <a:rPr lang="en-US" dirty="0" smtClean="0"/>
              <a:t> </a:t>
            </a:r>
            <a:r>
              <a:rPr lang="en-US" dirty="0" smtClean="0">
                <a:latin typeface="Calibri" pitchFamily="34" charset="0"/>
              </a:rPr>
              <a:t> </a:t>
            </a:r>
            <a:r>
              <a:rPr lang="en-US" sz="1800" dirty="0" smtClean="0">
                <a:latin typeface="Calibri" pitchFamily="34" charset="0"/>
              </a:rPr>
              <a:t>Normalized wave function is</a:t>
            </a:r>
          </a:p>
          <a:p>
            <a:pPr>
              <a:buFont typeface="Wingdings" pitchFamily="2" charset="2"/>
              <a:buChar char="§"/>
            </a:pPr>
            <a:endParaRPr lang="en-US" sz="1800" dirty="0" smtClean="0">
              <a:latin typeface="Calibri" pitchFamily="34" charset="0"/>
            </a:endParaRPr>
          </a:p>
          <a:p>
            <a:r>
              <a:rPr lang="en-US" sz="1600" b="1" dirty="0" smtClean="0">
                <a:latin typeface="Calibri" pitchFamily="34" charset="0"/>
                <a:sym typeface="Symbol"/>
              </a:rPr>
              <a:t></a:t>
            </a:r>
            <a:r>
              <a:rPr lang="en-US" sz="1600" b="1" baseline="30000" dirty="0" smtClean="0">
                <a:latin typeface="Calibri" pitchFamily="34" charset="0"/>
              </a:rPr>
              <a:t>2  </a:t>
            </a:r>
            <a:r>
              <a:rPr lang="en-US" sz="1600" b="1" dirty="0" smtClean="0">
                <a:latin typeface="Calibri" pitchFamily="34" charset="0"/>
              </a:rPr>
              <a:t>= 1  or</a:t>
            </a:r>
          </a:p>
          <a:p>
            <a:endParaRPr lang="en-US" dirty="0" smtClean="0">
              <a:latin typeface="Calibri" pitchFamily="34" charset="0"/>
            </a:endParaRPr>
          </a:p>
          <a:p>
            <a:pPr>
              <a:buFont typeface="Wingdings" pitchFamily="2" charset="2"/>
              <a:buChar char="§"/>
            </a:pPr>
            <a:endParaRPr lang="en-US" dirty="0" smtClean="0"/>
          </a:p>
          <a:p>
            <a:pPr>
              <a:buFont typeface="Wingdings" pitchFamily="2" charset="2"/>
              <a:buChar char="§"/>
            </a:pPr>
            <a:r>
              <a:rPr lang="en-US" sz="1800" b="1" dirty="0" smtClean="0">
                <a:latin typeface="Calibri" pitchFamily="34" charset="0"/>
                <a:sym typeface="Symbol"/>
              </a:rPr>
              <a:t> </a:t>
            </a:r>
            <a:r>
              <a:rPr lang="en-US" sz="1800" b="1" baseline="30000" dirty="0" smtClean="0">
                <a:latin typeface="Calibri" pitchFamily="34" charset="0"/>
              </a:rPr>
              <a:t>2  </a:t>
            </a:r>
            <a:r>
              <a:rPr lang="en-US" sz="1800" dirty="0" smtClean="0">
                <a:latin typeface="Calibri" pitchFamily="34" charset="0"/>
              </a:rPr>
              <a:t>= 1  indicates the presence of the particle at that point, at time t.</a:t>
            </a:r>
          </a:p>
          <a:p>
            <a:r>
              <a:rPr lang="en-US" sz="1800" dirty="0" smtClean="0">
                <a:latin typeface="Calibri" pitchFamily="34" charset="0"/>
              </a:rPr>
              <a:t>   </a:t>
            </a:r>
            <a:r>
              <a:rPr lang="en-US" sz="1800" b="1" dirty="0" smtClean="0">
                <a:latin typeface="Calibri" pitchFamily="34" charset="0"/>
                <a:sym typeface="Symbol"/>
              </a:rPr>
              <a:t></a:t>
            </a:r>
            <a:r>
              <a:rPr lang="en-US" sz="1800" b="1" baseline="30000" dirty="0" smtClean="0">
                <a:latin typeface="Calibri" pitchFamily="34" charset="0"/>
              </a:rPr>
              <a:t>2</a:t>
            </a:r>
            <a:r>
              <a:rPr lang="en-US" sz="1800" dirty="0" smtClean="0">
                <a:latin typeface="Calibri" pitchFamily="34" charset="0"/>
              </a:rPr>
              <a:t>  = 0  indicates the absence of the particle at that point, at time t.</a:t>
            </a:r>
          </a:p>
          <a:p>
            <a:endParaRPr lang="en-US" sz="1800" dirty="0" smtClean="0">
              <a:latin typeface="Calibri" pitchFamily="34" charset="0"/>
            </a:endParaRPr>
          </a:p>
          <a:p>
            <a:endParaRPr lang="en-US" sz="1800" dirty="0" smtClean="0">
              <a:latin typeface="Calibri" pitchFamily="34" charset="0"/>
            </a:endParaRPr>
          </a:p>
          <a:p>
            <a:pPr>
              <a:buFont typeface="Wingdings" pitchFamily="2" charset="2"/>
              <a:buChar char="§"/>
            </a:pPr>
            <a:r>
              <a:rPr lang="en-US" sz="1800" dirty="0" smtClean="0">
                <a:latin typeface="Calibri" pitchFamily="34" charset="0"/>
              </a:rPr>
              <a:t> Normalized wave function means </a:t>
            </a:r>
            <a:r>
              <a:rPr lang="en-US" sz="1800" dirty="0" smtClean="0">
                <a:latin typeface="Calibri" pitchFamily="34" charset="0"/>
                <a:ea typeface="Cambria Math"/>
              </a:rPr>
              <a:t>𝜳 represents a particle which is certainly found somewhere in space. Total probability of finding particle somewhere in space at all time is unity.</a:t>
            </a:r>
            <a:endParaRPr lang="en-US" sz="1800" dirty="0" smtClean="0">
              <a:latin typeface="Calibri" pitchFamily="34" charset="0"/>
            </a:endParaRPr>
          </a:p>
          <a:p>
            <a:endParaRPr lang="en-US" sz="1800" dirty="0">
              <a:latin typeface="Calibri" pitchFamily="34" charset="0"/>
            </a:endParaRPr>
          </a:p>
        </p:txBody>
      </p:sp>
      <p:sp>
        <p:nvSpPr>
          <p:cNvPr id="4" name="Rectangle 4"/>
          <p:cNvSpPr>
            <a:spLocks noChangeArrowheads="1"/>
          </p:cNvSpPr>
          <p:nvPr/>
        </p:nvSpPr>
        <p:spPr bwMode="auto">
          <a:xfrm>
            <a:off x="1447800" y="2165767"/>
            <a:ext cx="1219200" cy="4821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sym typeface="Symbol" pitchFamily="18" charset="2"/>
              </a:rPr>
              <a:t></a:t>
            </a:r>
            <a:r>
              <a:rPr kumimoji="0" lang="en-US" sz="2000" b="1"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 dv </a:t>
            </a:r>
            <a:r>
              <a:rPr lang="en-US" sz="2000" b="1" baseline="30000" dirty="0" smtClean="0">
                <a:solidFill>
                  <a:schemeClr val="tx1"/>
                </a:solidFill>
                <a:latin typeface="Calibri" pitchFamily="34" charset="0"/>
                <a:ea typeface="Calibri" pitchFamily="34" charset="0"/>
                <a:cs typeface="Times New Roman" pitchFamily="18" charset="0"/>
              </a:rPr>
              <a:t>= 1</a:t>
            </a:r>
            <a:endParaRPr kumimoji="0" lang="en-US" sz="2000" b="1"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sym typeface="Symbol" pitchFamily="18" charset="2"/>
              </a:rPr>
              <a:t>  </a:t>
            </a:r>
          </a:p>
        </p:txBody>
      </p:sp>
      <p:sp>
        <p:nvSpPr>
          <p:cNvPr id="5" name="Rectangle 4"/>
          <p:cNvSpPr/>
          <p:nvPr/>
        </p:nvSpPr>
        <p:spPr>
          <a:xfrm>
            <a:off x="152400" y="209550"/>
            <a:ext cx="8610600" cy="1200329"/>
          </a:xfrm>
          <a:prstGeom prst="rect">
            <a:avLst/>
          </a:prstGeom>
        </p:spPr>
        <p:txBody>
          <a:bodyPr wrap="square">
            <a:spAutoFit/>
          </a:bodyPr>
          <a:lstStyle/>
          <a:p>
            <a:pPr marL="342900" indent="-342900">
              <a:buFont typeface="Wingdings" pitchFamily="2" charset="2"/>
              <a:buChar char="§"/>
            </a:pPr>
            <a:r>
              <a:rPr lang="en-US" sz="1800" dirty="0" smtClean="0">
                <a:latin typeface="Calibri" pitchFamily="34" charset="0"/>
                <a:ea typeface="Cambria Math"/>
              </a:rPr>
              <a:t>It m</a:t>
            </a:r>
            <a:r>
              <a:rPr lang="en-US" sz="1800" dirty="0" smtClean="0">
                <a:latin typeface="Calibri" pitchFamily="34" charset="0"/>
              </a:rPr>
              <a:t>ust be continuous function in all regions since it represents a real particle, it cannot have discontinuity across the boundary.</a:t>
            </a:r>
          </a:p>
          <a:p>
            <a:pPr marL="342900" indent="-342900">
              <a:buFont typeface="Wingdings" pitchFamily="2" charset="2"/>
              <a:buChar char="§"/>
            </a:pPr>
            <a:endParaRPr lang="en-US" sz="1800" dirty="0" smtClean="0">
              <a:latin typeface="Calibri" pitchFamily="34" charset="0"/>
            </a:endParaRPr>
          </a:p>
          <a:p>
            <a:pPr marL="342900" indent="-342900">
              <a:buFont typeface="Wingdings" pitchFamily="2" charset="2"/>
              <a:buChar char="§"/>
            </a:pPr>
            <a:r>
              <a:rPr lang="en-US" sz="1800" dirty="0" smtClean="0">
                <a:latin typeface="Calibri" pitchFamily="34" charset="0"/>
              </a:rPr>
              <a:t>Its partial derivatives must be continuous.</a:t>
            </a:r>
            <a:endParaRPr lang="en-US" sz="1800" dirty="0">
              <a:latin typeface="Calibri"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58</a:t>
            </a:fld>
            <a:endParaRPr lang="en"/>
          </a:p>
        </p:txBody>
      </p:sp>
      <p:sp>
        <p:nvSpPr>
          <p:cNvPr id="6451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4515" name="Rectangle 3"/>
          <p:cNvSpPr>
            <a:spLocks noChangeArrowheads="1"/>
          </p:cNvSpPr>
          <p:nvPr/>
        </p:nvSpPr>
        <p:spPr bwMode="auto">
          <a:xfrm>
            <a:off x="45720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6"/>
          <p:cNvSpPr/>
          <p:nvPr/>
        </p:nvSpPr>
        <p:spPr>
          <a:xfrm>
            <a:off x="1908406" y="209550"/>
            <a:ext cx="4501553" cy="523220"/>
          </a:xfrm>
          <a:prstGeom prst="rect">
            <a:avLst/>
          </a:prstGeom>
        </p:spPr>
        <p:txBody>
          <a:bodyPr wrap="none">
            <a:spAutoFit/>
          </a:bodyPr>
          <a:lstStyle/>
          <a:p>
            <a:r>
              <a:rPr lang="en-US" sz="2800" b="1" dirty="0" smtClean="0">
                <a:solidFill>
                  <a:schemeClr val="bg1"/>
                </a:solidFill>
                <a:latin typeface="Calibri" pitchFamily="34" charset="0"/>
              </a:rPr>
              <a:t>Well behaved Wave function</a:t>
            </a:r>
            <a:endParaRPr lang="en-US" sz="2800" dirty="0">
              <a:solidFill>
                <a:schemeClr val="bg1"/>
              </a:solidFill>
              <a:latin typeface="Calibri" pitchFamily="34" charset="0"/>
            </a:endParaRPr>
          </a:p>
        </p:txBody>
      </p:sp>
      <p:sp>
        <p:nvSpPr>
          <p:cNvPr id="8" name="Rectangle 7"/>
          <p:cNvSpPr/>
          <p:nvPr/>
        </p:nvSpPr>
        <p:spPr>
          <a:xfrm>
            <a:off x="381000" y="723602"/>
            <a:ext cx="8610600" cy="2616101"/>
          </a:xfrm>
          <a:prstGeom prst="rect">
            <a:avLst/>
          </a:prstGeom>
        </p:spPr>
        <p:txBody>
          <a:bodyPr wrap="square">
            <a:spAutoFit/>
          </a:bodyPr>
          <a:lstStyle/>
          <a:p>
            <a:pPr marL="342900" indent="-342900">
              <a:buFont typeface="Wingdings" pitchFamily="2" charset="2"/>
              <a:buChar char="§"/>
            </a:pPr>
            <a:r>
              <a:rPr lang="en-US" sz="1800" dirty="0" smtClean="0">
                <a:latin typeface="Calibri" pitchFamily="34" charset="0"/>
              </a:rPr>
              <a:t>The wave function</a:t>
            </a:r>
            <a:r>
              <a:rPr lang="en-US" sz="1800" dirty="0" smtClean="0">
                <a:latin typeface="Calibri" pitchFamily="34" charset="0"/>
                <a:ea typeface="Cambria Math"/>
              </a:rPr>
              <a:t> 𝜳</a:t>
            </a:r>
            <a:r>
              <a:rPr lang="en-US" sz="1800" dirty="0" smtClean="0">
                <a:latin typeface="Calibri" pitchFamily="34" charset="0"/>
              </a:rPr>
              <a:t> which represents a moving particle, should satisfy the following condition</a:t>
            </a:r>
            <a:endParaRPr lang="en-US" dirty="0" smtClean="0"/>
          </a:p>
          <a:p>
            <a:pPr marL="342900" indent="-342900">
              <a:buAutoNum type="arabicPeriod"/>
            </a:pPr>
            <a:endParaRPr lang="en-US" b="1" dirty="0" smtClean="0"/>
          </a:p>
          <a:p>
            <a:pPr marL="342900" indent="-342900">
              <a:buAutoNum type="arabicPeriod"/>
            </a:pPr>
            <a:r>
              <a:rPr lang="en-US" sz="1600" b="1" dirty="0" smtClean="0">
                <a:latin typeface="Calibri" pitchFamily="34" charset="0"/>
                <a:ea typeface="Cambria Math"/>
              </a:rPr>
              <a:t>𝜳  </a:t>
            </a:r>
            <a:r>
              <a:rPr lang="en-US" sz="1600" b="1" dirty="0" smtClean="0">
                <a:latin typeface="Calibri" pitchFamily="34" charset="0"/>
              </a:rPr>
              <a:t>Should be single valued </a:t>
            </a:r>
            <a:r>
              <a:rPr lang="en-US" sz="1600" dirty="0" smtClean="0">
                <a:latin typeface="Calibri" pitchFamily="34" charset="0"/>
              </a:rPr>
              <a:t>– The wave function should be single valued at any point.</a:t>
            </a:r>
          </a:p>
          <a:p>
            <a:pPr marL="342900" indent="-342900">
              <a:buAutoNum type="arabicPeriod"/>
            </a:pPr>
            <a:endParaRPr lang="en-US" dirty="0" smtClean="0"/>
          </a:p>
          <a:p>
            <a:pPr marL="342900" indent="-342900">
              <a:buAutoNum type="arabicPeriod"/>
            </a:pPr>
            <a:endParaRPr lang="en-US" b="1" dirty="0" smtClean="0"/>
          </a:p>
          <a:p>
            <a:pPr marL="342900" indent="-342900">
              <a:buAutoNum type="arabicPeriod"/>
            </a:pPr>
            <a:r>
              <a:rPr lang="en-US" b="1" dirty="0" smtClean="0">
                <a:latin typeface="Cambria Math"/>
                <a:ea typeface="Cambria Math"/>
              </a:rPr>
              <a:t>𝜳  </a:t>
            </a:r>
            <a:r>
              <a:rPr lang="en-US" b="1" dirty="0" smtClean="0"/>
              <a:t>Must be finite -  </a:t>
            </a:r>
            <a:r>
              <a:rPr lang="en-US" dirty="0" smtClean="0"/>
              <a:t>It must remain finite for all values of x, y, z.</a:t>
            </a:r>
          </a:p>
          <a:p>
            <a:pPr marL="342900" indent="-342900">
              <a:buAutoNum type="arabicPeriod"/>
            </a:pPr>
            <a:endParaRPr lang="en-US" dirty="0" smtClean="0"/>
          </a:p>
          <a:p>
            <a:pPr marL="342900" indent="-342900">
              <a:buAutoNum type="arabicPeriod"/>
            </a:pPr>
            <a:endParaRPr lang="en-US" b="1" dirty="0" smtClean="0"/>
          </a:p>
          <a:p>
            <a:pPr marL="342900" indent="-342900">
              <a:buAutoNum type="arabicPeriod"/>
            </a:pPr>
            <a:r>
              <a:rPr lang="en-US" b="1" dirty="0" smtClean="0">
                <a:latin typeface="Cambria Math"/>
                <a:ea typeface="Cambria Math"/>
              </a:rPr>
              <a:t>𝜳  </a:t>
            </a:r>
            <a:r>
              <a:rPr lang="en-US" b="1" dirty="0" smtClean="0"/>
              <a:t>Must be continuous – </a:t>
            </a:r>
            <a:r>
              <a:rPr lang="en-US" dirty="0" smtClean="0"/>
              <a:t>The wave function and its derivatives should be continuous across any         boundary.</a:t>
            </a:r>
            <a:endParaRPr lang="en-US" dirty="0"/>
          </a:p>
        </p:txBody>
      </p:sp>
      <p:sp>
        <p:nvSpPr>
          <p:cNvPr id="9" name="TextBox 8"/>
          <p:cNvSpPr txBox="1"/>
          <p:nvPr/>
        </p:nvSpPr>
        <p:spPr>
          <a:xfrm>
            <a:off x="609600" y="3714750"/>
            <a:ext cx="8077200" cy="707886"/>
          </a:xfrm>
          <a:prstGeom prst="rect">
            <a:avLst/>
          </a:prstGeom>
          <a:noFill/>
        </p:spPr>
        <p:txBody>
          <a:bodyPr wrap="square" rtlCol="0">
            <a:spAutoFit/>
          </a:bodyPr>
          <a:lstStyle/>
          <a:p>
            <a:r>
              <a:rPr lang="en-US" sz="2000" dirty="0" smtClean="0">
                <a:latin typeface="Calibri" pitchFamily="34" charset="0"/>
              </a:rPr>
              <a:t>The wave functions satisfying the above mathematical conditions are called well behaved wave function.</a:t>
            </a:r>
            <a:endParaRPr lang="en-US" sz="2000" dirty="0">
              <a:latin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sp>
        <p:nvSpPr>
          <p:cNvPr id="4" name="Rectangle 3"/>
          <p:cNvSpPr/>
          <p:nvPr/>
        </p:nvSpPr>
        <p:spPr>
          <a:xfrm>
            <a:off x="2971800" y="361950"/>
            <a:ext cx="3198312" cy="523220"/>
          </a:xfrm>
          <a:prstGeom prst="rect">
            <a:avLst/>
          </a:prstGeom>
        </p:spPr>
        <p:txBody>
          <a:bodyPr wrap="none">
            <a:spAutoFit/>
          </a:bodyPr>
          <a:lstStyle/>
          <a:p>
            <a:pPr algn="ctr"/>
            <a:r>
              <a:rPr lang="en-US" sz="2800" b="1" dirty="0" smtClean="0">
                <a:solidFill>
                  <a:schemeClr val="bg1"/>
                </a:solidFill>
                <a:latin typeface="Bodoni MT" pitchFamily="18" charset="0"/>
              </a:rPr>
              <a:t>Photoelectric Effect</a:t>
            </a:r>
            <a:endParaRPr lang="en-US" sz="2800" b="1" dirty="0">
              <a:solidFill>
                <a:schemeClr val="bg1"/>
              </a:solidFill>
              <a:latin typeface="Bodoni MT" pitchFamily="18" charset="0"/>
            </a:endParaRPr>
          </a:p>
        </p:txBody>
      </p:sp>
      <p:pic>
        <p:nvPicPr>
          <p:cNvPr id="94210" name="Picture 2" descr="https://i0.wp.com/www.brainpickings.org/wp-content/uploads/2013/05/einstein1.jpg?w=680&amp;ssl=1"/>
          <p:cNvPicPr>
            <a:picLocks noChangeAspect="1" noChangeArrowheads="1"/>
          </p:cNvPicPr>
          <p:nvPr/>
        </p:nvPicPr>
        <p:blipFill>
          <a:blip r:embed="rId3"/>
          <a:srcRect/>
          <a:stretch>
            <a:fillRect/>
          </a:stretch>
        </p:blipFill>
        <p:spPr bwMode="auto">
          <a:xfrm>
            <a:off x="304800" y="819150"/>
            <a:ext cx="2262835" cy="2209800"/>
          </a:xfrm>
          <a:prstGeom prst="rect">
            <a:avLst/>
          </a:prstGeom>
          <a:noFill/>
        </p:spPr>
      </p:pic>
      <p:sp>
        <p:nvSpPr>
          <p:cNvPr id="6" name="TextBox 5"/>
          <p:cNvSpPr txBox="1"/>
          <p:nvPr/>
        </p:nvSpPr>
        <p:spPr>
          <a:xfrm>
            <a:off x="457200" y="3086040"/>
            <a:ext cx="2438400" cy="400110"/>
          </a:xfrm>
          <a:prstGeom prst="rect">
            <a:avLst/>
          </a:prstGeom>
          <a:noFill/>
        </p:spPr>
        <p:txBody>
          <a:bodyPr wrap="square" rtlCol="0">
            <a:spAutoFit/>
          </a:bodyPr>
          <a:lstStyle/>
          <a:p>
            <a:r>
              <a:rPr lang="en-US" sz="2000" b="1" dirty="0" smtClean="0"/>
              <a:t>Albert Einstein</a:t>
            </a:r>
            <a:endParaRPr lang="en-US" sz="2000" b="1" dirty="0"/>
          </a:p>
        </p:txBody>
      </p:sp>
      <p:sp>
        <p:nvSpPr>
          <p:cNvPr id="9" name="TextBox 8"/>
          <p:cNvSpPr txBox="1"/>
          <p:nvPr/>
        </p:nvSpPr>
        <p:spPr>
          <a:xfrm>
            <a:off x="2743200" y="1170622"/>
            <a:ext cx="6248400" cy="1938992"/>
          </a:xfrm>
          <a:prstGeom prst="rect">
            <a:avLst/>
          </a:prstGeom>
          <a:noFill/>
        </p:spPr>
        <p:txBody>
          <a:bodyPr wrap="square" rtlCol="0">
            <a:spAutoFit/>
          </a:bodyPr>
          <a:lstStyle/>
          <a:p>
            <a:pPr>
              <a:buFont typeface="Wingdings" pitchFamily="2" charset="2"/>
              <a:buChar char="§"/>
            </a:pPr>
            <a:r>
              <a:rPr lang="en-US" sz="2000" dirty="0" smtClean="0">
                <a:latin typeface="Calibri" pitchFamily="34" charset="0"/>
                <a:cs typeface="Calibri" pitchFamily="34" charset="0"/>
              </a:rPr>
              <a:t>The phenomenon of emission of electrons from a substance, when exposed to light or any other radiation of suitable wavelength or frequency is called photoelectric effect.</a:t>
            </a:r>
          </a:p>
          <a:p>
            <a:pPr>
              <a:buFont typeface="Wingdings" pitchFamily="2" charset="2"/>
              <a:buChar char="§"/>
            </a:pPr>
            <a:endParaRPr lang="en-US" sz="2000" dirty="0" smtClean="0">
              <a:latin typeface="Calibri" pitchFamily="34" charset="0"/>
              <a:cs typeface="Calibri" pitchFamily="34" charset="0"/>
            </a:endParaRPr>
          </a:p>
          <a:p>
            <a:pPr>
              <a:buFont typeface="Wingdings" pitchFamily="2" charset="2"/>
              <a:buChar char="§"/>
            </a:pPr>
            <a:r>
              <a:rPr lang="en-US" sz="2000" dirty="0" smtClean="0">
                <a:latin typeface="Calibri" pitchFamily="34" charset="0"/>
                <a:cs typeface="Calibri" pitchFamily="34" charset="0"/>
              </a:rPr>
              <a:t>The electrons emitted are called photoelectrons.  </a:t>
            </a:r>
            <a:endParaRPr lang="en-U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375750"/>
            <a:ext cx="8229600" cy="672000"/>
          </a:xfrm>
        </p:spPr>
        <p:txBody>
          <a:bodyPr/>
          <a:lstStyle/>
          <a:p>
            <a:r>
              <a:rPr lang="en-US" sz="2800" b="1" dirty="0" smtClean="0"/>
              <a:t>Properties of photons</a:t>
            </a:r>
            <a:endParaRPr lang="en-US" sz="2800" b="1"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sp>
        <p:nvSpPr>
          <p:cNvPr id="4" name="TextBox 3"/>
          <p:cNvSpPr txBox="1"/>
          <p:nvPr/>
        </p:nvSpPr>
        <p:spPr>
          <a:xfrm>
            <a:off x="304800" y="1226225"/>
            <a:ext cx="8534400" cy="3139321"/>
          </a:xfrm>
          <a:prstGeom prst="rect">
            <a:avLst/>
          </a:prstGeom>
          <a:noFill/>
        </p:spPr>
        <p:txBody>
          <a:bodyPr wrap="square" rtlCol="0">
            <a:spAutoFit/>
          </a:bodyPr>
          <a:lstStyle/>
          <a:p>
            <a:pPr>
              <a:buFont typeface="Wingdings" pitchFamily="2" charset="2"/>
              <a:buChar char="§"/>
            </a:pPr>
            <a:r>
              <a:rPr lang="en-US" sz="1800" dirty="0" smtClean="0">
                <a:latin typeface="Calibri" pitchFamily="34" charset="0"/>
                <a:cs typeface="Calibri" pitchFamily="34" charset="0"/>
              </a:rPr>
              <a:t> </a:t>
            </a:r>
            <a:r>
              <a:rPr lang="en-US" sz="1800" b="1" dirty="0" smtClean="0">
                <a:latin typeface="Calibri" pitchFamily="34" charset="0"/>
                <a:cs typeface="Calibri" pitchFamily="34" charset="0"/>
              </a:rPr>
              <a:t>Energy –</a:t>
            </a:r>
            <a:r>
              <a:rPr lang="en-US" sz="1800" dirty="0" smtClean="0">
                <a:latin typeface="Calibri" pitchFamily="34" charset="0"/>
                <a:cs typeface="Calibri" pitchFamily="34" charset="0"/>
              </a:rPr>
              <a:t>  The energy of a photon is given by E= h</a:t>
            </a:r>
            <a:r>
              <a:rPr lang="el-GR" sz="1800" dirty="0" smtClean="0">
                <a:latin typeface="Calibri" pitchFamily="34" charset="0"/>
                <a:cs typeface="Calibri" pitchFamily="34" charset="0"/>
              </a:rPr>
              <a:t> ν</a:t>
            </a:r>
            <a:r>
              <a:rPr lang="en-US" sz="1800" dirty="0" smtClean="0">
                <a:latin typeface="Calibri" pitchFamily="34" charset="0"/>
                <a:cs typeface="Calibri" pitchFamily="34" charset="0"/>
              </a:rPr>
              <a:t>.</a:t>
            </a:r>
          </a:p>
          <a:p>
            <a:pPr>
              <a:buFont typeface="Wingdings" pitchFamily="2" charset="2"/>
              <a:buChar char="§"/>
            </a:pPr>
            <a:endParaRPr lang="en-US" sz="1800" dirty="0" smtClean="0">
              <a:latin typeface="Calibri" pitchFamily="34" charset="0"/>
              <a:cs typeface="Calibri" pitchFamily="34" charset="0"/>
            </a:endParaRPr>
          </a:p>
          <a:p>
            <a:pPr>
              <a:buFont typeface="Wingdings" pitchFamily="2" charset="2"/>
              <a:buChar char="§"/>
            </a:pPr>
            <a:r>
              <a:rPr lang="en-US" sz="1800" dirty="0" smtClean="0">
                <a:latin typeface="Calibri" pitchFamily="34" charset="0"/>
                <a:cs typeface="Calibri" pitchFamily="34" charset="0"/>
              </a:rPr>
              <a:t> </a:t>
            </a:r>
            <a:r>
              <a:rPr lang="en-US" sz="1800" b="1" dirty="0" smtClean="0">
                <a:latin typeface="Calibri" pitchFamily="34" charset="0"/>
                <a:cs typeface="Calibri" pitchFamily="34" charset="0"/>
              </a:rPr>
              <a:t>Velocity</a:t>
            </a:r>
            <a:r>
              <a:rPr lang="en-US" sz="1800" dirty="0" smtClean="0">
                <a:latin typeface="Calibri" pitchFamily="34" charset="0"/>
                <a:cs typeface="Calibri" pitchFamily="34" charset="0"/>
              </a:rPr>
              <a:t> – Photons always travel with the velocity of light c.</a:t>
            </a:r>
          </a:p>
          <a:p>
            <a:pPr>
              <a:buFont typeface="Wingdings" pitchFamily="2" charset="2"/>
              <a:buChar char="§"/>
            </a:pPr>
            <a:endParaRPr lang="en-US" sz="1800" dirty="0" smtClean="0">
              <a:latin typeface="Calibri" pitchFamily="34" charset="0"/>
              <a:cs typeface="Calibri" pitchFamily="34" charset="0"/>
            </a:endParaRPr>
          </a:p>
          <a:p>
            <a:pPr>
              <a:buFont typeface="Wingdings" pitchFamily="2" charset="2"/>
              <a:buChar char="§"/>
            </a:pPr>
            <a:r>
              <a:rPr lang="en-US" sz="1800" dirty="0" smtClean="0">
                <a:latin typeface="Calibri" pitchFamily="34" charset="0"/>
                <a:cs typeface="Calibri" pitchFamily="34" charset="0"/>
              </a:rPr>
              <a:t> </a:t>
            </a:r>
            <a:r>
              <a:rPr lang="en-US" sz="1800" b="1" dirty="0" smtClean="0">
                <a:latin typeface="Calibri" pitchFamily="34" charset="0"/>
                <a:cs typeface="Calibri" pitchFamily="34" charset="0"/>
              </a:rPr>
              <a:t>Rest mass </a:t>
            </a:r>
            <a:r>
              <a:rPr lang="en-US" sz="1800" dirty="0" smtClean="0">
                <a:latin typeface="Calibri" pitchFamily="34" charset="0"/>
                <a:cs typeface="Calibri" pitchFamily="34" charset="0"/>
              </a:rPr>
              <a:t>– Rest mass of photons is zero, since photon can never be at rest.</a:t>
            </a:r>
          </a:p>
          <a:p>
            <a:pPr>
              <a:buFont typeface="Wingdings" pitchFamily="2" charset="2"/>
              <a:buChar char="§"/>
            </a:pPr>
            <a:endParaRPr lang="en-US" sz="1800" dirty="0" smtClean="0">
              <a:latin typeface="Calibri" pitchFamily="34" charset="0"/>
              <a:cs typeface="Calibri" pitchFamily="34" charset="0"/>
            </a:endParaRPr>
          </a:p>
          <a:p>
            <a:pPr>
              <a:buFont typeface="Wingdings" pitchFamily="2" charset="2"/>
              <a:buChar char="§"/>
            </a:pPr>
            <a:r>
              <a:rPr lang="en-US" sz="1800" b="1" dirty="0" smtClean="0">
                <a:latin typeface="Calibri" pitchFamily="34" charset="0"/>
                <a:cs typeface="Calibri" pitchFamily="34" charset="0"/>
              </a:rPr>
              <a:t> Electric charge </a:t>
            </a:r>
            <a:r>
              <a:rPr lang="en-US" sz="1800" dirty="0" smtClean="0">
                <a:latin typeface="Calibri" pitchFamily="34" charset="0"/>
                <a:cs typeface="Calibri" pitchFamily="34" charset="0"/>
              </a:rPr>
              <a:t>– Photons are electrically neutral, so cannot have any effect of electric and magnetic field.</a:t>
            </a:r>
          </a:p>
          <a:p>
            <a:pPr>
              <a:buFont typeface="Wingdings" pitchFamily="2" charset="2"/>
              <a:buChar char="§"/>
            </a:pPr>
            <a:endParaRPr lang="en-US" sz="1800" dirty="0" smtClean="0">
              <a:latin typeface="Calibri" pitchFamily="34" charset="0"/>
              <a:cs typeface="Calibri" pitchFamily="34" charset="0"/>
            </a:endParaRPr>
          </a:p>
          <a:p>
            <a:pPr>
              <a:buFont typeface="Wingdings" pitchFamily="2" charset="2"/>
              <a:buChar char="§"/>
            </a:pPr>
            <a:r>
              <a:rPr lang="en-US" sz="1800" dirty="0" smtClean="0">
                <a:latin typeface="Calibri" pitchFamily="34" charset="0"/>
                <a:cs typeface="Calibri" pitchFamily="34" charset="0"/>
              </a:rPr>
              <a:t> </a:t>
            </a:r>
            <a:r>
              <a:rPr lang="en-US" sz="1800" b="1" dirty="0" smtClean="0">
                <a:latin typeface="Calibri" pitchFamily="34" charset="0"/>
                <a:cs typeface="Calibri" pitchFamily="34" charset="0"/>
              </a:rPr>
              <a:t>Linear momentum</a:t>
            </a:r>
            <a:r>
              <a:rPr lang="en-US" sz="1800" dirty="0" smtClean="0">
                <a:latin typeface="Calibri" pitchFamily="34" charset="0"/>
                <a:cs typeface="Calibri" pitchFamily="34" charset="0"/>
              </a:rPr>
              <a:t> – p = E/c = h</a:t>
            </a:r>
            <a:r>
              <a:rPr lang="el-GR" sz="1800" dirty="0" smtClean="0">
                <a:latin typeface="Calibri" pitchFamily="34" charset="0"/>
                <a:cs typeface="Calibri" pitchFamily="34" charset="0"/>
              </a:rPr>
              <a:t> ν </a:t>
            </a:r>
            <a:r>
              <a:rPr lang="en-US" sz="1800" dirty="0" smtClean="0">
                <a:latin typeface="Calibri" pitchFamily="34" charset="0"/>
                <a:cs typeface="Calibri" pitchFamily="34" charset="0"/>
              </a:rPr>
              <a:t>/c = h/</a:t>
            </a:r>
            <a:r>
              <a:rPr lang="el-GR" sz="1800" dirty="0" smtClean="0">
                <a:latin typeface="Calibri" pitchFamily="34" charset="0"/>
                <a:cs typeface="Calibri" pitchFamily="34" charset="0"/>
              </a:rPr>
              <a:t>λ</a:t>
            </a:r>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smtClean="0">
                <a:latin typeface="Bodoni MT" pitchFamily="18" charset="0"/>
              </a:rPr>
              <a:t>Wave Particle duality of light</a:t>
            </a:r>
            <a:br>
              <a:rPr lang="en-US" sz="3200" b="1" dirty="0" smtClean="0">
                <a:latin typeface="Bodoni MT" pitchFamily="18" charset="0"/>
              </a:rPr>
            </a:br>
            <a:endParaRPr lang="en-US" sz="3200" dirty="0">
              <a:latin typeface="Bodoni MT"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sp>
        <p:nvSpPr>
          <p:cNvPr id="4" name="Rectangle 3"/>
          <p:cNvSpPr/>
          <p:nvPr/>
        </p:nvSpPr>
        <p:spPr>
          <a:xfrm>
            <a:off x="381000" y="1276350"/>
            <a:ext cx="8458200" cy="1323439"/>
          </a:xfrm>
          <a:prstGeom prst="rect">
            <a:avLst/>
          </a:prstGeom>
        </p:spPr>
        <p:txBody>
          <a:bodyPr wrap="square">
            <a:spAutoFit/>
          </a:bodyPr>
          <a:lstStyle/>
          <a:p>
            <a:pPr>
              <a:buFont typeface="Wingdings" pitchFamily="2" charset="2"/>
              <a:buChar char="§"/>
            </a:pPr>
            <a:r>
              <a:rPr lang="en-US" dirty="0" smtClean="0">
                <a:latin typeface="Calibri" pitchFamily="34" charset="0"/>
                <a:cs typeface="Calibri" pitchFamily="34" charset="0"/>
              </a:rPr>
              <a:t> </a:t>
            </a:r>
            <a:r>
              <a:rPr lang="en-US" sz="2000" dirty="0" smtClean="0">
                <a:latin typeface="Calibri" pitchFamily="34" charset="0"/>
                <a:cs typeface="Calibri" pitchFamily="34" charset="0"/>
              </a:rPr>
              <a:t>In some phenomenon light behaves as a </a:t>
            </a:r>
            <a:r>
              <a:rPr lang="en-US" sz="2000" b="1" dirty="0" smtClean="0">
                <a:latin typeface="Calibri" pitchFamily="34" charset="0"/>
                <a:cs typeface="Calibri" pitchFamily="34" charset="0"/>
              </a:rPr>
              <a:t>stream of particles</a:t>
            </a:r>
            <a:r>
              <a:rPr lang="en-US" sz="2000" dirty="0" smtClean="0">
                <a:latin typeface="Calibri" pitchFamily="34" charset="0"/>
                <a:cs typeface="Calibri" pitchFamily="34" charset="0"/>
              </a:rPr>
              <a:t>, in other phenomenon it behave as an </a:t>
            </a:r>
            <a:r>
              <a:rPr lang="en-US" sz="2000" b="1" dirty="0" smtClean="0">
                <a:latin typeface="Calibri" pitchFamily="34" charset="0"/>
                <a:cs typeface="Calibri" pitchFamily="34" charset="0"/>
              </a:rPr>
              <a:t>electromagnetic wave</a:t>
            </a:r>
            <a:r>
              <a:rPr lang="en-US" sz="2000" dirty="0" smtClean="0">
                <a:latin typeface="Calibri" pitchFamily="34" charset="0"/>
                <a:cs typeface="Calibri" pitchFamily="34" charset="0"/>
              </a:rPr>
              <a:t>, light possess both particle and wave nature </a:t>
            </a:r>
            <a:r>
              <a:rPr lang="en-US" sz="2000" dirty="0" err="1" smtClean="0">
                <a:latin typeface="Calibri" pitchFamily="34" charset="0"/>
                <a:cs typeface="Calibri" pitchFamily="34" charset="0"/>
              </a:rPr>
              <a:t>i</a:t>
            </a:r>
            <a:r>
              <a:rPr lang="en-US" sz="2000" dirty="0" smtClean="0">
                <a:latin typeface="Calibri" pitchFamily="34" charset="0"/>
                <a:cs typeface="Calibri" pitchFamily="34" charset="0"/>
              </a:rPr>
              <a:t>. e dual nature which is known as </a:t>
            </a:r>
            <a:r>
              <a:rPr lang="en-US" sz="2000" b="1" dirty="0" smtClean="0">
                <a:latin typeface="Calibri" pitchFamily="34" charset="0"/>
                <a:cs typeface="Calibri" pitchFamily="34" charset="0"/>
              </a:rPr>
              <a:t>wave particle duality of light.  </a:t>
            </a:r>
          </a:p>
        </p:txBody>
      </p:sp>
      <p:sp>
        <p:nvSpPr>
          <p:cNvPr id="5" name="Oval 4"/>
          <p:cNvSpPr/>
          <p:nvPr/>
        </p:nvSpPr>
        <p:spPr>
          <a:xfrm>
            <a:off x="3733800" y="2647950"/>
            <a:ext cx="1524000"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LIGHT</a:t>
            </a:r>
            <a:r>
              <a:rPr lang="en-US" dirty="0" smtClean="0"/>
              <a:t> </a:t>
            </a:r>
            <a:endParaRPr lang="en-US" dirty="0"/>
          </a:p>
        </p:txBody>
      </p:sp>
      <p:sp>
        <p:nvSpPr>
          <p:cNvPr id="6" name="Oval 5"/>
          <p:cNvSpPr/>
          <p:nvPr/>
        </p:nvSpPr>
        <p:spPr>
          <a:xfrm>
            <a:off x="2286000" y="3790950"/>
            <a:ext cx="1676400"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PARTICLE</a:t>
            </a:r>
            <a:r>
              <a:rPr lang="en-US" dirty="0" smtClean="0"/>
              <a:t> </a:t>
            </a:r>
            <a:endParaRPr lang="en-US" dirty="0"/>
          </a:p>
        </p:txBody>
      </p:sp>
      <p:sp>
        <p:nvSpPr>
          <p:cNvPr id="7" name="Oval 6"/>
          <p:cNvSpPr/>
          <p:nvPr/>
        </p:nvSpPr>
        <p:spPr>
          <a:xfrm>
            <a:off x="4876800" y="3867150"/>
            <a:ext cx="1981200"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WAVE</a:t>
            </a:r>
            <a:r>
              <a:rPr lang="en-US" dirty="0" smtClean="0"/>
              <a:t> 0</a:t>
            </a:r>
            <a:endParaRPr lang="en-US" dirty="0"/>
          </a:p>
        </p:txBody>
      </p:sp>
      <p:cxnSp>
        <p:nvCxnSpPr>
          <p:cNvPr id="8" name="Straight Arrow Connector 7"/>
          <p:cNvCxnSpPr/>
          <p:nvPr/>
        </p:nvCxnSpPr>
        <p:spPr>
          <a:xfrm rot="5400000">
            <a:off x="3686455" y="3533495"/>
            <a:ext cx="470274" cy="37558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H="1">
            <a:off x="4876800" y="3486150"/>
            <a:ext cx="53340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ox(i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ox(in)">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91" name="Google Shape;91;p1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
        <p:nvSpPr>
          <p:cNvPr id="15" name="TextBox 14"/>
          <p:cNvSpPr txBox="1"/>
          <p:nvPr/>
        </p:nvSpPr>
        <p:spPr>
          <a:xfrm>
            <a:off x="1600200" y="285750"/>
            <a:ext cx="5791200" cy="584775"/>
          </a:xfrm>
          <a:prstGeom prst="rect">
            <a:avLst/>
          </a:prstGeom>
          <a:noFill/>
        </p:spPr>
        <p:txBody>
          <a:bodyPr wrap="square" rtlCol="0">
            <a:spAutoFit/>
          </a:bodyPr>
          <a:lstStyle/>
          <a:p>
            <a:pPr algn="ctr"/>
            <a:r>
              <a:rPr lang="en-US" sz="3200" b="1" dirty="0" smtClean="0">
                <a:solidFill>
                  <a:schemeClr val="bg1"/>
                </a:solidFill>
                <a:latin typeface="Bodoni MT" pitchFamily="18" charset="0"/>
              </a:rPr>
              <a:t>De- Broglie’s Hypothesis</a:t>
            </a:r>
            <a:endParaRPr lang="en-US" sz="3200" b="1" dirty="0">
              <a:solidFill>
                <a:schemeClr val="bg1"/>
              </a:solidFill>
              <a:latin typeface="Bodoni MT" pitchFamily="18" charset="0"/>
            </a:endParaRPr>
          </a:p>
        </p:txBody>
      </p:sp>
      <p:sp>
        <p:nvSpPr>
          <p:cNvPr id="16" name="TextBox 15"/>
          <p:cNvSpPr txBox="1"/>
          <p:nvPr/>
        </p:nvSpPr>
        <p:spPr>
          <a:xfrm>
            <a:off x="2133600" y="819150"/>
            <a:ext cx="6400800" cy="461665"/>
          </a:xfrm>
          <a:prstGeom prst="rect">
            <a:avLst/>
          </a:prstGeom>
          <a:noFill/>
        </p:spPr>
        <p:txBody>
          <a:bodyPr wrap="square" rtlCol="0">
            <a:spAutoFit/>
          </a:bodyPr>
          <a:lstStyle/>
          <a:p>
            <a:pPr algn="ctr"/>
            <a:r>
              <a:rPr lang="en-US" sz="2400" b="1" dirty="0" smtClean="0">
                <a:latin typeface="Calibri" pitchFamily="34" charset="0"/>
              </a:rPr>
              <a:t>(The Central part of  Quantum Mechanics)</a:t>
            </a:r>
          </a:p>
        </p:txBody>
      </p:sp>
      <p:pic>
        <p:nvPicPr>
          <p:cNvPr id="74754" name="Picture 2" descr="Louis-Victor de Broglie"/>
          <p:cNvPicPr>
            <a:picLocks noChangeAspect="1" noChangeArrowheads="1"/>
          </p:cNvPicPr>
          <p:nvPr/>
        </p:nvPicPr>
        <p:blipFill>
          <a:blip r:embed="rId3"/>
          <a:srcRect/>
          <a:stretch>
            <a:fillRect/>
          </a:stretch>
        </p:blipFill>
        <p:spPr bwMode="auto">
          <a:xfrm>
            <a:off x="228600" y="895350"/>
            <a:ext cx="1905000" cy="2133600"/>
          </a:xfrm>
          <a:prstGeom prst="rect">
            <a:avLst/>
          </a:prstGeom>
          <a:noFill/>
        </p:spPr>
      </p:pic>
      <p:sp>
        <p:nvSpPr>
          <p:cNvPr id="7" name="Rectangle 6"/>
          <p:cNvSpPr/>
          <p:nvPr/>
        </p:nvSpPr>
        <p:spPr>
          <a:xfrm>
            <a:off x="228600" y="3105150"/>
            <a:ext cx="2188020" cy="461665"/>
          </a:xfrm>
          <a:prstGeom prst="rect">
            <a:avLst/>
          </a:prstGeom>
        </p:spPr>
        <p:txBody>
          <a:bodyPr wrap="square">
            <a:spAutoFit/>
          </a:bodyPr>
          <a:lstStyle/>
          <a:p>
            <a:r>
              <a:rPr lang="en-US" sz="2400" b="1" dirty="0" smtClean="0">
                <a:solidFill>
                  <a:schemeClr val="tx1"/>
                </a:solidFill>
                <a:latin typeface="Bodoni MT" pitchFamily="18" charset="0"/>
              </a:rPr>
              <a:t>De- Broglie</a:t>
            </a:r>
            <a:endParaRPr lang="en-US" sz="2400" b="1" dirty="0">
              <a:solidFill>
                <a:schemeClr val="tx1"/>
              </a:solidFill>
            </a:endParaRPr>
          </a:p>
        </p:txBody>
      </p:sp>
      <p:sp>
        <p:nvSpPr>
          <p:cNvPr id="9" name="TextBox 8"/>
          <p:cNvSpPr txBox="1"/>
          <p:nvPr/>
        </p:nvSpPr>
        <p:spPr>
          <a:xfrm>
            <a:off x="2286000" y="1504950"/>
            <a:ext cx="7086600" cy="3693319"/>
          </a:xfrm>
          <a:prstGeom prst="rect">
            <a:avLst/>
          </a:prstGeom>
          <a:noFill/>
        </p:spPr>
        <p:txBody>
          <a:bodyPr wrap="square" rtlCol="0">
            <a:spAutoFit/>
          </a:bodyPr>
          <a:lstStyle/>
          <a:p>
            <a:pPr>
              <a:buFont typeface="Wingdings" pitchFamily="2" charset="2"/>
              <a:buChar char="§"/>
            </a:pPr>
            <a:r>
              <a:rPr lang="en-US" sz="1800" dirty="0" smtClean="0">
                <a:solidFill>
                  <a:schemeClr val="tx1"/>
                </a:solidFill>
                <a:latin typeface="Calibri" pitchFamily="34" charset="0"/>
                <a:cs typeface="Calibri" pitchFamily="34" charset="0"/>
              </a:rPr>
              <a:t> In 1924, Louis de Broglie state that Dual nature need not be a special feature of light, but also dual nature of material particles or matter.</a:t>
            </a:r>
            <a:endParaRPr lang="en-US" sz="1800" dirty="0" smtClean="0">
              <a:latin typeface="Calibri" pitchFamily="34" charset="0"/>
              <a:cs typeface="Calibri" pitchFamily="34" charset="0"/>
            </a:endParaRPr>
          </a:p>
          <a:p>
            <a:endParaRPr lang="en-US" sz="1800" dirty="0" smtClean="0">
              <a:latin typeface="Calibri" pitchFamily="34" charset="0"/>
              <a:cs typeface="Calibri" pitchFamily="34" charset="0"/>
            </a:endParaRPr>
          </a:p>
          <a:p>
            <a:pPr>
              <a:buFont typeface="Wingdings" pitchFamily="2" charset="2"/>
              <a:buChar char="§"/>
            </a:pPr>
            <a:r>
              <a:rPr lang="en-US" sz="1800" dirty="0" smtClean="0">
                <a:latin typeface="Calibri" pitchFamily="34" charset="0"/>
                <a:cs typeface="Calibri" pitchFamily="34" charset="0"/>
              </a:rPr>
              <a:t> Any moving particle is associated with wave. the wave associated </a:t>
            </a:r>
          </a:p>
          <a:p>
            <a:r>
              <a:rPr lang="en-US" sz="1800" dirty="0" smtClean="0">
                <a:latin typeface="Calibri" pitchFamily="34" charset="0"/>
                <a:cs typeface="Calibri" pitchFamily="34" charset="0"/>
              </a:rPr>
              <a:t>with moving particles are known as </a:t>
            </a:r>
            <a:r>
              <a:rPr lang="en-US" sz="1800" b="1" dirty="0" smtClean="0">
                <a:latin typeface="Calibri" pitchFamily="34" charset="0"/>
                <a:cs typeface="Calibri" pitchFamily="34" charset="0"/>
              </a:rPr>
              <a:t>de Broglie wave or matter wave</a:t>
            </a:r>
            <a:r>
              <a:rPr lang="en-US" sz="1800" dirty="0" smtClean="0">
                <a:latin typeface="Calibri" pitchFamily="34" charset="0"/>
                <a:cs typeface="Calibri" pitchFamily="34" charset="0"/>
              </a:rPr>
              <a:t>.</a:t>
            </a:r>
          </a:p>
          <a:p>
            <a:endParaRPr lang="en-US" sz="1800" dirty="0" smtClean="0">
              <a:latin typeface="Calibri" pitchFamily="34" charset="0"/>
              <a:cs typeface="Calibri" pitchFamily="34" charset="0"/>
            </a:endParaRPr>
          </a:p>
          <a:p>
            <a:pPr>
              <a:buFont typeface="Wingdings" pitchFamily="2" charset="2"/>
              <a:buChar char="§"/>
            </a:pPr>
            <a:r>
              <a:rPr lang="en-US" sz="1800" dirty="0" smtClean="0">
                <a:solidFill>
                  <a:schemeClr val="tx1"/>
                </a:solidFill>
                <a:latin typeface="Calibri" pitchFamily="34" charset="0"/>
                <a:cs typeface="Calibri" pitchFamily="34" charset="0"/>
              </a:rPr>
              <a:t> The wavelength of </a:t>
            </a:r>
            <a:r>
              <a:rPr lang="en-US" sz="1800" dirty="0" smtClean="0">
                <a:latin typeface="Calibri" pitchFamily="34" charset="0"/>
                <a:cs typeface="Calibri" pitchFamily="34" charset="0"/>
              </a:rPr>
              <a:t>de Broglie wave,</a:t>
            </a:r>
          </a:p>
          <a:p>
            <a:r>
              <a:rPr lang="el-GR" sz="1800" dirty="0" smtClean="0">
                <a:solidFill>
                  <a:schemeClr val="tx1"/>
                </a:solidFill>
                <a:latin typeface="Calibri" pitchFamily="34" charset="0"/>
                <a:cs typeface="Calibri" pitchFamily="34" charset="0"/>
              </a:rPr>
              <a:t>λ</a:t>
            </a:r>
            <a:r>
              <a:rPr lang="en-US" sz="1800" dirty="0" smtClean="0">
                <a:solidFill>
                  <a:schemeClr val="tx1"/>
                </a:solidFill>
                <a:latin typeface="Calibri" pitchFamily="34" charset="0"/>
                <a:cs typeface="Calibri" pitchFamily="34" charset="0"/>
              </a:rPr>
              <a:t> = h/p = h/m v</a:t>
            </a:r>
          </a:p>
          <a:p>
            <a:r>
              <a:rPr lang="en-US" sz="1800" dirty="0" smtClean="0">
                <a:solidFill>
                  <a:schemeClr val="tx1"/>
                </a:solidFill>
                <a:latin typeface="Calibri" pitchFamily="34" charset="0"/>
                <a:cs typeface="Calibri" pitchFamily="34" charset="0"/>
              </a:rPr>
              <a:t>Where, </a:t>
            </a:r>
          </a:p>
          <a:p>
            <a:r>
              <a:rPr lang="en-US" sz="1800" dirty="0" smtClean="0">
                <a:solidFill>
                  <a:schemeClr val="tx1"/>
                </a:solidFill>
                <a:latin typeface="Calibri" pitchFamily="34" charset="0"/>
                <a:cs typeface="Calibri" pitchFamily="34" charset="0"/>
              </a:rPr>
              <a:t>h – Planck's constant </a:t>
            </a:r>
          </a:p>
          <a:p>
            <a:r>
              <a:rPr lang="en-US" sz="1800" dirty="0" smtClean="0">
                <a:solidFill>
                  <a:schemeClr val="tx1"/>
                </a:solidFill>
                <a:latin typeface="Calibri" pitchFamily="34" charset="0"/>
                <a:cs typeface="Calibri" pitchFamily="34" charset="0"/>
              </a:rPr>
              <a:t>p – momentum of particle</a:t>
            </a:r>
          </a:p>
          <a:p>
            <a:endParaRPr lang="en-US" sz="1800" dirty="0" smtClean="0">
              <a:solidFill>
                <a:schemeClr val="tx1"/>
              </a:solidFill>
              <a:latin typeface="Calibri" pitchFamily="34" charset="0"/>
              <a:cs typeface="Calibri" pitchFamily="34" charset="0"/>
            </a:endParaRPr>
          </a:p>
          <a:p>
            <a:pPr>
              <a:buFont typeface="Wingdings" pitchFamily="2" charset="2"/>
              <a:buChar char="§"/>
            </a:pPr>
            <a:endParaRPr lang="en-US" sz="1800" b="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Valentine template">
  <a:themeElements>
    <a:clrScheme name="Custom 347">
      <a:dk1>
        <a:srgbClr val="000000"/>
      </a:dk1>
      <a:lt1>
        <a:srgbClr val="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1227</TotalTime>
  <Words>2553</Words>
  <Application>Microsoft Office PowerPoint</Application>
  <PresentationFormat>On-screen Show (16:9)</PresentationFormat>
  <Paragraphs>358</Paragraphs>
  <Slides>58</Slides>
  <Notes>9</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72" baseType="lpstr">
      <vt:lpstr>Arial</vt:lpstr>
      <vt:lpstr>Bodoni MT</vt:lpstr>
      <vt:lpstr>Bell MT</vt:lpstr>
      <vt:lpstr>Times New Roman</vt:lpstr>
      <vt:lpstr>Aharoni</vt:lpstr>
      <vt:lpstr>Symbol</vt:lpstr>
      <vt:lpstr>Wingdings</vt:lpstr>
      <vt:lpstr>Ebrima</vt:lpstr>
      <vt:lpstr>Cambria Math</vt:lpstr>
      <vt:lpstr>Calibri</vt:lpstr>
      <vt:lpstr>Cousine</vt:lpstr>
      <vt:lpstr>Berlin Sans FB</vt:lpstr>
      <vt:lpstr>Valentine template</vt:lpstr>
      <vt:lpstr>Equation</vt:lpstr>
      <vt:lpstr>UNIT I   Quantum Mechanics</vt:lpstr>
      <vt:lpstr>Contents</vt:lpstr>
      <vt:lpstr>Classical Mechanics</vt:lpstr>
      <vt:lpstr>PowerPoint Presentation</vt:lpstr>
      <vt:lpstr>PowerPoint Presentation</vt:lpstr>
      <vt:lpstr>PowerPoint Presentation</vt:lpstr>
      <vt:lpstr>PowerPoint Presentation</vt:lpstr>
      <vt:lpstr>Wave Particle duality of light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Bohr’s quantization condition of angular momentum using de-broglie hypothesis</vt:lpstr>
      <vt:lpstr>PowerPoint Presentation</vt:lpstr>
      <vt:lpstr>PowerPoint Presentation</vt:lpstr>
      <vt:lpstr>PowerPoint Presentation</vt:lpstr>
      <vt:lpstr>PowerPoint Presentation</vt:lpstr>
      <vt:lpstr>Wave Packets</vt:lpstr>
      <vt:lpstr>Heisenberg Uncertainty Principle</vt:lpstr>
      <vt:lpstr>Physical Significance</vt:lpstr>
      <vt:lpstr>Application of Heisenberg Uncertainty Principle </vt:lpstr>
      <vt:lpstr>PowerPoint Presentation</vt:lpstr>
      <vt:lpstr>PowerPoint Presentation</vt:lpstr>
      <vt:lpstr>PowerPoint Presentation</vt:lpstr>
      <vt:lpstr>PowerPoint Presentation</vt:lpstr>
      <vt:lpstr>PowerPoint Presentation</vt:lpstr>
      <vt:lpstr>PowerPoint Presentation</vt:lpstr>
      <vt:lpstr>Wave Function</vt:lpstr>
      <vt:lpstr>Physical Significance of wave function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   Quantum Mechanics</dc:title>
  <dc:creator>Neha</dc:creator>
  <cp:lastModifiedBy>ashwini</cp:lastModifiedBy>
  <cp:revision>140</cp:revision>
  <dcterms:modified xsi:type="dcterms:W3CDTF">2022-03-01T06:21:44Z</dcterms:modified>
</cp:coreProperties>
</file>