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9254-70EF-1065-D3AE-03405EBB7E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59AE1A-BDB0-A6E7-3501-610003A9D2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3E893A-0926-46E1-B267-35AC928C0F28}"/>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5" name="Footer Placeholder 4">
            <a:extLst>
              <a:ext uri="{FF2B5EF4-FFF2-40B4-BE49-F238E27FC236}">
                <a16:creationId xmlns:a16="http://schemas.microsoft.com/office/drawing/2014/main" id="{E9E411FF-7557-F2E1-62CD-66B960F6B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44E30-D6BB-631B-79A7-2CE7C9981C92}"/>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261131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83C0-A70A-844F-3F8F-6DCFD21858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1D722D-78F1-2D40-3526-C9ABE3F4D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D5804-DD1B-3E29-DD63-A627BFECEF25}"/>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5" name="Footer Placeholder 4">
            <a:extLst>
              <a:ext uri="{FF2B5EF4-FFF2-40B4-BE49-F238E27FC236}">
                <a16:creationId xmlns:a16="http://schemas.microsoft.com/office/drawing/2014/main" id="{781041D4-D4D5-EE8E-B784-5766352BD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8E024-C94E-D720-85C8-B84A35977E87}"/>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83796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6152E-58FD-9DA6-22D5-D69CE66D08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54DE92-8988-3700-7906-97CB58BB91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12FBA-7BE7-DDA6-5391-74EFE4CFB3B5}"/>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5" name="Footer Placeholder 4">
            <a:extLst>
              <a:ext uri="{FF2B5EF4-FFF2-40B4-BE49-F238E27FC236}">
                <a16:creationId xmlns:a16="http://schemas.microsoft.com/office/drawing/2014/main" id="{C7EF756E-B1B5-78D8-F963-DB51A01B7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F68C07-206E-6D92-7E2B-D53F35AF14D4}"/>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190488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D442-CE3B-D9C8-6587-1BC57DF630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5D36AC-E4D9-598D-7190-B40882E628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53A9E-4CD4-5F51-AE15-17C110B06D27}"/>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5" name="Footer Placeholder 4">
            <a:extLst>
              <a:ext uri="{FF2B5EF4-FFF2-40B4-BE49-F238E27FC236}">
                <a16:creationId xmlns:a16="http://schemas.microsoft.com/office/drawing/2014/main" id="{026A1936-AC13-B151-5DBC-3B1673557D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67418-B852-4330-7AF6-661E9204DF80}"/>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294654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7570-AB39-4C70-D35E-6CD4C27C63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CA2E28-85E6-E2DD-5A89-3B7A7AD94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7E98E-535E-36C6-8468-A79FE1507F57}"/>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5" name="Footer Placeholder 4">
            <a:extLst>
              <a:ext uri="{FF2B5EF4-FFF2-40B4-BE49-F238E27FC236}">
                <a16:creationId xmlns:a16="http://schemas.microsoft.com/office/drawing/2014/main" id="{16057A2E-035C-B51A-DF89-03E5DBD5F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3629F-A254-48B1-97C1-99AA6F3DB2F0}"/>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184759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A122-E2DB-80ED-9704-A4BF53EEC7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FCA7C9-0D8F-F0FE-A2C2-A546EA3A76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0D0B23-E47F-AE27-5969-884C4E73C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897A01-8AE9-327A-83B5-ED87055BB610}"/>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6" name="Footer Placeholder 5">
            <a:extLst>
              <a:ext uri="{FF2B5EF4-FFF2-40B4-BE49-F238E27FC236}">
                <a16:creationId xmlns:a16="http://schemas.microsoft.com/office/drawing/2014/main" id="{D4851AC1-2DD4-EEC3-E321-BA3A7FD86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FBACF7-1E80-8198-84EF-4A3F83AD1320}"/>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322054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F01E-77D2-366B-EE13-24FD2320F0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871234-A2F4-4A2A-2827-EC715E4A2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6BE6E9-0A9F-964C-98E4-F320CD4F6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CFFF14-3353-E65F-2A18-2549162B0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C04326-1D9E-E5A9-AD27-90B8A1914A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88CAD5-87FE-76A5-C503-E26B6A585867}"/>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8" name="Footer Placeholder 7">
            <a:extLst>
              <a:ext uri="{FF2B5EF4-FFF2-40B4-BE49-F238E27FC236}">
                <a16:creationId xmlns:a16="http://schemas.microsoft.com/office/drawing/2014/main" id="{9A1D4A90-E5C8-A680-7E39-2568DE1D9D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D3FBCD-338F-6B4E-BE0C-BB6E9505B54E}"/>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180896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D195-3CBD-8B47-9BE5-963F4D99DB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793FC6-11C1-D679-890C-EAEBE83393F7}"/>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4" name="Footer Placeholder 3">
            <a:extLst>
              <a:ext uri="{FF2B5EF4-FFF2-40B4-BE49-F238E27FC236}">
                <a16:creationId xmlns:a16="http://schemas.microsoft.com/office/drawing/2014/main" id="{48F03894-DEC2-E4F0-A3AB-919F53DA56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744A63-89A7-2ACF-FCB4-D0CC97BEC446}"/>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429331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27CF60-D965-BBF7-DAC8-3A2E7B2A26C8}"/>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3" name="Footer Placeholder 2">
            <a:extLst>
              <a:ext uri="{FF2B5EF4-FFF2-40B4-BE49-F238E27FC236}">
                <a16:creationId xmlns:a16="http://schemas.microsoft.com/office/drawing/2014/main" id="{0E52F3C1-5457-0FBF-131D-30E7255190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771D35-906B-EDEF-7D58-36B481A4A5FD}"/>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428236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E9A8-DE6D-AFC9-FDD1-CA79C2CA2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43330B-C080-1AEC-3CE1-785B7D35FF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0EC5AB-3943-ED06-1A21-9F6F3F28A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EF927-6E7F-09FE-64DF-50F48EB18802}"/>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6" name="Footer Placeholder 5">
            <a:extLst>
              <a:ext uri="{FF2B5EF4-FFF2-40B4-BE49-F238E27FC236}">
                <a16:creationId xmlns:a16="http://schemas.microsoft.com/office/drawing/2014/main" id="{8DB561AF-43FA-974E-D8D9-2D91B2ECE1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94DBC9-B685-CBBF-33B1-CB8F06B94BF2}"/>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4227810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EDC1-B31C-2693-E61E-64A61E0E2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4F7F36-9623-D2E2-4187-50CEDE478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020026-1452-FC5A-8D7F-BE6713EDC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1396B-9EA0-7D51-DAEE-DCB47854B1B9}"/>
              </a:ext>
            </a:extLst>
          </p:cNvPr>
          <p:cNvSpPr>
            <a:spLocks noGrp="1"/>
          </p:cNvSpPr>
          <p:nvPr>
            <p:ph type="dt" sz="half" idx="10"/>
          </p:nvPr>
        </p:nvSpPr>
        <p:spPr/>
        <p:txBody>
          <a:bodyPr/>
          <a:lstStyle/>
          <a:p>
            <a:fld id="{34AC8095-EDB0-4D5A-9069-CA034946A13A}" type="datetimeFigureOut">
              <a:rPr lang="en-IN" smtClean="0"/>
              <a:t>23-09-2022</a:t>
            </a:fld>
            <a:endParaRPr lang="en-IN"/>
          </a:p>
        </p:txBody>
      </p:sp>
      <p:sp>
        <p:nvSpPr>
          <p:cNvPr id="6" name="Footer Placeholder 5">
            <a:extLst>
              <a:ext uri="{FF2B5EF4-FFF2-40B4-BE49-F238E27FC236}">
                <a16:creationId xmlns:a16="http://schemas.microsoft.com/office/drawing/2014/main" id="{D23CCA03-FF12-44AB-BDE7-28923D9460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19F252-4C37-B6CB-3928-218A10A6B8C8}"/>
              </a:ext>
            </a:extLst>
          </p:cNvPr>
          <p:cNvSpPr>
            <a:spLocks noGrp="1"/>
          </p:cNvSpPr>
          <p:nvPr>
            <p:ph type="sldNum" sz="quarter" idx="12"/>
          </p:nvPr>
        </p:nvSpPr>
        <p:spPr/>
        <p:txBody>
          <a:bodyPr/>
          <a:lstStyle/>
          <a:p>
            <a:fld id="{C88F92FB-B782-47B0-B13C-7C82A72F9897}" type="slidenum">
              <a:rPr lang="en-IN" smtClean="0"/>
              <a:t>‹#›</a:t>
            </a:fld>
            <a:endParaRPr lang="en-IN"/>
          </a:p>
        </p:txBody>
      </p:sp>
    </p:spTree>
    <p:extLst>
      <p:ext uri="{BB962C8B-B14F-4D97-AF65-F5344CB8AC3E}">
        <p14:creationId xmlns:p14="http://schemas.microsoft.com/office/powerpoint/2010/main" val="94771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EA1194-C7AE-9DCA-D4F1-8D6BCF133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F36FFA-B64F-646B-6E64-C65B5EE58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88D00D-ECA6-5ABF-77CF-94B30294F9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C8095-EDB0-4D5A-9069-CA034946A13A}" type="datetimeFigureOut">
              <a:rPr lang="en-IN" smtClean="0"/>
              <a:t>23-09-2022</a:t>
            </a:fld>
            <a:endParaRPr lang="en-IN"/>
          </a:p>
        </p:txBody>
      </p:sp>
      <p:sp>
        <p:nvSpPr>
          <p:cNvPr id="5" name="Footer Placeholder 4">
            <a:extLst>
              <a:ext uri="{FF2B5EF4-FFF2-40B4-BE49-F238E27FC236}">
                <a16:creationId xmlns:a16="http://schemas.microsoft.com/office/drawing/2014/main" id="{3EDAA0BF-45FA-F033-8242-316CFCF750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A9FE1B-BA26-9F36-38C7-D62180131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F92FB-B782-47B0-B13C-7C82A72F9897}" type="slidenum">
              <a:rPr lang="en-IN" smtClean="0"/>
              <a:t>‹#›</a:t>
            </a:fld>
            <a:endParaRPr lang="en-IN"/>
          </a:p>
        </p:txBody>
      </p:sp>
    </p:spTree>
    <p:extLst>
      <p:ext uri="{BB962C8B-B14F-4D97-AF65-F5344CB8AC3E}">
        <p14:creationId xmlns:p14="http://schemas.microsoft.com/office/powerpoint/2010/main" val="369663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C47F-415E-F0A6-86DE-A14C38DF5D97}"/>
              </a:ext>
            </a:extLst>
          </p:cNvPr>
          <p:cNvSpPr>
            <a:spLocks noGrp="1"/>
          </p:cNvSpPr>
          <p:nvPr>
            <p:ph type="ctrTitle"/>
          </p:nvPr>
        </p:nvSpPr>
        <p:spPr/>
        <p:txBody>
          <a:bodyPr/>
          <a:lstStyle/>
          <a:p>
            <a:r>
              <a:rPr lang="en-IN" u="sng" dirty="0"/>
              <a:t>Analytics of Hospitals Health Care data</a:t>
            </a:r>
          </a:p>
        </p:txBody>
      </p:sp>
      <p:sp>
        <p:nvSpPr>
          <p:cNvPr id="3" name="Subtitle 2">
            <a:extLst>
              <a:ext uri="{FF2B5EF4-FFF2-40B4-BE49-F238E27FC236}">
                <a16:creationId xmlns:a16="http://schemas.microsoft.com/office/drawing/2014/main" id="{28D1D549-C40B-6B3E-B200-4950EFCDF7A5}"/>
              </a:ext>
            </a:extLst>
          </p:cNvPr>
          <p:cNvSpPr>
            <a:spLocks noGrp="1"/>
          </p:cNvSpPr>
          <p:nvPr>
            <p:ph type="subTitle" idx="1"/>
          </p:nvPr>
        </p:nvSpPr>
        <p:spPr>
          <a:xfrm>
            <a:off x="9049870" y="5289175"/>
            <a:ext cx="3236260" cy="1335743"/>
          </a:xfrm>
        </p:spPr>
        <p:txBody>
          <a:bodyPr>
            <a:noAutofit/>
          </a:bodyPr>
          <a:lstStyle/>
          <a:p>
            <a:r>
              <a:rPr lang="en-IN" sz="1600" i="1" dirty="0" err="1"/>
              <a:t>G.Pranav</a:t>
            </a:r>
            <a:endParaRPr lang="en-IN" sz="1600" i="1" dirty="0"/>
          </a:p>
          <a:p>
            <a:r>
              <a:rPr lang="en-IN" sz="1600" i="1" dirty="0" err="1"/>
              <a:t>G.Pranav</a:t>
            </a:r>
            <a:endParaRPr lang="en-IN" sz="1600" i="1" dirty="0"/>
          </a:p>
          <a:p>
            <a:r>
              <a:rPr lang="en-IN" sz="1600" i="1" dirty="0" err="1"/>
              <a:t>Hirthik</a:t>
            </a:r>
            <a:r>
              <a:rPr lang="en-IN" sz="1600" i="1" dirty="0"/>
              <a:t> Prasad</a:t>
            </a:r>
          </a:p>
          <a:p>
            <a:r>
              <a:rPr lang="en-IN" sz="1600" i="1" dirty="0"/>
              <a:t>Varsha .K</a:t>
            </a:r>
          </a:p>
        </p:txBody>
      </p:sp>
    </p:spTree>
    <p:extLst>
      <p:ext uri="{BB962C8B-B14F-4D97-AF65-F5344CB8AC3E}">
        <p14:creationId xmlns:p14="http://schemas.microsoft.com/office/powerpoint/2010/main" val="87963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34135-6F09-6DE0-AD6B-98B3FEE49844}"/>
              </a:ext>
            </a:extLst>
          </p:cNvPr>
          <p:cNvSpPr txBox="1"/>
          <p:nvPr/>
        </p:nvSpPr>
        <p:spPr>
          <a:xfrm>
            <a:off x="708212" y="1013012"/>
            <a:ext cx="10775576" cy="5201424"/>
          </a:xfrm>
          <a:prstGeom prst="rect">
            <a:avLst/>
          </a:prstGeom>
          <a:noFill/>
        </p:spPr>
        <p:txBody>
          <a:bodyPr wrap="square" rtlCol="0">
            <a:spAutoFit/>
          </a:bodyPr>
          <a:lstStyle/>
          <a:p>
            <a:r>
              <a:rPr lang="en-US" sz="2400" b="0" i="0" u="sng" dirty="0">
                <a:effectLst/>
                <a:latin typeface="Times New Roman" panose="02020603050405020304" pitchFamily="18" charset="0"/>
                <a:ea typeface="Malgun Gothic Semilight" panose="020B0502040204020203" pitchFamily="34" charset="-128"/>
                <a:cs typeface="Times New Roman" panose="02020603050405020304" pitchFamily="18" charset="0"/>
              </a:rPr>
              <a:t>Goal of the Project </a:t>
            </a:r>
            <a:r>
              <a:rPr lang="en-US" sz="2400" b="0" i="0" dirty="0">
                <a:effectLst/>
                <a:latin typeface="Times New Roman" panose="02020603050405020304" pitchFamily="18" charset="0"/>
                <a:ea typeface="Malgun Gothic Semilight" panose="020B0502040204020203" pitchFamily="34" charset="-128"/>
                <a:cs typeface="Times New Roman" panose="02020603050405020304" pitchFamily="18" charset="0"/>
              </a:rPr>
              <a:t>:  To accurately predict the Length of Stay for each patient on case by case basis so that the Hospitals can use this information for optimal resource allocation and better functioning. The length of stay is divided into 11 different classes ranging from 0-10 days to more than 100 days.</a:t>
            </a:r>
          </a:p>
          <a:p>
            <a:endParaRPr lang="en-US" dirty="0">
              <a:latin typeface="Times New Roman" panose="02020603050405020304" pitchFamily="18" charset="0"/>
              <a:ea typeface="Malgun Gothic Semilight" panose="020B0502040204020203" pitchFamily="34" charset="-128"/>
              <a:cs typeface="Times New Roman" panose="02020603050405020304" pitchFamily="18" charset="0"/>
            </a:endParaRPr>
          </a:p>
          <a:p>
            <a:endParaRPr lang="en-US" dirty="0">
              <a:latin typeface="Times New Roman" panose="02020603050405020304" pitchFamily="18" charset="0"/>
              <a:ea typeface="Malgun Gothic Semilight" panose="020B0502040204020203" pitchFamily="34" charset="-128"/>
              <a:cs typeface="Times New Roman" panose="02020603050405020304" pitchFamily="18" charset="0"/>
            </a:endParaRPr>
          </a:p>
          <a:p>
            <a:endParaRPr lang="en-US" dirty="0">
              <a:latin typeface="Times New Roman" panose="02020603050405020304" pitchFamily="18" charset="0"/>
              <a:ea typeface="Malgun Gothic Semilight" panose="020B0502040204020203" pitchFamily="34" charset="-128"/>
              <a:cs typeface="Times New Roman" panose="02020603050405020304" pitchFamily="18" charset="0"/>
            </a:endParaRPr>
          </a:p>
          <a:p>
            <a:r>
              <a:rPr lang="en-US" sz="2400" u="sng" dirty="0">
                <a:latin typeface="Times New Roman" panose="02020603050405020304" pitchFamily="18" charset="0"/>
                <a:ea typeface="Malgun Gothic Semilight" panose="020B0502040204020203" pitchFamily="34" charset="-128"/>
                <a:cs typeface="Times New Roman" panose="02020603050405020304" pitchFamily="18" charset="0"/>
              </a:rPr>
              <a:t>Project objectives </a:t>
            </a:r>
            <a:r>
              <a:rPr lang="en-US" sz="2400" dirty="0">
                <a:latin typeface="Times New Roman" panose="02020603050405020304" pitchFamily="18" charset="0"/>
                <a:ea typeface="Malgun Gothic Semilight" panose="020B0502040204020203" pitchFamily="34" charset="-128"/>
                <a:cs typeface="Times New Roman" panose="02020603050405020304" pitchFamily="18" charset="0"/>
              </a:rPr>
              <a:t>:</a:t>
            </a:r>
          </a:p>
          <a:p>
            <a:r>
              <a:rPr lang="en-US" sz="2400" dirty="0">
                <a:latin typeface="Times New Roman" panose="02020603050405020304" pitchFamily="18" charset="0"/>
                <a:ea typeface="Malgun Gothic Semilight" panose="020B0502040204020203" pitchFamily="34" charset="-128"/>
                <a:cs typeface="Times New Roman" panose="02020603050405020304" pitchFamily="18" charset="0"/>
              </a:rPr>
              <a:t>1. Know Fundamental concepts and can work on IBM Cognos analytics.</a:t>
            </a:r>
          </a:p>
          <a:p>
            <a:r>
              <a:rPr lang="en-US" sz="2400" dirty="0">
                <a:latin typeface="Times New Roman" panose="02020603050405020304" pitchFamily="18" charset="0"/>
                <a:ea typeface="Malgun Gothic Semilight" panose="020B0502040204020203" pitchFamily="34" charset="-128"/>
                <a:cs typeface="Times New Roman" panose="02020603050405020304" pitchFamily="18" charset="0"/>
              </a:rPr>
              <a:t>2. Gain a broad understanding of plotting different visualizations to provide the suitable solutions</a:t>
            </a:r>
          </a:p>
          <a:p>
            <a:r>
              <a:rPr lang="en-US" sz="2400" dirty="0">
                <a:latin typeface="Times New Roman" panose="02020603050405020304" pitchFamily="18" charset="0"/>
                <a:ea typeface="Malgun Gothic Semilight" panose="020B0502040204020203" pitchFamily="34" charset="-128"/>
                <a:cs typeface="Times New Roman" panose="02020603050405020304" pitchFamily="18" charset="0"/>
              </a:rPr>
              <a:t>3. Able to create meaningful visualizations and the dashboard(s).</a:t>
            </a:r>
          </a:p>
          <a:p>
            <a:endParaRPr lang="en-US" sz="2400" dirty="0">
              <a:latin typeface="Times New Roman" panose="02020603050405020304" pitchFamily="18" charset="0"/>
              <a:ea typeface="Malgun Gothic Semilight" panose="020B0502040204020203" pitchFamily="34" charset="-128"/>
              <a:cs typeface="Times New Roman" panose="02020603050405020304" pitchFamily="18" charset="0"/>
            </a:endParaRPr>
          </a:p>
          <a:p>
            <a:endParaRPr lang="en-US" sz="2000" dirty="0">
              <a:latin typeface="Times New Roman" panose="02020603050405020304" pitchFamily="18" charset="0"/>
              <a:ea typeface="Malgun Gothic Semilight" panose="020B0502040204020203" pitchFamily="34" charset="-128"/>
              <a:cs typeface="Times New Roman" panose="02020603050405020304" pitchFamily="18" charset="0"/>
            </a:endParaRPr>
          </a:p>
          <a:p>
            <a:endParaRPr lang="en-US" dirty="0">
              <a:latin typeface="Times New Roman" panose="02020603050405020304" pitchFamily="18" charset="0"/>
              <a:ea typeface="Malgun Gothic Semilight" panose="020B0502040204020203" pitchFamily="34" charset="-128"/>
              <a:cs typeface="Times New Roman" panose="02020603050405020304" pitchFamily="18" charset="0"/>
            </a:endParaRPr>
          </a:p>
        </p:txBody>
      </p:sp>
    </p:spTree>
    <p:extLst>
      <p:ext uri="{BB962C8B-B14F-4D97-AF65-F5344CB8AC3E}">
        <p14:creationId xmlns:p14="http://schemas.microsoft.com/office/powerpoint/2010/main" val="373199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613BDD-403E-AE0F-6A5E-2BDA6C6B1DDE}"/>
              </a:ext>
            </a:extLst>
          </p:cNvPr>
          <p:cNvSpPr txBox="1"/>
          <p:nvPr/>
        </p:nvSpPr>
        <p:spPr>
          <a:xfrm>
            <a:off x="2429435" y="968188"/>
            <a:ext cx="781722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Length of stay Analysis Framework</a:t>
            </a:r>
          </a:p>
        </p:txBody>
      </p:sp>
      <p:pic>
        <p:nvPicPr>
          <p:cNvPr id="3" name="Picture 2">
            <a:extLst>
              <a:ext uri="{FF2B5EF4-FFF2-40B4-BE49-F238E27FC236}">
                <a16:creationId xmlns:a16="http://schemas.microsoft.com/office/drawing/2014/main" id="{2FB39769-6FC8-4F6B-39FE-9B39A5A9D237}"/>
              </a:ext>
            </a:extLst>
          </p:cNvPr>
          <p:cNvPicPr>
            <a:picLocks noChangeAspect="1"/>
          </p:cNvPicPr>
          <p:nvPr/>
        </p:nvPicPr>
        <p:blipFill>
          <a:blip r:embed="rId2"/>
          <a:stretch>
            <a:fillRect/>
          </a:stretch>
        </p:blipFill>
        <p:spPr>
          <a:xfrm>
            <a:off x="1698812" y="1849896"/>
            <a:ext cx="8794376" cy="4039916"/>
          </a:xfrm>
          <a:prstGeom prst="rect">
            <a:avLst/>
          </a:prstGeom>
        </p:spPr>
      </p:pic>
    </p:spTree>
    <p:extLst>
      <p:ext uri="{BB962C8B-B14F-4D97-AF65-F5344CB8AC3E}">
        <p14:creationId xmlns:p14="http://schemas.microsoft.com/office/powerpoint/2010/main" val="90934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7F281CE-55C7-AED4-4BFA-9AEE65B5D8F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AD3DEB00-C6A6-E0B3-DE97-FF18C399A194}"/>
              </a:ext>
            </a:extLst>
          </p:cNvPr>
          <p:cNvPicPr>
            <a:picLocks noChangeAspect="1"/>
          </p:cNvPicPr>
          <p:nvPr/>
        </p:nvPicPr>
        <p:blipFill>
          <a:blip r:embed="rId2"/>
          <a:stretch>
            <a:fillRect/>
          </a:stretch>
        </p:blipFill>
        <p:spPr>
          <a:xfrm>
            <a:off x="3603812" y="1452377"/>
            <a:ext cx="5119687" cy="4580773"/>
          </a:xfrm>
          <a:prstGeom prst="rect">
            <a:avLst/>
          </a:prstGeom>
        </p:spPr>
      </p:pic>
      <p:sp>
        <p:nvSpPr>
          <p:cNvPr id="6" name="TextBox 5">
            <a:extLst>
              <a:ext uri="{FF2B5EF4-FFF2-40B4-BE49-F238E27FC236}">
                <a16:creationId xmlns:a16="http://schemas.microsoft.com/office/drawing/2014/main" id="{3A98A05D-A2EB-7EB7-E8AC-0396BEB9E351}"/>
              </a:ext>
            </a:extLst>
          </p:cNvPr>
          <p:cNvSpPr txBox="1"/>
          <p:nvPr/>
        </p:nvSpPr>
        <p:spPr>
          <a:xfrm>
            <a:off x="3200400" y="599016"/>
            <a:ext cx="6096000" cy="523220"/>
          </a:xfrm>
          <a:prstGeom prst="rect">
            <a:avLst/>
          </a:prstGeom>
          <a:noFill/>
        </p:spPr>
        <p:txBody>
          <a:bodyPr wrap="square">
            <a:spAutoFit/>
          </a:bodyPr>
          <a:lstStyle/>
          <a:p>
            <a:r>
              <a:rPr lang="en-IN" sz="2800" u="sng" dirty="0">
                <a:latin typeface="Times New Roman" panose="02020603050405020304" pitchFamily="18" charset="0"/>
                <a:cs typeface="Times New Roman" panose="02020603050405020304" pitchFamily="18" charset="0"/>
              </a:rPr>
              <a:t>Average Length of Stay for all patients</a:t>
            </a:r>
          </a:p>
        </p:txBody>
      </p:sp>
    </p:spTree>
    <p:extLst>
      <p:ext uri="{BB962C8B-B14F-4D97-AF65-F5344CB8AC3E}">
        <p14:creationId xmlns:p14="http://schemas.microsoft.com/office/powerpoint/2010/main" val="142701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080D63-1FFB-DF06-B349-6964B3979F66}"/>
              </a:ext>
            </a:extLst>
          </p:cNvPr>
          <p:cNvPicPr>
            <a:picLocks noChangeAspect="1"/>
          </p:cNvPicPr>
          <p:nvPr/>
        </p:nvPicPr>
        <p:blipFill>
          <a:blip r:embed="rId2"/>
          <a:stretch>
            <a:fillRect/>
          </a:stretch>
        </p:blipFill>
        <p:spPr>
          <a:xfrm>
            <a:off x="3057525" y="2286000"/>
            <a:ext cx="5010710" cy="3932704"/>
          </a:xfrm>
          <a:prstGeom prst="rect">
            <a:avLst/>
          </a:prstGeom>
        </p:spPr>
      </p:pic>
      <p:sp>
        <p:nvSpPr>
          <p:cNvPr id="3" name="TextBox 2">
            <a:extLst>
              <a:ext uri="{FF2B5EF4-FFF2-40B4-BE49-F238E27FC236}">
                <a16:creationId xmlns:a16="http://schemas.microsoft.com/office/drawing/2014/main" id="{6EF491FE-DC41-57FD-5DEA-78919BBD5BFB}"/>
              </a:ext>
            </a:extLst>
          </p:cNvPr>
          <p:cNvSpPr txBox="1"/>
          <p:nvPr/>
        </p:nvSpPr>
        <p:spPr>
          <a:xfrm>
            <a:off x="649940" y="639296"/>
            <a:ext cx="7176248" cy="1261884"/>
          </a:xfrm>
          <a:prstGeom prst="rect">
            <a:avLst/>
          </a:prstGeom>
          <a:noFill/>
        </p:spPr>
        <p:txBody>
          <a:bodyPr wrap="square" rtlCol="0">
            <a:spAutoFit/>
          </a:bodyPr>
          <a:lstStyle/>
          <a:p>
            <a:r>
              <a:rPr lang="en-IN" sz="2400" dirty="0"/>
              <a:t>Length of stay depends of several parameters :</a:t>
            </a:r>
          </a:p>
          <a:p>
            <a:endParaRPr lang="en-IN" sz="2800" dirty="0"/>
          </a:p>
          <a:p>
            <a:r>
              <a:rPr lang="en-IN" sz="2400" dirty="0"/>
              <a:t>1)Symptoms of Patients</a:t>
            </a:r>
          </a:p>
        </p:txBody>
      </p:sp>
    </p:spTree>
    <p:extLst>
      <p:ext uri="{BB962C8B-B14F-4D97-AF65-F5344CB8AC3E}">
        <p14:creationId xmlns:p14="http://schemas.microsoft.com/office/powerpoint/2010/main" val="13483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1ECDBB-80B8-EA7B-51B9-93B42AA03C47}"/>
              </a:ext>
            </a:extLst>
          </p:cNvPr>
          <p:cNvPicPr>
            <a:picLocks noChangeAspect="1"/>
          </p:cNvPicPr>
          <p:nvPr/>
        </p:nvPicPr>
        <p:blipFill>
          <a:blip r:embed="rId2"/>
          <a:stretch>
            <a:fillRect/>
          </a:stretch>
        </p:blipFill>
        <p:spPr>
          <a:xfrm>
            <a:off x="3083858" y="1644971"/>
            <a:ext cx="5567083" cy="4298629"/>
          </a:xfrm>
          <a:prstGeom prst="rect">
            <a:avLst/>
          </a:prstGeom>
        </p:spPr>
      </p:pic>
      <p:sp>
        <p:nvSpPr>
          <p:cNvPr id="3" name="TextBox 2">
            <a:extLst>
              <a:ext uri="{FF2B5EF4-FFF2-40B4-BE49-F238E27FC236}">
                <a16:creationId xmlns:a16="http://schemas.microsoft.com/office/drawing/2014/main" id="{12F898B2-AF0D-3BD1-D96E-382F7CDFDC4A}"/>
              </a:ext>
            </a:extLst>
          </p:cNvPr>
          <p:cNvSpPr txBox="1"/>
          <p:nvPr/>
        </p:nvSpPr>
        <p:spPr>
          <a:xfrm>
            <a:off x="2931457" y="806824"/>
            <a:ext cx="5280213" cy="461665"/>
          </a:xfrm>
          <a:prstGeom prst="rect">
            <a:avLst/>
          </a:prstGeom>
          <a:noFill/>
        </p:spPr>
        <p:txBody>
          <a:bodyPr wrap="square" rtlCol="0">
            <a:spAutoFit/>
          </a:bodyPr>
          <a:lstStyle/>
          <a:p>
            <a:r>
              <a:rPr lang="en-IN" sz="2400" dirty="0"/>
              <a:t>Few other parameters are :</a:t>
            </a:r>
          </a:p>
        </p:txBody>
      </p:sp>
    </p:spTree>
    <p:extLst>
      <p:ext uri="{BB962C8B-B14F-4D97-AF65-F5344CB8AC3E}">
        <p14:creationId xmlns:p14="http://schemas.microsoft.com/office/powerpoint/2010/main" val="114199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1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Analytics of Hospitals Health Care data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of Hospitals Health Care data</dc:title>
  <dc:creator>gadamsetty pranav</dc:creator>
  <cp:lastModifiedBy>gadamsetty pranav</cp:lastModifiedBy>
  <cp:revision>1</cp:revision>
  <dcterms:created xsi:type="dcterms:W3CDTF">2022-09-23T05:57:07Z</dcterms:created>
  <dcterms:modified xsi:type="dcterms:W3CDTF">2022-09-23T05:57:07Z</dcterms:modified>
</cp:coreProperties>
</file>