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p:nvPr>
            <p:ph type="sldImg"/>
          </p:nvPr>
        </p:nvSpPr>
        <p:spPr>
          <a:xfrm>
            <a:off x="1143000" y="685800"/>
            <a:ext cx="4572000" cy="3429000"/>
          </a:xfrm>
          <a:prstGeom prst="rect">
            <a:avLst/>
          </a:prstGeom>
        </p:spPr>
        <p:txBody>
          <a:bodyPr/>
          <a:lstStyle/>
          <a:p>
            <a:pPr/>
          </a:p>
        </p:txBody>
      </p:sp>
      <p:sp>
        <p:nvSpPr>
          <p:cNvPr id="121" name="Shape 1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3" name="Shape 13"/>
          <p:cNvSpPr/>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4" name="Shape 14"/>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4" name="Shape 94"/>
          <p:cNvSpPr/>
          <p:nvPr>
            <p:ph type="title"/>
          </p:nvPr>
        </p:nvSpPr>
        <p:spPr>
          <a:xfrm>
            <a:off x="1268278" y="705801"/>
            <a:ext cx="9181076" cy="984887"/>
          </a:xfrm>
          <a:prstGeom prst="rect">
            <a:avLst/>
          </a:prstGeom>
        </p:spPr>
        <p:txBody>
          <a:bodyPr/>
          <a:lstStyle/>
          <a:p>
            <a:pPr/>
            <a:r>
              <a:t>Title Text</a:t>
            </a:r>
          </a:p>
        </p:txBody>
      </p:sp>
      <p:sp>
        <p:nvSpPr>
          <p:cNvPr id="95" name="Shape 95"/>
          <p:cNvSpPr/>
          <p:nvPr>
            <p:ph type="body" idx="1"/>
          </p:nvPr>
        </p:nvSpPr>
        <p:spPr>
          <a:xfrm>
            <a:off x="838200" y="1825625"/>
            <a:ext cx="10515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Shape 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3" name="Shape 103"/>
          <p:cNvSpPr/>
          <p:nvPr>
            <p:ph type="title"/>
          </p:nvPr>
        </p:nvSpPr>
        <p:spPr>
          <a:xfrm>
            <a:off x="8724900" y="365125"/>
            <a:ext cx="2628900" cy="5811838"/>
          </a:xfrm>
          <a:prstGeom prst="rect">
            <a:avLst/>
          </a:prstGeom>
        </p:spPr>
        <p:txBody>
          <a:bodyPr/>
          <a:lstStyle/>
          <a:p>
            <a:pPr/>
            <a:r>
              <a:t>Title Text</a:t>
            </a:r>
          </a:p>
        </p:txBody>
      </p:sp>
      <p:sp>
        <p:nvSpPr>
          <p:cNvPr id="104" name="Shape 104"/>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2" name="Shape 112"/>
          <p:cNvSpPr/>
          <p:nvPr>
            <p:ph type="title"/>
          </p:nvPr>
        </p:nvSpPr>
        <p:spPr>
          <a:xfrm>
            <a:off x="1136469" y="640080"/>
            <a:ext cx="9313817" cy="856138"/>
          </a:xfrm>
          <a:prstGeom prst="rect">
            <a:avLst/>
          </a:prstGeom>
        </p:spPr>
        <p:txBody>
          <a:bodyPr/>
          <a:lstStyle/>
          <a:p>
            <a:pPr/>
            <a:r>
              <a:t>Title Text</a:t>
            </a:r>
          </a:p>
        </p:txBody>
      </p:sp>
      <p:sp>
        <p:nvSpPr>
          <p:cNvPr id="113" name="Shape 113"/>
          <p:cNvSpPr/>
          <p:nvPr>
            <p:ph type="body" idx="1"/>
          </p:nvPr>
        </p:nvSpPr>
        <p:spPr>
          <a:xfrm>
            <a:off x="404948" y="1854925"/>
            <a:ext cx="11168744" cy="43442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4" name="Shape 1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2" name="Shape 22"/>
          <p:cNvSpPr/>
          <p:nvPr>
            <p:ph type="title"/>
          </p:nvPr>
        </p:nvSpPr>
        <p:spPr>
          <a:xfrm>
            <a:off x="1136469" y="640080"/>
            <a:ext cx="9313817" cy="856138"/>
          </a:xfrm>
          <a:prstGeom prst="rect">
            <a:avLst/>
          </a:prstGeom>
        </p:spPr>
        <p:txBody>
          <a:bodyPr/>
          <a:lstStyle/>
          <a:p>
            <a:pPr/>
            <a:r>
              <a:t>Title Text</a:t>
            </a:r>
          </a:p>
        </p:txBody>
      </p:sp>
      <p:sp>
        <p:nvSpPr>
          <p:cNvPr id="23" name="Shape 23"/>
          <p:cNvSpPr/>
          <p:nvPr>
            <p:ph type="body" idx="1"/>
          </p:nvPr>
        </p:nvSpPr>
        <p:spPr>
          <a:xfrm>
            <a:off x="404948" y="1854925"/>
            <a:ext cx="11168744" cy="43442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1" name="Shape 31"/>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2" name="Shape 32"/>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0" name="Shape 40"/>
          <p:cNvSpPr/>
          <p:nvPr>
            <p:ph type="title"/>
          </p:nvPr>
        </p:nvSpPr>
        <p:spPr>
          <a:xfrm>
            <a:off x="1268278" y="705801"/>
            <a:ext cx="9181076" cy="984887"/>
          </a:xfrm>
          <a:prstGeom prst="rect">
            <a:avLst/>
          </a:prstGeom>
        </p:spPr>
        <p:txBody>
          <a:bodyPr/>
          <a:lstStyle/>
          <a:p>
            <a:pPr/>
            <a:r>
              <a:t>Title Text</a:t>
            </a:r>
          </a:p>
        </p:txBody>
      </p:sp>
      <p:sp>
        <p:nvSpPr>
          <p:cNvPr id="41" name="Shape 41"/>
          <p:cNvSpPr/>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9" name="Shape 49"/>
          <p:cNvSpPr/>
          <p:nvPr>
            <p:ph type="title"/>
          </p:nvPr>
        </p:nvSpPr>
        <p:spPr>
          <a:xfrm>
            <a:off x="839787" y="365125"/>
            <a:ext cx="10515601" cy="1325563"/>
          </a:xfrm>
          <a:prstGeom prst="rect">
            <a:avLst/>
          </a:prstGeom>
        </p:spPr>
        <p:txBody>
          <a:bodyPr/>
          <a:lstStyle/>
          <a:p>
            <a:pPr/>
            <a:r>
              <a:t>Title Text</a:t>
            </a:r>
          </a:p>
        </p:txBody>
      </p:sp>
      <p:sp>
        <p:nvSpPr>
          <p:cNvPr id="50" name="Shape 50"/>
          <p:cNvSpPr/>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1" name="Shape 51"/>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9" name="Shape 59"/>
          <p:cNvSpPr/>
          <p:nvPr>
            <p:ph type="title"/>
          </p:nvPr>
        </p:nvSpPr>
        <p:spPr>
          <a:xfrm>
            <a:off x="1268278" y="705801"/>
            <a:ext cx="9181076" cy="984887"/>
          </a:xfrm>
          <a:prstGeom prst="rect">
            <a:avLst/>
          </a:prstGeom>
        </p:spPr>
        <p:txBody>
          <a:bodyPr/>
          <a:lstStyle/>
          <a:p>
            <a:pPr/>
            <a:r>
              <a:t>Title Text</a:t>
            </a:r>
          </a:p>
        </p:txBody>
      </p:sp>
      <p:sp>
        <p:nvSpPr>
          <p:cNvPr id="60" name="Shape 6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7" name="Shape 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4" name="Shape 74"/>
          <p:cNvSpPr/>
          <p:nvPr>
            <p:ph type="title"/>
          </p:nvPr>
        </p:nvSpPr>
        <p:spPr>
          <a:xfrm>
            <a:off x="838200" y="987424"/>
            <a:ext cx="3933825" cy="1069976"/>
          </a:xfrm>
          <a:prstGeom prst="rect">
            <a:avLst/>
          </a:prstGeom>
        </p:spPr>
        <p:txBody>
          <a:bodyPr anchor="b"/>
          <a:lstStyle>
            <a:lvl1pPr>
              <a:defRPr sz="3200"/>
            </a:lvl1pPr>
          </a:lstStyle>
          <a:p>
            <a:pPr/>
            <a:r>
              <a:t>Title Text</a:t>
            </a:r>
          </a:p>
        </p:txBody>
      </p:sp>
      <p:sp>
        <p:nvSpPr>
          <p:cNvPr id="75" name="Shape 75"/>
          <p:cNvSpPr/>
          <p:nvPr>
            <p:ph type="body" sz="half" idx="1"/>
          </p:nvPr>
        </p:nvSpPr>
        <p:spPr>
          <a:xfrm>
            <a:off x="5172890" y="987425"/>
            <a:ext cx="6182498" cy="4873627"/>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7" name="Shape 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4" name="Shape 84"/>
          <p:cNvSpPr/>
          <p:nvPr>
            <p:ph type="title"/>
          </p:nvPr>
        </p:nvSpPr>
        <p:spPr>
          <a:xfrm>
            <a:off x="838200" y="987424"/>
            <a:ext cx="3933825" cy="1069976"/>
          </a:xfrm>
          <a:prstGeom prst="rect">
            <a:avLst/>
          </a:prstGeom>
        </p:spPr>
        <p:txBody>
          <a:bodyPr anchor="b"/>
          <a:lstStyle>
            <a:lvl1pPr>
              <a:defRPr sz="3200"/>
            </a:lvl1pPr>
          </a:lstStyle>
          <a:p>
            <a:pPr/>
            <a:r>
              <a:t>Title Text</a:t>
            </a:r>
          </a:p>
        </p:txBody>
      </p:sp>
      <p:sp>
        <p:nvSpPr>
          <p:cNvPr id="85" name="Shape 85"/>
          <p:cNvSpPr/>
          <p:nvPr>
            <p:ph type="pic" sz="half" idx="13"/>
          </p:nvPr>
        </p:nvSpPr>
        <p:spPr>
          <a:xfrm>
            <a:off x="5183187" y="987425"/>
            <a:ext cx="6172201" cy="4873625"/>
          </a:xfrm>
          <a:prstGeom prst="rect">
            <a:avLst/>
          </a:prstGeom>
        </p:spPr>
        <p:txBody>
          <a:bodyPr lIns="91439" rIns="91439">
            <a:noAutofit/>
          </a:bodyPr>
          <a:lstStyle/>
          <a:p>
            <a:pPr/>
          </a:p>
        </p:txBody>
      </p:sp>
      <p:sp>
        <p:nvSpPr>
          <p:cNvPr id="86" name="Shape 86"/>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7" name="Shape 8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2">
            <a:extLst/>
          </a:blip>
          <a:stretch>
            <a:fillRect/>
          </a:stretch>
        </p:blipFill>
        <p:spPr>
          <a:xfrm>
            <a:off x="10449352" y="325938"/>
            <a:ext cx="1446787" cy="379865"/>
          </a:xfrm>
          <a:prstGeom prst="rect">
            <a:avLst/>
          </a:prstGeom>
          <a:ln w="12700">
            <a:miter lim="400000"/>
          </a:ln>
        </p:spPr>
      </p:pic>
      <p:pic>
        <p:nvPicPr>
          <p:cNvPr id="3" name="image2.png"/>
          <p:cNvPicPr>
            <a:picLocks noChangeAspect="1"/>
          </p:cNvPicPr>
          <p:nvPr/>
        </p:nvPicPr>
        <p:blipFill>
          <a:blip r:embed="rId3">
            <a:extLst/>
          </a:blip>
          <a:stretch>
            <a:fillRect/>
          </a:stretch>
        </p:blipFill>
        <p:spPr>
          <a:xfrm>
            <a:off x="0" y="177766"/>
            <a:ext cx="1268279" cy="815012"/>
          </a:xfrm>
          <a:prstGeom prst="rect">
            <a:avLst/>
          </a:prstGeom>
          <a:ln w="12700">
            <a:miter lim="400000"/>
          </a:ln>
        </p:spPr>
      </p:pic>
      <p:sp>
        <p:nvSpPr>
          <p:cNvPr id="4" name="Shape 4"/>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5" name="Shape 5"/>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000" u="none">
          <a:ln>
            <a:noFill/>
          </a:ln>
          <a:solidFill>
            <a:srgbClr val="000000"/>
          </a:solidFill>
          <a:uFillTx/>
          <a:latin typeface="Times New Roman"/>
          <a:ea typeface="Times New Roman"/>
          <a:cs typeface="Times New Roman"/>
          <a:sym typeface="Times New Roman"/>
        </a:defRPr>
      </a:lvl1pPr>
      <a:lvl2pPr marL="0" marR="0" indent="0" algn="l" defTabSz="914400" rtl="0" latinLnBrk="0">
        <a:lnSpc>
          <a:spcPct val="90000"/>
        </a:lnSpc>
        <a:spcBef>
          <a:spcPts val="0"/>
        </a:spcBef>
        <a:spcAft>
          <a:spcPts val="0"/>
        </a:spcAft>
        <a:buClrTx/>
        <a:buSzTx/>
        <a:buFontTx/>
        <a:buNone/>
        <a:tabLst/>
        <a:defRPr b="0" baseline="0" cap="none" i="0" spc="0" strike="noStrike" sz="4000" u="none">
          <a:ln>
            <a:noFill/>
          </a:ln>
          <a:solidFill>
            <a:srgbClr val="000000"/>
          </a:solidFill>
          <a:uFillTx/>
          <a:latin typeface="Times New Roman"/>
          <a:ea typeface="Times New Roman"/>
          <a:cs typeface="Times New Roman"/>
          <a:sym typeface="Times New Roman"/>
        </a:defRPr>
      </a:lvl2pPr>
      <a:lvl3pPr marL="0" marR="0" indent="0" algn="l" defTabSz="914400" rtl="0" latinLnBrk="0">
        <a:lnSpc>
          <a:spcPct val="90000"/>
        </a:lnSpc>
        <a:spcBef>
          <a:spcPts val="0"/>
        </a:spcBef>
        <a:spcAft>
          <a:spcPts val="0"/>
        </a:spcAft>
        <a:buClrTx/>
        <a:buSzTx/>
        <a:buFontTx/>
        <a:buNone/>
        <a:tabLst/>
        <a:defRPr b="0" baseline="0" cap="none" i="0" spc="0" strike="noStrike" sz="4000" u="none">
          <a:ln>
            <a:noFill/>
          </a:ln>
          <a:solidFill>
            <a:srgbClr val="000000"/>
          </a:solidFill>
          <a:uFillTx/>
          <a:latin typeface="Times New Roman"/>
          <a:ea typeface="Times New Roman"/>
          <a:cs typeface="Times New Roman"/>
          <a:sym typeface="Times New Roman"/>
        </a:defRPr>
      </a:lvl3pPr>
      <a:lvl4pPr marL="0" marR="0" indent="0" algn="l" defTabSz="914400" rtl="0" latinLnBrk="0">
        <a:lnSpc>
          <a:spcPct val="90000"/>
        </a:lnSpc>
        <a:spcBef>
          <a:spcPts val="0"/>
        </a:spcBef>
        <a:spcAft>
          <a:spcPts val="0"/>
        </a:spcAft>
        <a:buClrTx/>
        <a:buSzTx/>
        <a:buFontTx/>
        <a:buNone/>
        <a:tabLst/>
        <a:defRPr b="0" baseline="0" cap="none" i="0" spc="0" strike="noStrike" sz="4000" u="none">
          <a:ln>
            <a:noFill/>
          </a:ln>
          <a:solidFill>
            <a:srgbClr val="000000"/>
          </a:solidFill>
          <a:uFillTx/>
          <a:latin typeface="Times New Roman"/>
          <a:ea typeface="Times New Roman"/>
          <a:cs typeface="Times New Roman"/>
          <a:sym typeface="Times New Roman"/>
        </a:defRPr>
      </a:lvl4pPr>
      <a:lvl5pPr marL="0" marR="0" indent="0" algn="l" defTabSz="914400" rtl="0" latinLnBrk="0">
        <a:lnSpc>
          <a:spcPct val="90000"/>
        </a:lnSpc>
        <a:spcBef>
          <a:spcPts val="0"/>
        </a:spcBef>
        <a:spcAft>
          <a:spcPts val="0"/>
        </a:spcAft>
        <a:buClrTx/>
        <a:buSzTx/>
        <a:buFontTx/>
        <a:buNone/>
        <a:tabLst/>
        <a:defRPr b="0" baseline="0" cap="none" i="0" spc="0" strike="noStrike" sz="4000" u="none">
          <a:ln>
            <a:noFill/>
          </a:ln>
          <a:solidFill>
            <a:srgbClr val="000000"/>
          </a:solidFill>
          <a:uFillTx/>
          <a:latin typeface="Times New Roman"/>
          <a:ea typeface="Times New Roman"/>
          <a:cs typeface="Times New Roman"/>
          <a:sym typeface="Times New Roman"/>
        </a:defRPr>
      </a:lvl5pPr>
      <a:lvl6pPr marL="0" marR="0" indent="0" algn="l" defTabSz="914400" rtl="0" latinLnBrk="0">
        <a:lnSpc>
          <a:spcPct val="90000"/>
        </a:lnSpc>
        <a:spcBef>
          <a:spcPts val="0"/>
        </a:spcBef>
        <a:spcAft>
          <a:spcPts val="0"/>
        </a:spcAft>
        <a:buClrTx/>
        <a:buSzTx/>
        <a:buFontTx/>
        <a:buNone/>
        <a:tabLst/>
        <a:defRPr b="0" baseline="0" cap="none" i="0" spc="0" strike="noStrike" sz="4000" u="none">
          <a:ln>
            <a:noFill/>
          </a:ln>
          <a:solidFill>
            <a:srgbClr val="000000"/>
          </a:solidFill>
          <a:uFillTx/>
          <a:latin typeface="Times New Roman"/>
          <a:ea typeface="Times New Roman"/>
          <a:cs typeface="Times New Roman"/>
          <a:sym typeface="Times New Roman"/>
        </a:defRPr>
      </a:lvl6pPr>
      <a:lvl7pPr marL="0" marR="0" indent="0" algn="l" defTabSz="914400" rtl="0" latinLnBrk="0">
        <a:lnSpc>
          <a:spcPct val="90000"/>
        </a:lnSpc>
        <a:spcBef>
          <a:spcPts val="0"/>
        </a:spcBef>
        <a:spcAft>
          <a:spcPts val="0"/>
        </a:spcAft>
        <a:buClrTx/>
        <a:buSzTx/>
        <a:buFontTx/>
        <a:buNone/>
        <a:tabLst/>
        <a:defRPr b="0" baseline="0" cap="none" i="0" spc="0" strike="noStrike" sz="4000" u="none">
          <a:ln>
            <a:noFill/>
          </a:ln>
          <a:solidFill>
            <a:srgbClr val="000000"/>
          </a:solidFill>
          <a:uFillTx/>
          <a:latin typeface="Times New Roman"/>
          <a:ea typeface="Times New Roman"/>
          <a:cs typeface="Times New Roman"/>
          <a:sym typeface="Times New Roman"/>
        </a:defRPr>
      </a:lvl7pPr>
      <a:lvl8pPr marL="0" marR="0" indent="0" algn="l" defTabSz="914400" rtl="0" latinLnBrk="0">
        <a:lnSpc>
          <a:spcPct val="90000"/>
        </a:lnSpc>
        <a:spcBef>
          <a:spcPts val="0"/>
        </a:spcBef>
        <a:spcAft>
          <a:spcPts val="0"/>
        </a:spcAft>
        <a:buClrTx/>
        <a:buSzTx/>
        <a:buFontTx/>
        <a:buNone/>
        <a:tabLst/>
        <a:defRPr b="0" baseline="0" cap="none" i="0" spc="0" strike="noStrike" sz="4000" u="none">
          <a:ln>
            <a:noFill/>
          </a:ln>
          <a:solidFill>
            <a:srgbClr val="000000"/>
          </a:solidFill>
          <a:uFillTx/>
          <a:latin typeface="Times New Roman"/>
          <a:ea typeface="Times New Roman"/>
          <a:cs typeface="Times New Roman"/>
          <a:sym typeface="Times New Roman"/>
        </a:defRPr>
      </a:lvl8pPr>
      <a:lvl9pPr marL="0" marR="0" indent="0" algn="l" defTabSz="914400" rtl="0" latinLnBrk="0">
        <a:lnSpc>
          <a:spcPct val="90000"/>
        </a:lnSpc>
        <a:spcBef>
          <a:spcPts val="0"/>
        </a:spcBef>
        <a:spcAft>
          <a:spcPts val="0"/>
        </a:spcAft>
        <a:buClrTx/>
        <a:buSzTx/>
        <a:buFontTx/>
        <a:buNone/>
        <a:tabLst/>
        <a:defRPr b="0" baseline="0" cap="none" i="0" spc="0" strike="noStrike" sz="4000" u="none">
          <a:ln>
            <a:noFill/>
          </a:ln>
          <a:solidFill>
            <a:srgbClr val="000000"/>
          </a:solidFill>
          <a:uFillTx/>
          <a:latin typeface="Times New Roman"/>
          <a:ea typeface="Times New Roman"/>
          <a:cs typeface="Times New Roman"/>
          <a:sym typeface="Times New Roman"/>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Times New Roman"/>
          <a:ea typeface="Times New Roman"/>
          <a:cs typeface="Times New Roman"/>
          <a:sym typeface="Times New Roman"/>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Times New Roman"/>
          <a:ea typeface="Times New Roman"/>
          <a:cs typeface="Times New Roman"/>
          <a:sym typeface="Times New Roman"/>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Times New Roman"/>
          <a:ea typeface="Times New Roman"/>
          <a:cs typeface="Times New Roman"/>
          <a:sym typeface="Times New Roman"/>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Times New Roman"/>
          <a:ea typeface="Times New Roman"/>
          <a:cs typeface="Times New Roman"/>
          <a:sym typeface="Times New Roman"/>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Times New Roman"/>
          <a:ea typeface="Times New Roman"/>
          <a:cs typeface="Times New Roman"/>
          <a:sym typeface="Times New Roman"/>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Times New Roman"/>
          <a:ea typeface="Times New Roman"/>
          <a:cs typeface="Times New Roman"/>
          <a:sym typeface="Times New Roman"/>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Times New Roman"/>
          <a:ea typeface="Times New Roman"/>
          <a:cs typeface="Times New Roman"/>
          <a:sym typeface="Times New Roman"/>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Times New Roman"/>
          <a:ea typeface="Times New Roman"/>
          <a:cs typeface="Times New Roman"/>
          <a:sym typeface="Times New Roman"/>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Times New Roman"/>
          <a:ea typeface="Times New Roman"/>
          <a:cs typeface="Times New Roman"/>
          <a:sym typeface="Times New Roman"/>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ctrTitle"/>
          </p:nvPr>
        </p:nvSpPr>
        <p:spPr>
          <a:xfrm>
            <a:off x="2606564" y="2007474"/>
            <a:ext cx="7399284" cy="1177161"/>
          </a:xfrm>
          <a:prstGeom prst="rect">
            <a:avLst/>
          </a:prstGeom>
        </p:spPr>
        <p:txBody>
          <a:bodyPr/>
          <a:lstStyle/>
          <a:p>
            <a:pPr>
              <a:defRPr b="1" sz="4400" u="sng">
                <a:latin typeface="+mj-lt"/>
                <a:ea typeface="+mj-ea"/>
                <a:cs typeface="+mj-cs"/>
                <a:sym typeface="Calibri"/>
              </a:defRPr>
            </a:pPr>
            <a:r>
              <a:t>GRAMENER</a:t>
            </a:r>
            <a:r>
              <a:rPr sz="4000"/>
              <a:t> CASE STUDY </a:t>
            </a:r>
          </a:p>
        </p:txBody>
      </p:sp>
      <p:sp>
        <p:nvSpPr>
          <p:cNvPr id="124" name="Shape 124"/>
          <p:cNvSpPr/>
          <p:nvPr>
            <p:ph type="subTitle" sz="quarter" idx="1"/>
          </p:nvPr>
        </p:nvSpPr>
        <p:spPr>
          <a:xfrm>
            <a:off x="388442" y="4793844"/>
            <a:ext cx="3308575" cy="1531919"/>
          </a:xfrm>
          <a:prstGeom prst="rect">
            <a:avLst/>
          </a:prstGeom>
        </p:spPr>
        <p:txBody>
          <a:bodyPr/>
          <a:lstStyle/>
          <a:p>
            <a:pPr algn="l">
              <a:lnSpc>
                <a:spcPct val="72000"/>
              </a:lnSpc>
              <a:defRPr b="1" sz="1100">
                <a:latin typeface="Trebuchet MS"/>
                <a:ea typeface="Trebuchet MS"/>
                <a:cs typeface="Trebuchet MS"/>
                <a:sym typeface="Trebuchet MS"/>
              </a:defRPr>
            </a:pPr>
            <a:r>
              <a:t> </a:t>
            </a:r>
            <a:r>
              <a:rPr sz="1600" u="sng"/>
              <a:t>Group Members </a:t>
            </a:r>
            <a:r>
              <a:rPr sz="1600"/>
              <a:t>:</a:t>
            </a:r>
            <a:endParaRPr sz="2200"/>
          </a:p>
          <a:p>
            <a:pPr lvl="1" marL="914400" indent="-457200" algn="l">
              <a:lnSpc>
                <a:spcPct val="72000"/>
              </a:lnSpc>
              <a:buSzPct val="100000"/>
              <a:buAutoNum type="arabicPeriod" startAt="1"/>
              <a:defRPr sz="1600">
                <a:latin typeface="Trebuchet MS"/>
                <a:ea typeface="Trebuchet MS"/>
                <a:cs typeface="Trebuchet MS"/>
                <a:sym typeface="Trebuchet MS"/>
              </a:defRPr>
            </a:pPr>
            <a:r>
              <a:t>Oshin Sharma</a:t>
            </a:r>
            <a:endParaRPr sz="2200"/>
          </a:p>
          <a:p>
            <a:pPr lvl="1" marL="914400" indent="-457200" algn="l">
              <a:lnSpc>
                <a:spcPct val="72000"/>
              </a:lnSpc>
              <a:buSzPct val="100000"/>
              <a:buAutoNum type="arabicPeriod" startAt="1"/>
              <a:defRPr sz="1600">
                <a:latin typeface="Trebuchet MS"/>
                <a:ea typeface="Trebuchet MS"/>
                <a:cs typeface="Trebuchet MS"/>
                <a:sym typeface="Trebuchet MS"/>
              </a:defRPr>
            </a:pPr>
            <a:r>
              <a:t>Chirag Sharma</a:t>
            </a:r>
            <a:endParaRPr sz="2200"/>
          </a:p>
          <a:p>
            <a:pPr lvl="1" marL="914400" indent="-457200" algn="l">
              <a:lnSpc>
                <a:spcPct val="72000"/>
              </a:lnSpc>
              <a:buSzPct val="100000"/>
              <a:buAutoNum type="arabicPeriod" startAt="1"/>
              <a:defRPr sz="1600">
                <a:latin typeface="Trebuchet MS"/>
                <a:ea typeface="Trebuchet MS"/>
                <a:cs typeface="Trebuchet MS"/>
                <a:sym typeface="Trebuchet MS"/>
              </a:defRPr>
            </a:pPr>
            <a:r>
              <a:t>Pranav Haldar</a:t>
            </a:r>
            <a:endParaRPr sz="2200"/>
          </a:p>
          <a:p>
            <a:pPr lvl="1" marL="914400" indent="-457200" algn="l">
              <a:lnSpc>
                <a:spcPct val="72000"/>
              </a:lnSpc>
              <a:buSzPct val="100000"/>
              <a:buAutoNum type="arabicPeriod" startAt="1"/>
              <a:defRPr sz="1600">
                <a:latin typeface="Trebuchet MS"/>
                <a:ea typeface="Trebuchet MS"/>
                <a:cs typeface="Trebuchet MS"/>
                <a:sym typeface="Trebuchet MS"/>
              </a:defRPr>
            </a:pPr>
            <a:r>
              <a:t>Ashutosh Kumar Singh</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8" name="image7.jpg"/>
          <p:cNvPicPr>
            <a:picLocks noChangeAspect="1"/>
          </p:cNvPicPr>
          <p:nvPr/>
        </p:nvPicPr>
        <p:blipFill>
          <a:blip r:embed="rId2">
            <a:extLst/>
          </a:blip>
          <a:srcRect l="0" t="6323" r="0" b="0"/>
          <a:stretch>
            <a:fillRect/>
          </a:stretch>
        </p:blipFill>
        <p:spPr>
          <a:xfrm>
            <a:off x="3149996" y="1182073"/>
            <a:ext cx="5891989" cy="4039565"/>
          </a:xfrm>
          <a:prstGeom prst="rect">
            <a:avLst/>
          </a:prstGeom>
          <a:ln w="12700">
            <a:miter lim="400000"/>
          </a:ln>
        </p:spPr>
      </p:pic>
      <p:sp>
        <p:nvSpPr>
          <p:cNvPr id="159" name="Shape 159"/>
          <p:cNvSpPr/>
          <p:nvPr/>
        </p:nvSpPr>
        <p:spPr>
          <a:xfrm>
            <a:off x="3241298" y="235199"/>
            <a:ext cx="5709405"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lnSpc>
                <a:spcPct val="90000"/>
              </a:lnSpc>
              <a:defRPr b="1" sz="3200"/>
            </a:lvl1pPr>
          </a:lstStyle>
          <a:p>
            <a:pPr/>
            <a:r>
              <a:t>Interest Rate and Loan Status</a:t>
            </a:r>
          </a:p>
        </p:txBody>
      </p:sp>
      <p:sp>
        <p:nvSpPr>
          <p:cNvPr id="160" name="Shape 160"/>
          <p:cNvSpPr/>
          <p:nvPr/>
        </p:nvSpPr>
        <p:spPr>
          <a:xfrm>
            <a:off x="3483299" y="5737363"/>
            <a:ext cx="5225402"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It can be observed from the above plot that charged off loans have significantly higher interest rates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 name="image9.jpg"/>
          <p:cNvPicPr>
            <a:picLocks noChangeAspect="1"/>
          </p:cNvPicPr>
          <p:nvPr/>
        </p:nvPicPr>
        <p:blipFill>
          <a:blip r:embed="rId2">
            <a:extLst/>
          </a:blip>
          <a:srcRect l="0" t="6046" r="0" b="0"/>
          <a:stretch>
            <a:fillRect/>
          </a:stretch>
        </p:blipFill>
        <p:spPr>
          <a:xfrm>
            <a:off x="-13823" y="1500264"/>
            <a:ext cx="7129724" cy="4902637"/>
          </a:xfrm>
          <a:prstGeom prst="rect">
            <a:avLst/>
          </a:prstGeom>
          <a:ln w="12700">
            <a:miter lim="400000"/>
          </a:ln>
        </p:spPr>
      </p:pic>
      <p:sp>
        <p:nvSpPr>
          <p:cNvPr id="163" name="Shape 163"/>
          <p:cNvSpPr/>
          <p:nvPr>
            <p:ph type="title"/>
          </p:nvPr>
        </p:nvSpPr>
        <p:spPr>
          <a:xfrm>
            <a:off x="1099456" y="87801"/>
            <a:ext cx="9993088" cy="856138"/>
          </a:xfrm>
          <a:prstGeom prst="rect">
            <a:avLst/>
          </a:prstGeom>
        </p:spPr>
        <p:txBody>
          <a:bodyPr/>
          <a:lstStyle>
            <a:lvl1pPr algn="ctr">
              <a:defRPr b="1" sz="3200">
                <a:latin typeface="+mj-lt"/>
                <a:ea typeface="+mj-ea"/>
                <a:cs typeface="+mj-cs"/>
                <a:sym typeface="Calibri"/>
              </a:defRPr>
            </a:lvl1pPr>
          </a:lstStyle>
          <a:p>
            <a:pPr/>
            <a:r>
              <a:t>Interest Rate and Loan Amount</a:t>
            </a:r>
          </a:p>
        </p:txBody>
      </p:sp>
      <p:sp>
        <p:nvSpPr>
          <p:cNvPr id="164" name="Shape 164"/>
          <p:cNvSpPr/>
          <p:nvPr/>
        </p:nvSpPr>
        <p:spPr>
          <a:xfrm>
            <a:off x="7171349" y="2508842"/>
            <a:ext cx="4863527" cy="2491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pPr>
          </a:p>
          <a:p>
            <a:pPr marL="285750" indent="-285750">
              <a:buSzPct val="100000"/>
              <a:buFont typeface="Arial"/>
              <a:buChar char="•"/>
            </a:pPr>
            <a:r>
              <a:t>To maximise the profit even the higher loan amounts are being provided to later loan grades by the banks along with high interest rates</a:t>
            </a:r>
            <a:br/>
          </a:p>
          <a:p>
            <a:pPr marL="285750" indent="-285750">
              <a:buSzPct val="100000"/>
              <a:buFont typeface="Arial"/>
              <a:buChar char="•"/>
            </a:pPr>
            <a:r>
              <a:t>This multiplies the risk of the bank as per the trends observed</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6" name="Table 166"/>
          <p:cNvGraphicFramePr/>
          <p:nvPr/>
        </p:nvGraphicFramePr>
        <p:xfrm>
          <a:off x="2449989" y="1056754"/>
          <a:ext cx="9720080" cy="24066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49685"/>
                <a:gridCol w="626600"/>
                <a:gridCol w="1659236"/>
                <a:gridCol w="1695780"/>
                <a:gridCol w="1660717"/>
              </a:tblGrid>
              <a:tr h="263525">
                <a:tc>
                  <a:txBody>
                    <a:bodyPr/>
                    <a:lstStyle/>
                    <a:p>
                      <a:pPr algn="l" defTabSz="914400">
                        <a:defRPr sz="1400"/>
                      </a:pP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l" defTabSz="914400">
                        <a:defRPr sz="1400"/>
                      </a:pP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Charged Off</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BE5D6"/>
                    </a:solidFill>
                  </a:tcPr>
                </a:tc>
                <a:tc>
                  <a:txBody>
                    <a:bodyPr/>
                    <a:lstStyle/>
                    <a:p>
                      <a:pPr algn="ctr" defTabSz="914400">
                        <a:defRPr sz="1800"/>
                      </a:pPr>
                      <a:r>
                        <a:rPr b="1" sz="1400"/>
                        <a:t>Fully Paid</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BE5D6"/>
                    </a:solidFill>
                  </a:tcPr>
                </a:tc>
                <a:tc>
                  <a:txBody>
                    <a:bodyPr/>
                    <a:lstStyle/>
                    <a:p>
                      <a:pPr algn="ctr" defTabSz="914400">
                        <a:defRPr sz="1800"/>
                      </a:pPr>
                      <a:r>
                        <a:rPr b="1" sz="1400"/>
                        <a:t>Row Total</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BE5D6"/>
                    </a:solidFill>
                  </a:tcPr>
                </a:tc>
              </a:tr>
              <a:tr h="263525">
                <a:tc>
                  <a:txBody>
                    <a:bodyPr/>
                    <a:lstStyle/>
                    <a:p>
                      <a:pPr defTabSz="914400">
                        <a:defRPr sz="1800"/>
                      </a:pPr>
                      <a:r>
                        <a:rPr b="1" sz="1400"/>
                        <a:t>Not Verified</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BE5D6"/>
                    </a:solidFill>
                  </a:tcPr>
                </a:tc>
                <a:tc>
                  <a:txBody>
                    <a:bodyPr/>
                    <a:lstStyle/>
                    <a:p>
                      <a:pPr defTabSz="914400">
                        <a:defRPr sz="1800"/>
                      </a:pPr>
                      <a:r>
                        <a:rPr sz="1400"/>
                        <a:t>count</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2098</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14214</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16312</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r h="263525">
                <a:tc>
                  <a:txBody>
                    <a:bodyPr/>
                    <a:lstStyle/>
                    <a:p>
                      <a:pPr defTabSz="914400">
                        <a:defRPr sz="1400"/>
                      </a:pP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defTabSz="914400">
                        <a:defRPr sz="1800"/>
                      </a:pPr>
                      <a:r>
                        <a:rPr sz="1400"/>
                        <a:t>%age</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12.86%</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2600"/>
                    </a:solidFill>
                  </a:tcPr>
                </a:tc>
                <a:tc>
                  <a:txBody>
                    <a:bodyPr/>
                    <a:lstStyle/>
                    <a:p>
                      <a:pPr algn="ctr" defTabSz="914400">
                        <a:defRPr sz="1800"/>
                      </a:pPr>
                      <a:r>
                        <a:rPr b="1" sz="1400"/>
                        <a:t>87.14%</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100%</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r h="288925">
                <a:tc>
                  <a:txBody>
                    <a:bodyPr/>
                    <a:lstStyle/>
                    <a:p>
                      <a:pPr defTabSz="914400">
                        <a:defRPr sz="1800"/>
                      </a:pPr>
                      <a:r>
                        <a:rPr b="1" sz="1400"/>
                        <a:t>Source Verified</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BE5D6"/>
                    </a:solidFill>
                  </a:tcPr>
                </a:tc>
                <a:tc>
                  <a:txBody>
                    <a:bodyPr/>
                    <a:lstStyle/>
                    <a:p>
                      <a:pPr defTabSz="914400">
                        <a:defRPr sz="1800"/>
                      </a:pPr>
                      <a:r>
                        <a:rPr sz="1400"/>
                        <a:t>count</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1348</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7744</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9092</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r h="263525">
                <a:tc>
                  <a:txBody>
                    <a:bodyPr/>
                    <a:lstStyle/>
                    <a:p>
                      <a:pPr defTabSz="914400">
                        <a:defRPr sz="1400"/>
                      </a:pP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defTabSz="914400">
                        <a:defRPr sz="1800"/>
                      </a:pPr>
                      <a:r>
                        <a:rPr sz="1400"/>
                        <a:t>%age</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14.83%</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85.17%</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100%</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r h="263525">
                <a:tc>
                  <a:txBody>
                    <a:bodyPr/>
                    <a:lstStyle/>
                    <a:p>
                      <a:pPr defTabSz="914400">
                        <a:defRPr sz="1800"/>
                      </a:pPr>
                      <a:r>
                        <a:rPr b="1" sz="1400"/>
                        <a:t>Verified</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BE5D6"/>
                    </a:solidFill>
                  </a:tcPr>
                </a:tc>
                <a:tc>
                  <a:txBody>
                    <a:bodyPr/>
                    <a:lstStyle/>
                    <a:p>
                      <a:pPr defTabSz="914400">
                        <a:defRPr sz="1800"/>
                      </a:pPr>
                      <a:r>
                        <a:rPr sz="1400"/>
                        <a:t>count</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1771</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FFFFFF"/>
                      </a:solidFill>
                    </a:lnB>
                    <a:noFill/>
                  </a:tcPr>
                </a:tc>
                <a:tc>
                  <a:txBody>
                    <a:bodyPr/>
                    <a:lstStyle/>
                    <a:p>
                      <a:pPr algn="ctr" defTabSz="914400">
                        <a:defRPr sz="1800"/>
                      </a:pPr>
                      <a:r>
                        <a:rPr sz="1400"/>
                        <a:t>8824</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10595</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r h="263525">
                <a:tc>
                  <a:txBody>
                    <a:bodyPr/>
                    <a:lstStyle/>
                    <a:p>
                      <a:pPr defTabSz="914400">
                        <a:defRPr sz="1400"/>
                      </a:pP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defTabSz="914400">
                        <a:defRPr sz="1800"/>
                      </a:pPr>
                      <a:r>
                        <a:rPr sz="1400"/>
                        <a:t>%age</a:t>
                      </a:r>
                    </a:p>
                  </a:txBody>
                  <a:tcPr marL="19050" marR="19050" marT="19050" marB="19050" anchor="b" anchorCtr="0" horzOverflow="overflow">
                    <a:lnL>
                      <a:solidFill>
                        <a:srgbClr val="CCCCCC"/>
                      </a:solidFill>
                    </a:lnL>
                    <a:lnR>
                      <a:solidFill>
                        <a:srgbClr val="FFFFFF"/>
                      </a:solidFill>
                    </a:lnR>
                    <a:lnT>
                      <a:solidFill>
                        <a:srgbClr val="CCCCCC"/>
                      </a:solidFill>
                    </a:lnT>
                    <a:lnB>
                      <a:solidFill>
                        <a:srgbClr val="CCCCCC"/>
                      </a:solidFill>
                    </a:lnB>
                    <a:noFill/>
                  </a:tcPr>
                </a:tc>
                <a:tc>
                  <a:txBody>
                    <a:bodyPr/>
                    <a:lstStyle/>
                    <a:p>
                      <a:pPr algn="ctr" defTabSz="914400">
                        <a:defRPr sz="1800"/>
                      </a:pPr>
                      <a:r>
                        <a:rPr b="1" sz="1400"/>
                        <a:t>16.72%</a:t>
                      </a:r>
                    </a:p>
                  </a:txBody>
                  <a:tcPr marL="19050" marR="19050" marT="19050" marB="19050" anchor="b" anchorCtr="0" horzOverflow="overflow">
                    <a:lnL>
                      <a:solidFill>
                        <a:srgbClr val="FFFFFF"/>
                      </a:solidFill>
                    </a:lnL>
                    <a:lnR>
                      <a:solidFill>
                        <a:srgbClr val="FFFFFF"/>
                      </a:solidFill>
                    </a:lnR>
                    <a:lnT>
                      <a:solidFill>
                        <a:srgbClr val="FFFFFF"/>
                      </a:solidFill>
                    </a:lnT>
                    <a:lnB>
                      <a:solidFill>
                        <a:srgbClr val="FFFFFF"/>
                      </a:solidFill>
                    </a:lnB>
                    <a:solidFill>
                      <a:srgbClr val="FF2600"/>
                    </a:solidFill>
                  </a:tcPr>
                </a:tc>
                <a:tc>
                  <a:txBody>
                    <a:bodyPr/>
                    <a:lstStyle/>
                    <a:p>
                      <a:pPr algn="ctr" defTabSz="914400">
                        <a:defRPr sz="1800"/>
                      </a:pPr>
                      <a:r>
                        <a:rPr b="1" sz="1400"/>
                        <a:t>83.28%</a:t>
                      </a:r>
                    </a:p>
                  </a:txBody>
                  <a:tcPr marL="19050" marR="19050" marT="19050" marB="19050" anchor="b" anchorCtr="0" horzOverflow="overflow">
                    <a:lnL>
                      <a:solidFill>
                        <a:srgbClr val="FFFFFF"/>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100%</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r h="263525">
                <a:tc>
                  <a:txBody>
                    <a:bodyPr/>
                    <a:lstStyle/>
                    <a:p>
                      <a:pPr defTabSz="914400">
                        <a:defRPr sz="1800"/>
                      </a:pPr>
                      <a:r>
                        <a:rPr b="1" sz="1400"/>
                        <a:t>Overall</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BE5D6"/>
                    </a:solidFill>
                  </a:tcPr>
                </a:tc>
                <a:tc>
                  <a:txBody>
                    <a:bodyPr/>
                    <a:lstStyle/>
                    <a:p>
                      <a:pPr defTabSz="914400">
                        <a:defRPr sz="1800"/>
                      </a:pPr>
                      <a:r>
                        <a:rPr sz="1400"/>
                        <a:t>count</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5217</a:t>
                      </a:r>
                    </a:p>
                  </a:txBody>
                  <a:tcPr marL="19050" marR="19050" marT="19050" marB="19050" anchor="b" anchorCtr="0" horzOverflow="overflow">
                    <a:lnL>
                      <a:solidFill>
                        <a:srgbClr val="CCCCCC"/>
                      </a:solidFill>
                    </a:lnL>
                    <a:lnR>
                      <a:solidFill>
                        <a:srgbClr val="CCCCCC"/>
                      </a:solidFill>
                    </a:lnR>
                    <a:lnT>
                      <a:solidFill>
                        <a:srgbClr val="FFFFFF"/>
                      </a:solidFill>
                    </a:lnT>
                    <a:lnB>
                      <a:solidFill>
                        <a:srgbClr val="CCCCCC"/>
                      </a:solidFill>
                    </a:lnB>
                    <a:noFill/>
                  </a:tcPr>
                </a:tc>
                <a:tc>
                  <a:txBody>
                    <a:bodyPr/>
                    <a:lstStyle/>
                    <a:p>
                      <a:pPr algn="ctr" defTabSz="914400">
                        <a:defRPr sz="1800"/>
                      </a:pPr>
                      <a:r>
                        <a:rPr sz="1400"/>
                        <a:t>30782</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35999</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r h="263525">
                <a:tc>
                  <a:txBody>
                    <a:bodyPr/>
                    <a:lstStyle/>
                    <a:p>
                      <a:pPr algn="l" defTabSz="914400">
                        <a:defRPr sz="1400"/>
                      </a:pP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defTabSz="914400">
                        <a:defRPr sz="1800"/>
                      </a:pPr>
                      <a:r>
                        <a:rPr sz="1400"/>
                        <a:t>%age</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14.49%</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9300"/>
                    </a:solidFill>
                  </a:tcPr>
                </a:tc>
                <a:tc>
                  <a:txBody>
                    <a:bodyPr/>
                    <a:lstStyle/>
                    <a:p>
                      <a:pPr algn="ctr" defTabSz="914400">
                        <a:defRPr sz="1800"/>
                      </a:pPr>
                      <a:r>
                        <a:rPr b="1" sz="1400"/>
                        <a:t>85.51%</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100%</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bl>
          </a:graphicData>
        </a:graphic>
      </p:graphicFrame>
      <p:sp>
        <p:nvSpPr>
          <p:cNvPr id="167" name="Shape 167"/>
          <p:cNvSpPr/>
          <p:nvPr/>
        </p:nvSpPr>
        <p:spPr>
          <a:xfrm>
            <a:off x="662207" y="3609004"/>
            <a:ext cx="10867585" cy="3025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pPr>
          </a:p>
          <a:p>
            <a:pPr marL="285750" indent="-285750">
              <a:buSzPct val="100000"/>
              <a:buFont typeface="Arial"/>
              <a:buChar char="•"/>
            </a:pPr>
            <a:r>
              <a:t>There seems to be something not correct with the verification process because supposedly if the loan has been given after a proper verification process then the chances of it being charged off should be lesser in comparison to the unverified loans</a:t>
            </a:r>
            <a:br/>
          </a:p>
          <a:p>
            <a:pPr marL="285750" indent="-285750">
              <a:buSzPct val="100000"/>
              <a:buFont typeface="Arial"/>
              <a:buChar char="•"/>
            </a:pPr>
            <a:r>
              <a:t>But as per the observations charged off loans are higher in proportion for verified loans (16.72%) and lesser for unverified loans (12.86%) when compared to the overall proportion of charged off loan (14.49%)</a:t>
            </a:r>
          </a:p>
          <a:p>
            <a:pPr marL="285750" indent="-285750">
              <a:buSzPct val="100000"/>
              <a:buFont typeface="Arial"/>
              <a:buChar char="•"/>
            </a:pPr>
          </a:p>
          <a:p>
            <a:pPr marL="285750" indent="-285750">
              <a:buSzPct val="100000"/>
              <a:buFont typeface="Arial"/>
              <a:buChar char="•"/>
            </a:pPr>
            <a:r>
              <a:t>Its an hypothesis which the bank should check at their end to verify the observation from data</a:t>
            </a:r>
          </a:p>
        </p:txBody>
      </p:sp>
      <p:sp>
        <p:nvSpPr>
          <p:cNvPr id="168" name="Shape 168"/>
          <p:cNvSpPr/>
          <p:nvPr/>
        </p:nvSpPr>
        <p:spPr>
          <a:xfrm>
            <a:off x="2732305" y="235200"/>
            <a:ext cx="6727390"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lnSpc>
                <a:spcPct val="90000"/>
              </a:lnSpc>
              <a:defRPr b="1" sz="3200"/>
            </a:lvl1pPr>
          </a:lstStyle>
          <a:p>
            <a:pPr/>
            <a:r>
              <a:t>Verification Status and Loan Status</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nvSpPr>
        <p:spPr>
          <a:xfrm>
            <a:off x="4761031" y="171699"/>
            <a:ext cx="2669938" cy="688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lnSpc>
                <a:spcPct val="90000"/>
              </a:lnSpc>
              <a:defRPr b="1" sz="4000"/>
            </a:lvl1pPr>
          </a:lstStyle>
          <a:p>
            <a:pPr/>
            <a:r>
              <a:t>Conclusion</a:t>
            </a:r>
          </a:p>
        </p:txBody>
      </p:sp>
      <p:sp>
        <p:nvSpPr>
          <p:cNvPr id="171" name="Shape 171"/>
          <p:cNvSpPr/>
          <p:nvPr/>
        </p:nvSpPr>
        <p:spPr>
          <a:xfrm>
            <a:off x="935195" y="1325000"/>
            <a:ext cx="10321610" cy="382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Parameters that were observed to have correlation with default loans based on the data provided are:</a:t>
            </a:r>
          </a:p>
          <a:p>
            <a:pPr/>
          </a:p>
          <a:p>
            <a:pPr lvl="1" marL="800100" indent="-342900">
              <a:buSzPct val="100000"/>
              <a:buAutoNum type="arabicPeriod" startAt="1"/>
            </a:pPr>
            <a:r>
              <a:t>Loan Term</a:t>
            </a:r>
          </a:p>
          <a:p>
            <a:pPr lvl="1" marL="800100" indent="-342900">
              <a:buSzPct val="100000"/>
              <a:buAutoNum type="arabicPeriod" startAt="1"/>
            </a:pPr>
            <a:r>
              <a:t>Interest Rates</a:t>
            </a:r>
          </a:p>
          <a:p>
            <a:pPr lvl="1" marL="800100" indent="-342900">
              <a:buSzPct val="100000"/>
              <a:buAutoNum type="arabicPeriod" startAt="1"/>
            </a:pPr>
            <a:r>
              <a:t>Loan Amount</a:t>
            </a:r>
          </a:p>
          <a:p>
            <a:pPr lvl="1" marL="800100" indent="-342900">
              <a:buSzPct val="100000"/>
              <a:buAutoNum type="arabicPeriod" startAt="1"/>
            </a:pPr>
            <a:r>
              <a:t>Loan Grade</a:t>
            </a:r>
          </a:p>
          <a:p>
            <a:pPr lvl="1" marL="800100" indent="-342900">
              <a:buSzPct val="100000"/>
              <a:buAutoNum type="arabicPeriod" startAt="1"/>
            </a:pPr>
            <a:r>
              <a:t>Verification Status (Anomaly)</a:t>
            </a:r>
          </a:p>
          <a:p>
            <a:pPr marL="342900" indent="-342900">
              <a:buSzPct val="100000"/>
              <a:buAutoNum type="arabicPeriod" startAt="2"/>
            </a:pPr>
          </a:p>
          <a:p>
            <a:pPr marL="180473" indent="-180473">
              <a:buSzPct val="100000"/>
              <a:buChar char="•"/>
            </a:pPr>
            <a:r>
              <a:t>Using the above parameters we should be able predict with a fair probability if the current loan is going to be charged off or not</a:t>
            </a:r>
          </a:p>
          <a:p>
            <a:pPr marL="180473" indent="-180473">
              <a:buSzPct val="100000"/>
              <a:buChar char="•"/>
            </a:pPr>
          </a:p>
          <a:p>
            <a:pPr marL="180473" indent="-180473">
              <a:buSzPct val="100000"/>
              <a:buChar char="•"/>
            </a:pPr>
            <a:r>
              <a:t>This could be implemented by the Loan Company to implement a risk analysis practice in the assessment process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body" idx="1"/>
          </p:nvPr>
        </p:nvSpPr>
        <p:spPr>
          <a:xfrm>
            <a:off x="712552" y="1137380"/>
            <a:ext cx="10766897" cy="5444838"/>
          </a:xfrm>
          <a:prstGeom prst="rect">
            <a:avLst/>
          </a:prstGeom>
        </p:spPr>
        <p:txBody>
          <a:bodyPr/>
          <a:lstStyle/>
          <a:p>
            <a:pPr lvl="1" marL="0" indent="628650">
              <a:buSzTx/>
              <a:buNone/>
              <a:defRPr b="1" sz="1800" u="sng">
                <a:solidFill>
                  <a:srgbClr val="0070C0"/>
                </a:solidFill>
                <a:latin typeface="+mj-lt"/>
                <a:ea typeface="+mj-ea"/>
                <a:cs typeface="+mj-cs"/>
                <a:sym typeface="Calibri"/>
              </a:defRPr>
            </a:pPr>
            <a:r>
              <a:t>Background of Problem</a:t>
            </a:r>
            <a:endParaRPr u="none">
              <a:solidFill>
                <a:srgbClr val="000000"/>
              </a:solidFill>
            </a:endParaRPr>
          </a:p>
          <a:p>
            <a:pPr lvl="1" marL="0" indent="628650">
              <a:buSzTx/>
              <a:buNone/>
              <a:defRPr b="1" sz="1800" u="sng">
                <a:solidFill>
                  <a:srgbClr val="0070C0"/>
                </a:solidFill>
                <a:latin typeface="+mj-lt"/>
                <a:ea typeface="+mj-ea"/>
                <a:cs typeface="+mj-cs"/>
                <a:sym typeface="Calibri"/>
              </a:defRPr>
            </a:pPr>
            <a:r>
              <a:rPr b="0" u="none">
                <a:solidFill>
                  <a:srgbClr val="000000"/>
                </a:solidFill>
              </a:rPr>
              <a:t>A </a:t>
            </a:r>
            <a:r>
              <a:rPr u="none">
                <a:solidFill>
                  <a:srgbClr val="C00000"/>
                </a:solidFill>
              </a:rPr>
              <a:t>consumer finance company</a:t>
            </a:r>
            <a:r>
              <a:rPr u="none">
                <a:solidFill>
                  <a:srgbClr val="000000"/>
                </a:solidFill>
              </a:rPr>
              <a:t> </a:t>
            </a:r>
            <a:r>
              <a:rPr b="0" u="none">
                <a:solidFill>
                  <a:srgbClr val="000000"/>
                </a:solidFill>
              </a:rPr>
              <a:t>which specializes in lending various types of loans to urban customers needs to make a good business decision for </a:t>
            </a:r>
            <a:r>
              <a:rPr u="none">
                <a:solidFill>
                  <a:srgbClr val="C00000"/>
                </a:solidFill>
              </a:rPr>
              <a:t>loan approval </a:t>
            </a:r>
            <a:r>
              <a:rPr b="0" u="none">
                <a:solidFill>
                  <a:srgbClr val="000000"/>
                </a:solidFill>
              </a:rPr>
              <a:t>based on the applicant’s profile in order to enhance the profits.</a:t>
            </a:r>
            <a:endParaRPr b="0" u="none">
              <a:solidFill>
                <a:srgbClr val="000000"/>
              </a:solidFill>
            </a:endParaRPr>
          </a:p>
          <a:p>
            <a:pPr marL="0" indent="0">
              <a:buSzTx/>
              <a:buNone/>
              <a:defRPr sz="1800">
                <a:latin typeface="+mj-lt"/>
                <a:ea typeface="+mj-ea"/>
                <a:cs typeface="+mj-cs"/>
                <a:sym typeface="Calibri"/>
              </a:defRPr>
            </a:pPr>
          </a:p>
          <a:p>
            <a:pPr lvl="1" marL="228600" indent="400050">
              <a:buSzTx/>
              <a:buNone/>
              <a:defRPr b="1" sz="1800" u="sng">
                <a:solidFill>
                  <a:srgbClr val="0070C0"/>
                </a:solidFill>
                <a:latin typeface="+mj-lt"/>
                <a:ea typeface="+mj-ea"/>
                <a:cs typeface="+mj-cs"/>
                <a:sym typeface="Calibri"/>
              </a:defRPr>
            </a:pPr>
            <a:r>
              <a:t>Company Business Objectives</a:t>
            </a:r>
          </a:p>
          <a:p>
            <a:pPr lvl="2" marL="1143000" indent="-228600">
              <a:defRPr sz="1800">
                <a:latin typeface="+mj-lt"/>
                <a:ea typeface="+mj-ea"/>
                <a:cs typeface="+mj-cs"/>
                <a:sym typeface="Calibri"/>
              </a:defRPr>
            </a:pPr>
            <a:r>
              <a:t>The company wants to understand the </a:t>
            </a:r>
            <a:r>
              <a:rPr b="1">
                <a:solidFill>
                  <a:srgbClr val="C00000"/>
                </a:solidFill>
              </a:rPr>
              <a:t>driving factors behind loan default </a:t>
            </a:r>
            <a:r>
              <a:t>i.e. the variables which are strong indicators of default.  </a:t>
            </a:r>
          </a:p>
          <a:p>
            <a:pPr lvl="2" marL="1143000" indent="-228600">
              <a:defRPr sz="1800">
                <a:latin typeface="+mj-lt"/>
                <a:ea typeface="+mj-ea"/>
                <a:cs typeface="+mj-cs"/>
                <a:sym typeface="Calibri"/>
              </a:defRPr>
            </a:pPr>
            <a:r>
              <a:t>The company intends to utilize this knowledge for its </a:t>
            </a:r>
            <a:r>
              <a:rPr b="1">
                <a:solidFill>
                  <a:srgbClr val="C00000"/>
                </a:solidFill>
              </a:rPr>
              <a:t>portfolio and risk assessment</a:t>
            </a:r>
            <a:r>
              <a:t>. </a:t>
            </a:r>
          </a:p>
          <a:p>
            <a:pPr lvl="1" marL="685800" indent="-228600">
              <a:defRPr sz="1800">
                <a:latin typeface="+mj-lt"/>
                <a:ea typeface="+mj-ea"/>
                <a:cs typeface="+mj-cs"/>
                <a:sym typeface="Calibri"/>
              </a:defRPr>
            </a:pPr>
          </a:p>
          <a:p>
            <a:pPr lvl="1" marL="0" indent="628650">
              <a:buSzTx/>
              <a:buNone/>
              <a:defRPr b="1" sz="1800" u="sng">
                <a:solidFill>
                  <a:srgbClr val="0070C0"/>
                </a:solidFill>
                <a:latin typeface="+mj-lt"/>
                <a:ea typeface="+mj-ea"/>
                <a:cs typeface="+mj-cs"/>
                <a:sym typeface="Calibri"/>
              </a:defRPr>
            </a:pPr>
            <a:r>
              <a:t>Aim</a:t>
            </a:r>
            <a:endParaRPr u="none">
              <a:solidFill>
                <a:srgbClr val="000000"/>
              </a:solidFill>
            </a:endParaRPr>
          </a:p>
          <a:p>
            <a:pPr lvl="1" marL="0" indent="628650">
              <a:buSzTx/>
              <a:buNone/>
              <a:defRPr b="1" sz="1800" u="sng">
                <a:solidFill>
                  <a:srgbClr val="0070C0"/>
                </a:solidFill>
                <a:latin typeface="+mj-lt"/>
                <a:ea typeface="+mj-ea"/>
                <a:cs typeface="+mj-cs"/>
                <a:sym typeface="Calibri"/>
              </a:defRPr>
            </a:pPr>
            <a:r>
              <a:rPr b="0" u="none">
                <a:solidFill>
                  <a:srgbClr val="000000"/>
                </a:solidFill>
              </a:rPr>
              <a:t>The aim of study  is </a:t>
            </a:r>
            <a:r>
              <a:rPr u="none">
                <a:solidFill>
                  <a:srgbClr val="C00000"/>
                </a:solidFill>
              </a:rPr>
              <a:t>to identify patterns </a:t>
            </a:r>
            <a:r>
              <a:rPr b="0" u="none">
                <a:solidFill>
                  <a:srgbClr val="000000"/>
                </a:solidFill>
              </a:rPr>
              <a:t>which indicate if a person is </a:t>
            </a:r>
            <a:r>
              <a:rPr u="none">
                <a:solidFill>
                  <a:srgbClr val="C00000"/>
                </a:solidFill>
              </a:rPr>
              <a:t>likely to default</a:t>
            </a:r>
            <a:r>
              <a:rPr b="0" u="none">
                <a:solidFill>
                  <a:srgbClr val="000000"/>
                </a:solidFill>
              </a:rPr>
              <a:t>, which may be used for taking actions such as denying the loan, reducing the amount of loan, lending (to risky applicants) at a higher interest rate etc.</a:t>
            </a:r>
          </a:p>
        </p:txBody>
      </p:sp>
      <p:sp>
        <p:nvSpPr>
          <p:cNvPr id="127" name="Shape 127"/>
          <p:cNvSpPr/>
          <p:nvPr>
            <p:ph type="title"/>
          </p:nvPr>
        </p:nvSpPr>
        <p:spPr>
          <a:xfrm>
            <a:off x="1452946" y="87801"/>
            <a:ext cx="9313817" cy="856138"/>
          </a:xfrm>
          <a:prstGeom prst="rect">
            <a:avLst/>
          </a:prstGeom>
        </p:spPr>
        <p:txBody>
          <a:bodyPr/>
          <a:lstStyle>
            <a:lvl1pPr algn="ctr">
              <a:defRPr b="1" sz="3200">
                <a:latin typeface="+mj-lt"/>
                <a:ea typeface="+mj-ea"/>
                <a:cs typeface="+mj-cs"/>
                <a:sym typeface="Calibri"/>
              </a:defRPr>
            </a:lvl1pPr>
          </a:lstStyle>
          <a:p>
            <a:pPr/>
            <a:r>
              <a:t>Overview</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body" idx="1"/>
          </p:nvPr>
        </p:nvSpPr>
        <p:spPr>
          <a:xfrm>
            <a:off x="795865" y="1421543"/>
            <a:ext cx="10600270" cy="5035406"/>
          </a:xfrm>
          <a:prstGeom prst="rect">
            <a:avLst/>
          </a:prstGeom>
        </p:spPr>
        <p:txBody>
          <a:bodyPr/>
          <a:lstStyle/>
          <a:p>
            <a:pPr marL="0" indent="0">
              <a:buSzTx/>
              <a:buNone/>
              <a:defRPr sz="1800">
                <a:latin typeface="Trebuchet MS"/>
                <a:ea typeface="Trebuchet MS"/>
                <a:cs typeface="Trebuchet MS"/>
                <a:sym typeface="Trebuchet MS"/>
              </a:defRPr>
            </a:pPr>
            <a:r>
              <a:t>The data contains details of about 4 years of loans that have been issued by the bank. The loans have been categorise into: </a:t>
            </a:r>
          </a:p>
          <a:p>
            <a:pPr lvl="1" marL="748631" indent="-240631">
              <a:buFontTx/>
              <a:buAutoNum type="arabicPeriod" startAt="1"/>
              <a:defRPr sz="1800">
                <a:latin typeface="Trebuchet MS"/>
                <a:ea typeface="Trebuchet MS"/>
                <a:cs typeface="Trebuchet MS"/>
                <a:sym typeface="Trebuchet MS"/>
              </a:defRPr>
            </a:pPr>
            <a:r>
              <a:t>Fully Paid</a:t>
            </a:r>
          </a:p>
          <a:p>
            <a:pPr lvl="1" marL="748631" indent="-240631">
              <a:buFontTx/>
              <a:buAutoNum type="arabicPeriod" startAt="1"/>
              <a:defRPr sz="1800">
                <a:latin typeface="Trebuchet MS"/>
                <a:ea typeface="Trebuchet MS"/>
                <a:cs typeface="Trebuchet MS"/>
                <a:sym typeface="Trebuchet MS"/>
              </a:defRPr>
            </a:pPr>
            <a:r>
              <a:t>Current</a:t>
            </a:r>
          </a:p>
          <a:p>
            <a:pPr lvl="1" marL="748631" indent="-240631">
              <a:buFontTx/>
              <a:buAutoNum type="arabicPeriod" startAt="1"/>
              <a:defRPr sz="1800">
                <a:latin typeface="Trebuchet MS"/>
                <a:ea typeface="Trebuchet MS"/>
                <a:cs typeface="Trebuchet MS"/>
                <a:sym typeface="Trebuchet MS"/>
              </a:defRPr>
            </a:pPr>
            <a:r>
              <a:t>Charged Off </a:t>
            </a:r>
          </a:p>
          <a:p>
            <a:pPr lvl="1" marL="0" indent="228600">
              <a:buSzTx/>
              <a:buFontTx/>
              <a:buNone/>
              <a:defRPr sz="1800">
                <a:latin typeface="Trebuchet MS"/>
                <a:ea typeface="Trebuchet MS"/>
                <a:cs typeface="Trebuchet MS"/>
                <a:sym typeface="Trebuchet MS"/>
              </a:defRPr>
            </a:pPr>
            <a:r>
              <a:t>Based on their repayment status.</a:t>
            </a:r>
            <a:br/>
          </a:p>
          <a:p>
            <a:pPr lvl="1" marL="0" indent="228600">
              <a:buSzTx/>
              <a:buFontTx/>
              <a:buNone/>
              <a:defRPr b="1" sz="1800" u="sng">
                <a:latin typeface="Trebuchet MS"/>
                <a:ea typeface="Trebuchet MS"/>
                <a:cs typeface="Trebuchet MS"/>
                <a:sym typeface="Trebuchet MS"/>
              </a:defRPr>
            </a:pPr>
          </a:p>
          <a:p>
            <a:pPr marL="0" indent="0">
              <a:buSzTx/>
              <a:buFontTx/>
              <a:buNone/>
              <a:defRPr b="1" sz="1800" u="sng">
                <a:latin typeface="Trebuchet MS"/>
                <a:ea typeface="Trebuchet MS"/>
                <a:cs typeface="Trebuchet MS"/>
                <a:sym typeface="Trebuchet MS"/>
              </a:defRPr>
            </a:pPr>
            <a:r>
              <a:t>Assumptions</a:t>
            </a:r>
            <a:r>
              <a:rPr b="0" u="none"/>
              <a:t>:</a:t>
            </a:r>
            <a:endParaRPr b="0" u="none"/>
          </a:p>
          <a:p>
            <a:pPr lvl="1" marL="748631" indent="-240631">
              <a:buFontTx/>
              <a:buAutoNum type="arabicPeriod" startAt="1"/>
              <a:defRPr b="1" sz="1800" u="sng">
                <a:latin typeface="Trebuchet MS"/>
                <a:ea typeface="Trebuchet MS"/>
                <a:cs typeface="Trebuchet MS"/>
                <a:sym typeface="Trebuchet MS"/>
              </a:defRPr>
            </a:pPr>
            <a:r>
              <a:rPr b="0" u="none"/>
              <a:t>Since on-going loans can’t give insights to loan defaults. The current loan data has been ignored for the analysis</a:t>
            </a:r>
            <a:endParaRPr b="0" u="none"/>
          </a:p>
          <a:p>
            <a:pPr lvl="1" marL="748631" indent="-240631">
              <a:buFontTx/>
              <a:buAutoNum type="arabicPeriod" startAt="1"/>
              <a:defRPr sz="1800">
                <a:latin typeface="Trebuchet MS"/>
                <a:ea typeface="Trebuchet MS"/>
                <a:cs typeface="Trebuchet MS"/>
                <a:sym typeface="Trebuchet MS"/>
              </a:defRPr>
            </a:pPr>
            <a:r>
              <a:t>Removed outliers based on annual income and loan amount for the analysis to not be skewed</a:t>
            </a:r>
          </a:p>
        </p:txBody>
      </p:sp>
      <p:sp>
        <p:nvSpPr>
          <p:cNvPr id="130" name="Shape 130"/>
          <p:cNvSpPr/>
          <p:nvPr>
            <p:ph type="title"/>
          </p:nvPr>
        </p:nvSpPr>
        <p:spPr>
          <a:xfrm>
            <a:off x="1332411" y="87801"/>
            <a:ext cx="9313818" cy="856138"/>
          </a:xfrm>
          <a:prstGeom prst="rect">
            <a:avLst/>
          </a:prstGeom>
        </p:spPr>
        <p:txBody>
          <a:bodyPr/>
          <a:lstStyle>
            <a:lvl1pPr algn="ctr">
              <a:defRPr b="1" sz="3200">
                <a:latin typeface="+mj-lt"/>
                <a:ea typeface="+mj-ea"/>
                <a:cs typeface="+mj-cs"/>
                <a:sym typeface="Calibri"/>
              </a:defRPr>
            </a:lvl1pPr>
          </a:lstStyle>
          <a:p>
            <a:pPr/>
            <a:r>
              <a:t>Problem Analysis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xfrm>
            <a:off x="1099456" y="87801"/>
            <a:ext cx="9993088" cy="856138"/>
          </a:xfrm>
          <a:prstGeom prst="rect">
            <a:avLst/>
          </a:prstGeom>
        </p:spPr>
        <p:txBody>
          <a:bodyPr/>
          <a:lstStyle>
            <a:lvl1pPr algn="ctr">
              <a:defRPr b="1" sz="3200">
                <a:latin typeface="+mj-lt"/>
                <a:ea typeface="+mj-ea"/>
                <a:cs typeface="+mj-cs"/>
                <a:sym typeface="Calibri"/>
              </a:defRPr>
            </a:lvl1pPr>
          </a:lstStyle>
          <a:p>
            <a:pPr/>
            <a:r>
              <a:t> Problem Solving Methodology</a:t>
            </a:r>
          </a:p>
        </p:txBody>
      </p:sp>
      <p:sp>
        <p:nvSpPr>
          <p:cNvPr id="133" name="Shape 133"/>
          <p:cNvSpPr/>
          <p:nvPr>
            <p:ph type="body" idx="1"/>
          </p:nvPr>
        </p:nvSpPr>
        <p:spPr>
          <a:xfrm>
            <a:off x="924802" y="1131377"/>
            <a:ext cx="10342396" cy="5525602"/>
          </a:xfrm>
          <a:prstGeom prst="rect">
            <a:avLst/>
          </a:prstGeom>
        </p:spPr>
        <p:txBody>
          <a:bodyPr/>
          <a:lstStyle/>
          <a:p>
            <a:pPr marL="0" indent="0" defTabSz="877823">
              <a:spcBef>
                <a:spcPts val="900"/>
              </a:spcBef>
              <a:buSzTx/>
              <a:buNone/>
              <a:defRPr sz="1727">
                <a:solidFill>
                  <a:srgbClr val="0070C0"/>
                </a:solidFill>
                <a:latin typeface="Trebuchet MS"/>
                <a:ea typeface="Trebuchet MS"/>
                <a:cs typeface="Trebuchet MS"/>
                <a:sym typeface="Trebuchet MS"/>
              </a:defRPr>
            </a:pPr>
            <a:r>
              <a:t>To ascertain the driving factors behind loan default, Study group has carried the activities for Cleaning out the data , prepared it and then carried out EDA  to  </a:t>
            </a:r>
          </a:p>
          <a:p>
            <a:pPr lvl="1" marL="713231" indent="-274320" defTabSz="877823">
              <a:spcBef>
                <a:spcPts val="900"/>
              </a:spcBef>
              <a:defRPr sz="1727">
                <a:latin typeface="Trebuchet MS"/>
                <a:ea typeface="Trebuchet MS"/>
                <a:cs typeface="Trebuchet MS"/>
                <a:sym typeface="Trebuchet MS"/>
              </a:defRPr>
            </a:pPr>
            <a:r>
              <a:t>Identify important </a:t>
            </a:r>
            <a:r>
              <a:rPr>
                <a:solidFill>
                  <a:srgbClr val="C00000"/>
                </a:solidFill>
              </a:rPr>
              <a:t>variables/personal history parameters </a:t>
            </a:r>
            <a:r>
              <a:t>of  loan/consumers</a:t>
            </a:r>
          </a:p>
          <a:p>
            <a:pPr lvl="1" marL="713231" indent="-274320" defTabSz="877823">
              <a:spcBef>
                <a:spcPts val="900"/>
              </a:spcBef>
              <a:defRPr sz="1727">
                <a:latin typeface="Trebuchet MS"/>
                <a:ea typeface="Trebuchet MS"/>
                <a:cs typeface="Trebuchet MS"/>
                <a:sym typeface="Trebuchet MS"/>
              </a:defRPr>
            </a:pPr>
            <a:r>
              <a:t>Visualize the distribution of loan amounts for understand the </a:t>
            </a:r>
            <a:r>
              <a:rPr>
                <a:solidFill>
                  <a:srgbClr val="C00000"/>
                </a:solidFill>
              </a:rPr>
              <a:t>lending trends </a:t>
            </a:r>
            <a:r>
              <a:t>over time</a:t>
            </a:r>
          </a:p>
          <a:p>
            <a:pPr lvl="1" marL="713231" indent="-274320" defTabSz="877823">
              <a:spcBef>
                <a:spcPts val="900"/>
              </a:spcBef>
              <a:defRPr sz="1727">
                <a:latin typeface="Trebuchet MS"/>
                <a:ea typeface="Trebuchet MS"/>
                <a:cs typeface="Trebuchet MS"/>
                <a:sym typeface="Trebuchet MS"/>
              </a:defRPr>
            </a:pPr>
            <a:r>
              <a:t>Ascertain </a:t>
            </a:r>
            <a:r>
              <a:rPr>
                <a:solidFill>
                  <a:srgbClr val="C00000"/>
                </a:solidFill>
              </a:rPr>
              <a:t>reasons for </a:t>
            </a:r>
            <a:r>
              <a:t>the default</a:t>
            </a:r>
          </a:p>
          <a:p>
            <a:pPr lvl="1" marL="713231" indent="-274320" defTabSz="877823">
              <a:spcBef>
                <a:spcPts val="900"/>
              </a:spcBef>
              <a:defRPr sz="1727">
                <a:latin typeface="Trebuchet MS"/>
                <a:ea typeface="Trebuchet MS"/>
                <a:cs typeface="Trebuchet MS"/>
                <a:sym typeface="Trebuchet MS"/>
              </a:defRPr>
            </a:pPr>
            <a:r>
              <a:t>Study and visualize the </a:t>
            </a:r>
            <a:r>
              <a:rPr>
                <a:solidFill>
                  <a:srgbClr val="C00000"/>
                </a:solidFill>
              </a:rPr>
              <a:t>demographic nature </a:t>
            </a:r>
            <a:r>
              <a:t>of loan defaults</a:t>
            </a:r>
          </a:p>
          <a:p>
            <a:pPr lvl="1" marL="713231" indent="-274320" defTabSz="877823">
              <a:spcBef>
                <a:spcPts val="900"/>
              </a:spcBef>
              <a:defRPr sz="1727">
                <a:latin typeface="Trebuchet MS"/>
                <a:ea typeface="Trebuchet MS"/>
                <a:cs typeface="Trebuchet MS"/>
                <a:sym typeface="Trebuchet MS"/>
              </a:defRPr>
            </a:pPr>
            <a:r>
              <a:t>Compute and validate </a:t>
            </a:r>
            <a:r>
              <a:rPr>
                <a:solidFill>
                  <a:srgbClr val="C00000"/>
                </a:solidFill>
              </a:rPr>
              <a:t>correlations</a:t>
            </a:r>
            <a:r>
              <a:t> between loan status and indicators for defaulting consumers </a:t>
            </a:r>
          </a:p>
          <a:p>
            <a:pPr marL="0" indent="278891" defTabSz="877823">
              <a:spcBef>
                <a:spcPts val="900"/>
              </a:spcBef>
              <a:buSzTx/>
              <a:buNone/>
              <a:defRPr sz="1727">
                <a:latin typeface="Trebuchet MS"/>
                <a:ea typeface="Trebuchet MS"/>
                <a:cs typeface="Trebuchet MS"/>
                <a:sym typeface="Trebuchet MS"/>
              </a:defRPr>
            </a:pPr>
          </a:p>
          <a:p>
            <a:pPr marL="0" indent="0" defTabSz="877823">
              <a:spcBef>
                <a:spcPts val="900"/>
              </a:spcBef>
              <a:buSzTx/>
              <a:buFontTx/>
              <a:buNone/>
              <a:defRPr b="1" sz="1727">
                <a:solidFill>
                  <a:srgbClr val="1F4E79"/>
                </a:solidFill>
                <a:latin typeface="Trebuchet MS"/>
                <a:ea typeface="Trebuchet MS"/>
                <a:cs typeface="Trebuchet MS"/>
                <a:sym typeface="Trebuchet MS"/>
              </a:defRPr>
            </a:pPr>
            <a:r>
              <a:t>Steps Followed</a:t>
            </a:r>
          </a:p>
          <a:p>
            <a:pPr lvl="1" marL="658368" indent="-219455" defTabSz="877823">
              <a:spcBef>
                <a:spcPts val="900"/>
              </a:spcBef>
              <a:defRPr sz="1727">
                <a:latin typeface="Trebuchet MS"/>
                <a:ea typeface="Trebuchet MS"/>
                <a:cs typeface="Trebuchet MS"/>
                <a:sym typeface="Trebuchet MS"/>
              </a:defRPr>
            </a:pPr>
            <a:r>
              <a:t>Gather data for analysis</a:t>
            </a:r>
          </a:p>
          <a:p>
            <a:pPr lvl="1" marL="658368" indent="-219455" defTabSz="877823">
              <a:spcBef>
                <a:spcPts val="900"/>
              </a:spcBef>
              <a:defRPr sz="1727">
                <a:latin typeface="Trebuchet MS"/>
                <a:ea typeface="Trebuchet MS"/>
                <a:cs typeface="Trebuchet MS"/>
                <a:sym typeface="Trebuchet MS"/>
              </a:defRPr>
            </a:pPr>
            <a:r>
              <a:t>Clean and Format the data for readability</a:t>
            </a:r>
          </a:p>
          <a:p>
            <a:pPr lvl="1" marL="658368" indent="-219455" defTabSz="877823">
              <a:spcBef>
                <a:spcPts val="900"/>
              </a:spcBef>
              <a:defRPr sz="1727">
                <a:latin typeface="Trebuchet MS"/>
                <a:ea typeface="Trebuchet MS"/>
                <a:cs typeface="Trebuchet MS"/>
                <a:sym typeface="Trebuchet MS"/>
              </a:defRPr>
            </a:pPr>
            <a:r>
              <a:t>Extrapolate and Derive Metrics</a:t>
            </a:r>
          </a:p>
          <a:p>
            <a:pPr lvl="1" marL="658368" indent="-219455" defTabSz="877823">
              <a:spcBef>
                <a:spcPts val="900"/>
              </a:spcBef>
              <a:defRPr sz="1727">
                <a:latin typeface="Trebuchet MS"/>
                <a:ea typeface="Trebuchet MS"/>
                <a:cs typeface="Trebuchet MS"/>
                <a:sym typeface="Trebuchet MS"/>
              </a:defRPr>
            </a:pPr>
            <a:r>
              <a:t>Filter out the outliers</a:t>
            </a:r>
          </a:p>
          <a:p>
            <a:pPr lvl="1" marL="658368" indent="-219455" defTabSz="877823">
              <a:spcBef>
                <a:spcPts val="900"/>
              </a:spcBef>
              <a:defRPr sz="1727">
                <a:latin typeface="Trebuchet MS"/>
                <a:ea typeface="Trebuchet MS"/>
                <a:cs typeface="Trebuchet MS"/>
                <a:sym typeface="Trebuchet MS"/>
              </a:defRPr>
            </a:pPr>
            <a:r>
              <a:t>Filter data set on loan status</a:t>
            </a:r>
          </a:p>
          <a:p>
            <a:pPr lvl="1" marL="658368" indent="-219455" defTabSz="877823">
              <a:spcBef>
                <a:spcPts val="900"/>
              </a:spcBef>
              <a:defRPr sz="1727">
                <a:latin typeface="Trebuchet MS"/>
                <a:ea typeface="Trebuchet MS"/>
                <a:cs typeface="Trebuchet MS"/>
                <a:sym typeface="Trebuchet MS"/>
              </a:defRPr>
            </a:pPr>
            <a:r>
              <a:t>Perform Univariate and Bivariate analysis on the data</a:t>
            </a:r>
          </a:p>
          <a:p>
            <a:pPr lvl="1" marL="658368" indent="-219455" defTabSz="877823">
              <a:spcBef>
                <a:spcPts val="900"/>
              </a:spcBef>
              <a:defRPr sz="1727">
                <a:latin typeface="Trebuchet MS"/>
                <a:ea typeface="Trebuchet MS"/>
                <a:cs typeface="Trebuchet MS"/>
                <a:sym typeface="Trebuchet MS"/>
              </a:defRPr>
            </a:pPr>
            <a:r>
              <a:t>Visualise using plots and observe the patterns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5" name="image3.jpg"/>
          <p:cNvPicPr>
            <a:picLocks noChangeAspect="1"/>
          </p:cNvPicPr>
          <p:nvPr/>
        </p:nvPicPr>
        <p:blipFill>
          <a:blip r:embed="rId2">
            <a:extLst/>
          </a:blip>
          <a:srcRect l="2625" t="16803" r="429" b="9386"/>
          <a:stretch>
            <a:fillRect/>
          </a:stretch>
        </p:blipFill>
        <p:spPr>
          <a:xfrm>
            <a:off x="302064" y="1486873"/>
            <a:ext cx="5543181" cy="3088794"/>
          </a:xfrm>
          <a:prstGeom prst="rect">
            <a:avLst/>
          </a:prstGeom>
          <a:ln w="12700">
            <a:miter lim="400000"/>
          </a:ln>
        </p:spPr>
      </p:pic>
      <p:pic>
        <p:nvPicPr>
          <p:cNvPr id="136" name="image4.jpg"/>
          <p:cNvPicPr>
            <a:picLocks noChangeAspect="1"/>
          </p:cNvPicPr>
          <p:nvPr/>
        </p:nvPicPr>
        <p:blipFill>
          <a:blip r:embed="rId3">
            <a:extLst/>
          </a:blip>
          <a:srcRect l="3775" t="14730" r="1291" b="5297"/>
          <a:stretch>
            <a:fillRect/>
          </a:stretch>
        </p:blipFill>
        <p:spPr>
          <a:xfrm>
            <a:off x="6323707" y="1272164"/>
            <a:ext cx="5706535" cy="3518317"/>
          </a:xfrm>
          <a:prstGeom prst="rect">
            <a:avLst/>
          </a:prstGeom>
          <a:ln w="12700">
            <a:miter lim="400000"/>
          </a:ln>
        </p:spPr>
      </p:pic>
      <p:sp>
        <p:nvSpPr>
          <p:cNvPr id="137" name="Shape 137"/>
          <p:cNvSpPr/>
          <p:nvPr>
            <p:ph type="title"/>
          </p:nvPr>
        </p:nvSpPr>
        <p:spPr>
          <a:xfrm>
            <a:off x="2087828" y="87801"/>
            <a:ext cx="8016345" cy="856138"/>
          </a:xfrm>
          <a:prstGeom prst="rect">
            <a:avLst/>
          </a:prstGeom>
        </p:spPr>
        <p:txBody>
          <a:bodyPr/>
          <a:lstStyle>
            <a:lvl1pPr algn="ctr">
              <a:defRPr b="1" sz="3200">
                <a:latin typeface="+mj-lt"/>
                <a:ea typeface="+mj-ea"/>
                <a:cs typeface="+mj-cs"/>
                <a:sym typeface="Calibri"/>
              </a:defRPr>
            </a:lvl1pPr>
          </a:lstStyle>
          <a:p>
            <a:pPr/>
            <a:r>
              <a:t>Outlier Analysis</a:t>
            </a:r>
          </a:p>
        </p:txBody>
      </p:sp>
      <p:sp>
        <p:nvSpPr>
          <p:cNvPr id="138" name="Shape 138"/>
          <p:cNvSpPr/>
          <p:nvPr/>
        </p:nvSpPr>
        <p:spPr>
          <a:xfrm>
            <a:off x="2231293" y="5075125"/>
            <a:ext cx="168469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Annual Income</a:t>
            </a:r>
          </a:p>
        </p:txBody>
      </p:sp>
      <p:sp>
        <p:nvSpPr>
          <p:cNvPr id="139" name="Shape 139"/>
          <p:cNvSpPr/>
          <p:nvPr/>
        </p:nvSpPr>
        <p:spPr>
          <a:xfrm>
            <a:off x="8424994" y="5075125"/>
            <a:ext cx="1504093"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Loan Amount</a:t>
            </a:r>
          </a:p>
        </p:txBody>
      </p:sp>
      <p:sp>
        <p:nvSpPr>
          <p:cNvPr id="140" name="Shape 140"/>
          <p:cNvSpPr/>
          <p:nvPr/>
        </p:nvSpPr>
        <p:spPr>
          <a:xfrm>
            <a:off x="3189011" y="5717930"/>
            <a:ext cx="5813977"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Removed outliers for Annual Income and Loan Amount to achieve close to normal distribution of the sample</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2" name="image6.jpg"/>
          <p:cNvPicPr>
            <a:picLocks noChangeAspect="1"/>
          </p:cNvPicPr>
          <p:nvPr/>
        </p:nvPicPr>
        <p:blipFill>
          <a:blip r:embed="rId2">
            <a:extLst/>
          </a:blip>
          <a:srcRect l="0" t="0" r="2383" b="0"/>
          <a:stretch>
            <a:fillRect/>
          </a:stretch>
        </p:blipFill>
        <p:spPr>
          <a:xfrm>
            <a:off x="1304479" y="1136748"/>
            <a:ext cx="5171025" cy="5613183"/>
          </a:xfrm>
          <a:prstGeom prst="rect">
            <a:avLst/>
          </a:prstGeom>
          <a:ln w="12700">
            <a:miter lim="400000"/>
          </a:ln>
        </p:spPr>
      </p:pic>
      <p:sp>
        <p:nvSpPr>
          <p:cNvPr id="143" name="Shape 143"/>
          <p:cNvSpPr/>
          <p:nvPr/>
        </p:nvSpPr>
        <p:spPr>
          <a:xfrm>
            <a:off x="3401139" y="235199"/>
            <a:ext cx="5389722"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lnSpc>
                <a:spcPct val="90000"/>
              </a:lnSpc>
              <a:defRPr b="1" sz="3200"/>
            </a:lvl1pPr>
          </a:lstStyle>
          <a:p>
            <a:pPr/>
            <a:r>
              <a:t>Loan Grade and Loan Status</a:t>
            </a:r>
          </a:p>
        </p:txBody>
      </p:sp>
      <p:sp>
        <p:nvSpPr>
          <p:cNvPr id="144" name="Shape 144"/>
          <p:cNvSpPr/>
          <p:nvPr/>
        </p:nvSpPr>
        <p:spPr>
          <a:xfrm>
            <a:off x="6832686" y="2595104"/>
            <a:ext cx="4660898" cy="222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It can be observed from the plot that the later loan grades have a higher proportion of loan default %age</a:t>
            </a:r>
          </a:p>
          <a:p>
            <a:pPr/>
          </a:p>
          <a:p>
            <a:pPr marL="180473" indent="-180473">
              <a:buSzPct val="100000"/>
              <a:buChar char="•"/>
            </a:pPr>
            <a:r>
              <a:t>Thus it can be established that a later loan  grade is more risky in comparison to an earlier loan grade with respect to the proportion of charged off loans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image8.jpg"/>
          <p:cNvPicPr>
            <a:picLocks noChangeAspect="1"/>
          </p:cNvPicPr>
          <p:nvPr/>
        </p:nvPicPr>
        <p:blipFill>
          <a:blip r:embed="rId2">
            <a:extLst/>
          </a:blip>
          <a:srcRect l="0" t="5686" r="0" b="0"/>
          <a:stretch>
            <a:fillRect/>
          </a:stretch>
        </p:blipFill>
        <p:spPr>
          <a:xfrm>
            <a:off x="44778" y="1534309"/>
            <a:ext cx="7345731" cy="5070497"/>
          </a:xfrm>
          <a:prstGeom prst="rect">
            <a:avLst/>
          </a:prstGeom>
          <a:ln w="12700">
            <a:miter lim="400000"/>
          </a:ln>
        </p:spPr>
      </p:pic>
      <p:sp>
        <p:nvSpPr>
          <p:cNvPr id="147" name="Shape 147"/>
          <p:cNvSpPr/>
          <p:nvPr/>
        </p:nvSpPr>
        <p:spPr>
          <a:xfrm>
            <a:off x="7469476" y="1155552"/>
            <a:ext cx="4562278" cy="542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p>
          <a:p>
            <a:pPr marL="180473" indent="-180473">
              <a:buSzPct val="100000"/>
              <a:buChar char="•"/>
            </a:pPr>
            <a:r>
              <a:t>Higher interest rates are being charged for later loan grades in line with high risk high gain theory thus higher chances for an loan approved at a higher rate to turn out to be charged off because of higher risk involved in such loans</a:t>
            </a:r>
          </a:p>
          <a:p>
            <a:pPr marL="180473" indent="-180473">
              <a:buSzPct val="100000"/>
              <a:buChar char="•"/>
            </a:pPr>
          </a:p>
          <a:p>
            <a:pPr marL="180473" indent="-180473">
              <a:buSzPct val="100000"/>
              <a:buChar char="•"/>
            </a:pPr>
            <a:r>
              <a:t>Thus banks should look at providing more loan to less risky grades at marginally higher or same rates if they want to reduce their risk of having to charge off a loan</a:t>
            </a:r>
            <a:br/>
          </a:p>
          <a:p>
            <a:pPr marL="180473" indent="-180473">
              <a:buSzPct val="100000"/>
              <a:buChar char="•"/>
            </a:pPr>
            <a:r>
              <a:t>Banks are anticipating huge profits in risky loans given they pay it off completely but are facing even higher losses after having to charge them off because of defaults in loan repayment</a:t>
            </a:r>
          </a:p>
        </p:txBody>
      </p:sp>
      <p:sp>
        <p:nvSpPr>
          <p:cNvPr id="148" name="Shape 148"/>
          <p:cNvSpPr/>
          <p:nvPr>
            <p:ph type="title"/>
          </p:nvPr>
        </p:nvSpPr>
        <p:spPr>
          <a:xfrm>
            <a:off x="1099456" y="87801"/>
            <a:ext cx="9993088" cy="856138"/>
          </a:xfrm>
          <a:prstGeom prst="rect">
            <a:avLst/>
          </a:prstGeom>
        </p:spPr>
        <p:txBody>
          <a:bodyPr/>
          <a:lstStyle>
            <a:lvl1pPr algn="ctr">
              <a:defRPr b="1" sz="3200">
                <a:latin typeface="+mj-lt"/>
                <a:ea typeface="+mj-ea"/>
                <a:cs typeface="+mj-cs"/>
                <a:sym typeface="Calibri"/>
              </a:defRPr>
            </a:lvl1pPr>
          </a:lstStyle>
          <a:p>
            <a:pPr/>
            <a:r>
              <a:t>Loan Grade and Interest Rate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0" name="image5.jpg"/>
          <p:cNvPicPr>
            <a:picLocks noChangeAspect="1"/>
          </p:cNvPicPr>
          <p:nvPr/>
        </p:nvPicPr>
        <p:blipFill>
          <a:blip r:embed="rId2">
            <a:extLst/>
          </a:blip>
          <a:srcRect l="0" t="6157" r="0" b="0"/>
          <a:stretch>
            <a:fillRect/>
          </a:stretch>
        </p:blipFill>
        <p:spPr>
          <a:xfrm>
            <a:off x="593369" y="2015102"/>
            <a:ext cx="6025508" cy="4138412"/>
          </a:xfrm>
          <a:prstGeom prst="rect">
            <a:avLst/>
          </a:prstGeom>
          <a:ln w="12700">
            <a:miter lim="400000"/>
          </a:ln>
        </p:spPr>
      </p:pic>
      <p:sp>
        <p:nvSpPr>
          <p:cNvPr id="151" name="Shape 151"/>
          <p:cNvSpPr/>
          <p:nvPr>
            <p:ph type="title"/>
          </p:nvPr>
        </p:nvSpPr>
        <p:spPr>
          <a:xfrm>
            <a:off x="1099456" y="87801"/>
            <a:ext cx="9993088" cy="856138"/>
          </a:xfrm>
          <a:prstGeom prst="rect">
            <a:avLst/>
          </a:prstGeom>
        </p:spPr>
        <p:txBody>
          <a:bodyPr/>
          <a:lstStyle>
            <a:lvl1pPr algn="ctr">
              <a:defRPr b="1" sz="3200">
                <a:latin typeface="+mj-lt"/>
                <a:ea typeface="+mj-ea"/>
                <a:cs typeface="+mj-cs"/>
                <a:sym typeface="Calibri"/>
              </a:defRPr>
            </a:lvl1pPr>
          </a:lstStyle>
          <a:p>
            <a:pPr/>
            <a:r>
              <a:t>Loan Term and Loan Status</a:t>
            </a:r>
          </a:p>
        </p:txBody>
      </p:sp>
      <p:sp>
        <p:nvSpPr>
          <p:cNvPr id="152" name="Shape 152"/>
          <p:cNvSpPr/>
          <p:nvPr/>
        </p:nvSpPr>
        <p:spPr>
          <a:xfrm>
            <a:off x="6749029" y="1593740"/>
            <a:ext cx="5083746" cy="462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There are two loan terms 36 months and 60 months; 36 month can be classified as short term loan and 60 months as long term on a relative scale</a:t>
            </a:r>
          </a:p>
          <a:p>
            <a:pPr/>
          </a:p>
          <a:p>
            <a:pPr marL="180473" indent="-180473">
              <a:buSzPct val="100000"/>
              <a:buChar char="•"/>
            </a:pPr>
            <a:r>
              <a:t>We observe that the term of the loan plays a huge role in the final status of the loan as we found that a short term loan is far more likely to be re-paid in full</a:t>
            </a:r>
          </a:p>
          <a:p>
            <a:pPr marL="180473" indent="-180473">
              <a:buSzPct val="100000"/>
              <a:buChar char="•"/>
            </a:pPr>
          </a:p>
          <a:p>
            <a:pPr marL="180473" indent="-180473">
              <a:buSzPct val="100000"/>
              <a:buChar char="•"/>
            </a:pPr>
            <a:r>
              <a:t>Whereas the loan status is more likely to be charged off for a long term loan</a:t>
            </a:r>
          </a:p>
          <a:p>
            <a:pPr marL="180473" indent="-180473">
              <a:buSzPct val="100000"/>
              <a:buChar char="•"/>
            </a:pPr>
          </a:p>
          <a:p>
            <a:pPr marL="180473" indent="-180473">
              <a:buSzPct val="100000"/>
              <a:buChar char="•"/>
            </a:pPr>
            <a:r>
              <a:t>Also it is clearly evident from the plot that long term loans have higher proportion of defaults in comparison to short term loans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4" name="Table 154"/>
          <p:cNvGraphicFramePr/>
          <p:nvPr/>
        </p:nvGraphicFramePr>
        <p:xfrm>
          <a:off x="1389149" y="1620605"/>
          <a:ext cx="8572501" cy="14001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2500"/>
                <a:gridCol w="697107"/>
                <a:gridCol w="984424"/>
                <a:gridCol w="984424"/>
                <a:gridCol w="984424"/>
                <a:gridCol w="984424"/>
                <a:gridCol w="984424"/>
                <a:gridCol w="984424"/>
                <a:gridCol w="984424"/>
                <a:gridCol w="873125"/>
              </a:tblGrid>
              <a:tr h="200025">
                <a:tc>
                  <a:txBody>
                    <a:bodyPr/>
                    <a:lstStyle/>
                    <a:p>
                      <a:pPr defTabSz="914400">
                        <a:defRPr sz="1400"/>
                      </a:pP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b="1" sz="1400"/>
                      </a:pP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A</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DEEBF7"/>
                    </a:solidFill>
                  </a:tcPr>
                </a:tc>
                <a:tc>
                  <a:txBody>
                    <a:bodyPr/>
                    <a:lstStyle/>
                    <a:p>
                      <a:pPr algn="ctr" defTabSz="914400">
                        <a:defRPr sz="1800"/>
                      </a:pPr>
                      <a:r>
                        <a:rPr b="1" sz="1400"/>
                        <a:t>B</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DEEBF7"/>
                    </a:solidFill>
                  </a:tcPr>
                </a:tc>
                <a:tc>
                  <a:txBody>
                    <a:bodyPr/>
                    <a:lstStyle/>
                    <a:p>
                      <a:pPr algn="ctr" defTabSz="914400">
                        <a:defRPr sz="1800"/>
                      </a:pPr>
                      <a:r>
                        <a:rPr b="1" sz="1400"/>
                        <a:t>C</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DEEBF7"/>
                    </a:solidFill>
                  </a:tcPr>
                </a:tc>
                <a:tc>
                  <a:txBody>
                    <a:bodyPr/>
                    <a:lstStyle/>
                    <a:p>
                      <a:pPr algn="ctr" defTabSz="914400">
                        <a:defRPr sz="1800"/>
                      </a:pPr>
                      <a:r>
                        <a:rPr b="1" sz="1400"/>
                        <a:t>D</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DEEBF7"/>
                    </a:solidFill>
                  </a:tcPr>
                </a:tc>
                <a:tc>
                  <a:txBody>
                    <a:bodyPr/>
                    <a:lstStyle/>
                    <a:p>
                      <a:pPr algn="ctr" defTabSz="914400">
                        <a:defRPr sz="1800"/>
                      </a:pPr>
                      <a:r>
                        <a:rPr b="1" sz="1400"/>
                        <a:t>E</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DEEBF7"/>
                    </a:solidFill>
                  </a:tcPr>
                </a:tc>
                <a:tc>
                  <a:txBody>
                    <a:bodyPr/>
                    <a:lstStyle/>
                    <a:p>
                      <a:pPr algn="ctr" defTabSz="914400">
                        <a:defRPr sz="1800"/>
                      </a:pPr>
                      <a:r>
                        <a:rPr b="1" sz="1400"/>
                        <a:t>F</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DEEBF7"/>
                    </a:solidFill>
                  </a:tcPr>
                </a:tc>
                <a:tc>
                  <a:txBody>
                    <a:bodyPr/>
                    <a:lstStyle/>
                    <a:p>
                      <a:pPr algn="ctr" defTabSz="914400">
                        <a:defRPr sz="1800"/>
                      </a:pPr>
                      <a:r>
                        <a:rPr b="1" sz="1400"/>
                        <a:t>G</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DEEBF7"/>
                    </a:solidFill>
                  </a:tcPr>
                </a:tc>
                <a:tc>
                  <a:txBody>
                    <a:bodyPr/>
                    <a:lstStyle/>
                    <a:p>
                      <a:pPr algn="ctr" defTabSz="914400">
                        <a:defRPr sz="1800"/>
                      </a:pPr>
                      <a:r>
                        <a:rPr b="1" sz="1400"/>
                        <a:t>Row Total</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DEEBF7"/>
                    </a:solidFill>
                  </a:tcPr>
                </a:tc>
              </a:tr>
              <a:tr h="200025">
                <a:tc>
                  <a:txBody>
                    <a:bodyPr/>
                    <a:lstStyle/>
                    <a:p>
                      <a:pPr defTabSz="914400">
                        <a:defRPr sz="1800"/>
                      </a:pPr>
                      <a:r>
                        <a:rPr b="1" sz="1400"/>
                        <a:t>36</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DEEBF7"/>
                    </a:solidFill>
                  </a:tcPr>
                </a:tc>
                <a:tc>
                  <a:txBody>
                    <a:bodyPr/>
                    <a:lstStyle/>
                    <a:p>
                      <a:pPr defTabSz="914400">
                        <a:defRPr sz="1800"/>
                      </a:pPr>
                      <a:r>
                        <a:rPr sz="1400"/>
                        <a:t>count</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9242</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8855</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5496</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3031</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782</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187</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49</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27642</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r h="200025">
                <a:tc>
                  <a:txBody>
                    <a:bodyPr/>
                    <a:lstStyle/>
                    <a:p>
                      <a:pPr defTabSz="914400">
                        <a:defRPr sz="1400"/>
                      </a:pP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defTabSz="914400">
                        <a:defRPr sz="1800"/>
                      </a:pPr>
                      <a:r>
                        <a:rPr sz="1400"/>
                        <a:t>%age</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33.43%</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2600"/>
                    </a:solidFill>
                  </a:tcPr>
                </a:tc>
                <a:tc>
                  <a:txBody>
                    <a:bodyPr/>
                    <a:lstStyle/>
                    <a:p>
                      <a:pPr algn="ctr" defTabSz="914400">
                        <a:defRPr sz="1800"/>
                      </a:pPr>
                      <a:r>
                        <a:rPr b="1" sz="1400"/>
                        <a:t>32.03%</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2600"/>
                    </a:solidFill>
                  </a:tcPr>
                </a:tc>
                <a:tc>
                  <a:txBody>
                    <a:bodyPr/>
                    <a:lstStyle/>
                    <a:p>
                      <a:pPr algn="ctr" defTabSz="914400">
                        <a:defRPr sz="1800"/>
                      </a:pPr>
                      <a:r>
                        <a:rPr b="1" sz="1400"/>
                        <a:t>19.88%</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10.97%</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2.83%</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0.68%</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0.18%</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100%</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r h="200025">
                <a:tc>
                  <a:txBody>
                    <a:bodyPr/>
                    <a:lstStyle/>
                    <a:p>
                      <a:pPr defTabSz="914400">
                        <a:defRPr sz="1800"/>
                      </a:pPr>
                      <a:r>
                        <a:rPr b="1" sz="1400"/>
                        <a:t>60</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DEEBF7"/>
                    </a:solidFill>
                  </a:tcPr>
                </a:tc>
                <a:tc>
                  <a:txBody>
                    <a:bodyPr/>
                    <a:lstStyle/>
                    <a:p>
                      <a:pPr defTabSz="914400">
                        <a:defRPr sz="1800"/>
                      </a:pPr>
                      <a:r>
                        <a:rPr sz="1400"/>
                        <a:t>count</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426</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2425</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2106</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1901</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1609</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650</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192</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9309</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r h="200025">
                <a:tc>
                  <a:txBody>
                    <a:bodyPr/>
                    <a:lstStyle/>
                    <a:p>
                      <a:pPr defTabSz="914400">
                        <a:defRPr sz="1400"/>
                      </a:pP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defTabSz="914400">
                        <a:defRPr sz="1800"/>
                      </a:pPr>
                      <a:r>
                        <a:rPr sz="1400"/>
                        <a:t>%age</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4.58%</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26.05%</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22.62%</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2600"/>
                    </a:solidFill>
                  </a:tcPr>
                </a:tc>
                <a:tc>
                  <a:txBody>
                    <a:bodyPr/>
                    <a:lstStyle/>
                    <a:p>
                      <a:pPr algn="ctr" defTabSz="914400">
                        <a:defRPr sz="1800"/>
                      </a:pPr>
                      <a:r>
                        <a:rPr b="1" sz="1400"/>
                        <a:t>20.42%</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2600"/>
                    </a:solidFill>
                  </a:tcPr>
                </a:tc>
                <a:tc>
                  <a:txBody>
                    <a:bodyPr/>
                    <a:lstStyle/>
                    <a:p>
                      <a:pPr algn="ctr" defTabSz="914400">
                        <a:defRPr sz="1800"/>
                      </a:pPr>
                      <a:r>
                        <a:rPr b="1" sz="1400"/>
                        <a:t>17.28%</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2600"/>
                    </a:solidFill>
                  </a:tcPr>
                </a:tc>
                <a:tc>
                  <a:txBody>
                    <a:bodyPr/>
                    <a:lstStyle/>
                    <a:p>
                      <a:pPr algn="ctr" defTabSz="914400">
                        <a:defRPr sz="1800"/>
                      </a:pPr>
                      <a:r>
                        <a:rPr b="1" sz="1400"/>
                        <a:t>6.98%</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2600"/>
                    </a:solidFill>
                  </a:tcPr>
                </a:tc>
                <a:tc>
                  <a:txBody>
                    <a:bodyPr/>
                    <a:lstStyle/>
                    <a:p>
                      <a:pPr algn="ctr" defTabSz="914400">
                        <a:defRPr sz="1800"/>
                      </a:pPr>
                      <a:r>
                        <a:rPr b="1" sz="1400"/>
                        <a:t>2.06%</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2600"/>
                    </a:solidFill>
                  </a:tcPr>
                </a:tc>
                <a:tc>
                  <a:txBody>
                    <a:bodyPr/>
                    <a:lstStyle/>
                    <a:p>
                      <a:pPr algn="ctr" defTabSz="914400">
                        <a:defRPr sz="1800"/>
                      </a:pPr>
                      <a:r>
                        <a:rPr b="1" sz="1400"/>
                        <a:t>100%</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r h="200025">
                <a:tc>
                  <a:txBody>
                    <a:bodyPr/>
                    <a:lstStyle/>
                    <a:p>
                      <a:pPr defTabSz="914400">
                        <a:defRPr sz="1800"/>
                      </a:pPr>
                      <a:r>
                        <a:rPr b="1" sz="1400"/>
                        <a:t>Overall</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DEEBF7"/>
                    </a:solidFill>
                  </a:tcPr>
                </a:tc>
                <a:tc>
                  <a:txBody>
                    <a:bodyPr/>
                    <a:lstStyle/>
                    <a:p>
                      <a:pPr defTabSz="914400">
                        <a:defRPr sz="1800"/>
                      </a:pPr>
                      <a:r>
                        <a:rPr sz="1400"/>
                        <a:t>count</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9668</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11280</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7602</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4932</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2391</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837</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241</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sz="1400"/>
                        <a:t>36951</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r h="200025">
                <a:tc>
                  <a:txBody>
                    <a:bodyPr/>
                    <a:lstStyle/>
                    <a:p>
                      <a:pPr defTabSz="914400">
                        <a:defRPr sz="1400"/>
                      </a:pP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defTabSz="914400">
                        <a:defRPr sz="1800"/>
                      </a:pPr>
                      <a:r>
                        <a:rPr sz="1400"/>
                        <a:t>%age</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c>
                  <a:txBody>
                    <a:bodyPr/>
                    <a:lstStyle/>
                    <a:p>
                      <a:pPr algn="ctr" defTabSz="914400">
                        <a:defRPr sz="1800"/>
                      </a:pPr>
                      <a:r>
                        <a:rPr b="1" sz="1400"/>
                        <a:t>26.16%</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9300"/>
                    </a:solidFill>
                  </a:tcPr>
                </a:tc>
                <a:tc>
                  <a:txBody>
                    <a:bodyPr/>
                    <a:lstStyle/>
                    <a:p>
                      <a:pPr algn="ctr" defTabSz="914400">
                        <a:defRPr sz="1800"/>
                      </a:pPr>
                      <a:r>
                        <a:rPr b="1" sz="1400"/>
                        <a:t>30.53%</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9300"/>
                    </a:solidFill>
                  </a:tcPr>
                </a:tc>
                <a:tc>
                  <a:txBody>
                    <a:bodyPr/>
                    <a:lstStyle/>
                    <a:p>
                      <a:pPr algn="ctr" defTabSz="914400">
                        <a:defRPr sz="1800"/>
                      </a:pPr>
                      <a:r>
                        <a:rPr b="1" sz="1400"/>
                        <a:t>20.57%</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9300"/>
                    </a:solidFill>
                  </a:tcPr>
                </a:tc>
                <a:tc>
                  <a:txBody>
                    <a:bodyPr/>
                    <a:lstStyle/>
                    <a:p>
                      <a:pPr algn="ctr" defTabSz="914400">
                        <a:defRPr sz="1800"/>
                      </a:pPr>
                      <a:r>
                        <a:rPr b="1" sz="1400"/>
                        <a:t>13.35%</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9300"/>
                    </a:solidFill>
                  </a:tcPr>
                </a:tc>
                <a:tc>
                  <a:txBody>
                    <a:bodyPr/>
                    <a:lstStyle/>
                    <a:p>
                      <a:pPr algn="ctr" defTabSz="914400">
                        <a:defRPr sz="1800"/>
                      </a:pPr>
                      <a:r>
                        <a:rPr b="1" sz="1400"/>
                        <a:t>6.47%</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9300"/>
                    </a:solidFill>
                  </a:tcPr>
                </a:tc>
                <a:tc>
                  <a:txBody>
                    <a:bodyPr/>
                    <a:lstStyle/>
                    <a:p>
                      <a:pPr algn="ctr" defTabSz="914400">
                        <a:defRPr sz="1800"/>
                      </a:pPr>
                      <a:r>
                        <a:rPr b="1" sz="1400"/>
                        <a:t>2.27%</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9300"/>
                    </a:solidFill>
                  </a:tcPr>
                </a:tc>
                <a:tc>
                  <a:txBody>
                    <a:bodyPr/>
                    <a:lstStyle/>
                    <a:p>
                      <a:pPr algn="ctr" defTabSz="914400">
                        <a:defRPr sz="1800"/>
                      </a:pPr>
                      <a:r>
                        <a:rPr b="1" sz="1400"/>
                        <a:t>0.65%</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solidFill>
                      <a:srgbClr val="FF9300"/>
                    </a:solidFill>
                  </a:tcPr>
                </a:tc>
                <a:tc>
                  <a:txBody>
                    <a:bodyPr/>
                    <a:lstStyle/>
                    <a:p>
                      <a:pPr algn="ctr" defTabSz="914400">
                        <a:defRPr sz="1800"/>
                      </a:pPr>
                      <a:r>
                        <a:rPr b="1" sz="1400"/>
                        <a:t>100%</a:t>
                      </a:r>
                    </a:p>
                  </a:txBody>
                  <a:tcPr marL="19050" marR="19050" marT="19050" marB="19050" anchor="b" anchorCtr="0" horzOverflow="overflow">
                    <a:lnL>
                      <a:solidFill>
                        <a:srgbClr val="CCCCCC"/>
                      </a:solidFill>
                    </a:lnL>
                    <a:lnR>
                      <a:solidFill>
                        <a:srgbClr val="CCCCCC"/>
                      </a:solidFill>
                    </a:lnR>
                    <a:lnT>
                      <a:solidFill>
                        <a:srgbClr val="CCCCCC"/>
                      </a:solidFill>
                    </a:lnT>
                    <a:lnB>
                      <a:solidFill>
                        <a:srgbClr val="CCCCCC"/>
                      </a:solidFill>
                    </a:lnB>
                    <a:noFill/>
                  </a:tcPr>
                </a:tc>
              </a:tr>
            </a:tbl>
          </a:graphicData>
        </a:graphic>
      </p:graphicFrame>
      <p:sp>
        <p:nvSpPr>
          <p:cNvPr id="155" name="Shape 155"/>
          <p:cNvSpPr/>
          <p:nvPr/>
        </p:nvSpPr>
        <p:spPr>
          <a:xfrm>
            <a:off x="3505616" y="235200"/>
            <a:ext cx="5180768"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lnSpc>
                <a:spcPct val="90000"/>
              </a:lnSpc>
              <a:defRPr b="1" sz="3200"/>
            </a:lvl1pPr>
          </a:lstStyle>
          <a:p>
            <a:pPr/>
            <a:r>
              <a:t>Loan Term and Loan Grade</a:t>
            </a:r>
          </a:p>
        </p:txBody>
      </p:sp>
      <p:sp>
        <p:nvSpPr>
          <p:cNvPr id="156" name="Shape 156"/>
          <p:cNvSpPr/>
          <p:nvPr/>
        </p:nvSpPr>
        <p:spPr>
          <a:xfrm>
            <a:off x="1161739" y="3739431"/>
            <a:ext cx="9868522" cy="1424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p>
          <a:p>
            <a:pPr marL="180473" indent="-180473">
              <a:buSzPct val="100000"/>
              <a:buChar char="•"/>
            </a:pPr>
            <a:r>
              <a:t>High risk grades as established earlier are being given more long term loans whereas less risky grades are being given mostly short term loan thus making the long term prospects riskier and also larger in magnitude</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