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74" r:id="rId3"/>
    <p:sldId id="257" r:id="rId4"/>
    <p:sldId id="258" r:id="rId5"/>
    <p:sldId id="259" r:id="rId6"/>
    <p:sldId id="275" r:id="rId7"/>
    <p:sldId id="276" r:id="rId8"/>
    <p:sldId id="260" r:id="rId9"/>
    <p:sldId id="271" r:id="rId10"/>
    <p:sldId id="273" r:id="rId11"/>
    <p:sldId id="278" r:id="rId12"/>
    <p:sldId id="279" r:id="rId13"/>
    <p:sldId id="280" r:id="rId14"/>
    <p:sldId id="281" r:id="rId15"/>
    <p:sldId id="286" r:id="rId16"/>
    <p:sldId id="282" r:id="rId17"/>
    <p:sldId id="283" r:id="rId18"/>
    <p:sldId id="284" r:id="rId19"/>
    <p:sldId id="285" r:id="rId20"/>
    <p:sldId id="287" r:id="rId21"/>
    <p:sldId id="288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07E3EFB-6D1A-44F6-AB71-43F317D9D6B5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F56F9D1-2B52-4A16-B138-0D05F6E43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2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E3EFB-6D1A-44F6-AB71-43F317D9D6B5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F9D1-2B52-4A16-B138-0D05F6E43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62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E3EFB-6D1A-44F6-AB71-43F317D9D6B5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F9D1-2B52-4A16-B138-0D05F6E43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98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E3EFB-6D1A-44F6-AB71-43F317D9D6B5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F9D1-2B52-4A16-B138-0D05F6E43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17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E3EFB-6D1A-44F6-AB71-43F317D9D6B5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F9D1-2B52-4A16-B138-0D05F6E43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5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E3EFB-6D1A-44F6-AB71-43F317D9D6B5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F9D1-2B52-4A16-B138-0D05F6E43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441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E3EFB-6D1A-44F6-AB71-43F317D9D6B5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F9D1-2B52-4A16-B138-0D05F6E43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317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07E3EFB-6D1A-44F6-AB71-43F317D9D6B5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F9D1-2B52-4A16-B138-0D05F6E43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378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07E3EFB-6D1A-44F6-AB71-43F317D9D6B5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F9D1-2B52-4A16-B138-0D05F6E43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19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E3EFB-6D1A-44F6-AB71-43F317D9D6B5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F9D1-2B52-4A16-B138-0D05F6E43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78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E3EFB-6D1A-44F6-AB71-43F317D9D6B5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F9D1-2B52-4A16-B138-0D05F6E43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8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E3EFB-6D1A-44F6-AB71-43F317D9D6B5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F9D1-2B52-4A16-B138-0D05F6E43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7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E3EFB-6D1A-44F6-AB71-43F317D9D6B5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F9D1-2B52-4A16-B138-0D05F6E43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80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E3EFB-6D1A-44F6-AB71-43F317D9D6B5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F9D1-2B52-4A16-B138-0D05F6E43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07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E3EFB-6D1A-44F6-AB71-43F317D9D6B5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F9D1-2B52-4A16-B138-0D05F6E43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4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E3EFB-6D1A-44F6-AB71-43F317D9D6B5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F9D1-2B52-4A16-B138-0D05F6E43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48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E3EFB-6D1A-44F6-AB71-43F317D9D6B5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F9D1-2B52-4A16-B138-0D05F6E43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54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07E3EFB-6D1A-44F6-AB71-43F317D9D6B5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F56F9D1-2B52-4A16-B138-0D05F6E43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75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ABEC-2ADF-4DCD-A942-82516FEAE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2"/>
            <a:ext cx="8825658" cy="3893105"/>
          </a:xfrm>
        </p:spPr>
        <p:txBody>
          <a:bodyPr/>
          <a:lstStyle/>
          <a:p>
            <a:r>
              <a:rPr lang="en-US" dirty="0"/>
              <a:t>PHD</a:t>
            </a:r>
            <a:br>
              <a:rPr lang="en-US" dirty="0"/>
            </a:br>
            <a:br>
              <a:rPr lang="en-US" dirty="0"/>
            </a:br>
            <a:r>
              <a:rPr lang="en-US" sz="2000" dirty="0"/>
              <a:t>K A N PRANAVHARSHA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34371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ABEC-2ADF-4DCD-A942-82516FEAE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036170"/>
          </a:xfrm>
        </p:spPr>
        <p:txBody>
          <a:bodyPr/>
          <a:lstStyle/>
          <a:p>
            <a:pPr algn="ctr"/>
            <a:r>
              <a:rPr lang="en-US" sz="4400" dirty="0"/>
              <a:t>Regression Analysis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07527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94AD4-9CED-42A5-825D-6EB65F03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42912-F0ED-4698-8FD8-360C29379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86" y="2603500"/>
            <a:ext cx="10775852" cy="3416300"/>
          </a:xfrm>
        </p:spPr>
        <p:txBody>
          <a:bodyPr>
            <a:normAutofit/>
          </a:bodyPr>
          <a:lstStyle/>
          <a:p>
            <a:r>
              <a:rPr lang="en-US" dirty="0"/>
              <a:t>The problem statement is to forecast the sales for the next 12 months on Women Clothing category using various other factors from weather, economic and holidays.</a:t>
            </a:r>
          </a:p>
          <a:p>
            <a:r>
              <a:rPr lang="en-US" dirty="0"/>
              <a:t>The data contains sales information by month from 2009 – 2015. We need to forecast for the year 2016 based on month.</a:t>
            </a:r>
          </a:p>
          <a:p>
            <a:r>
              <a:rPr lang="en-US" dirty="0"/>
              <a:t>The Weather Data, Economic Data, Holidays Data contains information from 2009 – 2016.</a:t>
            </a:r>
          </a:p>
        </p:txBody>
      </p:sp>
    </p:spTree>
    <p:extLst>
      <p:ext uri="{BB962C8B-B14F-4D97-AF65-F5344CB8AC3E}">
        <p14:creationId xmlns:p14="http://schemas.microsoft.com/office/powerpoint/2010/main" val="4202146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271C6-0E59-4C88-80D8-12A23C3F2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 Processing (Sales Data)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6FC4AB-1DD0-44AF-A449-296111A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08" y="2447778"/>
            <a:ext cx="11127544" cy="4037428"/>
          </a:xfrm>
        </p:spPr>
        <p:txBody>
          <a:bodyPr/>
          <a:lstStyle/>
          <a:p>
            <a:r>
              <a:rPr lang="en-US" dirty="0"/>
              <a:t>As the data contains all the categories, filtered out Women Clothing category alone.</a:t>
            </a:r>
          </a:p>
          <a:p>
            <a:r>
              <a:rPr lang="en-US" dirty="0"/>
              <a:t>Checked for the null values.</a:t>
            </a:r>
          </a:p>
          <a:p>
            <a:r>
              <a:rPr lang="en-US" dirty="0"/>
              <a:t>Imputed the null values with central imputation.</a:t>
            </a:r>
          </a:p>
          <a:p>
            <a:r>
              <a:rPr lang="en-US" dirty="0"/>
              <a:t>Removed the Product Category from the data.</a:t>
            </a:r>
          </a:p>
        </p:txBody>
      </p:sp>
    </p:spTree>
    <p:extLst>
      <p:ext uri="{BB962C8B-B14F-4D97-AF65-F5344CB8AC3E}">
        <p14:creationId xmlns:p14="http://schemas.microsoft.com/office/powerpoint/2010/main" val="1929564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271C6-0E59-4C88-80D8-12A23C3F2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 Processing (Weather Data)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6FC4AB-1DD0-44AF-A449-296111A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08" y="2447778"/>
            <a:ext cx="11127544" cy="4037428"/>
          </a:xfrm>
        </p:spPr>
        <p:txBody>
          <a:bodyPr>
            <a:normAutofit fontScale="92500"/>
          </a:bodyPr>
          <a:lstStyle/>
          <a:p>
            <a:pPr lvl="0"/>
            <a:r>
              <a:rPr lang="en-US" dirty="0"/>
              <a:t>Read all the data in excel sheets into separate data-frames because each sheet has its own type of missing values and in all the sheets the year is mentioned as 2009.</a:t>
            </a:r>
          </a:p>
          <a:p>
            <a:pPr lvl="0"/>
            <a:r>
              <a:rPr lang="en-US" dirty="0"/>
              <a:t>Changed the year from 2009 to respective years.</a:t>
            </a:r>
          </a:p>
          <a:p>
            <a:pPr lvl="0"/>
            <a:r>
              <a:rPr lang="en-US" dirty="0"/>
              <a:t>Changed “-” and “?” values in some of the attributes to null values.</a:t>
            </a:r>
          </a:p>
          <a:p>
            <a:pPr lvl="0"/>
            <a:r>
              <a:rPr lang="en-US" dirty="0"/>
              <a:t>Changed the “T” value in Precipitation attribute to zero because T means “Trace” which says that there is very small amount of rain or snow and cannot be measured. So, made the value zero.</a:t>
            </a:r>
          </a:p>
          <a:p>
            <a:r>
              <a:rPr lang="en-US" dirty="0"/>
              <a:t>Removed the attribute Weather Event because almost 70% of the values are null and another reason is the same thing is explained by the precipitation. So, removed the attribute. Dropped Day from the dataset as it has no significance.</a:t>
            </a:r>
          </a:p>
          <a:p>
            <a:pPr lvl="0"/>
            <a:r>
              <a:rPr lang="en-US" dirty="0"/>
              <a:t>Aggregated the data by month for each and every year.</a:t>
            </a:r>
          </a:p>
          <a:p>
            <a:r>
              <a:rPr lang="en-US" dirty="0"/>
              <a:t>Combined all the year attributes of all years from period 2009-2015 and created train dataset, 2016 with test dataset.</a:t>
            </a:r>
          </a:p>
        </p:txBody>
      </p:sp>
    </p:spTree>
    <p:extLst>
      <p:ext uri="{BB962C8B-B14F-4D97-AF65-F5344CB8AC3E}">
        <p14:creationId xmlns:p14="http://schemas.microsoft.com/office/powerpoint/2010/main" val="1737430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271C6-0E59-4C88-80D8-12A23C3F2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 Processing (Holidays Data)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6FC4AB-1DD0-44AF-A449-296111A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08" y="2447778"/>
            <a:ext cx="11127544" cy="40374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Checked for null values. There were no null values.</a:t>
            </a:r>
          </a:p>
          <a:p>
            <a:pPr lvl="0"/>
            <a:r>
              <a:rPr lang="en-US" dirty="0"/>
              <a:t>MonthDate attribute was given with correct month and wrong year. Year was given as a separate attribute.</a:t>
            </a:r>
          </a:p>
          <a:p>
            <a:pPr lvl="0"/>
            <a:r>
              <a:rPr lang="en-US" dirty="0"/>
              <a:t>Aggerated the data by month and year and created new feature count which holds the number of holidays in that particular year and month irrespective of Holiday category.</a:t>
            </a:r>
          </a:p>
          <a:p>
            <a:pPr lvl="0"/>
            <a:r>
              <a:rPr lang="en-US" dirty="0"/>
              <a:t>Dropped the attributes Event and Holiday category as it is aggregated to month.</a:t>
            </a:r>
          </a:p>
          <a:p>
            <a:pPr lvl="0"/>
            <a:r>
              <a:rPr lang="en-US" dirty="0"/>
              <a:t>In some of the months there were no holidays. So, took count as zero.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379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271C6-0E59-4C88-80D8-12A23C3F2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 Processing (Economic Data)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6FC4AB-1DD0-44AF-A449-296111A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08" y="2447778"/>
            <a:ext cx="11127544" cy="40374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Separated the Year, Month from the year-month attribute.</a:t>
            </a:r>
          </a:p>
          <a:p>
            <a:pPr lvl="0"/>
            <a:r>
              <a:rPr lang="en-US" dirty="0"/>
              <a:t>Already the data was aggregated by month.</a:t>
            </a:r>
          </a:p>
          <a:p>
            <a:pPr lvl="0"/>
            <a:r>
              <a:rPr lang="en-US" dirty="0"/>
              <a:t>Dropped the Party in Power attribute because all the values have same. </a:t>
            </a:r>
          </a:p>
          <a:p>
            <a:r>
              <a:rPr lang="en-US" dirty="0"/>
              <a:t>Dropped Advertising expenses as 73 values were null.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92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95559-39DA-458F-83E8-C850486F5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CB9B89-E42C-4301-A012-7C3BE02A144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11" y="2645703"/>
            <a:ext cx="5503989" cy="341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4F7FA8-3432-45C0-953A-01B7B21D74D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732" y="2757267"/>
            <a:ext cx="5613010" cy="34162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0206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95559-39DA-458F-83E8-C850486F5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8B8BBE-5865-4AC5-97BC-3BA19357E16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58" y="2913624"/>
            <a:ext cx="5467641" cy="3219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666D28-D3B6-467D-B1FC-56A6CD18AE6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913624"/>
            <a:ext cx="5917810" cy="32198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8174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95559-39DA-458F-83E8-C850486F5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3C356E-8875-424B-B9AD-FB85B9EF868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89" y="2489983"/>
            <a:ext cx="11385453" cy="40092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8278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AADD7-63E6-485B-982C-23BCB70AA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A6518-6705-49D0-AF3D-FAEC68368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572" y="2475914"/>
            <a:ext cx="11099410" cy="3543886"/>
          </a:xfrm>
        </p:spPr>
        <p:txBody>
          <a:bodyPr/>
          <a:lstStyle/>
          <a:p>
            <a:r>
              <a:rPr lang="en-US" b="1" u="sng" dirty="0"/>
              <a:t>Parameters for the best model</a:t>
            </a:r>
            <a:r>
              <a:rPr lang="en-US" u="sng" dirty="0"/>
              <a:t>:</a:t>
            </a:r>
            <a:endParaRPr lang="en-US" dirty="0"/>
          </a:p>
          <a:p>
            <a:r>
              <a:rPr lang="en-US" dirty="0"/>
              <a:t>GBM - Interaction depth=2, shrinkage=0.01, n-trees=1800</a:t>
            </a:r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CC56C7-51B4-4CE4-825E-F77000142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529271"/>
              </p:ext>
            </p:extLst>
          </p:nvPr>
        </p:nvGraphicFramePr>
        <p:xfrm>
          <a:off x="2110581" y="3428999"/>
          <a:ext cx="6851650" cy="24055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83460">
                  <a:extLst>
                    <a:ext uri="{9D8B030D-6E8A-4147-A177-3AD203B41FA5}">
                      <a16:colId xmlns:a16="http://schemas.microsoft.com/office/drawing/2014/main" val="3075762242"/>
                    </a:ext>
                  </a:extLst>
                </a:gridCol>
                <a:gridCol w="2284095">
                  <a:extLst>
                    <a:ext uri="{9D8B030D-6E8A-4147-A177-3AD203B41FA5}">
                      <a16:colId xmlns:a16="http://schemas.microsoft.com/office/drawing/2014/main" val="155521896"/>
                    </a:ext>
                  </a:extLst>
                </a:gridCol>
                <a:gridCol w="2284095">
                  <a:extLst>
                    <a:ext uri="{9D8B030D-6E8A-4147-A177-3AD203B41FA5}">
                      <a16:colId xmlns:a16="http://schemas.microsoft.com/office/drawing/2014/main" val="2939332668"/>
                    </a:ext>
                  </a:extLst>
                </a:gridCol>
              </a:tblGrid>
              <a:tr h="1931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Model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Train MAPE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 MAPE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2112752"/>
                  </a:ext>
                </a:extLst>
              </a:tr>
              <a:tr h="1933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Linear Regression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7.97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50.87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0119300"/>
                  </a:ext>
                </a:extLst>
              </a:tr>
              <a:tr h="3969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Linear Regression with Log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6.56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46.40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9755397"/>
                  </a:ext>
                </a:extLst>
              </a:tr>
              <a:tr h="3969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Linear Regression with Log after Step AIC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3.53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17.93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5042827"/>
                  </a:ext>
                </a:extLst>
              </a:tr>
              <a:tr h="1933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Lasso Regression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3.66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13.36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529341"/>
                  </a:ext>
                </a:extLst>
              </a:tr>
              <a:tr h="1933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Ridge Regression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6.24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16.75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1155125"/>
                  </a:ext>
                </a:extLst>
              </a:tr>
              <a:tr h="1933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Random Forests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4.05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12.80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8948596"/>
                  </a:ext>
                </a:extLst>
              </a:tr>
              <a:tr h="1933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GBM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2.692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9.588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4203629"/>
                  </a:ext>
                </a:extLst>
              </a:tr>
              <a:tr h="1933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Tuned GBM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7.25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0286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2410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ABEC-2ADF-4DCD-A942-82516FEAE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20838"/>
            <a:ext cx="9944454" cy="3699802"/>
          </a:xfrm>
        </p:spPr>
        <p:txBody>
          <a:bodyPr/>
          <a:lstStyle/>
          <a:p>
            <a:pPr algn="ctr"/>
            <a:r>
              <a:rPr lang="en-US" dirty="0"/>
              <a:t>TIME SERIES FORECASTING</a:t>
            </a:r>
            <a:br>
              <a:rPr lang="en-US" dirty="0"/>
            </a:br>
            <a:br>
              <a:rPr lang="en-US" dirty="0"/>
            </a:b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24866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A4F1F-945D-4DB9-8063-F13F9970E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66340-8A16-49BA-8FFA-6D2B5967D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014794" cy="3416300"/>
          </a:xfrm>
        </p:spPr>
        <p:txBody>
          <a:bodyPr/>
          <a:lstStyle/>
          <a:p>
            <a:r>
              <a:rPr lang="en-US" dirty="0"/>
              <a:t>Can try some more feature engineering.</a:t>
            </a:r>
          </a:p>
          <a:p>
            <a:r>
              <a:rPr lang="en-US" dirty="0"/>
              <a:t>Can tune Random forests to reduce the error.</a:t>
            </a:r>
          </a:p>
        </p:txBody>
      </p:sp>
    </p:spTree>
    <p:extLst>
      <p:ext uri="{BB962C8B-B14F-4D97-AF65-F5344CB8AC3E}">
        <p14:creationId xmlns:p14="http://schemas.microsoft.com/office/powerpoint/2010/main" val="855536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5315-1099-4061-9545-E1F42816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E9B0F-9E44-43F8-8959-8598B0899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978" y="2603500"/>
            <a:ext cx="10789920" cy="3416300"/>
          </a:xfrm>
        </p:spPr>
        <p:txBody>
          <a:bodyPr/>
          <a:lstStyle/>
          <a:p>
            <a:r>
              <a:rPr lang="en-US" dirty="0"/>
              <a:t>Regression analysis is giving better prediction in sales than Time series predictions because here we are considering other factors from weather, economic factors and holidays data.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693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ABEC-2ADF-4DCD-A942-82516FEAE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036170"/>
          </a:xfrm>
        </p:spPr>
        <p:txBody>
          <a:bodyPr/>
          <a:lstStyle/>
          <a:p>
            <a:pPr algn="ctr"/>
            <a:r>
              <a:rPr lang="en-US" sz="4400" dirty="0"/>
              <a:t>THANK YOU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49921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94AD4-9CED-42A5-825D-6EB65F03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42912-F0ED-4698-8FD8-360C29379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86" y="2603500"/>
            <a:ext cx="10775852" cy="3416300"/>
          </a:xfrm>
        </p:spPr>
        <p:txBody>
          <a:bodyPr/>
          <a:lstStyle/>
          <a:p>
            <a:r>
              <a:rPr lang="en-US" dirty="0"/>
              <a:t>The problem statement is to forecast the sales for the next 12 months on three different clothing categories</a:t>
            </a:r>
          </a:p>
          <a:p>
            <a:r>
              <a:rPr lang="en-US" dirty="0"/>
              <a:t>The data contains sales information by month from 2009 – 2015. We need to forecast for the year 2016 based on month.</a:t>
            </a:r>
          </a:p>
          <a:p>
            <a:r>
              <a:rPr lang="en-US" dirty="0"/>
              <a:t>Data contains the following attributes :</a:t>
            </a:r>
          </a:p>
          <a:p>
            <a:pPr marL="0" indent="0">
              <a:buNone/>
            </a:pPr>
            <a:r>
              <a:rPr lang="en-US" dirty="0"/>
              <a:t>		Year</a:t>
            </a:r>
          </a:p>
          <a:p>
            <a:pPr marL="0" indent="0">
              <a:buNone/>
            </a:pPr>
            <a:r>
              <a:rPr lang="en-US" dirty="0"/>
              <a:t>		Month</a:t>
            </a:r>
          </a:p>
          <a:p>
            <a:pPr marL="0" indent="0">
              <a:buNone/>
            </a:pPr>
            <a:r>
              <a:rPr lang="en-US" dirty="0"/>
              <a:t>		Product Category</a:t>
            </a:r>
          </a:p>
          <a:p>
            <a:pPr marL="0" indent="0">
              <a:buNone/>
            </a:pPr>
            <a:r>
              <a:rPr lang="en-US" dirty="0"/>
              <a:t>		Sales in Thousand Dollars</a:t>
            </a:r>
          </a:p>
        </p:txBody>
      </p:sp>
    </p:spTree>
    <p:extLst>
      <p:ext uri="{BB962C8B-B14F-4D97-AF65-F5344CB8AC3E}">
        <p14:creationId xmlns:p14="http://schemas.microsoft.com/office/powerpoint/2010/main" val="4152893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271C6-0E59-4C88-80D8-12A23C3F2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 Processing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6FC4AB-1DD0-44AF-A449-296111A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08" y="2447778"/>
            <a:ext cx="11127544" cy="4037428"/>
          </a:xfrm>
        </p:spPr>
        <p:txBody>
          <a:bodyPr/>
          <a:lstStyle/>
          <a:p>
            <a:r>
              <a:rPr lang="en-US" dirty="0"/>
              <a:t>Separated the data into Women Clothing, Men Clothing, Other Clothing sets.</a:t>
            </a:r>
          </a:p>
          <a:p>
            <a:r>
              <a:rPr lang="en-US" dirty="0"/>
              <a:t>Checked for the null values.</a:t>
            </a:r>
          </a:p>
          <a:p>
            <a:r>
              <a:rPr lang="en-US" dirty="0"/>
              <a:t>Imputed the null values with central imputation.</a:t>
            </a:r>
          </a:p>
          <a:p>
            <a:r>
              <a:rPr lang="en-US" dirty="0"/>
              <a:t>Removed the Product Category from the data.</a:t>
            </a:r>
          </a:p>
          <a:p>
            <a:r>
              <a:rPr lang="en-US" dirty="0"/>
              <a:t>Created Time Series Objects.</a:t>
            </a:r>
          </a:p>
        </p:txBody>
      </p:sp>
    </p:spTree>
    <p:extLst>
      <p:ext uri="{BB962C8B-B14F-4D97-AF65-F5344CB8AC3E}">
        <p14:creationId xmlns:p14="http://schemas.microsoft.com/office/powerpoint/2010/main" val="4158433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8D245-E04F-4BFA-BE00-83EF821B8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Women Clothing Time Series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08AD8B-478F-4285-88EA-B98BE3B69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182" y="2603500"/>
            <a:ext cx="11282288" cy="3416300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EF4D69-6785-422E-B36E-44291E3A2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117" y="2474495"/>
            <a:ext cx="7118252" cy="424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270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8D245-E04F-4BFA-BE00-83EF821B8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 Clothing Time Series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08AD8B-478F-4285-88EA-B98BE3B69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182" y="2603500"/>
            <a:ext cx="11282288" cy="3416300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1BEE50-E290-45E6-A061-20DFD592F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868" y="2603500"/>
            <a:ext cx="8257735" cy="408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212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8D245-E04F-4BFA-BE00-83EF821B8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Clothing Time Series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08AD8B-478F-4285-88EA-B98BE3B69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182" y="2603500"/>
            <a:ext cx="11282288" cy="3416300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BE0A2B-39E4-4065-83BF-8AFC3E613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356" y="2447778"/>
            <a:ext cx="8004517" cy="409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939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32DAD-9C9A-4493-B81F-64E4A4D05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C9A4C-11D3-445C-9671-7D4DDD8D0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14" y="2603499"/>
            <a:ext cx="10874326" cy="393797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Tried various models and their MAPE is as below: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0"/>
            <a:r>
              <a:rPr lang="en-US" dirty="0"/>
              <a:t>The best model is ARIMA with following p, d, q and P, D, Q values</a:t>
            </a:r>
          </a:p>
          <a:p>
            <a:pPr lvl="0"/>
            <a:r>
              <a:rPr lang="en-US" dirty="0"/>
              <a:t>Women Clothing: (0, 1, 1) (2, 2, 2)</a:t>
            </a:r>
          </a:p>
          <a:p>
            <a:pPr lvl="0"/>
            <a:r>
              <a:rPr lang="en-US" dirty="0"/>
              <a:t>Men Clothing: (0,1,1) (0,1,1)</a:t>
            </a:r>
          </a:p>
          <a:p>
            <a:pPr lvl="0"/>
            <a:r>
              <a:rPr lang="en-US" dirty="0"/>
              <a:t>Other Clothing: (0,0,0) (1,2,2)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50C800B-3A56-4FE0-806F-76B663589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029982"/>
              </p:ext>
            </p:extLst>
          </p:nvPr>
        </p:nvGraphicFramePr>
        <p:xfrm>
          <a:off x="2110581" y="3080824"/>
          <a:ext cx="6851650" cy="19694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2080">
                  <a:extLst>
                    <a:ext uri="{9D8B030D-6E8A-4147-A177-3AD203B41FA5}">
                      <a16:colId xmlns:a16="http://schemas.microsoft.com/office/drawing/2014/main" val="3968830227"/>
                    </a:ext>
                  </a:extLst>
                </a:gridCol>
                <a:gridCol w="1410335">
                  <a:extLst>
                    <a:ext uri="{9D8B030D-6E8A-4147-A177-3AD203B41FA5}">
                      <a16:colId xmlns:a16="http://schemas.microsoft.com/office/drawing/2014/main" val="1666067319"/>
                    </a:ext>
                  </a:extLst>
                </a:gridCol>
                <a:gridCol w="1410335">
                  <a:extLst>
                    <a:ext uri="{9D8B030D-6E8A-4147-A177-3AD203B41FA5}">
                      <a16:colId xmlns:a16="http://schemas.microsoft.com/office/drawing/2014/main" val="1854679527"/>
                    </a:ext>
                  </a:extLst>
                </a:gridCol>
                <a:gridCol w="1410335">
                  <a:extLst>
                    <a:ext uri="{9D8B030D-6E8A-4147-A177-3AD203B41FA5}">
                      <a16:colId xmlns:a16="http://schemas.microsoft.com/office/drawing/2014/main" val="3469369970"/>
                    </a:ext>
                  </a:extLst>
                </a:gridCol>
                <a:gridCol w="1218565">
                  <a:extLst>
                    <a:ext uri="{9D8B030D-6E8A-4147-A177-3AD203B41FA5}">
                      <a16:colId xmlns:a16="http://schemas.microsoft.com/office/drawing/2014/main" val="3912090130"/>
                    </a:ext>
                  </a:extLst>
                </a:gridCol>
              </a:tblGrid>
              <a:tr h="7499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Model Name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Women Clothing (Train MAPE)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Men Clothing (Train MAPE)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Other Clothing (Train MAPE)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Overall Test MAPE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7078574"/>
                  </a:ext>
                </a:extLst>
              </a:tr>
              <a:tr h="2413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8.06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8.08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6.27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26.06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9878785"/>
                  </a:ext>
                </a:extLst>
              </a:tr>
              <a:tr h="2413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Holt Winters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15.06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16.15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14.27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18.09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1171980"/>
                  </a:ext>
                </a:extLst>
              </a:tr>
              <a:tr h="2413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Auto ARIMA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4.80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3.53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4.24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10.329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8886777"/>
                  </a:ext>
                </a:extLst>
              </a:tr>
              <a:tr h="4955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Best Tuned ARIMA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4.15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3.51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9.39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9979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8735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AED66-CD12-4D72-B264-C69A726B7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1" y="2447778"/>
            <a:ext cx="11043137" cy="4164037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8D132D-B006-4671-9E4C-9DCA68C76D3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4042" y="123092"/>
            <a:ext cx="5721958" cy="34676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D4B538A-279A-4388-A447-930F0B6FBD9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5988148" cy="34111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51A657-ED97-4164-A58A-669B0D09949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039816" y="3590780"/>
            <a:ext cx="7835704" cy="302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5424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401</TotalTime>
  <Words>776</Words>
  <Application>Microsoft Office PowerPoint</Application>
  <PresentationFormat>Widescreen</PresentationFormat>
  <Paragraphs>133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Century Gothic</vt:lpstr>
      <vt:lpstr>Times New Roman</vt:lpstr>
      <vt:lpstr>Wingdings 3</vt:lpstr>
      <vt:lpstr>Ion Boardroom</vt:lpstr>
      <vt:lpstr>PHD  K A N PRANAVHARSHA </vt:lpstr>
      <vt:lpstr>TIME SERIES FORECASTING   </vt:lpstr>
      <vt:lpstr>Problem Description</vt:lpstr>
      <vt:lpstr>Data Pre Processing</vt:lpstr>
      <vt:lpstr>Women Clothing Time Series</vt:lpstr>
      <vt:lpstr>Men Clothing Time Series</vt:lpstr>
      <vt:lpstr>Other Clothing Time Series</vt:lpstr>
      <vt:lpstr>Modelling</vt:lpstr>
      <vt:lpstr>PowerPoint Presentation</vt:lpstr>
      <vt:lpstr>Regression Analysis </vt:lpstr>
      <vt:lpstr>Problem Description</vt:lpstr>
      <vt:lpstr>Data Pre Processing (Sales Data)</vt:lpstr>
      <vt:lpstr>Data Pre Processing (Weather Data)</vt:lpstr>
      <vt:lpstr>Data Pre Processing (Holidays Data)</vt:lpstr>
      <vt:lpstr>Data Pre Processing (Economic Data)</vt:lpstr>
      <vt:lpstr>Insights</vt:lpstr>
      <vt:lpstr>Insights</vt:lpstr>
      <vt:lpstr>Insights</vt:lpstr>
      <vt:lpstr>Modelling</vt:lpstr>
      <vt:lpstr>Improvements</vt:lpstr>
      <vt:lpstr>Conclusion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7</dc:title>
  <dc:creator>pranav harsha</dc:creator>
  <cp:lastModifiedBy>pranav harsha</cp:lastModifiedBy>
  <cp:revision>111</cp:revision>
  <dcterms:created xsi:type="dcterms:W3CDTF">2017-07-21T05:56:33Z</dcterms:created>
  <dcterms:modified xsi:type="dcterms:W3CDTF">2017-11-24T06:45:16Z</dcterms:modified>
</cp:coreProperties>
</file>