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7" r:id="rId9"/>
    <p:sldId id="262" r:id="rId10"/>
    <p:sldId id="264" r:id="rId11"/>
    <p:sldId id="265" r:id="rId12"/>
  </p:sldIdLst>
  <p:sldSz cx="18288000" cy="10287000"/>
  <p:notesSz cx="6858000" cy="9144000"/>
  <p:embeddedFontLst>
    <p:embeddedFont>
      <p:font typeface="Times New Roman Bold" panose="02020803070505020304" pitchFamily="18" charset="0"/>
      <p:regular r:id="rId14"/>
      <p:bold r:id="rId15"/>
    </p:embeddedFont>
    <p:embeddedFont>
      <p:font typeface="Times New Roman Bold Italics" panose="020B0604020202020204" charset="0"/>
      <p:regular r:id="rId16"/>
    </p:embeddedFont>
    <p:embeddedFont>
      <p:font typeface="Times New Roman Italics" panose="020B0604020202020204" charset="0"/>
      <p:regular r:id="rId17"/>
    </p:embeddedFont>
    <p:embeddedFont>
      <p:font typeface="TT Smalls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Dataset - DeepFake Detection Challenge, FaceForensic++, CelebDF</a:t>
            </a:r>
          </a:p>
          <a:p>
            <a:r>
              <a:rPr lang="en-US"/>
              <a:t>ResNext o/p 2048 dimensional feature vector</a:t>
            </a:r>
          </a:p>
          <a:p>
            <a:r>
              <a:rPr lang="en-US"/>
              <a:t>1 LSTM layer with 2048 latent dimension and 2048 hidden layer with 0.4 dropout rate.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1F878-4E80-46C1-00E5-F698895F1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7B47A3-77C5-8287-79F5-76E3C19628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030823-CC6C-DBDB-9ECE-2F4CF6E24C8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D2E13D1-9AC8-1ADE-C806-74D5B9DBCE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22398F3-E385-A4FD-12AC-BA1A038D9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Dataset - DeepFake Detection Challenge, FaceForensic++, CelebDF</a:t>
            </a:r>
          </a:p>
          <a:p>
            <a:r>
              <a:rPr lang="en-US"/>
              <a:t>ResNext o/p 2048 dimensional feature vector</a:t>
            </a:r>
          </a:p>
          <a:p>
            <a:r>
              <a:rPr lang="en-US"/>
              <a:t>1 LSTM layer with 2048 latent dimension and 2048 hidden layer with 0.4 dropout rate.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65C8E-B5B1-0A18-1806-49E7A33D35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158C4-EAE2-C757-D7B3-6171ECC8BB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068556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440" y="8095005"/>
            <a:ext cx="10019538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dirty="0">
                <a:solidFill>
                  <a:srgbClr val="002060"/>
                </a:solidFill>
                <a:latin typeface="Times New Roman"/>
              </a:rPr>
              <a:t>Under the guidance of </a:t>
            </a:r>
          </a:p>
          <a:p>
            <a:pPr algn="l">
              <a:lnSpc>
                <a:spcPts val="3600"/>
              </a:lnSpc>
            </a:pPr>
            <a:r>
              <a:rPr lang="en-US" sz="3000" dirty="0">
                <a:solidFill>
                  <a:srgbClr val="002060"/>
                </a:solidFill>
                <a:latin typeface="Times New Roman"/>
              </a:rPr>
              <a:t>  Prof. </a:t>
            </a:r>
            <a:r>
              <a:rPr lang="en-US" sz="3000" dirty="0" err="1">
                <a:solidFill>
                  <a:srgbClr val="002060"/>
                </a:solidFill>
                <a:latin typeface="Times New Roman"/>
              </a:rPr>
              <a:t>Siddharaj</a:t>
            </a:r>
            <a:r>
              <a:rPr lang="en-US" sz="3000" dirty="0">
                <a:solidFill>
                  <a:srgbClr val="002060"/>
                </a:solidFill>
                <a:latin typeface="Times New Roman"/>
              </a:rPr>
              <a:t> Pujari</a:t>
            </a:r>
          </a:p>
          <a:p>
            <a:pPr algn="l">
              <a:lnSpc>
                <a:spcPts val="3600"/>
              </a:lnSpc>
            </a:pPr>
            <a:r>
              <a:rPr lang="en-US" sz="3000" dirty="0">
                <a:solidFill>
                  <a:srgbClr val="002060"/>
                </a:solidFill>
                <a:latin typeface="Times New Roman"/>
              </a:rPr>
              <a:t>  Mr. </a:t>
            </a:r>
            <a:r>
              <a:rPr lang="en-US" sz="3000" dirty="0" err="1">
                <a:solidFill>
                  <a:srgbClr val="002060"/>
                </a:solidFill>
                <a:latin typeface="Times New Roman"/>
              </a:rPr>
              <a:t>Raunak</a:t>
            </a:r>
            <a:r>
              <a:rPr lang="en-US" sz="3000" dirty="0">
                <a:solidFill>
                  <a:srgbClr val="002060"/>
                </a:solidFill>
                <a:latin typeface="Times New Roman"/>
              </a:rPr>
              <a:t> Mali, NICE Systems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137902" y="308315"/>
            <a:ext cx="12012194" cy="3709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FF0000"/>
                </a:solidFill>
                <a:latin typeface="Times New Roman Bold"/>
              </a:rPr>
              <a:t>Walchand College of Engineering </a:t>
            </a:r>
          </a:p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FF0000"/>
                </a:solidFill>
                <a:latin typeface="Times New Roman Bold Italics"/>
              </a:rPr>
              <a:t>(Government Aided Autonomous Institution)</a:t>
            </a:r>
          </a:p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FF0000"/>
                </a:solidFill>
                <a:latin typeface="Times New Roman Bold"/>
              </a:rPr>
              <a:t>Vishrambag, Sangli, 416415</a:t>
            </a:r>
          </a:p>
          <a:p>
            <a:pPr algn="ctr">
              <a:lnSpc>
                <a:spcPts val="7560"/>
              </a:lnSpc>
            </a:pPr>
            <a:r>
              <a:rPr lang="en-US" sz="4200">
                <a:solidFill>
                  <a:srgbClr val="002060"/>
                </a:solidFill>
                <a:latin typeface="Times New Roman Bold"/>
              </a:rPr>
              <a:t>Department of Computer Science &amp; Engineering</a:t>
            </a:r>
          </a:p>
          <a:p>
            <a:pPr algn="ctr">
              <a:lnSpc>
                <a:spcPts val="7560"/>
              </a:lnSpc>
            </a:pPr>
            <a:r>
              <a:rPr lang="en-US" sz="4200">
                <a:solidFill>
                  <a:srgbClr val="002060"/>
                </a:solidFill>
                <a:latin typeface="Times New Roman Bold"/>
              </a:rPr>
              <a:t>Presentation on </a:t>
            </a:r>
          </a:p>
        </p:txBody>
      </p:sp>
      <p:sp>
        <p:nvSpPr>
          <p:cNvPr id="4" name="Freeform 4"/>
          <p:cNvSpPr/>
          <p:nvPr/>
        </p:nvSpPr>
        <p:spPr>
          <a:xfrm>
            <a:off x="486698" y="348320"/>
            <a:ext cx="2559765" cy="1957252"/>
          </a:xfrm>
          <a:custGeom>
            <a:avLst/>
            <a:gdLst/>
            <a:ahLst/>
            <a:cxnLst/>
            <a:rect l="l" t="t" r="r" b="b"/>
            <a:pathLst>
              <a:path w="2559765" h="1957252">
                <a:moveTo>
                  <a:pt x="0" y="0"/>
                </a:moveTo>
                <a:lnTo>
                  <a:pt x="2559765" y="0"/>
                </a:lnTo>
                <a:lnTo>
                  <a:pt x="2559765" y="1957251"/>
                </a:lnTo>
                <a:lnTo>
                  <a:pt x="0" y="19572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12155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330177" y="2082847"/>
            <a:ext cx="974510" cy="592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1"/>
              </a:lnSpc>
            </a:pPr>
            <a:r>
              <a:rPr lang="en-US" sz="2901" spc="67">
                <a:solidFill>
                  <a:srgbClr val="FF0000"/>
                </a:solidFill>
                <a:latin typeface="TT Smalls"/>
              </a:rPr>
              <a:t>1947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399516" y="7495903"/>
            <a:ext cx="10019538" cy="2352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dirty="0">
                <a:solidFill>
                  <a:srgbClr val="002060"/>
                </a:solidFill>
                <a:latin typeface="Times New Roman"/>
              </a:rPr>
              <a:t>Team Member:</a:t>
            </a:r>
          </a:p>
          <a:p>
            <a:pPr algn="ctr">
              <a:lnSpc>
                <a:spcPts val="3600"/>
              </a:lnSpc>
            </a:pPr>
            <a:r>
              <a:rPr lang="en-US" sz="3000" dirty="0">
                <a:solidFill>
                  <a:srgbClr val="002060"/>
                </a:solidFill>
                <a:latin typeface="Times New Roman"/>
              </a:rPr>
              <a:t>2020BTECS00040: Pranav Dilip Hingankar</a:t>
            </a:r>
          </a:p>
          <a:p>
            <a:pPr algn="ctr">
              <a:lnSpc>
                <a:spcPts val="3600"/>
              </a:lnSpc>
            </a:pPr>
            <a:endParaRPr lang="en-US" sz="3000" dirty="0">
              <a:solidFill>
                <a:srgbClr val="002060"/>
              </a:solidFill>
              <a:latin typeface="Times New Roman"/>
            </a:endParaRPr>
          </a:p>
          <a:p>
            <a:pPr algn="ctr">
              <a:lnSpc>
                <a:spcPts val="3600"/>
              </a:lnSpc>
            </a:pPr>
            <a:endParaRPr lang="en-US" sz="3000" dirty="0">
              <a:solidFill>
                <a:srgbClr val="002060"/>
              </a:solidFill>
              <a:latin typeface="Times New Roman"/>
            </a:endParaRPr>
          </a:p>
          <a:p>
            <a:pPr algn="ctr">
              <a:lnSpc>
                <a:spcPts val="3600"/>
              </a:lnSpc>
            </a:pPr>
            <a:endParaRPr lang="en-US" sz="3000" dirty="0">
              <a:solidFill>
                <a:srgbClr val="002060"/>
              </a:solidFill>
              <a:latin typeface="Times New Roman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707259" y="4304282"/>
            <a:ext cx="10873478" cy="1466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>
                <a:solidFill>
                  <a:srgbClr val="002060"/>
                </a:solidFill>
                <a:latin typeface="Times New Roman Italics"/>
              </a:rPr>
              <a:t>“</a:t>
            </a:r>
            <a:r>
              <a:rPr lang="en-US" sz="4500">
                <a:solidFill>
                  <a:srgbClr val="002060"/>
                </a:solidFill>
                <a:latin typeface="Times New Roman Bold Italics"/>
              </a:rPr>
              <a:t>Sustainable Caching Integration for Monolith API Framework</a:t>
            </a:r>
            <a:r>
              <a:rPr lang="en-US" sz="4500">
                <a:solidFill>
                  <a:srgbClr val="002060"/>
                </a:solidFill>
                <a:latin typeface="Times New Roman Italics"/>
              </a:rPr>
              <a:t>”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535807" y="6421759"/>
            <a:ext cx="1087347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002060"/>
                </a:solidFill>
                <a:latin typeface="Times New Roman Italics"/>
              </a:rPr>
              <a:t>AY:2023-24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440" y="9553303"/>
            <a:ext cx="10873478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dirty="0">
                <a:solidFill>
                  <a:srgbClr val="002060"/>
                </a:solidFill>
                <a:latin typeface="Times New Roman Italics"/>
              </a:rPr>
              <a:t>Date: 01/03/2024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22892" y="1423225"/>
            <a:ext cx="11642217" cy="1830705"/>
            <a:chOff x="0" y="0"/>
            <a:chExt cx="15522956" cy="2440940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5459456" cy="2377440"/>
            </a:xfrm>
            <a:custGeom>
              <a:avLst/>
              <a:gdLst/>
              <a:ahLst/>
              <a:cxnLst/>
              <a:rect l="l" t="t" r="r" b="b"/>
              <a:pathLst>
                <a:path w="15459456" h="2377440">
                  <a:moveTo>
                    <a:pt x="0" y="0"/>
                  </a:moveTo>
                  <a:lnTo>
                    <a:pt x="15459456" y="0"/>
                  </a:lnTo>
                  <a:lnTo>
                    <a:pt x="15459456" y="2377440"/>
                  </a:lnTo>
                  <a:lnTo>
                    <a:pt x="0" y="237744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5522956" cy="2440940"/>
            </a:xfrm>
            <a:custGeom>
              <a:avLst/>
              <a:gdLst/>
              <a:ahLst/>
              <a:cxnLst/>
              <a:rect l="l" t="t" r="r" b="b"/>
              <a:pathLst>
                <a:path w="15522956" h="2440940">
                  <a:moveTo>
                    <a:pt x="31750" y="0"/>
                  </a:moveTo>
                  <a:lnTo>
                    <a:pt x="15491206" y="0"/>
                  </a:lnTo>
                  <a:cubicBezTo>
                    <a:pt x="15508732" y="0"/>
                    <a:pt x="15522956" y="14224"/>
                    <a:pt x="15522956" y="31750"/>
                  </a:cubicBezTo>
                  <a:lnTo>
                    <a:pt x="15522956" y="2409190"/>
                  </a:lnTo>
                  <a:cubicBezTo>
                    <a:pt x="15522956" y="2426716"/>
                    <a:pt x="15508732" y="2440940"/>
                    <a:pt x="15491206" y="2440940"/>
                  </a:cubicBezTo>
                  <a:lnTo>
                    <a:pt x="31750" y="2440940"/>
                  </a:lnTo>
                  <a:cubicBezTo>
                    <a:pt x="14224" y="2440940"/>
                    <a:pt x="0" y="2426716"/>
                    <a:pt x="0" y="2409190"/>
                  </a:cubicBezTo>
                  <a:lnTo>
                    <a:pt x="0" y="31750"/>
                  </a:lnTo>
                  <a:cubicBezTo>
                    <a:pt x="0" y="14224"/>
                    <a:pt x="14224" y="0"/>
                    <a:pt x="31750" y="0"/>
                  </a:cubicBezTo>
                  <a:moveTo>
                    <a:pt x="31750" y="63500"/>
                  </a:moveTo>
                  <a:lnTo>
                    <a:pt x="31750" y="31750"/>
                  </a:lnTo>
                  <a:lnTo>
                    <a:pt x="63500" y="31750"/>
                  </a:lnTo>
                  <a:lnTo>
                    <a:pt x="63500" y="2409190"/>
                  </a:lnTo>
                  <a:lnTo>
                    <a:pt x="31750" y="2409190"/>
                  </a:lnTo>
                  <a:lnTo>
                    <a:pt x="31750" y="2377440"/>
                  </a:lnTo>
                  <a:lnTo>
                    <a:pt x="15491206" y="2377440"/>
                  </a:lnTo>
                  <a:lnTo>
                    <a:pt x="15491206" y="2409190"/>
                  </a:lnTo>
                  <a:lnTo>
                    <a:pt x="15459456" y="2409190"/>
                  </a:lnTo>
                  <a:lnTo>
                    <a:pt x="15459456" y="31750"/>
                  </a:lnTo>
                  <a:lnTo>
                    <a:pt x="15491206" y="31750"/>
                  </a:lnTo>
                  <a:lnTo>
                    <a:pt x="15491206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5522956" cy="24790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536"/>
                </a:lnSpc>
              </a:pPr>
              <a:r>
                <a:rPr lang="en-US" sz="4200" spc="397">
                  <a:solidFill>
                    <a:srgbClr val="262626"/>
                  </a:solidFill>
                  <a:latin typeface="TT Smalls"/>
                </a:rPr>
                <a:t>Outcomes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438144" y="3945636"/>
            <a:ext cx="11411712" cy="497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8632" lvl="1" indent="-244316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2060"/>
                </a:solidFill>
                <a:latin typeface="Times New Roman"/>
              </a:rPr>
              <a:t>Improved System Performance</a:t>
            </a:r>
          </a:p>
          <a:p>
            <a:pPr>
              <a:lnSpc>
                <a:spcPts val="3240"/>
              </a:lnSpc>
            </a:pPr>
            <a:endParaRPr lang="en-US" sz="2700">
              <a:solidFill>
                <a:srgbClr val="002060"/>
              </a:solidFill>
              <a:latin typeface="Times New Roman"/>
            </a:endParaRPr>
          </a:p>
          <a:p>
            <a:pPr marL="488632" lvl="1" indent="-244316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2060"/>
                </a:solidFill>
                <a:latin typeface="Times New Roman"/>
              </a:rPr>
              <a:t>Reduced Server Load</a:t>
            </a:r>
          </a:p>
          <a:p>
            <a:pPr>
              <a:lnSpc>
                <a:spcPts val="3240"/>
              </a:lnSpc>
            </a:pPr>
            <a:endParaRPr lang="en-US" sz="2700">
              <a:solidFill>
                <a:srgbClr val="002060"/>
              </a:solidFill>
              <a:latin typeface="Times New Roman"/>
            </a:endParaRPr>
          </a:p>
          <a:p>
            <a:pPr marL="488632" lvl="1" indent="-244316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2060"/>
                </a:solidFill>
                <a:latin typeface="Times New Roman"/>
              </a:rPr>
              <a:t>Optimized Resource Utilization</a:t>
            </a:r>
          </a:p>
          <a:p>
            <a:pPr>
              <a:lnSpc>
                <a:spcPts val="3240"/>
              </a:lnSpc>
            </a:pPr>
            <a:endParaRPr lang="en-US" sz="2700">
              <a:solidFill>
                <a:srgbClr val="002060"/>
              </a:solidFill>
              <a:latin typeface="Times New Roman"/>
            </a:endParaRPr>
          </a:p>
          <a:p>
            <a:pPr marL="488632" lvl="1" indent="-244316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2060"/>
                </a:solidFill>
                <a:latin typeface="Times New Roman"/>
              </a:rPr>
              <a:t>Scalability and Flexibility</a:t>
            </a:r>
          </a:p>
          <a:p>
            <a:pPr algn="l">
              <a:lnSpc>
                <a:spcPts val="3240"/>
              </a:lnSpc>
            </a:pPr>
            <a:endParaRPr lang="en-US" sz="2700">
              <a:solidFill>
                <a:srgbClr val="002060"/>
              </a:solidFill>
              <a:latin typeface="Times New Roman"/>
            </a:endParaRPr>
          </a:p>
          <a:p>
            <a:pPr marL="488632" lvl="1" indent="-244316" algn="l">
              <a:lnSpc>
                <a:spcPts val="3240"/>
              </a:lnSpc>
            </a:pPr>
            <a:endParaRPr lang="en-US" sz="2700">
              <a:solidFill>
                <a:srgbClr val="002060"/>
              </a:solidFill>
              <a:latin typeface="Times New Roman"/>
            </a:endParaRPr>
          </a:p>
          <a:p>
            <a:pPr marL="488632" lvl="1" indent="-244316" algn="l">
              <a:lnSpc>
                <a:spcPts val="3240"/>
              </a:lnSpc>
            </a:pPr>
            <a:endParaRPr lang="en-US" sz="2700">
              <a:solidFill>
                <a:srgbClr val="002060"/>
              </a:solidFill>
              <a:latin typeface="Times New Roman"/>
            </a:endParaRPr>
          </a:p>
          <a:p>
            <a:pPr marL="488632" lvl="1" indent="-244316" algn="l">
              <a:lnSpc>
                <a:spcPts val="3240"/>
              </a:lnSpc>
            </a:pPr>
            <a:endParaRPr lang="en-US" sz="2700">
              <a:solidFill>
                <a:srgbClr val="002060"/>
              </a:solidFill>
              <a:latin typeface="Times New Roman"/>
            </a:endParaRPr>
          </a:p>
          <a:p>
            <a:pPr marL="488632" lvl="1" indent="-244316" algn="l">
              <a:lnSpc>
                <a:spcPts val="3240"/>
              </a:lnSpc>
            </a:pPr>
            <a:endParaRPr lang="en-US" sz="2700">
              <a:solidFill>
                <a:srgbClr val="00206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22892" y="1423225"/>
            <a:ext cx="11642217" cy="1830705"/>
            <a:chOff x="0" y="0"/>
            <a:chExt cx="15522956" cy="2440940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5459456" cy="2377440"/>
            </a:xfrm>
            <a:custGeom>
              <a:avLst/>
              <a:gdLst/>
              <a:ahLst/>
              <a:cxnLst/>
              <a:rect l="l" t="t" r="r" b="b"/>
              <a:pathLst>
                <a:path w="15459456" h="2377440">
                  <a:moveTo>
                    <a:pt x="0" y="0"/>
                  </a:moveTo>
                  <a:lnTo>
                    <a:pt x="15459456" y="0"/>
                  </a:lnTo>
                  <a:lnTo>
                    <a:pt x="15459456" y="2377440"/>
                  </a:lnTo>
                  <a:lnTo>
                    <a:pt x="0" y="237744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5522956" cy="2440940"/>
            </a:xfrm>
            <a:custGeom>
              <a:avLst/>
              <a:gdLst/>
              <a:ahLst/>
              <a:cxnLst/>
              <a:rect l="l" t="t" r="r" b="b"/>
              <a:pathLst>
                <a:path w="15522956" h="2440940">
                  <a:moveTo>
                    <a:pt x="31750" y="0"/>
                  </a:moveTo>
                  <a:lnTo>
                    <a:pt x="15491206" y="0"/>
                  </a:lnTo>
                  <a:cubicBezTo>
                    <a:pt x="15508732" y="0"/>
                    <a:pt x="15522956" y="14224"/>
                    <a:pt x="15522956" y="31750"/>
                  </a:cubicBezTo>
                  <a:lnTo>
                    <a:pt x="15522956" y="2409190"/>
                  </a:lnTo>
                  <a:cubicBezTo>
                    <a:pt x="15522956" y="2426716"/>
                    <a:pt x="15508732" y="2440940"/>
                    <a:pt x="15491206" y="2440940"/>
                  </a:cubicBezTo>
                  <a:lnTo>
                    <a:pt x="31750" y="2440940"/>
                  </a:lnTo>
                  <a:cubicBezTo>
                    <a:pt x="14224" y="2440940"/>
                    <a:pt x="0" y="2426716"/>
                    <a:pt x="0" y="2409190"/>
                  </a:cubicBezTo>
                  <a:lnTo>
                    <a:pt x="0" y="31750"/>
                  </a:lnTo>
                  <a:cubicBezTo>
                    <a:pt x="0" y="14224"/>
                    <a:pt x="14224" y="0"/>
                    <a:pt x="31750" y="0"/>
                  </a:cubicBezTo>
                  <a:moveTo>
                    <a:pt x="31750" y="63500"/>
                  </a:moveTo>
                  <a:lnTo>
                    <a:pt x="31750" y="31750"/>
                  </a:lnTo>
                  <a:lnTo>
                    <a:pt x="63500" y="31750"/>
                  </a:lnTo>
                  <a:lnTo>
                    <a:pt x="63500" y="2409190"/>
                  </a:lnTo>
                  <a:lnTo>
                    <a:pt x="31750" y="2409190"/>
                  </a:lnTo>
                  <a:lnTo>
                    <a:pt x="31750" y="2377440"/>
                  </a:lnTo>
                  <a:lnTo>
                    <a:pt x="15491206" y="2377440"/>
                  </a:lnTo>
                  <a:lnTo>
                    <a:pt x="15491206" y="2409190"/>
                  </a:lnTo>
                  <a:lnTo>
                    <a:pt x="15459456" y="2409190"/>
                  </a:lnTo>
                  <a:lnTo>
                    <a:pt x="15459456" y="31750"/>
                  </a:lnTo>
                  <a:lnTo>
                    <a:pt x="15491206" y="31750"/>
                  </a:lnTo>
                  <a:lnTo>
                    <a:pt x="15491206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5522956" cy="24790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536"/>
                </a:lnSpc>
              </a:pPr>
              <a:r>
                <a:rPr lang="en-US" sz="4200" spc="397">
                  <a:solidFill>
                    <a:srgbClr val="262626"/>
                  </a:solidFill>
                  <a:latin typeface="TT Smalls"/>
                </a:rPr>
                <a:t>Technology Stack </a:t>
              </a:r>
            </a:p>
          </p:txBody>
        </p:sp>
      </p:grp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3345657" y="3957636"/>
          <a:ext cx="11582400" cy="3929101"/>
        </p:xfrm>
        <a:graphic>
          <a:graphicData uri="http://schemas.openxmlformats.org/drawingml/2006/table">
            <a:tbl>
              <a:tblPr/>
              <a:tblGrid>
                <a:gridCol w="1158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3499">
                <a:tc>
                  <a:txBody>
                    <a:bodyPr/>
                    <a:lstStyle/>
                    <a:p>
                      <a:pPr algn="ctr">
                        <a:lnSpc>
                          <a:spcPts val="3240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Times New Roman"/>
                        </a:rPr>
                        <a:t>SOFTWARE &amp; HARDWARE  SPECIFICATION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AF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5602">
                <a:tc>
                  <a:txBody>
                    <a:bodyPr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endParaRPr lang="en-US" sz="1100"/>
                    </a:p>
                    <a:p>
                      <a:pPr marL="488632" lvl="1" indent="-244316" algn="l">
                        <a:lnSpc>
                          <a:spcPts val="3240"/>
                        </a:lnSpc>
                        <a:buFont typeface="Arial"/>
                        <a:buChar char="•"/>
                      </a:pPr>
                      <a:r>
                        <a:rPr lang="en-US" sz="2700">
                          <a:solidFill>
                            <a:srgbClr val="002060"/>
                          </a:solidFill>
                          <a:latin typeface="Times New Roman"/>
                        </a:rPr>
                        <a:t>C#</a:t>
                      </a:r>
                    </a:p>
                    <a:p>
                      <a:pPr marL="488632" lvl="1" indent="-244316" algn="l">
                        <a:lnSpc>
                          <a:spcPts val="3240"/>
                        </a:lnSpc>
                        <a:buFont typeface="Arial"/>
                        <a:buChar char="•"/>
                      </a:pPr>
                      <a:r>
                        <a:rPr lang="en-US" sz="2700">
                          <a:solidFill>
                            <a:srgbClr val="002060"/>
                          </a:solidFill>
                          <a:latin typeface="Times New Roman"/>
                        </a:rPr>
                        <a:t>Microsoft SQL server</a:t>
                      </a:r>
                    </a:p>
                    <a:p>
                      <a:pPr marL="488632" lvl="1" indent="-244316" algn="l">
                        <a:lnSpc>
                          <a:spcPts val="3240"/>
                        </a:lnSpc>
                        <a:buFont typeface="Arial"/>
                        <a:buChar char="•"/>
                      </a:pPr>
                      <a:r>
                        <a:rPr lang="en-US" sz="2700">
                          <a:solidFill>
                            <a:srgbClr val="002060"/>
                          </a:solidFill>
                          <a:latin typeface="Times New Roman"/>
                        </a:rPr>
                        <a:t>Redis Cache</a:t>
                      </a:r>
                    </a:p>
                    <a:p>
                      <a:pPr marL="488632" lvl="1" indent="-244316" algn="l">
                        <a:lnSpc>
                          <a:spcPts val="3240"/>
                        </a:lnSpc>
                        <a:buFont typeface="Arial"/>
                        <a:buChar char="•"/>
                      </a:pPr>
                      <a:r>
                        <a:rPr lang="en-US" sz="2700">
                          <a:solidFill>
                            <a:srgbClr val="002060"/>
                          </a:solidFill>
                          <a:latin typeface="Times New Roman"/>
                        </a:rPr>
                        <a:t>Jira</a:t>
                      </a:r>
                    </a:p>
                    <a:p>
                      <a:pPr marL="488632" lvl="1" indent="-244316" algn="l">
                        <a:lnSpc>
                          <a:spcPts val="3240"/>
                        </a:lnSpc>
                      </a:pPr>
                      <a:endParaRPr lang="en-US" sz="270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22892" y="1423225"/>
            <a:ext cx="11642217" cy="1830705"/>
            <a:chOff x="0" y="0"/>
            <a:chExt cx="15522956" cy="2440940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5459456" cy="2377440"/>
            </a:xfrm>
            <a:custGeom>
              <a:avLst/>
              <a:gdLst/>
              <a:ahLst/>
              <a:cxnLst/>
              <a:rect l="l" t="t" r="r" b="b"/>
              <a:pathLst>
                <a:path w="15459456" h="2377440">
                  <a:moveTo>
                    <a:pt x="0" y="0"/>
                  </a:moveTo>
                  <a:lnTo>
                    <a:pt x="15459456" y="0"/>
                  </a:lnTo>
                  <a:lnTo>
                    <a:pt x="15459456" y="2377440"/>
                  </a:lnTo>
                  <a:lnTo>
                    <a:pt x="0" y="237744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5522956" cy="2440940"/>
            </a:xfrm>
            <a:custGeom>
              <a:avLst/>
              <a:gdLst/>
              <a:ahLst/>
              <a:cxnLst/>
              <a:rect l="l" t="t" r="r" b="b"/>
              <a:pathLst>
                <a:path w="15522956" h="2440940">
                  <a:moveTo>
                    <a:pt x="31750" y="0"/>
                  </a:moveTo>
                  <a:lnTo>
                    <a:pt x="15491206" y="0"/>
                  </a:lnTo>
                  <a:cubicBezTo>
                    <a:pt x="15508732" y="0"/>
                    <a:pt x="15522956" y="14224"/>
                    <a:pt x="15522956" y="31750"/>
                  </a:cubicBezTo>
                  <a:lnTo>
                    <a:pt x="15522956" y="2409190"/>
                  </a:lnTo>
                  <a:cubicBezTo>
                    <a:pt x="15522956" y="2426716"/>
                    <a:pt x="15508732" y="2440940"/>
                    <a:pt x="15491206" y="2440940"/>
                  </a:cubicBezTo>
                  <a:lnTo>
                    <a:pt x="31750" y="2440940"/>
                  </a:lnTo>
                  <a:cubicBezTo>
                    <a:pt x="14224" y="2440940"/>
                    <a:pt x="0" y="2426716"/>
                    <a:pt x="0" y="2409190"/>
                  </a:cubicBezTo>
                  <a:lnTo>
                    <a:pt x="0" y="31750"/>
                  </a:lnTo>
                  <a:cubicBezTo>
                    <a:pt x="0" y="14224"/>
                    <a:pt x="14224" y="0"/>
                    <a:pt x="31750" y="0"/>
                  </a:cubicBezTo>
                  <a:moveTo>
                    <a:pt x="31750" y="63500"/>
                  </a:moveTo>
                  <a:lnTo>
                    <a:pt x="31750" y="31750"/>
                  </a:lnTo>
                  <a:lnTo>
                    <a:pt x="63500" y="31750"/>
                  </a:lnTo>
                  <a:lnTo>
                    <a:pt x="63500" y="2409190"/>
                  </a:lnTo>
                  <a:lnTo>
                    <a:pt x="31750" y="2409190"/>
                  </a:lnTo>
                  <a:lnTo>
                    <a:pt x="31750" y="2377440"/>
                  </a:lnTo>
                  <a:lnTo>
                    <a:pt x="15491206" y="2377440"/>
                  </a:lnTo>
                  <a:lnTo>
                    <a:pt x="15491206" y="2409190"/>
                  </a:lnTo>
                  <a:lnTo>
                    <a:pt x="15459456" y="2409190"/>
                  </a:lnTo>
                  <a:lnTo>
                    <a:pt x="15459456" y="31750"/>
                  </a:lnTo>
                  <a:lnTo>
                    <a:pt x="15491206" y="31750"/>
                  </a:lnTo>
                  <a:lnTo>
                    <a:pt x="15491206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5522956" cy="24790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536"/>
                </a:lnSpc>
              </a:pPr>
              <a:r>
                <a:rPr lang="en-US" sz="4200" spc="397">
                  <a:solidFill>
                    <a:srgbClr val="262626"/>
                  </a:solidFill>
                  <a:latin typeface="TT Smalls"/>
                </a:rPr>
                <a:t>AGENDA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438144" y="3898011"/>
            <a:ext cx="11411712" cy="5150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6"/>
              </a:lnSpc>
            </a:pPr>
            <a:endParaRPr/>
          </a:p>
          <a:p>
            <a:pPr marL="488632" lvl="1" indent="-244316" algn="l">
              <a:lnSpc>
                <a:spcPts val="3726"/>
              </a:lnSpc>
              <a:buFont typeface="Arial"/>
              <a:buChar char="•"/>
            </a:pPr>
            <a:r>
              <a:rPr lang="en-US" sz="2700">
                <a:solidFill>
                  <a:srgbClr val="002060"/>
                </a:solidFill>
                <a:latin typeface="Times New Roman"/>
              </a:rPr>
              <a:t>Problem statement </a:t>
            </a:r>
          </a:p>
          <a:p>
            <a:pPr marL="488632" lvl="1" indent="-244316" algn="l">
              <a:lnSpc>
                <a:spcPts val="3726"/>
              </a:lnSpc>
              <a:buFont typeface="Arial"/>
              <a:buChar char="•"/>
            </a:pPr>
            <a:r>
              <a:rPr lang="en-US" sz="2700">
                <a:solidFill>
                  <a:srgbClr val="002060"/>
                </a:solidFill>
                <a:latin typeface="Times New Roman"/>
              </a:rPr>
              <a:t>Objectives </a:t>
            </a:r>
          </a:p>
          <a:p>
            <a:pPr marL="488632" lvl="1" indent="-244316" algn="l">
              <a:lnSpc>
                <a:spcPts val="3726"/>
              </a:lnSpc>
              <a:buFont typeface="Arial"/>
              <a:buChar char="•"/>
            </a:pPr>
            <a:r>
              <a:rPr lang="en-US" sz="2700">
                <a:solidFill>
                  <a:srgbClr val="002060"/>
                </a:solidFill>
                <a:latin typeface="Times New Roman"/>
              </a:rPr>
              <a:t>Methodology </a:t>
            </a:r>
          </a:p>
          <a:p>
            <a:pPr marL="488632" lvl="1" indent="-244316" algn="l">
              <a:lnSpc>
                <a:spcPts val="3726"/>
              </a:lnSpc>
              <a:buFont typeface="Arial"/>
              <a:buChar char="•"/>
            </a:pPr>
            <a:r>
              <a:rPr lang="en-US" sz="2700">
                <a:solidFill>
                  <a:srgbClr val="002060"/>
                </a:solidFill>
                <a:latin typeface="Times New Roman"/>
              </a:rPr>
              <a:t>Flow chart </a:t>
            </a:r>
          </a:p>
          <a:p>
            <a:pPr marL="488632" lvl="1" indent="-244316" algn="l">
              <a:lnSpc>
                <a:spcPts val="3726"/>
              </a:lnSpc>
              <a:buFont typeface="Arial"/>
              <a:buChar char="•"/>
            </a:pPr>
            <a:r>
              <a:rPr lang="en-US" sz="2700">
                <a:solidFill>
                  <a:srgbClr val="002060"/>
                </a:solidFill>
                <a:latin typeface="Times New Roman"/>
              </a:rPr>
              <a:t>Architecture Diagram</a:t>
            </a:r>
          </a:p>
          <a:p>
            <a:pPr marL="488632" lvl="1" indent="-244316" algn="l">
              <a:lnSpc>
                <a:spcPts val="3726"/>
              </a:lnSpc>
              <a:buFont typeface="Arial"/>
              <a:buChar char="•"/>
            </a:pPr>
            <a:r>
              <a:rPr lang="en-US" sz="2700">
                <a:solidFill>
                  <a:srgbClr val="002060"/>
                </a:solidFill>
                <a:latin typeface="Times New Roman"/>
              </a:rPr>
              <a:t>Outcomes</a:t>
            </a:r>
          </a:p>
          <a:p>
            <a:pPr marL="488632" lvl="1" indent="-244316" algn="l">
              <a:lnSpc>
                <a:spcPts val="3726"/>
              </a:lnSpc>
              <a:buFont typeface="Arial"/>
              <a:buChar char="•"/>
            </a:pPr>
            <a:r>
              <a:rPr lang="en-US" sz="2700">
                <a:solidFill>
                  <a:srgbClr val="002060"/>
                </a:solidFill>
                <a:latin typeface="Times New Roman"/>
              </a:rPr>
              <a:t>Technology stack </a:t>
            </a:r>
          </a:p>
          <a:p>
            <a:pPr marL="488632" lvl="1" indent="-244316" algn="l">
              <a:lnSpc>
                <a:spcPts val="3726"/>
              </a:lnSpc>
              <a:buFont typeface="Arial"/>
              <a:buChar char="•"/>
            </a:pPr>
            <a:r>
              <a:rPr lang="en-US" sz="2700">
                <a:solidFill>
                  <a:srgbClr val="002060"/>
                </a:solidFill>
                <a:latin typeface="Times New Roman"/>
              </a:rPr>
              <a:t>Conclusion </a:t>
            </a:r>
          </a:p>
          <a:p>
            <a:pPr algn="l">
              <a:lnSpc>
                <a:spcPts val="3726"/>
              </a:lnSpc>
            </a:pPr>
            <a:endParaRPr lang="en-US" sz="2700">
              <a:solidFill>
                <a:srgbClr val="002060"/>
              </a:solidFill>
              <a:latin typeface="Times New Roman"/>
            </a:endParaRPr>
          </a:p>
          <a:p>
            <a:pPr marL="488632" lvl="1" indent="-244316" algn="l">
              <a:lnSpc>
                <a:spcPts val="3240"/>
              </a:lnSpc>
            </a:pPr>
            <a:endParaRPr lang="en-US" sz="2700">
              <a:solidFill>
                <a:srgbClr val="00206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22892" y="1423225"/>
            <a:ext cx="11642217" cy="1830705"/>
            <a:chOff x="0" y="0"/>
            <a:chExt cx="15522956" cy="2440940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5459456" cy="2377440"/>
            </a:xfrm>
            <a:custGeom>
              <a:avLst/>
              <a:gdLst/>
              <a:ahLst/>
              <a:cxnLst/>
              <a:rect l="l" t="t" r="r" b="b"/>
              <a:pathLst>
                <a:path w="15459456" h="2377440">
                  <a:moveTo>
                    <a:pt x="0" y="0"/>
                  </a:moveTo>
                  <a:lnTo>
                    <a:pt x="15459456" y="0"/>
                  </a:lnTo>
                  <a:lnTo>
                    <a:pt x="15459456" y="2377440"/>
                  </a:lnTo>
                  <a:lnTo>
                    <a:pt x="0" y="237744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5522956" cy="2440940"/>
            </a:xfrm>
            <a:custGeom>
              <a:avLst/>
              <a:gdLst/>
              <a:ahLst/>
              <a:cxnLst/>
              <a:rect l="l" t="t" r="r" b="b"/>
              <a:pathLst>
                <a:path w="15522956" h="2440940">
                  <a:moveTo>
                    <a:pt x="31750" y="0"/>
                  </a:moveTo>
                  <a:lnTo>
                    <a:pt x="15491206" y="0"/>
                  </a:lnTo>
                  <a:cubicBezTo>
                    <a:pt x="15508732" y="0"/>
                    <a:pt x="15522956" y="14224"/>
                    <a:pt x="15522956" y="31750"/>
                  </a:cubicBezTo>
                  <a:lnTo>
                    <a:pt x="15522956" y="2409190"/>
                  </a:lnTo>
                  <a:cubicBezTo>
                    <a:pt x="15522956" y="2426716"/>
                    <a:pt x="15508732" y="2440940"/>
                    <a:pt x="15491206" y="2440940"/>
                  </a:cubicBezTo>
                  <a:lnTo>
                    <a:pt x="31750" y="2440940"/>
                  </a:lnTo>
                  <a:cubicBezTo>
                    <a:pt x="14224" y="2440940"/>
                    <a:pt x="0" y="2426716"/>
                    <a:pt x="0" y="2409190"/>
                  </a:cubicBezTo>
                  <a:lnTo>
                    <a:pt x="0" y="31750"/>
                  </a:lnTo>
                  <a:cubicBezTo>
                    <a:pt x="0" y="14224"/>
                    <a:pt x="14224" y="0"/>
                    <a:pt x="31750" y="0"/>
                  </a:cubicBezTo>
                  <a:moveTo>
                    <a:pt x="31750" y="63500"/>
                  </a:moveTo>
                  <a:lnTo>
                    <a:pt x="31750" y="31750"/>
                  </a:lnTo>
                  <a:lnTo>
                    <a:pt x="63500" y="31750"/>
                  </a:lnTo>
                  <a:lnTo>
                    <a:pt x="63500" y="2409190"/>
                  </a:lnTo>
                  <a:lnTo>
                    <a:pt x="31750" y="2409190"/>
                  </a:lnTo>
                  <a:lnTo>
                    <a:pt x="31750" y="2377440"/>
                  </a:lnTo>
                  <a:lnTo>
                    <a:pt x="15491206" y="2377440"/>
                  </a:lnTo>
                  <a:lnTo>
                    <a:pt x="15491206" y="2409190"/>
                  </a:lnTo>
                  <a:lnTo>
                    <a:pt x="15459456" y="2409190"/>
                  </a:lnTo>
                  <a:lnTo>
                    <a:pt x="15459456" y="31750"/>
                  </a:lnTo>
                  <a:lnTo>
                    <a:pt x="15491206" y="31750"/>
                  </a:lnTo>
                  <a:lnTo>
                    <a:pt x="15491206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5522956" cy="24790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536"/>
                </a:lnSpc>
              </a:pPr>
              <a:r>
                <a:rPr lang="en-US" sz="4200" spc="397">
                  <a:solidFill>
                    <a:srgbClr val="262626"/>
                  </a:solidFill>
                  <a:latin typeface="TT Smalls"/>
                </a:rPr>
                <a:t>Problem statement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438144" y="3945636"/>
            <a:ext cx="11411712" cy="1695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2060"/>
                </a:solidFill>
                <a:latin typeface="Times New Roman"/>
              </a:rPr>
              <a:t>•To introduce sustainable caching to alleviate strain, particularly for frequently accessed APIs, aiming to enhance overall system performance.</a:t>
            </a:r>
          </a:p>
          <a:p>
            <a:pPr>
              <a:lnSpc>
                <a:spcPts val="3240"/>
              </a:lnSpc>
            </a:pPr>
            <a:endParaRPr lang="en-US" sz="2700">
              <a:solidFill>
                <a:srgbClr val="002060"/>
              </a:solidFill>
              <a:latin typeface="Times New Roman"/>
            </a:endParaRPr>
          </a:p>
          <a:p>
            <a:pPr algn="l">
              <a:lnSpc>
                <a:spcPts val="3240"/>
              </a:lnSpc>
            </a:pPr>
            <a:endParaRPr lang="en-US" sz="2700">
              <a:solidFill>
                <a:srgbClr val="00206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22892" y="1423225"/>
            <a:ext cx="11642217" cy="1830705"/>
            <a:chOff x="0" y="0"/>
            <a:chExt cx="15522956" cy="2440940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5459456" cy="2377440"/>
            </a:xfrm>
            <a:custGeom>
              <a:avLst/>
              <a:gdLst/>
              <a:ahLst/>
              <a:cxnLst/>
              <a:rect l="l" t="t" r="r" b="b"/>
              <a:pathLst>
                <a:path w="15459456" h="2377440">
                  <a:moveTo>
                    <a:pt x="0" y="0"/>
                  </a:moveTo>
                  <a:lnTo>
                    <a:pt x="15459456" y="0"/>
                  </a:lnTo>
                  <a:lnTo>
                    <a:pt x="15459456" y="2377440"/>
                  </a:lnTo>
                  <a:lnTo>
                    <a:pt x="0" y="237744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5522956" cy="2440940"/>
            </a:xfrm>
            <a:custGeom>
              <a:avLst/>
              <a:gdLst/>
              <a:ahLst/>
              <a:cxnLst/>
              <a:rect l="l" t="t" r="r" b="b"/>
              <a:pathLst>
                <a:path w="15522956" h="2440940">
                  <a:moveTo>
                    <a:pt x="31750" y="0"/>
                  </a:moveTo>
                  <a:lnTo>
                    <a:pt x="15491206" y="0"/>
                  </a:lnTo>
                  <a:cubicBezTo>
                    <a:pt x="15508732" y="0"/>
                    <a:pt x="15522956" y="14224"/>
                    <a:pt x="15522956" y="31750"/>
                  </a:cubicBezTo>
                  <a:lnTo>
                    <a:pt x="15522956" y="2409190"/>
                  </a:lnTo>
                  <a:cubicBezTo>
                    <a:pt x="15522956" y="2426716"/>
                    <a:pt x="15508732" y="2440940"/>
                    <a:pt x="15491206" y="2440940"/>
                  </a:cubicBezTo>
                  <a:lnTo>
                    <a:pt x="31750" y="2440940"/>
                  </a:lnTo>
                  <a:cubicBezTo>
                    <a:pt x="14224" y="2440940"/>
                    <a:pt x="0" y="2426716"/>
                    <a:pt x="0" y="2409190"/>
                  </a:cubicBezTo>
                  <a:lnTo>
                    <a:pt x="0" y="31750"/>
                  </a:lnTo>
                  <a:cubicBezTo>
                    <a:pt x="0" y="14224"/>
                    <a:pt x="14224" y="0"/>
                    <a:pt x="31750" y="0"/>
                  </a:cubicBezTo>
                  <a:moveTo>
                    <a:pt x="31750" y="63500"/>
                  </a:moveTo>
                  <a:lnTo>
                    <a:pt x="31750" y="31750"/>
                  </a:lnTo>
                  <a:lnTo>
                    <a:pt x="63500" y="31750"/>
                  </a:lnTo>
                  <a:lnTo>
                    <a:pt x="63500" y="2409190"/>
                  </a:lnTo>
                  <a:lnTo>
                    <a:pt x="31750" y="2409190"/>
                  </a:lnTo>
                  <a:lnTo>
                    <a:pt x="31750" y="2377440"/>
                  </a:lnTo>
                  <a:lnTo>
                    <a:pt x="15491206" y="2377440"/>
                  </a:lnTo>
                  <a:lnTo>
                    <a:pt x="15491206" y="2409190"/>
                  </a:lnTo>
                  <a:lnTo>
                    <a:pt x="15459456" y="2409190"/>
                  </a:lnTo>
                  <a:lnTo>
                    <a:pt x="15459456" y="31750"/>
                  </a:lnTo>
                  <a:lnTo>
                    <a:pt x="15491206" y="31750"/>
                  </a:lnTo>
                  <a:lnTo>
                    <a:pt x="15491206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5522956" cy="24790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536"/>
                </a:lnSpc>
              </a:pPr>
              <a:r>
                <a:rPr lang="en-US" sz="4200" spc="397">
                  <a:solidFill>
                    <a:srgbClr val="262626"/>
                  </a:solidFill>
                  <a:latin typeface="TT Smalls"/>
                </a:rPr>
                <a:t>Objectives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457194" y="3945636"/>
            <a:ext cx="11411712" cy="5791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8632" lvl="1" indent="-244316">
              <a:lnSpc>
                <a:spcPts val="3240"/>
              </a:lnSpc>
              <a:buFont typeface="Arial"/>
              <a:buChar char="•"/>
            </a:pPr>
            <a:r>
              <a:rPr lang="en-US" sz="2700" dirty="0">
                <a:solidFill>
                  <a:srgbClr val="002060"/>
                </a:solidFill>
                <a:latin typeface="Times New Roman"/>
              </a:rPr>
              <a:t>Implement efficient caching in the Monolith API.</a:t>
            </a:r>
          </a:p>
          <a:p>
            <a:pPr>
              <a:lnSpc>
                <a:spcPts val="3240"/>
              </a:lnSpc>
            </a:pPr>
            <a:endParaRPr lang="en-US" sz="2700" dirty="0">
              <a:solidFill>
                <a:srgbClr val="002060"/>
              </a:solidFill>
              <a:latin typeface="Times New Roman"/>
            </a:endParaRPr>
          </a:p>
          <a:p>
            <a:pPr marL="488632" lvl="1" indent="-244316">
              <a:lnSpc>
                <a:spcPts val="3240"/>
              </a:lnSpc>
              <a:buFont typeface="Arial"/>
              <a:buChar char="•"/>
            </a:pPr>
            <a:r>
              <a:rPr lang="en-US" sz="2700" dirty="0">
                <a:solidFill>
                  <a:srgbClr val="002060"/>
                </a:solidFill>
                <a:latin typeface="Times New Roman"/>
              </a:rPr>
              <a:t>Create POCs for diverse caching strategies.</a:t>
            </a:r>
          </a:p>
          <a:p>
            <a:pPr>
              <a:lnSpc>
                <a:spcPts val="3240"/>
              </a:lnSpc>
            </a:pPr>
            <a:endParaRPr lang="en-US" sz="2700" dirty="0">
              <a:solidFill>
                <a:srgbClr val="002060"/>
              </a:solidFill>
              <a:latin typeface="Times New Roman"/>
            </a:endParaRPr>
          </a:p>
          <a:p>
            <a:pPr marL="488632" lvl="1" indent="-244316">
              <a:lnSpc>
                <a:spcPts val="3240"/>
              </a:lnSpc>
              <a:buFont typeface="Arial"/>
              <a:buChar char="•"/>
            </a:pPr>
            <a:r>
              <a:rPr lang="en-US" sz="2700" dirty="0">
                <a:solidFill>
                  <a:srgbClr val="002060"/>
                </a:solidFill>
                <a:latin typeface="Times New Roman"/>
              </a:rPr>
              <a:t>Align caching mechanisms with architectural goals.</a:t>
            </a:r>
          </a:p>
          <a:p>
            <a:pPr>
              <a:lnSpc>
                <a:spcPts val="3240"/>
              </a:lnSpc>
            </a:pPr>
            <a:endParaRPr lang="en-US" sz="2700" dirty="0">
              <a:solidFill>
                <a:srgbClr val="002060"/>
              </a:solidFill>
              <a:latin typeface="Times New Roman"/>
            </a:endParaRPr>
          </a:p>
          <a:p>
            <a:pPr marL="488632" lvl="1" indent="-244316">
              <a:lnSpc>
                <a:spcPts val="3240"/>
              </a:lnSpc>
              <a:buFont typeface="Arial"/>
              <a:buChar char="•"/>
            </a:pPr>
            <a:r>
              <a:rPr lang="en-US" sz="2700" dirty="0">
                <a:solidFill>
                  <a:srgbClr val="002060"/>
                </a:solidFill>
                <a:latin typeface="Times New Roman"/>
              </a:rPr>
              <a:t>Evaluate caching solutions' performance and scalability.</a:t>
            </a:r>
          </a:p>
          <a:p>
            <a:pPr>
              <a:lnSpc>
                <a:spcPts val="3240"/>
              </a:lnSpc>
            </a:pPr>
            <a:endParaRPr lang="en-US" sz="2700" dirty="0">
              <a:solidFill>
                <a:srgbClr val="002060"/>
              </a:solidFill>
              <a:latin typeface="Times New Roman"/>
            </a:endParaRPr>
          </a:p>
          <a:p>
            <a:pPr>
              <a:lnSpc>
                <a:spcPts val="3240"/>
              </a:lnSpc>
            </a:pPr>
            <a:endParaRPr lang="en-US" sz="2700" dirty="0">
              <a:solidFill>
                <a:srgbClr val="002060"/>
              </a:solidFill>
              <a:latin typeface="Times New Roman"/>
            </a:endParaRPr>
          </a:p>
          <a:p>
            <a:pPr>
              <a:lnSpc>
                <a:spcPts val="3240"/>
              </a:lnSpc>
            </a:pPr>
            <a:endParaRPr lang="en-US" sz="2700" dirty="0">
              <a:solidFill>
                <a:srgbClr val="002060"/>
              </a:solidFill>
              <a:latin typeface="Times New Roman"/>
            </a:endParaRPr>
          </a:p>
          <a:p>
            <a:pPr>
              <a:lnSpc>
                <a:spcPts val="3240"/>
              </a:lnSpc>
            </a:pPr>
            <a:endParaRPr lang="en-US" sz="2700" dirty="0">
              <a:solidFill>
                <a:srgbClr val="002060"/>
              </a:solidFill>
              <a:latin typeface="Times New Roman"/>
            </a:endParaRPr>
          </a:p>
          <a:p>
            <a:pPr>
              <a:lnSpc>
                <a:spcPts val="3240"/>
              </a:lnSpc>
            </a:pPr>
            <a:r>
              <a:rPr lang="en-US" sz="2700" dirty="0">
                <a:solidFill>
                  <a:srgbClr val="002060"/>
                </a:solidFill>
                <a:latin typeface="Times New Roman"/>
              </a:rPr>
              <a:t>.</a:t>
            </a:r>
          </a:p>
          <a:p>
            <a:pPr marL="488632" lvl="1" indent="-244316">
              <a:lnSpc>
                <a:spcPts val="3240"/>
              </a:lnSpc>
            </a:pPr>
            <a:endParaRPr lang="en-US" sz="2700" dirty="0">
              <a:solidFill>
                <a:srgbClr val="002060"/>
              </a:solidFill>
              <a:latin typeface="Times New Roman"/>
            </a:endParaRPr>
          </a:p>
          <a:p>
            <a:pPr marL="488632" lvl="1" indent="-244316">
              <a:lnSpc>
                <a:spcPts val="3240"/>
              </a:lnSpc>
            </a:pPr>
            <a:endParaRPr lang="en-US" sz="2700" dirty="0">
              <a:solidFill>
                <a:srgbClr val="00206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22892" y="1423225"/>
            <a:ext cx="11642217" cy="1830705"/>
            <a:chOff x="0" y="0"/>
            <a:chExt cx="15522956" cy="2440940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5459456" cy="2377440"/>
            </a:xfrm>
            <a:custGeom>
              <a:avLst/>
              <a:gdLst/>
              <a:ahLst/>
              <a:cxnLst/>
              <a:rect l="l" t="t" r="r" b="b"/>
              <a:pathLst>
                <a:path w="15459456" h="2377440">
                  <a:moveTo>
                    <a:pt x="0" y="0"/>
                  </a:moveTo>
                  <a:lnTo>
                    <a:pt x="15459456" y="0"/>
                  </a:lnTo>
                  <a:lnTo>
                    <a:pt x="15459456" y="2377440"/>
                  </a:lnTo>
                  <a:lnTo>
                    <a:pt x="0" y="237744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5522956" cy="2440940"/>
            </a:xfrm>
            <a:custGeom>
              <a:avLst/>
              <a:gdLst/>
              <a:ahLst/>
              <a:cxnLst/>
              <a:rect l="l" t="t" r="r" b="b"/>
              <a:pathLst>
                <a:path w="15522956" h="2440940">
                  <a:moveTo>
                    <a:pt x="31750" y="0"/>
                  </a:moveTo>
                  <a:lnTo>
                    <a:pt x="15491206" y="0"/>
                  </a:lnTo>
                  <a:cubicBezTo>
                    <a:pt x="15508732" y="0"/>
                    <a:pt x="15522956" y="14224"/>
                    <a:pt x="15522956" y="31750"/>
                  </a:cubicBezTo>
                  <a:lnTo>
                    <a:pt x="15522956" y="2409190"/>
                  </a:lnTo>
                  <a:cubicBezTo>
                    <a:pt x="15522956" y="2426716"/>
                    <a:pt x="15508732" y="2440940"/>
                    <a:pt x="15491206" y="2440940"/>
                  </a:cubicBezTo>
                  <a:lnTo>
                    <a:pt x="31750" y="2440940"/>
                  </a:lnTo>
                  <a:cubicBezTo>
                    <a:pt x="14224" y="2440940"/>
                    <a:pt x="0" y="2426716"/>
                    <a:pt x="0" y="2409190"/>
                  </a:cubicBezTo>
                  <a:lnTo>
                    <a:pt x="0" y="31750"/>
                  </a:lnTo>
                  <a:cubicBezTo>
                    <a:pt x="0" y="14224"/>
                    <a:pt x="14224" y="0"/>
                    <a:pt x="31750" y="0"/>
                  </a:cubicBezTo>
                  <a:moveTo>
                    <a:pt x="31750" y="63500"/>
                  </a:moveTo>
                  <a:lnTo>
                    <a:pt x="31750" y="31750"/>
                  </a:lnTo>
                  <a:lnTo>
                    <a:pt x="63500" y="31750"/>
                  </a:lnTo>
                  <a:lnTo>
                    <a:pt x="63500" y="2409190"/>
                  </a:lnTo>
                  <a:lnTo>
                    <a:pt x="31750" y="2409190"/>
                  </a:lnTo>
                  <a:lnTo>
                    <a:pt x="31750" y="2377440"/>
                  </a:lnTo>
                  <a:lnTo>
                    <a:pt x="15491206" y="2377440"/>
                  </a:lnTo>
                  <a:lnTo>
                    <a:pt x="15491206" y="2409190"/>
                  </a:lnTo>
                  <a:lnTo>
                    <a:pt x="15459456" y="2409190"/>
                  </a:lnTo>
                  <a:lnTo>
                    <a:pt x="15459456" y="31750"/>
                  </a:lnTo>
                  <a:lnTo>
                    <a:pt x="15491206" y="31750"/>
                  </a:lnTo>
                  <a:lnTo>
                    <a:pt x="15491206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5522956" cy="24790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536"/>
                </a:lnSpc>
              </a:pPr>
              <a:r>
                <a:rPr lang="en-US" sz="4200" spc="397">
                  <a:solidFill>
                    <a:srgbClr val="262626"/>
                  </a:solidFill>
                  <a:latin typeface="TT Smalls"/>
                </a:rPr>
                <a:t>Methodolgy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447669" y="3945636"/>
            <a:ext cx="11411712" cy="620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8632" lvl="1" indent="-244316" algn="l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2060"/>
                </a:solidFill>
                <a:latin typeface="Times New Roman"/>
              </a:rPr>
              <a:t>Identify Performance bottlenecks</a:t>
            </a:r>
          </a:p>
          <a:p>
            <a:pPr algn="l">
              <a:lnSpc>
                <a:spcPts val="3240"/>
              </a:lnSpc>
            </a:pPr>
            <a:endParaRPr lang="en-US" sz="2700">
              <a:solidFill>
                <a:srgbClr val="002060"/>
              </a:solidFill>
              <a:latin typeface="Times New Roman"/>
            </a:endParaRPr>
          </a:p>
          <a:p>
            <a:pPr marL="488632" lvl="1" indent="-244316" algn="l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2060"/>
                </a:solidFill>
                <a:latin typeface="Times New Roman"/>
              </a:rPr>
              <a:t>Implement various caching techniques</a:t>
            </a:r>
          </a:p>
          <a:p>
            <a:pPr algn="l">
              <a:lnSpc>
                <a:spcPts val="3240"/>
              </a:lnSpc>
            </a:pPr>
            <a:endParaRPr lang="en-US" sz="2700">
              <a:solidFill>
                <a:srgbClr val="002060"/>
              </a:solidFill>
              <a:latin typeface="Times New Roman"/>
            </a:endParaRPr>
          </a:p>
          <a:p>
            <a:pPr marL="488632" lvl="1" indent="-244316" algn="l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2060"/>
                </a:solidFill>
                <a:latin typeface="Times New Roman"/>
              </a:rPr>
              <a:t>Using techniques such as Write-Through, Cache-Aside etc</a:t>
            </a:r>
          </a:p>
          <a:p>
            <a:pPr algn="l">
              <a:lnSpc>
                <a:spcPts val="3240"/>
              </a:lnSpc>
            </a:pPr>
            <a:endParaRPr lang="en-US" sz="2700">
              <a:solidFill>
                <a:srgbClr val="002060"/>
              </a:solidFill>
              <a:latin typeface="Times New Roman"/>
            </a:endParaRPr>
          </a:p>
          <a:p>
            <a:pPr marL="488632" lvl="1" indent="-244316" algn="l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2060"/>
                </a:solidFill>
                <a:latin typeface="Times New Roman"/>
              </a:rPr>
              <a:t>Using Redis Pub/Sub features</a:t>
            </a:r>
          </a:p>
          <a:p>
            <a:pPr algn="l">
              <a:lnSpc>
                <a:spcPts val="3240"/>
              </a:lnSpc>
            </a:pPr>
            <a:endParaRPr lang="en-US" sz="2700">
              <a:solidFill>
                <a:srgbClr val="002060"/>
              </a:solidFill>
              <a:latin typeface="Times New Roman"/>
            </a:endParaRPr>
          </a:p>
          <a:p>
            <a:pPr marL="488632" lvl="1" indent="-244316" algn="l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2060"/>
                </a:solidFill>
                <a:latin typeface="Times New Roman"/>
              </a:rPr>
              <a:t>Determines optimal caching strategies based on real-time data</a:t>
            </a:r>
          </a:p>
          <a:p>
            <a:pPr algn="l">
              <a:lnSpc>
                <a:spcPts val="3240"/>
              </a:lnSpc>
            </a:pPr>
            <a:endParaRPr lang="en-US" sz="2700">
              <a:solidFill>
                <a:srgbClr val="002060"/>
              </a:solidFill>
              <a:latin typeface="Times New Roman"/>
            </a:endParaRPr>
          </a:p>
          <a:p>
            <a:pPr marL="488632" lvl="1" indent="-244316" algn="l">
              <a:lnSpc>
                <a:spcPts val="3240"/>
              </a:lnSpc>
            </a:pPr>
            <a:endParaRPr lang="en-US" sz="2700">
              <a:solidFill>
                <a:srgbClr val="002060"/>
              </a:solidFill>
              <a:latin typeface="Times New Roman"/>
            </a:endParaRPr>
          </a:p>
          <a:p>
            <a:pPr marL="488632" lvl="1" indent="-244316" algn="l">
              <a:lnSpc>
                <a:spcPts val="3240"/>
              </a:lnSpc>
            </a:pPr>
            <a:endParaRPr lang="en-US" sz="2700">
              <a:solidFill>
                <a:srgbClr val="002060"/>
              </a:solidFill>
              <a:latin typeface="Times New Roman"/>
            </a:endParaRPr>
          </a:p>
          <a:p>
            <a:pPr marL="488632" lvl="1" indent="-244316" algn="l">
              <a:lnSpc>
                <a:spcPts val="3240"/>
              </a:lnSpc>
            </a:pPr>
            <a:endParaRPr lang="en-US" sz="2700">
              <a:solidFill>
                <a:srgbClr val="002060"/>
              </a:solidFill>
              <a:latin typeface="Times New Roman"/>
            </a:endParaRPr>
          </a:p>
          <a:p>
            <a:pPr marL="488632" lvl="1" indent="-244316" algn="l">
              <a:lnSpc>
                <a:spcPts val="3240"/>
              </a:lnSpc>
            </a:pPr>
            <a:endParaRPr lang="en-US" sz="2700">
              <a:solidFill>
                <a:srgbClr val="002060"/>
              </a:solidFill>
              <a:latin typeface="Times New Roman"/>
            </a:endParaRPr>
          </a:p>
          <a:p>
            <a:pPr marL="488632" lvl="1" indent="-244316" algn="l">
              <a:lnSpc>
                <a:spcPts val="3240"/>
              </a:lnSpc>
            </a:pPr>
            <a:endParaRPr lang="en-US" sz="2700">
              <a:solidFill>
                <a:srgbClr val="00206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22892" y="1423225"/>
            <a:ext cx="11642217" cy="1830705"/>
            <a:chOff x="0" y="0"/>
            <a:chExt cx="15522956" cy="2440940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5459456" cy="2377440"/>
            </a:xfrm>
            <a:custGeom>
              <a:avLst/>
              <a:gdLst/>
              <a:ahLst/>
              <a:cxnLst/>
              <a:rect l="l" t="t" r="r" b="b"/>
              <a:pathLst>
                <a:path w="15459456" h="2377440">
                  <a:moveTo>
                    <a:pt x="0" y="0"/>
                  </a:moveTo>
                  <a:lnTo>
                    <a:pt x="15459456" y="0"/>
                  </a:lnTo>
                  <a:lnTo>
                    <a:pt x="15459456" y="2377440"/>
                  </a:lnTo>
                  <a:lnTo>
                    <a:pt x="0" y="237744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5522956" cy="2440940"/>
            </a:xfrm>
            <a:custGeom>
              <a:avLst/>
              <a:gdLst/>
              <a:ahLst/>
              <a:cxnLst/>
              <a:rect l="l" t="t" r="r" b="b"/>
              <a:pathLst>
                <a:path w="15522956" h="2440940">
                  <a:moveTo>
                    <a:pt x="31750" y="0"/>
                  </a:moveTo>
                  <a:lnTo>
                    <a:pt x="15491206" y="0"/>
                  </a:lnTo>
                  <a:cubicBezTo>
                    <a:pt x="15508732" y="0"/>
                    <a:pt x="15522956" y="14224"/>
                    <a:pt x="15522956" y="31750"/>
                  </a:cubicBezTo>
                  <a:lnTo>
                    <a:pt x="15522956" y="2409190"/>
                  </a:lnTo>
                  <a:cubicBezTo>
                    <a:pt x="15522956" y="2426716"/>
                    <a:pt x="15508732" y="2440940"/>
                    <a:pt x="15491206" y="2440940"/>
                  </a:cubicBezTo>
                  <a:lnTo>
                    <a:pt x="31750" y="2440940"/>
                  </a:lnTo>
                  <a:cubicBezTo>
                    <a:pt x="14224" y="2440940"/>
                    <a:pt x="0" y="2426716"/>
                    <a:pt x="0" y="2409190"/>
                  </a:cubicBezTo>
                  <a:lnTo>
                    <a:pt x="0" y="31750"/>
                  </a:lnTo>
                  <a:cubicBezTo>
                    <a:pt x="0" y="14224"/>
                    <a:pt x="14224" y="0"/>
                    <a:pt x="31750" y="0"/>
                  </a:cubicBezTo>
                  <a:moveTo>
                    <a:pt x="31750" y="63500"/>
                  </a:moveTo>
                  <a:lnTo>
                    <a:pt x="31750" y="31750"/>
                  </a:lnTo>
                  <a:lnTo>
                    <a:pt x="63500" y="31750"/>
                  </a:lnTo>
                  <a:lnTo>
                    <a:pt x="63500" y="2409190"/>
                  </a:lnTo>
                  <a:lnTo>
                    <a:pt x="31750" y="2409190"/>
                  </a:lnTo>
                  <a:lnTo>
                    <a:pt x="31750" y="2377440"/>
                  </a:lnTo>
                  <a:lnTo>
                    <a:pt x="15491206" y="2377440"/>
                  </a:lnTo>
                  <a:lnTo>
                    <a:pt x="15491206" y="2409190"/>
                  </a:lnTo>
                  <a:lnTo>
                    <a:pt x="15459456" y="2409190"/>
                  </a:lnTo>
                  <a:lnTo>
                    <a:pt x="15459456" y="31750"/>
                  </a:lnTo>
                  <a:lnTo>
                    <a:pt x="15491206" y="31750"/>
                  </a:lnTo>
                  <a:lnTo>
                    <a:pt x="15491206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5522956" cy="24790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536"/>
                </a:lnSpc>
              </a:pPr>
              <a:r>
                <a:rPr lang="en-US" sz="4200" spc="397">
                  <a:solidFill>
                    <a:srgbClr val="262626"/>
                  </a:solidFill>
                  <a:latin typeface="TT Smalls"/>
                </a:rPr>
                <a:t>Architecture Diagram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3450293" y="3817321"/>
            <a:ext cx="11514816" cy="5783879"/>
          </a:xfrm>
          <a:custGeom>
            <a:avLst/>
            <a:gdLst/>
            <a:ahLst/>
            <a:cxnLst/>
            <a:rect l="l" t="t" r="r" b="b"/>
            <a:pathLst>
              <a:path w="11514816" h="5783879">
                <a:moveTo>
                  <a:pt x="0" y="0"/>
                </a:moveTo>
                <a:lnTo>
                  <a:pt x="11514815" y="0"/>
                </a:lnTo>
                <a:lnTo>
                  <a:pt x="11514815" y="5783879"/>
                </a:lnTo>
                <a:lnTo>
                  <a:pt x="0" y="57838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22892" y="1423225"/>
            <a:ext cx="11642217" cy="1830705"/>
            <a:chOff x="0" y="0"/>
            <a:chExt cx="15522956" cy="2440940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5459456" cy="2377440"/>
            </a:xfrm>
            <a:custGeom>
              <a:avLst/>
              <a:gdLst/>
              <a:ahLst/>
              <a:cxnLst/>
              <a:rect l="l" t="t" r="r" b="b"/>
              <a:pathLst>
                <a:path w="15459456" h="2377440">
                  <a:moveTo>
                    <a:pt x="0" y="0"/>
                  </a:moveTo>
                  <a:lnTo>
                    <a:pt x="15459456" y="0"/>
                  </a:lnTo>
                  <a:lnTo>
                    <a:pt x="15459456" y="2377440"/>
                  </a:lnTo>
                  <a:lnTo>
                    <a:pt x="0" y="237744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5522956" cy="2440940"/>
            </a:xfrm>
            <a:custGeom>
              <a:avLst/>
              <a:gdLst/>
              <a:ahLst/>
              <a:cxnLst/>
              <a:rect l="l" t="t" r="r" b="b"/>
              <a:pathLst>
                <a:path w="15522956" h="2440940">
                  <a:moveTo>
                    <a:pt x="31750" y="0"/>
                  </a:moveTo>
                  <a:lnTo>
                    <a:pt x="15491206" y="0"/>
                  </a:lnTo>
                  <a:cubicBezTo>
                    <a:pt x="15508732" y="0"/>
                    <a:pt x="15522956" y="14224"/>
                    <a:pt x="15522956" y="31750"/>
                  </a:cubicBezTo>
                  <a:lnTo>
                    <a:pt x="15522956" y="2409190"/>
                  </a:lnTo>
                  <a:cubicBezTo>
                    <a:pt x="15522956" y="2426716"/>
                    <a:pt x="15508732" y="2440940"/>
                    <a:pt x="15491206" y="2440940"/>
                  </a:cubicBezTo>
                  <a:lnTo>
                    <a:pt x="31750" y="2440940"/>
                  </a:lnTo>
                  <a:cubicBezTo>
                    <a:pt x="14224" y="2440940"/>
                    <a:pt x="0" y="2426716"/>
                    <a:pt x="0" y="2409190"/>
                  </a:cubicBezTo>
                  <a:lnTo>
                    <a:pt x="0" y="31750"/>
                  </a:lnTo>
                  <a:cubicBezTo>
                    <a:pt x="0" y="14224"/>
                    <a:pt x="14224" y="0"/>
                    <a:pt x="31750" y="0"/>
                  </a:cubicBezTo>
                  <a:moveTo>
                    <a:pt x="31750" y="63500"/>
                  </a:moveTo>
                  <a:lnTo>
                    <a:pt x="31750" y="31750"/>
                  </a:lnTo>
                  <a:lnTo>
                    <a:pt x="63500" y="31750"/>
                  </a:lnTo>
                  <a:lnTo>
                    <a:pt x="63500" y="2409190"/>
                  </a:lnTo>
                  <a:lnTo>
                    <a:pt x="31750" y="2409190"/>
                  </a:lnTo>
                  <a:lnTo>
                    <a:pt x="31750" y="2377440"/>
                  </a:lnTo>
                  <a:lnTo>
                    <a:pt x="15491206" y="2377440"/>
                  </a:lnTo>
                  <a:lnTo>
                    <a:pt x="15491206" y="2409190"/>
                  </a:lnTo>
                  <a:lnTo>
                    <a:pt x="15459456" y="2409190"/>
                  </a:lnTo>
                  <a:lnTo>
                    <a:pt x="15459456" y="31750"/>
                  </a:lnTo>
                  <a:lnTo>
                    <a:pt x="15491206" y="31750"/>
                  </a:lnTo>
                  <a:lnTo>
                    <a:pt x="15491206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5522956" cy="24790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536"/>
                </a:lnSpc>
              </a:pPr>
              <a:r>
                <a:rPr lang="en-US" sz="4200" spc="397">
                  <a:solidFill>
                    <a:srgbClr val="262626"/>
                  </a:solidFill>
                  <a:latin typeface="TT Smalls"/>
                </a:rPr>
                <a:t>Diagram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2961143" y="4136630"/>
            <a:ext cx="12365714" cy="3693254"/>
          </a:xfrm>
          <a:custGeom>
            <a:avLst/>
            <a:gdLst/>
            <a:ahLst/>
            <a:cxnLst/>
            <a:rect l="l" t="t" r="r" b="b"/>
            <a:pathLst>
              <a:path w="12365714" h="3693254">
                <a:moveTo>
                  <a:pt x="0" y="0"/>
                </a:moveTo>
                <a:lnTo>
                  <a:pt x="12365714" y="0"/>
                </a:lnTo>
                <a:lnTo>
                  <a:pt x="12365714" y="3693254"/>
                </a:lnTo>
                <a:lnTo>
                  <a:pt x="0" y="36932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83D246-CC2A-3138-0065-84EE5F93B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3031D3F-9D2D-C47B-2095-C78A9691A2CB}"/>
              </a:ext>
            </a:extLst>
          </p:cNvPr>
          <p:cNvGrpSpPr/>
          <p:nvPr/>
        </p:nvGrpSpPr>
        <p:grpSpPr>
          <a:xfrm>
            <a:off x="3322892" y="1423225"/>
            <a:ext cx="11642217" cy="1830705"/>
            <a:chOff x="0" y="0"/>
            <a:chExt cx="15522956" cy="244094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4921A40-B1A4-20C8-4D9E-D3DAD05D679D}"/>
                </a:ext>
              </a:extLst>
            </p:cNvPr>
            <p:cNvSpPr/>
            <p:nvPr/>
          </p:nvSpPr>
          <p:spPr>
            <a:xfrm>
              <a:off x="31750" y="31750"/>
              <a:ext cx="15459456" cy="2377440"/>
            </a:xfrm>
            <a:custGeom>
              <a:avLst/>
              <a:gdLst/>
              <a:ahLst/>
              <a:cxnLst/>
              <a:rect l="l" t="t" r="r" b="b"/>
              <a:pathLst>
                <a:path w="15459456" h="2377440">
                  <a:moveTo>
                    <a:pt x="0" y="0"/>
                  </a:moveTo>
                  <a:lnTo>
                    <a:pt x="15459456" y="0"/>
                  </a:lnTo>
                  <a:lnTo>
                    <a:pt x="15459456" y="2377440"/>
                  </a:lnTo>
                  <a:lnTo>
                    <a:pt x="0" y="237744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0CC1E940-CAF1-13D3-4541-39B9DA920548}"/>
                </a:ext>
              </a:extLst>
            </p:cNvPr>
            <p:cNvSpPr/>
            <p:nvPr/>
          </p:nvSpPr>
          <p:spPr>
            <a:xfrm>
              <a:off x="0" y="0"/>
              <a:ext cx="15522956" cy="2440940"/>
            </a:xfrm>
            <a:custGeom>
              <a:avLst/>
              <a:gdLst/>
              <a:ahLst/>
              <a:cxnLst/>
              <a:rect l="l" t="t" r="r" b="b"/>
              <a:pathLst>
                <a:path w="15522956" h="2440940">
                  <a:moveTo>
                    <a:pt x="31750" y="0"/>
                  </a:moveTo>
                  <a:lnTo>
                    <a:pt x="15491206" y="0"/>
                  </a:lnTo>
                  <a:cubicBezTo>
                    <a:pt x="15508732" y="0"/>
                    <a:pt x="15522956" y="14224"/>
                    <a:pt x="15522956" y="31750"/>
                  </a:cubicBezTo>
                  <a:lnTo>
                    <a:pt x="15522956" y="2409190"/>
                  </a:lnTo>
                  <a:cubicBezTo>
                    <a:pt x="15522956" y="2426716"/>
                    <a:pt x="15508732" y="2440940"/>
                    <a:pt x="15491206" y="2440940"/>
                  </a:cubicBezTo>
                  <a:lnTo>
                    <a:pt x="31750" y="2440940"/>
                  </a:lnTo>
                  <a:cubicBezTo>
                    <a:pt x="14224" y="2440940"/>
                    <a:pt x="0" y="2426716"/>
                    <a:pt x="0" y="2409190"/>
                  </a:cubicBezTo>
                  <a:lnTo>
                    <a:pt x="0" y="31750"/>
                  </a:lnTo>
                  <a:cubicBezTo>
                    <a:pt x="0" y="14224"/>
                    <a:pt x="14224" y="0"/>
                    <a:pt x="31750" y="0"/>
                  </a:cubicBezTo>
                  <a:moveTo>
                    <a:pt x="31750" y="63500"/>
                  </a:moveTo>
                  <a:lnTo>
                    <a:pt x="31750" y="31750"/>
                  </a:lnTo>
                  <a:lnTo>
                    <a:pt x="63500" y="31750"/>
                  </a:lnTo>
                  <a:lnTo>
                    <a:pt x="63500" y="2409190"/>
                  </a:lnTo>
                  <a:lnTo>
                    <a:pt x="31750" y="2409190"/>
                  </a:lnTo>
                  <a:lnTo>
                    <a:pt x="31750" y="2377440"/>
                  </a:lnTo>
                  <a:lnTo>
                    <a:pt x="15491206" y="2377440"/>
                  </a:lnTo>
                  <a:lnTo>
                    <a:pt x="15491206" y="2409190"/>
                  </a:lnTo>
                  <a:lnTo>
                    <a:pt x="15459456" y="2409190"/>
                  </a:lnTo>
                  <a:lnTo>
                    <a:pt x="15459456" y="31750"/>
                  </a:lnTo>
                  <a:lnTo>
                    <a:pt x="15491206" y="31750"/>
                  </a:lnTo>
                  <a:lnTo>
                    <a:pt x="15491206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280DC12C-71B4-D7AD-B5E9-5144881D22CF}"/>
                </a:ext>
              </a:extLst>
            </p:cNvPr>
            <p:cNvSpPr txBox="1"/>
            <p:nvPr/>
          </p:nvSpPr>
          <p:spPr>
            <a:xfrm>
              <a:off x="0" y="-38100"/>
              <a:ext cx="15522956" cy="24790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536"/>
                </a:lnSpc>
              </a:pPr>
              <a:r>
                <a:rPr lang="en-US" sz="4200" spc="397" dirty="0">
                  <a:solidFill>
                    <a:srgbClr val="262626"/>
                  </a:solidFill>
                  <a:latin typeface="TT Smalls"/>
                </a:rPr>
                <a:t>Ambiguity 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2FBEC04-3006-C0FB-48B0-FDA7A7CF6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250" y="3755216"/>
            <a:ext cx="5163350" cy="535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38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22892" y="1423225"/>
            <a:ext cx="11642217" cy="1830705"/>
            <a:chOff x="0" y="0"/>
            <a:chExt cx="15522956" cy="2440940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5459456" cy="2377440"/>
            </a:xfrm>
            <a:custGeom>
              <a:avLst/>
              <a:gdLst/>
              <a:ahLst/>
              <a:cxnLst/>
              <a:rect l="l" t="t" r="r" b="b"/>
              <a:pathLst>
                <a:path w="15459456" h="2377440">
                  <a:moveTo>
                    <a:pt x="0" y="0"/>
                  </a:moveTo>
                  <a:lnTo>
                    <a:pt x="15459456" y="0"/>
                  </a:lnTo>
                  <a:lnTo>
                    <a:pt x="15459456" y="2377440"/>
                  </a:lnTo>
                  <a:lnTo>
                    <a:pt x="0" y="237744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5522956" cy="2440940"/>
            </a:xfrm>
            <a:custGeom>
              <a:avLst/>
              <a:gdLst/>
              <a:ahLst/>
              <a:cxnLst/>
              <a:rect l="l" t="t" r="r" b="b"/>
              <a:pathLst>
                <a:path w="15522956" h="2440940">
                  <a:moveTo>
                    <a:pt x="31750" y="0"/>
                  </a:moveTo>
                  <a:lnTo>
                    <a:pt x="15491206" y="0"/>
                  </a:lnTo>
                  <a:cubicBezTo>
                    <a:pt x="15508732" y="0"/>
                    <a:pt x="15522956" y="14224"/>
                    <a:pt x="15522956" y="31750"/>
                  </a:cubicBezTo>
                  <a:lnTo>
                    <a:pt x="15522956" y="2409190"/>
                  </a:lnTo>
                  <a:cubicBezTo>
                    <a:pt x="15522956" y="2426716"/>
                    <a:pt x="15508732" y="2440940"/>
                    <a:pt x="15491206" y="2440940"/>
                  </a:cubicBezTo>
                  <a:lnTo>
                    <a:pt x="31750" y="2440940"/>
                  </a:lnTo>
                  <a:cubicBezTo>
                    <a:pt x="14224" y="2440940"/>
                    <a:pt x="0" y="2426716"/>
                    <a:pt x="0" y="2409190"/>
                  </a:cubicBezTo>
                  <a:lnTo>
                    <a:pt x="0" y="31750"/>
                  </a:lnTo>
                  <a:cubicBezTo>
                    <a:pt x="0" y="14224"/>
                    <a:pt x="14224" y="0"/>
                    <a:pt x="31750" y="0"/>
                  </a:cubicBezTo>
                  <a:moveTo>
                    <a:pt x="31750" y="63500"/>
                  </a:moveTo>
                  <a:lnTo>
                    <a:pt x="31750" y="31750"/>
                  </a:lnTo>
                  <a:lnTo>
                    <a:pt x="63500" y="31750"/>
                  </a:lnTo>
                  <a:lnTo>
                    <a:pt x="63500" y="2409190"/>
                  </a:lnTo>
                  <a:lnTo>
                    <a:pt x="31750" y="2409190"/>
                  </a:lnTo>
                  <a:lnTo>
                    <a:pt x="31750" y="2377440"/>
                  </a:lnTo>
                  <a:lnTo>
                    <a:pt x="15491206" y="2377440"/>
                  </a:lnTo>
                  <a:lnTo>
                    <a:pt x="15491206" y="2409190"/>
                  </a:lnTo>
                  <a:lnTo>
                    <a:pt x="15459456" y="2409190"/>
                  </a:lnTo>
                  <a:lnTo>
                    <a:pt x="15459456" y="31750"/>
                  </a:lnTo>
                  <a:lnTo>
                    <a:pt x="15491206" y="31750"/>
                  </a:lnTo>
                  <a:lnTo>
                    <a:pt x="15491206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5522956" cy="24790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536"/>
                </a:lnSpc>
              </a:pPr>
              <a:r>
                <a:rPr lang="en-US" sz="4200" spc="397">
                  <a:solidFill>
                    <a:srgbClr val="262626"/>
                  </a:solidFill>
                  <a:latin typeface="TT Smalls"/>
                </a:rPr>
                <a:t>Diagram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3474047" y="4016560"/>
            <a:ext cx="11491061" cy="3985879"/>
          </a:xfrm>
          <a:custGeom>
            <a:avLst/>
            <a:gdLst/>
            <a:ahLst/>
            <a:cxnLst/>
            <a:rect l="l" t="t" r="r" b="b"/>
            <a:pathLst>
              <a:path w="11491061" h="3985879">
                <a:moveTo>
                  <a:pt x="0" y="0"/>
                </a:moveTo>
                <a:lnTo>
                  <a:pt x="11491062" y="0"/>
                </a:lnTo>
                <a:lnTo>
                  <a:pt x="11491062" y="3985878"/>
                </a:lnTo>
                <a:lnTo>
                  <a:pt x="0" y="39858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265</Words>
  <Application>Microsoft Office PowerPoint</Application>
  <PresentationFormat>Custom</PresentationFormat>
  <Paragraphs>86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Times New Roman Bold</vt:lpstr>
      <vt:lpstr>Times New Roman Italics</vt:lpstr>
      <vt:lpstr>Times New Roman</vt:lpstr>
      <vt:lpstr>TT Smalls</vt:lpstr>
      <vt:lpstr>Calibri</vt:lpstr>
      <vt:lpstr>Times New Roman Bold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NICE_PPT</dc:title>
  <cp:lastModifiedBy>Pranav Hingankar</cp:lastModifiedBy>
  <cp:revision>2</cp:revision>
  <dcterms:created xsi:type="dcterms:W3CDTF">2006-08-16T00:00:00Z</dcterms:created>
  <dcterms:modified xsi:type="dcterms:W3CDTF">2024-03-01T04:47:43Z</dcterms:modified>
  <dc:identifier>DAF-M0zDCsM</dc:identifier>
</cp:coreProperties>
</file>