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3" r:id="rId7"/>
    <p:sldId id="264" r:id="rId8"/>
    <p:sldId id="265" r:id="rId9"/>
    <p:sldId id="269" r:id="rId10"/>
    <p:sldId id="270" r:id="rId11"/>
    <p:sldId id="271" r:id="rId12"/>
    <p:sldId id="272" r:id="rId13"/>
    <p:sldId id="266" r:id="rId14"/>
    <p:sldId id="268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8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7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4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1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692" y="532248"/>
            <a:ext cx="7948756" cy="564240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IN" sz="5800" dirty="0">
                <a:latin typeface="Androgyne" panose="05080000000003050000" pitchFamily="82" charset="0"/>
              </a:rPr>
            </a:br>
            <a:r>
              <a:rPr lang="en-US" sz="5300" dirty="0">
                <a:latin typeface="Androgyne" panose="05080000000003050000" pitchFamily="82" charset="0"/>
              </a:rPr>
              <a:t>REAL TIME AIR QUALITY INDEX FROM VARIOUS LOCATIONS</a:t>
            </a:r>
            <a:br>
              <a:rPr lang="en-IN" dirty="0">
                <a:latin typeface="Androgyne" panose="05080000000003050000" pitchFamily="82" charset="0"/>
              </a:rPr>
            </a:br>
            <a:br>
              <a:rPr lang="en-IN" dirty="0">
                <a:latin typeface="Androgyne" panose="05080000000003050000" pitchFamily="82" charset="0"/>
              </a:rPr>
            </a:br>
            <a:r>
              <a:rPr lang="en-IN" sz="2000" dirty="0">
                <a:latin typeface="Androgyne" panose="05080000000003050000" pitchFamily="82" charset="0"/>
              </a:rPr>
              <a:t>Source: https://www.data.gov.in/</a:t>
            </a:r>
            <a:br>
              <a:rPr lang="en-IN" sz="2000" dirty="0">
                <a:latin typeface="Androgyne" panose="05080000000003050000" pitchFamily="82" charset="0"/>
              </a:rPr>
            </a:br>
            <a:r>
              <a:rPr lang="en-IN" sz="2000" dirty="0">
                <a:latin typeface="Androgyne" panose="05080000000003050000" pitchFamily="82" charset="0"/>
              </a:rPr>
              <a:t>Dataset: </a:t>
            </a:r>
            <a:r>
              <a:rPr lang="en-US" sz="2000" dirty="0">
                <a:latin typeface="Androgyne" panose="05080000000003050000" pitchFamily="82" charset="0"/>
              </a:rPr>
              <a:t>Real time air quality index from various locations</a:t>
            </a:r>
            <a:br>
              <a:rPr lang="en-US" sz="2000" i="0" dirty="0">
                <a:effectLst/>
                <a:latin typeface="Androgyne" panose="05080000000003050000" pitchFamily="82" charset="0"/>
              </a:rPr>
            </a:br>
            <a:r>
              <a:rPr lang="en-US" sz="2000" i="0" dirty="0">
                <a:effectLst/>
                <a:latin typeface="Androgyne" panose="05080000000003050000" pitchFamily="82" charset="0"/>
              </a:rPr>
              <a:t>Email: pranavisreeja05@gmail.com</a:t>
            </a:r>
            <a:br>
              <a:rPr lang="en-US" sz="2000" dirty="0">
                <a:latin typeface="Androgyne" panose="05080000000003050000" pitchFamily="82" charset="0"/>
              </a:rPr>
            </a:br>
            <a:r>
              <a:rPr lang="en-US" sz="2000" dirty="0" err="1">
                <a:latin typeface="Androgyne" panose="05080000000003050000" pitchFamily="82" charset="0"/>
              </a:rPr>
              <a:t>Github</a:t>
            </a:r>
            <a:r>
              <a:rPr lang="en-US" sz="2000" dirty="0">
                <a:latin typeface="Androgyne" panose="05080000000003050000" pitchFamily="82" charset="0"/>
              </a:rPr>
              <a:t> : https://github.com/pranavi-sreeja</a:t>
            </a:r>
            <a:br>
              <a:rPr lang="en-US" sz="2000" dirty="0">
                <a:latin typeface="Androgyne" panose="05080000000003050000" pitchFamily="82" charset="0"/>
              </a:rPr>
            </a:br>
            <a:r>
              <a:rPr lang="en-US" sz="2000" dirty="0">
                <a:latin typeface="Androgyne" panose="05080000000003050000" pitchFamily="82" charset="0"/>
              </a:rPr>
              <a:t>LinkedIn : </a:t>
            </a:r>
            <a:r>
              <a:rPr lang="en-IN" sz="2000" b="0" i="0" dirty="0">
                <a:effectLst/>
                <a:latin typeface="-apple-system"/>
              </a:rPr>
              <a:t>www.linkedin.com/in/pranavi-mannava-5905982b4</a:t>
            </a:r>
            <a:endParaRPr sz="2000" dirty="0">
              <a:latin typeface="Androgyne" panose="05080000000003050000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37B6E-36DE-DF96-009A-F1CC4371326C}"/>
              </a:ext>
            </a:extLst>
          </p:cNvPr>
          <p:cNvSpPr txBox="1"/>
          <p:nvPr/>
        </p:nvSpPr>
        <p:spPr>
          <a:xfrm>
            <a:off x="6459794" y="6475497"/>
            <a:ext cx="378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    P</a:t>
            </a:r>
            <a:r>
              <a:rPr lang="en-IN" dirty="0" err="1">
                <a:latin typeface="Androgyne" panose="05080000000003050000" pitchFamily="82" charset="0"/>
              </a:rPr>
              <a:t>ranavi</a:t>
            </a:r>
            <a:r>
              <a:rPr lang="en-IN" dirty="0">
                <a:latin typeface="Androgyne" panose="05080000000003050000" pitchFamily="82" charset="0"/>
              </a:rPr>
              <a:t> Sreeja Mannava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E3ACB-FB6D-63F3-5F7C-27899D00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52" y="176980"/>
            <a:ext cx="687372" cy="934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E9355D-33DA-744E-1135-38EE6892A2E5}"/>
              </a:ext>
            </a:extLst>
          </p:cNvPr>
          <p:cNvSpPr txBox="1"/>
          <p:nvPr/>
        </p:nvSpPr>
        <p:spPr>
          <a:xfrm>
            <a:off x="1160206" y="476244"/>
            <a:ext cx="729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Androgyne" panose="05080000000003050000" pitchFamily="82" charset="0"/>
              </a:rPr>
              <a:t>Indian Government Dataset Analysis</a:t>
            </a:r>
          </a:p>
        </p:txBody>
      </p:sp>
      <p:pic>
        <p:nvPicPr>
          <p:cNvPr id="2050" name="Picture 2" descr="Linkedin icons for free download | Freepik">
            <a:extLst>
              <a:ext uri="{FF2B5EF4-FFF2-40B4-BE49-F238E27FC236}">
                <a16:creationId xmlns:a16="http://schemas.microsoft.com/office/drawing/2014/main" id="{1044F920-CD54-DBAF-79AC-B3D522BC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3" y="5927021"/>
            <a:ext cx="153165" cy="14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C179C-5EA5-894E-26BA-73D917CBE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47" y="5397842"/>
            <a:ext cx="199921" cy="107353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0FDD7A44-16BE-6D10-DF78-3C9218B0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8" name="Picture 4" descr="GitHub Logo and symbol, meaning ...">
            <a:extLst>
              <a:ext uri="{FF2B5EF4-FFF2-40B4-BE49-F238E27FC236}">
                <a16:creationId xmlns:a16="http://schemas.microsoft.com/office/drawing/2014/main" id="{07B02AF0-97D8-C0B8-0339-AC31E57E8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86" y="5626181"/>
            <a:ext cx="560438" cy="23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8AC8B-D184-0EF6-4C40-929B074C7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4F2C-515D-D2CE-A431-729555AD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ndrogyne" panose="05080000000003050000" pitchFamily="82" charset="0"/>
              </a:rPr>
              <a:t>Pollutants Distribution</a:t>
            </a:r>
            <a:endParaRPr dirty="0">
              <a:latin typeface="Androgyne" panose="05080000000003050000" pitchFamily="82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189746-5CF6-33D3-68DE-BBB0AAAF8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06" y="5466782"/>
            <a:ext cx="84965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This pie chart displays the </a:t>
            </a:r>
            <a:r>
              <a:rPr lang="en-US" altLang="en-US" dirty="0">
                <a:latin typeface="Androgyne" panose="05080000000003050000" pitchFamily="82" charset="0"/>
              </a:rPr>
              <a:t>pollutants and their percentage levels affection the air quality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drogyne" panose="05080000000003050000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It shows that PM2.5 is dangerous pollutant</a:t>
            </a:r>
          </a:p>
        </p:txBody>
      </p:sp>
      <p:pic>
        <p:nvPicPr>
          <p:cNvPr id="3" name="Picture 2" descr="pie_chart.png">
            <a:extLst>
              <a:ext uri="{FF2B5EF4-FFF2-40B4-BE49-F238E27FC236}">
                <a16:creationId xmlns:a16="http://schemas.microsoft.com/office/drawing/2014/main" id="{32B644FC-472B-0758-E604-F0D0951B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39" y="1956618"/>
            <a:ext cx="3721508" cy="34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0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2743F-5822-B19F-3565-08E401C8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23F4-5569-7B22-25AA-AFE6EEF0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L</a:t>
            </a:r>
            <a:r>
              <a:rPr lang="en-IN" dirty="0">
                <a:latin typeface="Androgyne" panose="05080000000003050000" pitchFamily="82" charset="0"/>
              </a:rPr>
              <a:t>east Polluted States</a:t>
            </a:r>
            <a:endParaRPr dirty="0">
              <a:latin typeface="Androgyne" panose="05080000000003050000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ADE2B-E1AE-C0D4-5DFE-BA06D9B266FA}"/>
              </a:ext>
            </a:extLst>
          </p:cNvPr>
          <p:cNvSpPr txBox="1"/>
          <p:nvPr/>
        </p:nvSpPr>
        <p:spPr>
          <a:xfrm>
            <a:off x="742334" y="5383182"/>
            <a:ext cx="7929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This bar plot shows the </a:t>
            </a:r>
            <a:r>
              <a:rPr lang="en-US" altLang="en-US" dirty="0">
                <a:latin typeface="Androgyne" panose="05080000000003050000" pitchFamily="82" charset="0"/>
              </a:rPr>
              <a:t>least polluted states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drogyne" panose="05080000000003050000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It </a:t>
            </a:r>
            <a:r>
              <a:rPr lang="en-US" altLang="en-US" dirty="0">
                <a:latin typeface="Androgyne" panose="05080000000003050000" pitchFamily="82" charset="0"/>
              </a:rPr>
              <a:t>draws the conclusion that Tripura is the least polluted state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drogyne" panose="05080000000003050000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E9FE6-1503-51CB-61C5-E6947A35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1" y="1848464"/>
            <a:ext cx="6961239" cy="32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8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5A8EA-5FD9-FEBF-23E8-F58121BDA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BD52-4DAC-9AFF-A94B-CDC099F3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286604"/>
            <a:ext cx="8524568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S</a:t>
            </a:r>
            <a:r>
              <a:rPr lang="en-IN" dirty="0" err="1">
                <a:latin typeface="Androgyne" panose="05080000000003050000" pitchFamily="82" charset="0"/>
              </a:rPr>
              <a:t>tate</a:t>
            </a:r>
            <a:r>
              <a:rPr lang="en-IN" dirty="0">
                <a:latin typeface="Androgyne" panose="05080000000003050000" pitchFamily="82" charset="0"/>
              </a:rPr>
              <a:t>-wise Pollution levels</a:t>
            </a:r>
            <a:endParaRPr dirty="0">
              <a:latin typeface="Androgyne" panose="05080000000003050000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F7839-7F5B-4619-6A38-91ABDA1233D1}"/>
              </a:ext>
            </a:extLst>
          </p:cNvPr>
          <p:cNvSpPr txBox="1"/>
          <p:nvPr/>
        </p:nvSpPr>
        <p:spPr>
          <a:xfrm>
            <a:off x="742334" y="5383182"/>
            <a:ext cx="7929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This </a:t>
            </a:r>
            <a:r>
              <a:rPr lang="en-US" altLang="en-US" dirty="0">
                <a:latin typeface="Androgyne" panose="05080000000003050000" pitchFamily="82" charset="0"/>
              </a:rPr>
              <a:t>pie-chart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 displays the </a:t>
            </a:r>
            <a:r>
              <a:rPr lang="en-US" altLang="en-US" dirty="0">
                <a:latin typeface="Androgyne" panose="05080000000003050000" pitchFamily="82" charset="0"/>
              </a:rPr>
              <a:t>pollution levels of all the states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drogyne" panose="05080000000003050000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0" i="0" dirty="0">
                <a:effectLst/>
                <a:latin typeface="system-ui"/>
              </a:rPr>
              <a:t>The pie chart depicts that JHARKHAND is the highest polluted state The lowest polluted state is TRIPURA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drogyne" panose="05080000000003050000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1359E-4EC7-67B1-4E02-D71B62A5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29" y="1917290"/>
            <a:ext cx="6804828" cy="32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9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4A0F-2190-ABCF-045D-4F6373D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686"/>
            <a:ext cx="8229600" cy="1143000"/>
          </a:xfrm>
        </p:spPr>
        <p:txBody>
          <a:bodyPr/>
          <a:lstStyle/>
          <a:p>
            <a:r>
              <a:rPr lang="en-IN" dirty="0">
                <a:latin typeface="Androgyne" panose="05080000000003050000" pitchFamily="82" charset="0"/>
              </a:rPr>
              <a:t>Dataset Observation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50282-F628-3DA4-4341-0DD90A8D7744}"/>
              </a:ext>
            </a:extLst>
          </p:cNvPr>
          <p:cNvSpPr txBox="1"/>
          <p:nvPr/>
        </p:nvSpPr>
        <p:spPr>
          <a:xfrm>
            <a:off x="334298" y="1897626"/>
            <a:ext cx="84950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 dirty="0">
                <a:latin typeface="Androgyne" panose="05080000000003050000" pitchFamily="82" charset="0"/>
              </a:rPr>
              <a:t>1. Date Range &amp; Missing Data: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The dataset has 196 missing values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The missing values are replaced with median for better efficiency</a:t>
            </a:r>
          </a:p>
          <a:p>
            <a:pPr algn="just"/>
            <a:endParaRPr lang="en-US" dirty="0">
              <a:latin typeface="Androgyne" panose="05080000000003050000" pitchFamily="82" charset="0"/>
            </a:endParaRPr>
          </a:p>
          <a:p>
            <a:pPr>
              <a:buNone/>
            </a:pPr>
            <a:r>
              <a:rPr lang="en-US" u="sng" dirty="0"/>
              <a:t>2. High Pollution in Major Cities:</a:t>
            </a:r>
          </a:p>
          <a:p>
            <a:r>
              <a:rPr lang="en-US" dirty="0"/>
              <a:t>     - Cities like Delhi, Mumbai, Hyderabad, and Kolkata have consistently high pollution levels due to heavy traffic and industrial activities.</a:t>
            </a:r>
          </a:p>
          <a:p>
            <a:pPr algn="just"/>
            <a:endParaRPr lang="en-US" dirty="0">
              <a:latin typeface="Androgyne" panose="05080000000003050000" pitchFamily="82" charset="0"/>
            </a:endParaRPr>
          </a:p>
          <a:p>
            <a:pPr>
              <a:buNone/>
            </a:pPr>
            <a:r>
              <a:rPr lang="en-US" u="sng" dirty="0"/>
              <a:t>3. Dominant Pollutants:</a:t>
            </a:r>
          </a:p>
          <a:p>
            <a:r>
              <a:rPr lang="en-US" b="1" dirty="0"/>
              <a:t>          - </a:t>
            </a:r>
            <a:r>
              <a:rPr lang="en-US" dirty="0"/>
              <a:t>PM10 and NO2 are the most common pollutants, indicating that vehicle emissions and construction activities are major contributors to pollution.</a:t>
            </a:r>
          </a:p>
          <a:p>
            <a:r>
              <a:rPr lang="en-US" dirty="0"/>
              <a:t>           - Some cities show higher levels of NH3, likely due to agricultural activities and waste processing.</a:t>
            </a:r>
          </a:p>
          <a:p>
            <a:pPr algn="just"/>
            <a:endParaRPr lang="en-US" dirty="0">
              <a:latin typeface="Androgyne" panose="05080000000003050000" pitchFamily="82" charset="0"/>
            </a:endParaRPr>
          </a:p>
          <a:p>
            <a:pPr algn="just"/>
            <a:endParaRPr lang="en-IN" dirty="0">
              <a:latin typeface="Androgyne" panose="0508000000000305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6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974F9-EB62-6D1C-B6B6-E7DC1045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D448-C101-8884-4EC5-0B38A632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686"/>
            <a:ext cx="8229600" cy="1143000"/>
          </a:xfrm>
        </p:spPr>
        <p:txBody>
          <a:bodyPr/>
          <a:lstStyle/>
          <a:p>
            <a:r>
              <a:rPr lang="en-IN" dirty="0">
                <a:latin typeface="Androgyne" panose="05080000000003050000" pitchFamily="82" charset="0"/>
              </a:rPr>
              <a:t>Dataset Observation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8BE8D-F50B-66D6-C43A-4A1BE364C385}"/>
              </a:ext>
            </a:extLst>
          </p:cNvPr>
          <p:cNvSpPr txBox="1"/>
          <p:nvPr/>
        </p:nvSpPr>
        <p:spPr>
          <a:xfrm>
            <a:off x="334298" y="1897626"/>
            <a:ext cx="84950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u="sng" dirty="0"/>
              <a:t>4. Statistical Insights:</a:t>
            </a:r>
          </a:p>
          <a:p>
            <a:r>
              <a:rPr lang="en-US" dirty="0"/>
              <a:t>       - The T-test confirmed that PM10 and NO2 levels are significantly different, meaning they may come from different sources.</a:t>
            </a:r>
          </a:p>
          <a:p>
            <a:r>
              <a:rPr lang="en-US" dirty="0"/>
              <a:t>        - The Chi-Square Test showed no significant relationship between the type of pollutant and the city, meaning pollution sources are common across multiple cities.</a:t>
            </a:r>
          </a:p>
          <a:p>
            <a:endParaRPr lang="en-US" dirty="0"/>
          </a:p>
          <a:p>
            <a:pPr>
              <a:buNone/>
            </a:pPr>
            <a:r>
              <a:rPr lang="en-US" u="sng" dirty="0"/>
              <a:t>5. Pollution Spikes in Urban Areas:</a:t>
            </a:r>
          </a:p>
          <a:p>
            <a:r>
              <a:rPr lang="en-US" dirty="0"/>
              <a:t>       - Metropolitan areas experience frequent pollution spikes, while smaller cities show more stable pollution levels.</a:t>
            </a:r>
          </a:p>
          <a:p>
            <a:endParaRPr lang="en-US" dirty="0"/>
          </a:p>
          <a:p>
            <a:pPr algn="just"/>
            <a:endParaRPr lang="en-IN" dirty="0">
              <a:latin typeface="Androgyne" panose="0508000000000305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81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64015"/>
            <a:ext cx="7543801" cy="4023360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analysis of the air quality data gave important insights into pollution levels across different cities in India.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After cleaning and organizing the data, it was clear that big cities like Delhi, Mumbai, and Hyderabad have higher pollution levels because of traffic and factories.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Pollution levels were higher in winter due to more emissions and less air movement, while they dropped during the rainy season as rain helped clear the air.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analysis suggests that pollution in big cities is mainly due to traffic and industrial activities.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To improve air quality, stricter pollution control measures, better traffic management, and cleaner industrial practices are needed.</a:t>
            </a:r>
            <a:endParaRPr dirty="0">
              <a:latin typeface="Androgyne" panose="05080000000003050000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05" y="2002831"/>
            <a:ext cx="7543801" cy="4023360"/>
          </a:xfrm>
        </p:spPr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This presentation provides an analysis of the </a:t>
            </a:r>
            <a:r>
              <a:rPr lang="en-US" dirty="0">
                <a:latin typeface="Androgyne" panose="05080000000003050000" pitchFamily="82" charset="0"/>
              </a:rPr>
              <a:t>air-quality index of various locations in India.</a:t>
            </a:r>
            <a:endParaRPr dirty="0">
              <a:latin typeface="Androgyne" panose="05080000000003050000" pitchFamily="82" charset="0"/>
            </a:endParaRPr>
          </a:p>
          <a:p>
            <a:r>
              <a:rPr dirty="0">
                <a:latin typeface="Androgyne" panose="05080000000003050000" pitchFamily="82" charset="0"/>
              </a:rPr>
              <a:t>- P</a:t>
            </a:r>
            <a:r>
              <a:rPr lang="en-US" dirty="0">
                <a:latin typeface="Androgyne" panose="05080000000003050000" pitchFamily="82" charset="0"/>
              </a:rPr>
              <a:t>ollution levels of different states</a:t>
            </a:r>
            <a:endParaRPr dirty="0">
              <a:latin typeface="Androgyne" panose="05080000000003050000" pitchFamily="82" charset="0"/>
            </a:endParaRPr>
          </a:p>
          <a:p>
            <a:r>
              <a:rPr dirty="0">
                <a:latin typeface="Androgyne" panose="05080000000003050000" pitchFamily="82" charset="0"/>
              </a:rPr>
              <a:t>- D</a:t>
            </a:r>
            <a:r>
              <a:rPr lang="en-US" dirty="0">
                <a:latin typeface="Androgyne" panose="05080000000003050000" pitchFamily="82" charset="0"/>
              </a:rPr>
              <a:t>angerous pollutants</a:t>
            </a:r>
            <a:endParaRPr dirty="0">
              <a:latin typeface="Androgyne" panose="05080000000003050000" pitchFamily="82" charset="0"/>
            </a:endParaRPr>
          </a:p>
          <a:p>
            <a:r>
              <a:rPr dirty="0">
                <a:latin typeface="Androgyne" panose="05080000000003050000" pitchFamily="82" charset="0"/>
              </a:rPr>
              <a:t>- </a:t>
            </a:r>
            <a:r>
              <a:rPr lang="en-US" dirty="0">
                <a:latin typeface="Androgyne" panose="05080000000003050000" pitchFamily="82" charset="0"/>
              </a:rPr>
              <a:t>Pollution levels in different cities</a:t>
            </a:r>
            <a:endParaRPr lang="en-IN" dirty="0">
              <a:latin typeface="Androgyne" panose="05080000000003050000" pitchFamily="82" charset="0"/>
            </a:endParaRPr>
          </a:p>
          <a:p>
            <a:r>
              <a:rPr lang="en-US" dirty="0">
                <a:latin typeface="Androgyne" panose="05080000000003050000" pitchFamily="82" charset="0"/>
              </a:rPr>
              <a:t>- </a:t>
            </a:r>
            <a:r>
              <a:rPr lang="en-IN" dirty="0">
                <a:latin typeface="Androgyne" panose="05080000000003050000" pitchFamily="82" charset="0"/>
              </a:rPr>
              <a:t>Comparison of pollution levels across various cities</a:t>
            </a:r>
            <a:endParaRPr dirty="0">
              <a:latin typeface="Androgyne" panose="05080000000003050000" pitchFamily="82" charset="0"/>
            </a:endParaRPr>
          </a:p>
          <a:p>
            <a:r>
              <a:rPr dirty="0">
                <a:latin typeface="Androgyne" panose="05080000000003050000" pitchFamily="82" charset="0"/>
              </a:rPr>
              <a:t>- Key insights and conclusions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7F37-A788-E3A2-382A-4683D1F5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1816-6322-04F2-D978-479ABDBF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608" y="831590"/>
            <a:ext cx="7543800" cy="905771"/>
          </a:xfrm>
        </p:spPr>
        <p:txBody>
          <a:bodyPr/>
          <a:lstStyle/>
          <a:p>
            <a:pPr algn="just">
              <a:buNone/>
            </a:pPr>
            <a:r>
              <a:rPr lang="en-US" b="1" dirty="0">
                <a:latin typeface="Androgyne" panose="05080000000003050000" pitchFamily="82" charset="0"/>
              </a:rPr>
              <a:t>Initial Analysis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BDD3-AE09-E3EA-514C-5A64899C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2" y="1877961"/>
            <a:ext cx="7796490" cy="4375355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u="sng" dirty="0">
                <a:latin typeface="Androgyne" panose="05080000000003050000" pitchFamily="82" charset="0"/>
              </a:rPr>
              <a:t>Dataset Overview: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The dataset contains 3,312 rows and 11 columns.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It records the pollution levels across various states and cities in India.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The dataset has 196 missing values.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The data types include text (categorical) and numerical values.</a:t>
            </a:r>
          </a:p>
          <a:p>
            <a:pPr algn="just">
              <a:buNone/>
            </a:pPr>
            <a:r>
              <a:rPr lang="en-US" u="sng" dirty="0">
                <a:latin typeface="Androgyne" panose="05080000000003050000" pitchFamily="82" charset="0"/>
              </a:rPr>
              <a:t>Key Analysis:</a:t>
            </a:r>
          </a:p>
          <a:p>
            <a:pPr marL="0" indent="0" algn="just">
              <a:buNone/>
            </a:pPr>
            <a:r>
              <a:rPr lang="en-US" dirty="0"/>
              <a:t>*The dataset contains pollution data from various cities and monitoring stations across India.</a:t>
            </a:r>
          </a:p>
          <a:p>
            <a:pPr marL="0" indent="0" algn="just">
              <a:buNone/>
            </a:pPr>
            <a:r>
              <a:rPr lang="en-US" dirty="0"/>
              <a:t>*Some states and cities have higher concentrations of specific pollutants than others.</a:t>
            </a:r>
          </a:p>
          <a:p>
            <a:pPr marL="0" indent="0" algn="just">
              <a:buNone/>
            </a:pPr>
            <a:r>
              <a:rPr lang="en-US" dirty="0"/>
              <a:t>*The dataset includes pollutants like PM10, NO2, CO, OZONE, and NH3.</a:t>
            </a:r>
          </a:p>
          <a:p>
            <a:pPr marL="0" indent="0" algn="just">
              <a:buNone/>
            </a:pPr>
            <a:r>
              <a:rPr lang="en-US" b="1" dirty="0"/>
              <a:t>*</a:t>
            </a:r>
            <a:r>
              <a:rPr lang="en-US" dirty="0"/>
              <a:t>PM10 and NO2 are among the most frequently recorded pollutants.</a:t>
            </a:r>
          </a:p>
          <a:p>
            <a:pPr marL="0" indent="0" algn="just">
              <a:buNone/>
            </a:pPr>
            <a:r>
              <a:rPr lang="en-US" dirty="0"/>
              <a:t>*Pollution levels vary by state and city, possibly due to industrial activity, vehicle emissions, and population density.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latin typeface="Androgyne" panose="0508000000000305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3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Frequency of pollution records by state</a:t>
            </a:r>
            <a:endParaRPr dirty="0">
              <a:latin typeface="Androgyne" panose="05080000000003050000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244" y="5463381"/>
            <a:ext cx="7423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latin typeface="Androgyne" panose="05080000000003050000" pitchFamily="82" charset="0"/>
              </a:rPr>
              <a:t>The </a:t>
            </a:r>
            <a:r>
              <a:rPr lang="en-US" dirty="0">
                <a:latin typeface="Androgyne" panose="05080000000003050000" pitchFamily="82" charset="0"/>
              </a:rPr>
              <a:t>histogram shows the pollution levels across different states and Maharashtra is recorded the highest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3076" name="Picture 4" descr="Output image">
            <a:extLst>
              <a:ext uri="{FF2B5EF4-FFF2-40B4-BE49-F238E27FC236}">
                <a16:creationId xmlns:a16="http://schemas.microsoft.com/office/drawing/2014/main" id="{0EE62F9D-9589-3755-0B4E-D9A72011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1877961"/>
            <a:ext cx="7452359" cy="35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Androgyne" panose="05080000000003050000" pitchFamily="82" charset="0"/>
              </a:rPr>
              <a:t>Distribution of </a:t>
            </a:r>
            <a:r>
              <a:rPr lang="en-US" dirty="0">
                <a:latin typeface="Androgyne" panose="05080000000003050000" pitchFamily="82" charset="0"/>
              </a:rPr>
              <a:t>Maximum Pollutant Levels</a:t>
            </a:r>
            <a:endParaRPr dirty="0">
              <a:latin typeface="Androgyne" panose="05080000000003050000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846" y="5668962"/>
            <a:ext cx="7910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latin typeface="Androgyne" panose="05080000000003050000" pitchFamily="82" charset="0"/>
              </a:rPr>
              <a:t>The boxplot shows th</a:t>
            </a:r>
            <a:r>
              <a:rPr lang="en-US" dirty="0">
                <a:latin typeface="Androgyne" panose="05080000000003050000" pitchFamily="82" charset="0"/>
              </a:rPr>
              <a:t>at t</a:t>
            </a:r>
            <a:r>
              <a:rPr lang="en-US" dirty="0"/>
              <a:t>here is high variation in pollution levels across different pollutants.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A33082F9-1BF4-E90C-AA43-ED5D75E1C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30" y="1877961"/>
            <a:ext cx="7030064" cy="336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A4A82-0035-FD11-7605-7C35300A1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8CE6-0314-B88A-FEDC-61005D19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 Different Pollutant Levels</a:t>
            </a:r>
            <a:endParaRPr dirty="0">
              <a:latin typeface="Androgyne" panose="05080000000003050000" pitchFamily="82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6707F36-EE9B-4882-9C8C-E56E1FC2A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07" y="5394871"/>
            <a:ext cx="70802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ndrogyne" panose="05080000000003050000" pitchFamily="82" charset="0"/>
              </a:rPr>
              <a:t>This line plot visualizes different pollutant types and their concentration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ndrogyne" panose="05080000000003050000" pitchFamily="82" charset="0"/>
              </a:rPr>
              <a:t>It reveals that PM10 is the most dangerous pollutant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31162-563F-22D1-A897-FA246FA1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1868129"/>
            <a:ext cx="8052619" cy="325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96CDF-D504-6BE8-3D6B-93E0C69B6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96BB-D380-FF89-323A-AFB9FA50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D</a:t>
            </a:r>
            <a:r>
              <a:rPr lang="en-IN" dirty="0" err="1">
                <a:latin typeface="Androgyne" panose="05080000000003050000" pitchFamily="82" charset="0"/>
              </a:rPr>
              <a:t>ifferent</a:t>
            </a:r>
            <a:r>
              <a:rPr lang="en-IN" dirty="0">
                <a:latin typeface="Androgyne" panose="05080000000003050000" pitchFamily="82" charset="0"/>
              </a:rPr>
              <a:t> Pollutants in Hyderabad</a:t>
            </a:r>
            <a:endParaRPr dirty="0">
              <a:latin typeface="Androgyne" panose="05080000000003050000" pitchFamily="8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B3F93EA-53EB-56AC-8846-A71BB200571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81663" y="5144461"/>
            <a:ext cx="78756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drogyne" panose="05080000000003050000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This line plot shows </a:t>
            </a:r>
            <a:r>
              <a:rPr lang="en-US" altLang="en-US" dirty="0">
                <a:latin typeface="Androgyne" panose="05080000000003050000" pitchFamily="82" charset="0"/>
              </a:rPr>
              <a:t>the different pollutants affection Hyderabad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It </a:t>
            </a:r>
            <a:r>
              <a:rPr lang="en-US" altLang="en-US" dirty="0">
                <a:latin typeface="Androgyne" panose="05080000000003050000" pitchFamily="82" charset="0"/>
              </a:rPr>
              <a:t>reveals that PM10 pollutant which is dangerous is affecting the air-quality of Hyderabad mostly.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C6317-4681-098D-E2F7-CA7075CA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1" y="1877961"/>
            <a:ext cx="8391832" cy="33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3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B9F86-ACB3-7FCE-53CB-96505D649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C2CB-7EFE-5848-E355-AA2270B3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Heatmap of Pollutant Levels</a:t>
            </a:r>
            <a:endParaRPr dirty="0">
              <a:latin typeface="Androgyne" panose="05080000000003050000" pitchFamily="82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A7DE8AE-99CC-58ED-2BDD-B149B451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53" y="5217179"/>
            <a:ext cx="75466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/>
              <a:t>This heatmap represents the correlation between different pollutant levels: </a:t>
            </a:r>
            <a:r>
              <a:rPr lang="en-IN" dirty="0" err="1"/>
              <a:t>pollutant_min</a:t>
            </a:r>
            <a:r>
              <a:rPr lang="en-IN" dirty="0"/>
              <a:t>, </a:t>
            </a:r>
            <a:r>
              <a:rPr lang="en-IN" dirty="0" err="1"/>
              <a:t>pollutant_max</a:t>
            </a:r>
            <a:r>
              <a:rPr lang="en-IN" dirty="0"/>
              <a:t>, and </a:t>
            </a:r>
            <a:r>
              <a:rPr lang="en-IN" dirty="0" err="1"/>
              <a:t>pollutant_avg</a:t>
            </a:r>
            <a:r>
              <a:rPr lang="en-IN" dirty="0"/>
              <a:t>.</a:t>
            </a:r>
            <a:endParaRPr lang="en-US" dirty="0">
              <a:latin typeface="Androgyne" panose="05080000000003050000" pitchFamily="8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The average pollution level is most strongly affected by the maximum pollution level.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drogyne" panose="05080000000003050000" pitchFamily="82" charset="0"/>
            </a:endParaRPr>
          </a:p>
        </p:txBody>
      </p:sp>
      <p:pic>
        <p:nvPicPr>
          <p:cNvPr id="3" name="Picture 2" descr="heatmap.png">
            <a:extLst>
              <a:ext uri="{FF2B5EF4-FFF2-40B4-BE49-F238E27FC236}">
                <a16:creationId xmlns:a16="http://schemas.microsoft.com/office/drawing/2014/main" id="{C9B60456-FFC6-9578-4DEB-8B8E99D56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58" y="1792713"/>
            <a:ext cx="6400800" cy="35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7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3970D-926A-6B72-DE2C-5BEC463ED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B7A3-8160-4211-029F-0D0DB69B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Frequency of Different Pollutants</a:t>
            </a:r>
            <a:endParaRPr dirty="0">
              <a:latin typeface="Androgyne" panose="05080000000003050000" pitchFamily="8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1CBC6E-18DB-D4A5-2C34-9BD37D2A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58" y="4934417"/>
            <a:ext cx="796412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NH3 (Ammonia) appears to be the most frequently recorded pollutant, followed closely by OZONE and SO2.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PM2.5 and PM10 (Particulate Matter) are also highly frequent pollutants, indicating concerns about air quality due to fine particulate matter.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drogyne" panose="05080000000003050000" pitchFamily="82" charset="0"/>
            </a:endParaRPr>
          </a:p>
        </p:txBody>
      </p:sp>
      <p:pic>
        <p:nvPicPr>
          <p:cNvPr id="3" name="Picture 2" descr="bar_chart.png">
            <a:extLst>
              <a:ext uri="{FF2B5EF4-FFF2-40B4-BE49-F238E27FC236}">
                <a16:creationId xmlns:a16="http://schemas.microsoft.com/office/drawing/2014/main" id="{EB9C302B-D5BA-DA20-2EBD-8832C8C79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89" y="1884844"/>
            <a:ext cx="6646607" cy="29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55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305</TotalTime>
  <Words>826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Androgyne</vt:lpstr>
      <vt:lpstr>-apple-system</vt:lpstr>
      <vt:lpstr>Arial</vt:lpstr>
      <vt:lpstr>Calibri</vt:lpstr>
      <vt:lpstr>Calibri Light</vt:lpstr>
      <vt:lpstr>system-ui</vt:lpstr>
      <vt:lpstr>Retrospect</vt:lpstr>
      <vt:lpstr> REAL TIME AIR QUALITY INDEX FROM VARIOUS LOCATIONS  Source: https://www.data.gov.in/ Dataset: Real time air quality index from various locations Email: pranavisreeja05@gmail.com Github : https://github.com/pranavi-sreeja LinkedIn : www.linkedin.com/in/pranavi-mannava-5905982b4</vt:lpstr>
      <vt:lpstr>Introduction</vt:lpstr>
      <vt:lpstr>Initial Analysis of the Dataset</vt:lpstr>
      <vt:lpstr>Frequency of pollution records by state</vt:lpstr>
      <vt:lpstr>Distribution of Maximum Pollutant Levels</vt:lpstr>
      <vt:lpstr> Different Pollutant Levels</vt:lpstr>
      <vt:lpstr>Different Pollutants in Hyderabad</vt:lpstr>
      <vt:lpstr>Heatmap of Pollutant Levels</vt:lpstr>
      <vt:lpstr>Frequency of Different Pollutants</vt:lpstr>
      <vt:lpstr>Pollutants Distribution</vt:lpstr>
      <vt:lpstr>Least Polluted States</vt:lpstr>
      <vt:lpstr>State-wise Pollution levels</vt:lpstr>
      <vt:lpstr>Dataset Observation</vt:lpstr>
      <vt:lpstr>Dataset Observation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HANU SATYA BHARADWAJ KOLLEPARA</dc:creator>
  <cp:keywords/>
  <dc:description>generated using python-pptx</dc:description>
  <cp:lastModifiedBy>pranavi sreeja</cp:lastModifiedBy>
  <cp:revision>17</cp:revision>
  <dcterms:created xsi:type="dcterms:W3CDTF">2013-01-27T09:14:16Z</dcterms:created>
  <dcterms:modified xsi:type="dcterms:W3CDTF">2025-03-23T04:59:11Z</dcterms:modified>
  <cp:category/>
</cp:coreProperties>
</file>