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2" r:id="rId6"/>
    <p:sldId id="301" r:id="rId7"/>
    <p:sldId id="303" r:id="rId8"/>
    <p:sldId id="307" r:id="rId9"/>
    <p:sldId id="308" r:id="rId10"/>
    <p:sldId id="305" r:id="rId11"/>
    <p:sldId id="306" r:id="rId12"/>
    <p:sldId id="310" r:id="rId13"/>
    <p:sldId id="309" r:id="rId14"/>
    <p:sldId id="311" r:id="rId15"/>
    <p:sldId id="31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3DCA30-047C-4CC8-8986-6C9B1EB47280}" v="3" dt="2024-01-17T15:36:00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uchuri Pranavi" userId="7b13472bf42a355b" providerId="LiveId" clId="{DC3DCA30-047C-4CC8-8986-6C9B1EB47280}"/>
    <pc:docChg chg="undo custSel addSld modSld sldOrd">
      <pc:chgData name="Paruchuri Pranavi" userId="7b13472bf42a355b" providerId="LiveId" clId="{DC3DCA30-047C-4CC8-8986-6C9B1EB47280}" dt="2024-01-18T05:04:39.923" v="685" actId="20577"/>
      <pc:docMkLst>
        <pc:docMk/>
      </pc:docMkLst>
      <pc:sldChg chg="modSp mod">
        <pc:chgData name="Paruchuri Pranavi" userId="7b13472bf42a355b" providerId="LiveId" clId="{DC3DCA30-047C-4CC8-8986-6C9B1EB47280}" dt="2024-01-18T04:22:27.217" v="488" actId="1076"/>
        <pc:sldMkLst>
          <pc:docMk/>
          <pc:sldMk cId="2543503558" sldId="303"/>
        </pc:sldMkLst>
        <pc:spChg chg="mod">
          <ac:chgData name="Paruchuri Pranavi" userId="7b13472bf42a355b" providerId="LiveId" clId="{DC3DCA30-047C-4CC8-8986-6C9B1EB47280}" dt="2024-01-18T04:22:20.891" v="487" actId="1076"/>
          <ac:spMkLst>
            <pc:docMk/>
            <pc:sldMk cId="2543503558" sldId="303"/>
            <ac:spMk id="4" creationId="{8F26CEC9-D4D4-7B91-78B7-1ACDAED5480B}"/>
          </ac:spMkLst>
        </pc:spChg>
        <pc:picChg chg="mod">
          <ac:chgData name="Paruchuri Pranavi" userId="7b13472bf42a355b" providerId="LiveId" clId="{DC3DCA30-047C-4CC8-8986-6C9B1EB47280}" dt="2024-01-18T04:22:27.217" v="488" actId="1076"/>
          <ac:picMkLst>
            <pc:docMk/>
            <pc:sldMk cId="2543503558" sldId="303"/>
            <ac:picMk id="6" creationId="{6FE6BC3B-2992-5CE6-CDD5-1176E6EA3933}"/>
          </ac:picMkLst>
        </pc:picChg>
      </pc:sldChg>
      <pc:sldChg chg="modSp mod">
        <pc:chgData name="Paruchuri Pranavi" userId="7b13472bf42a355b" providerId="LiveId" clId="{DC3DCA30-047C-4CC8-8986-6C9B1EB47280}" dt="2024-01-18T04:25:11.069" v="495" actId="113"/>
        <pc:sldMkLst>
          <pc:docMk/>
          <pc:sldMk cId="3343840409" sldId="305"/>
        </pc:sldMkLst>
        <pc:spChg chg="mod">
          <ac:chgData name="Paruchuri Pranavi" userId="7b13472bf42a355b" providerId="LiveId" clId="{DC3DCA30-047C-4CC8-8986-6C9B1EB47280}" dt="2024-01-18T04:25:11.069" v="495" actId="113"/>
          <ac:spMkLst>
            <pc:docMk/>
            <pc:sldMk cId="3343840409" sldId="305"/>
            <ac:spMk id="3" creationId="{44BCE733-82ED-CC93-91A5-EAB6C7272085}"/>
          </ac:spMkLst>
        </pc:spChg>
      </pc:sldChg>
      <pc:sldChg chg="addSp modSp new mod">
        <pc:chgData name="Paruchuri Pranavi" userId="7b13472bf42a355b" providerId="LiveId" clId="{DC3DCA30-047C-4CC8-8986-6C9B1EB47280}" dt="2024-01-18T04:25:41.501" v="499" actId="20577"/>
        <pc:sldMkLst>
          <pc:docMk/>
          <pc:sldMk cId="1188288062" sldId="306"/>
        </pc:sldMkLst>
        <pc:spChg chg="mod">
          <ac:chgData name="Paruchuri Pranavi" userId="7b13472bf42a355b" providerId="LiveId" clId="{DC3DCA30-047C-4CC8-8986-6C9B1EB47280}" dt="2024-01-17T15:34:16.280" v="396" actId="20577"/>
          <ac:spMkLst>
            <pc:docMk/>
            <pc:sldMk cId="1188288062" sldId="306"/>
            <ac:spMk id="2" creationId="{56A5822E-8B80-240C-7BA9-DA2EB2808B2D}"/>
          </ac:spMkLst>
        </pc:spChg>
        <pc:spChg chg="mod">
          <ac:chgData name="Paruchuri Pranavi" userId="7b13472bf42a355b" providerId="LiveId" clId="{DC3DCA30-047C-4CC8-8986-6C9B1EB47280}" dt="2024-01-18T04:25:41.501" v="499" actId="20577"/>
          <ac:spMkLst>
            <pc:docMk/>
            <pc:sldMk cId="1188288062" sldId="306"/>
            <ac:spMk id="3" creationId="{8EDC671E-E4F4-EFA2-BEB3-DE2083943CA4}"/>
          </ac:spMkLst>
        </pc:spChg>
        <pc:spChg chg="add mod">
          <ac:chgData name="Paruchuri Pranavi" userId="7b13472bf42a355b" providerId="LiveId" clId="{DC3DCA30-047C-4CC8-8986-6C9B1EB47280}" dt="2024-01-17T15:11:45.215" v="319" actId="21"/>
          <ac:spMkLst>
            <pc:docMk/>
            <pc:sldMk cId="1188288062" sldId="306"/>
            <ac:spMk id="4" creationId="{4BE1F74E-E9AD-3ED8-5613-ECCF472F8BDB}"/>
          </ac:spMkLst>
        </pc:spChg>
      </pc:sldChg>
      <pc:sldChg chg="modSp new mod">
        <pc:chgData name="Paruchuri Pranavi" userId="7b13472bf42a355b" providerId="LiveId" clId="{DC3DCA30-047C-4CC8-8986-6C9B1EB47280}" dt="2024-01-17T15:03:12.316" v="292" actId="113"/>
        <pc:sldMkLst>
          <pc:docMk/>
          <pc:sldMk cId="3828073607" sldId="307"/>
        </pc:sldMkLst>
        <pc:spChg chg="mod">
          <ac:chgData name="Paruchuri Pranavi" userId="7b13472bf42a355b" providerId="LiveId" clId="{DC3DCA30-047C-4CC8-8986-6C9B1EB47280}" dt="2024-01-17T15:03:12.316" v="292" actId="113"/>
          <ac:spMkLst>
            <pc:docMk/>
            <pc:sldMk cId="3828073607" sldId="307"/>
            <ac:spMk id="3" creationId="{E89E6D23-4836-BEDA-B667-0726B064C0BF}"/>
          </ac:spMkLst>
        </pc:spChg>
      </pc:sldChg>
      <pc:sldChg chg="addSp modSp new mod">
        <pc:chgData name="Paruchuri Pranavi" userId="7b13472bf42a355b" providerId="LiveId" clId="{DC3DCA30-047C-4CC8-8986-6C9B1EB47280}" dt="2024-01-17T15:07:19.986" v="298" actId="14100"/>
        <pc:sldMkLst>
          <pc:docMk/>
          <pc:sldMk cId="889611441" sldId="308"/>
        </pc:sldMkLst>
        <pc:spChg chg="mod">
          <ac:chgData name="Paruchuri Pranavi" userId="7b13472bf42a355b" providerId="LiveId" clId="{DC3DCA30-047C-4CC8-8986-6C9B1EB47280}" dt="2024-01-17T15:03:22.368" v="294" actId="113"/>
          <ac:spMkLst>
            <pc:docMk/>
            <pc:sldMk cId="889611441" sldId="308"/>
            <ac:spMk id="3" creationId="{94D54B02-5BE3-12C8-D993-97AF159C1762}"/>
          </ac:spMkLst>
        </pc:spChg>
        <pc:picChg chg="add mod">
          <ac:chgData name="Paruchuri Pranavi" userId="7b13472bf42a355b" providerId="LiveId" clId="{DC3DCA30-047C-4CC8-8986-6C9B1EB47280}" dt="2024-01-17T15:07:19.986" v="298" actId="14100"/>
          <ac:picMkLst>
            <pc:docMk/>
            <pc:sldMk cId="889611441" sldId="308"/>
            <ac:picMk id="4" creationId="{348AE6D8-09AC-5387-CFEB-9D5C725DFB06}"/>
          </ac:picMkLst>
        </pc:picChg>
      </pc:sldChg>
      <pc:sldChg chg="addSp modSp new mod ord">
        <pc:chgData name="Paruchuri Pranavi" userId="7b13472bf42a355b" providerId="LiveId" clId="{DC3DCA30-047C-4CC8-8986-6C9B1EB47280}" dt="2024-01-18T05:04:39.923" v="685" actId="20577"/>
        <pc:sldMkLst>
          <pc:docMk/>
          <pc:sldMk cId="2307861382" sldId="309"/>
        </pc:sldMkLst>
        <pc:spChg chg="mod">
          <ac:chgData name="Paruchuri Pranavi" userId="7b13472bf42a355b" providerId="LiveId" clId="{DC3DCA30-047C-4CC8-8986-6C9B1EB47280}" dt="2024-01-17T15:34:31.296" v="398" actId="20577"/>
          <ac:spMkLst>
            <pc:docMk/>
            <pc:sldMk cId="2307861382" sldId="309"/>
            <ac:spMk id="2" creationId="{40414A7A-36D6-E119-2973-0380B221731E}"/>
          </ac:spMkLst>
        </pc:spChg>
        <pc:spChg chg="mod">
          <ac:chgData name="Paruchuri Pranavi" userId="7b13472bf42a355b" providerId="LiveId" clId="{DC3DCA30-047C-4CC8-8986-6C9B1EB47280}" dt="2024-01-18T05:04:39.923" v="685" actId="20577"/>
          <ac:spMkLst>
            <pc:docMk/>
            <pc:sldMk cId="2307861382" sldId="309"/>
            <ac:spMk id="3" creationId="{2338A5E1-3D84-2A87-6EB3-162947B8A3E0}"/>
          </ac:spMkLst>
        </pc:spChg>
        <pc:spChg chg="add mod">
          <ac:chgData name="Paruchuri Pranavi" userId="7b13472bf42a355b" providerId="LiveId" clId="{DC3DCA30-047C-4CC8-8986-6C9B1EB47280}" dt="2024-01-17T15:36:08.613" v="408" actId="21"/>
          <ac:spMkLst>
            <pc:docMk/>
            <pc:sldMk cId="2307861382" sldId="309"/>
            <ac:spMk id="4" creationId="{DD823B26-903E-7346-CFFF-3584647F1FBB}"/>
          </ac:spMkLst>
        </pc:spChg>
        <pc:picChg chg="add mod">
          <ac:chgData name="Paruchuri Pranavi" userId="7b13472bf42a355b" providerId="LiveId" clId="{DC3DCA30-047C-4CC8-8986-6C9B1EB47280}" dt="2024-01-17T15:42:06.752" v="458" actId="1076"/>
          <ac:picMkLst>
            <pc:docMk/>
            <pc:sldMk cId="2307861382" sldId="309"/>
            <ac:picMk id="6" creationId="{4502D133-57FC-A601-808A-2C7A4DBAC8C1}"/>
          </ac:picMkLst>
        </pc:picChg>
      </pc:sldChg>
      <pc:sldChg chg="addSp modSp new mod">
        <pc:chgData name="Paruchuri Pranavi" userId="7b13472bf42a355b" providerId="LiveId" clId="{DC3DCA30-047C-4CC8-8986-6C9B1EB47280}" dt="2024-01-17T15:33:26.171" v="385" actId="1076"/>
        <pc:sldMkLst>
          <pc:docMk/>
          <pc:sldMk cId="2310326673" sldId="310"/>
        </pc:sldMkLst>
        <pc:spChg chg="mod">
          <ac:chgData name="Paruchuri Pranavi" userId="7b13472bf42a355b" providerId="LiveId" clId="{DC3DCA30-047C-4CC8-8986-6C9B1EB47280}" dt="2024-01-17T15:18:19.481" v="346"/>
          <ac:spMkLst>
            <pc:docMk/>
            <pc:sldMk cId="2310326673" sldId="310"/>
            <ac:spMk id="2" creationId="{A2E61DB0-E2C7-1EFC-3D0E-FD6234839AB0}"/>
          </ac:spMkLst>
        </pc:spChg>
        <pc:spChg chg="mod">
          <ac:chgData name="Paruchuri Pranavi" userId="7b13472bf42a355b" providerId="LiveId" clId="{DC3DCA30-047C-4CC8-8986-6C9B1EB47280}" dt="2024-01-17T15:30:26.334" v="373" actId="255"/>
          <ac:spMkLst>
            <pc:docMk/>
            <pc:sldMk cId="2310326673" sldId="310"/>
            <ac:spMk id="3" creationId="{B4D49DD0-6886-DA4A-1CC1-1D8468DEBDB5}"/>
          </ac:spMkLst>
        </pc:spChg>
        <pc:picChg chg="add mod">
          <ac:chgData name="Paruchuri Pranavi" userId="7b13472bf42a355b" providerId="LiveId" clId="{DC3DCA30-047C-4CC8-8986-6C9B1EB47280}" dt="2024-01-17T15:33:24.492" v="384" actId="1076"/>
          <ac:picMkLst>
            <pc:docMk/>
            <pc:sldMk cId="2310326673" sldId="310"/>
            <ac:picMk id="5" creationId="{1EC58EBF-ABAD-C86F-9F34-8D716360F489}"/>
          </ac:picMkLst>
        </pc:picChg>
        <pc:picChg chg="add mod">
          <ac:chgData name="Paruchuri Pranavi" userId="7b13472bf42a355b" providerId="LiveId" clId="{DC3DCA30-047C-4CC8-8986-6C9B1EB47280}" dt="2024-01-17T15:33:26.171" v="385" actId="1076"/>
          <ac:picMkLst>
            <pc:docMk/>
            <pc:sldMk cId="2310326673" sldId="310"/>
            <ac:picMk id="7" creationId="{F45CDA25-1C2E-BCA5-73F2-FF4408FA2497}"/>
          </ac:picMkLst>
        </pc:picChg>
      </pc:sldChg>
      <pc:sldChg chg="addSp modSp new mod">
        <pc:chgData name="Paruchuri Pranavi" userId="7b13472bf42a355b" providerId="LiveId" clId="{DC3DCA30-047C-4CC8-8986-6C9B1EB47280}" dt="2024-01-18T04:45:02.936" v="558" actId="1076"/>
        <pc:sldMkLst>
          <pc:docMk/>
          <pc:sldMk cId="329727588" sldId="311"/>
        </pc:sldMkLst>
        <pc:spChg chg="mod">
          <ac:chgData name="Paruchuri Pranavi" userId="7b13472bf42a355b" providerId="LiveId" clId="{DC3DCA30-047C-4CC8-8986-6C9B1EB47280}" dt="2024-01-17T15:46:08.682" v="478" actId="20577"/>
          <ac:spMkLst>
            <pc:docMk/>
            <pc:sldMk cId="329727588" sldId="311"/>
            <ac:spMk id="2" creationId="{1186CCFB-D761-5B7F-E287-057A82E20432}"/>
          </ac:spMkLst>
        </pc:spChg>
        <pc:spChg chg="mod">
          <ac:chgData name="Paruchuri Pranavi" userId="7b13472bf42a355b" providerId="LiveId" clId="{DC3DCA30-047C-4CC8-8986-6C9B1EB47280}" dt="2024-01-18T04:44:55.183" v="557" actId="6549"/>
          <ac:spMkLst>
            <pc:docMk/>
            <pc:sldMk cId="329727588" sldId="311"/>
            <ac:spMk id="3" creationId="{949A8C80-4462-2400-67E2-606B14A4EB0D}"/>
          </ac:spMkLst>
        </pc:spChg>
        <pc:picChg chg="add mod">
          <ac:chgData name="Paruchuri Pranavi" userId="7b13472bf42a355b" providerId="LiveId" clId="{DC3DCA30-047C-4CC8-8986-6C9B1EB47280}" dt="2024-01-18T04:45:02.936" v="558" actId="1076"/>
          <ac:picMkLst>
            <pc:docMk/>
            <pc:sldMk cId="329727588" sldId="311"/>
            <ac:picMk id="5" creationId="{C4CC878A-3B2E-9664-8BF8-2DAF172E1DAB}"/>
          </ac:picMkLst>
        </pc:picChg>
      </pc:sldChg>
      <pc:sldChg chg="modSp new mod">
        <pc:chgData name="Paruchuri Pranavi" userId="7b13472bf42a355b" providerId="LiveId" clId="{DC3DCA30-047C-4CC8-8986-6C9B1EB47280}" dt="2024-01-18T04:56:33.051" v="670" actId="20577"/>
        <pc:sldMkLst>
          <pc:docMk/>
          <pc:sldMk cId="3672486653" sldId="312"/>
        </pc:sldMkLst>
        <pc:spChg chg="mod">
          <ac:chgData name="Paruchuri Pranavi" userId="7b13472bf42a355b" providerId="LiveId" clId="{DC3DCA30-047C-4CC8-8986-6C9B1EB47280}" dt="2024-01-18T04:45:36.169" v="564" actId="20577"/>
          <ac:spMkLst>
            <pc:docMk/>
            <pc:sldMk cId="3672486653" sldId="312"/>
            <ac:spMk id="2" creationId="{22998291-4428-1936-10A7-958D58CD0CC5}"/>
          </ac:spMkLst>
        </pc:spChg>
        <pc:spChg chg="mod">
          <ac:chgData name="Paruchuri Pranavi" userId="7b13472bf42a355b" providerId="LiveId" clId="{DC3DCA30-047C-4CC8-8986-6C9B1EB47280}" dt="2024-01-18T04:56:33.051" v="670" actId="20577"/>
          <ac:spMkLst>
            <pc:docMk/>
            <pc:sldMk cId="3672486653" sldId="312"/>
            <ac:spMk id="3" creationId="{5B1846F8-5B4F-BF33-C86B-F44599B0D9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eaborn.pydata.org/generated/seaborn.kdeplot.html#seaborn.kdeplot" TargetMode="External"/><Relationship Id="rId2" Type="http://schemas.openxmlformats.org/officeDocument/2006/relationships/hyperlink" Target="http://seaborn.pydata.org/generated/seaborn.histplot.html#seaborn.histplo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seaborn.pydata.org/generated/seaborn.ecdfplot.html#seaborn.ecdfplo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eaborn.pydata.org/generated/seaborn.lineplot.html#seaborn.lineplot" TargetMode="External"/><Relationship Id="rId2" Type="http://schemas.openxmlformats.org/officeDocument/2006/relationships/hyperlink" Target="http://seaborn.pydata.org/generated/seaborn.scatterplot.html#seaborn.scatterplo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SEABORN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Library (</a:t>
            </a:r>
            <a:r>
              <a:rPr lang="en-IN" sz="1200" b="0" i="0" dirty="0">
                <a:effectLst/>
                <a:latin typeface="Studio-Feixen-Sans"/>
              </a:rPr>
              <a:t>Visualization)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4A7A-36D6-E119-2973-0380B221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23232"/>
                </a:solidFill>
                <a:effectLst/>
                <a:latin typeface="-apple-system"/>
              </a:rPr>
              <a:t>Distribution plots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8A5E1-3D84-2A87-6EB3-162947B8A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b="1" i="0" dirty="0">
                <a:effectLst/>
                <a:latin typeface="SFMono-Regular"/>
              </a:rPr>
              <a:t>displot :</a:t>
            </a:r>
          </a:p>
          <a:p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sns.</a:t>
            </a:r>
            <a:r>
              <a:rPr lang="it-IT" b="1" i="0" dirty="0">
                <a:effectLst/>
                <a:latin typeface="SFMono-Regular"/>
              </a:rPr>
              <a:t>displot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(</a:t>
            </a:r>
            <a:r>
              <a:rPr lang="it-IT" b="0" i="1" dirty="0">
                <a:solidFill>
                  <a:srgbClr val="343663"/>
                </a:solidFill>
                <a:effectLst/>
                <a:latin typeface="SFMono-Regular"/>
              </a:rPr>
              <a:t>data=</a:t>
            </a:r>
            <a:r>
              <a:rPr lang="it-IT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b="0" i="1" dirty="0">
                <a:solidFill>
                  <a:srgbClr val="343663"/>
                </a:solidFill>
                <a:effectLst/>
                <a:latin typeface="SFMono-Regular"/>
              </a:rPr>
              <a:t>*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b="0" i="1" dirty="0">
                <a:solidFill>
                  <a:srgbClr val="343663"/>
                </a:solidFill>
                <a:effectLst/>
                <a:latin typeface="SFMono-Regular"/>
              </a:rPr>
              <a:t>x=</a:t>
            </a:r>
            <a:r>
              <a:rPr lang="it-IT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b="0" i="1" dirty="0">
                <a:solidFill>
                  <a:srgbClr val="343663"/>
                </a:solidFill>
                <a:effectLst/>
                <a:latin typeface="SFMono-Regular"/>
              </a:rPr>
              <a:t>y=</a:t>
            </a:r>
            <a:r>
              <a:rPr lang="it-IT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b="0" i="1" dirty="0">
                <a:solidFill>
                  <a:srgbClr val="343663"/>
                </a:solidFill>
                <a:effectLst/>
                <a:latin typeface="SFMono-Regular"/>
              </a:rPr>
              <a:t>hue=</a:t>
            </a:r>
            <a:r>
              <a:rPr lang="it-IT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b="0" i="1" dirty="0">
                <a:solidFill>
                  <a:srgbClr val="343663"/>
                </a:solidFill>
                <a:effectLst/>
                <a:latin typeface="SFMono-Regular"/>
              </a:rPr>
              <a:t>row=</a:t>
            </a:r>
            <a:r>
              <a:rPr lang="it-IT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b="0" i="1" dirty="0">
                <a:solidFill>
                  <a:srgbClr val="343663"/>
                </a:solidFill>
                <a:effectLst/>
                <a:latin typeface="SFMono-Regular"/>
              </a:rPr>
              <a:t>col=</a:t>
            </a:r>
            <a:r>
              <a:rPr lang="it-IT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,</a:t>
            </a:r>
            <a:r>
              <a:rPr lang="en-IN" b="0" i="1" dirty="0">
                <a:solidFill>
                  <a:srgbClr val="343663"/>
                </a:solidFill>
                <a:effectLst/>
                <a:latin typeface="SFMono-Regular"/>
              </a:rPr>
              <a:t> kind=</a:t>
            </a:r>
            <a:r>
              <a:rPr lang="en-IN" b="0" i="1" dirty="0">
                <a:solidFill>
                  <a:srgbClr val="7C8D8A"/>
                </a:solidFill>
                <a:effectLst/>
                <a:latin typeface="SFMono-Regular"/>
              </a:rPr>
              <a:t>'hist'</a:t>
            </a:r>
            <a:r>
              <a:rPr lang="en-IN" b="0" i="0" dirty="0">
                <a:solidFill>
                  <a:srgbClr val="343663"/>
                </a:solidFill>
                <a:effectLst/>
                <a:latin typeface="SFMono-Regular"/>
              </a:rPr>
              <a:t>,</a:t>
            </a:r>
            <a:r>
              <a:rPr lang="en-IN" b="0" i="1" dirty="0">
                <a:solidFill>
                  <a:srgbClr val="343663"/>
                </a:solidFill>
                <a:effectLst/>
                <a:latin typeface="SFMono-Regular"/>
              </a:rPr>
              <a:t> **</a:t>
            </a:r>
            <a:r>
              <a:rPr lang="en-IN" b="0" i="1" dirty="0" err="1">
                <a:solidFill>
                  <a:srgbClr val="343663"/>
                </a:solidFill>
                <a:effectLst/>
                <a:latin typeface="SFMono-Regular"/>
              </a:rPr>
              <a:t>kwargs</a:t>
            </a:r>
            <a:r>
              <a:rPr lang="en-IN" b="0" i="0" dirty="0">
                <a:solidFill>
                  <a:srgbClr val="343663"/>
                </a:solidFill>
                <a:effectLst/>
                <a:latin typeface="SFMono-Regular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323232"/>
                </a:solidFill>
                <a:effectLst/>
                <a:latin typeface="var(--pst-font-family-monospace)"/>
                <a:hlinkClick r:id="rId2" tooltip="seaborn.histplot"/>
              </a:rPr>
              <a:t>histplot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var(--pst-font-family-monospace)"/>
                <a:hlinkClick r:id="rId2" tooltip="seaborn.histplot"/>
              </a:rPr>
              <a:t>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-apple-system"/>
              </a:rPr>
              <a:t> 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var(--pst-font-family-monospace)"/>
              </a:rPr>
              <a:t>kind="hist"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-apple-system"/>
              </a:rPr>
              <a:t>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-apple-system"/>
              </a:rPr>
              <a:t>the default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-apple-system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323232"/>
                </a:solidFill>
                <a:effectLst/>
                <a:latin typeface="var(--pst-font-family-monospace)"/>
                <a:hlinkClick r:id="rId3" tooltip="seaborn.kdeplot"/>
              </a:rPr>
              <a:t>kdeplot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var(--pst-font-family-monospace)"/>
                <a:hlinkClick r:id="rId3" tooltip="seaborn.kdeplot"/>
              </a:rPr>
              <a:t>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-apple-system"/>
              </a:rPr>
              <a:t> 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var(--pst-font-family-monospace)"/>
              </a:rPr>
              <a:t>kind="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23232"/>
                </a:solidFill>
                <a:effectLst/>
                <a:latin typeface="var(--pst-font-family-monospace)"/>
              </a:rPr>
              <a:t>kde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var(--pst-font-family-monospace)"/>
              </a:rPr>
              <a:t>“,shape=True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-apple-system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323232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323232"/>
                </a:solidFill>
                <a:effectLst/>
                <a:latin typeface="var(--pst-font-family-monospace)"/>
                <a:hlinkClick r:id="rId4" tooltip="seaborn.ecdfplot"/>
              </a:rPr>
              <a:t>ecdfplot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var(--pst-font-family-monospace)"/>
                <a:hlinkClick r:id="rId4" tooltip="seaborn.ecdfplot"/>
              </a:rPr>
              <a:t>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-apple-system"/>
              </a:rPr>
              <a:t> 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var(--pst-font-family-monospace)"/>
              </a:rPr>
              <a:t>kind="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23232"/>
                </a:solidFill>
                <a:effectLst/>
                <a:latin typeface="var(--pst-font-family-monospace)"/>
              </a:rPr>
              <a:t>ecdf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var(--pst-font-family-monospace)"/>
              </a:rPr>
              <a:t>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-apple-system"/>
              </a:rPr>
              <a:t>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-apple-system"/>
              </a:rPr>
              <a:t>univariate-only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-apple-system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sz="2600" b="0" i="0" dirty="0">
              <a:solidFill>
                <a:srgbClr val="343663"/>
              </a:solidFill>
              <a:effectLst/>
              <a:latin typeface="SFMono-Regular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it-IT" sz="2600" b="0" i="0" dirty="0">
                <a:solidFill>
                  <a:srgbClr val="343663"/>
                </a:solidFill>
                <a:effectLst/>
                <a:latin typeface="SFMono-Regular"/>
              </a:rPr>
              <a:t>sns.</a:t>
            </a:r>
            <a:r>
              <a:rPr lang="it-IT" sz="2600" b="1" i="0" dirty="0">
                <a:effectLst/>
                <a:latin typeface="SFMono-Regular"/>
              </a:rPr>
              <a:t>histplot</a:t>
            </a:r>
            <a:r>
              <a:rPr lang="it-IT" sz="2600" b="0" i="0" dirty="0">
                <a:solidFill>
                  <a:srgbClr val="343663"/>
                </a:solidFill>
                <a:effectLst/>
                <a:latin typeface="SFMono-Regular"/>
              </a:rPr>
              <a:t>(</a:t>
            </a:r>
            <a:r>
              <a:rPr lang="it-IT" sz="2600" b="0" i="1" dirty="0">
                <a:solidFill>
                  <a:srgbClr val="343663"/>
                </a:solidFill>
                <a:effectLst/>
                <a:latin typeface="SFMono-Regular"/>
              </a:rPr>
              <a:t>data=</a:t>
            </a:r>
            <a:r>
              <a:rPr lang="it-IT" sz="2600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sz="2600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sz="2600" b="0" i="1" dirty="0">
                <a:solidFill>
                  <a:srgbClr val="343663"/>
                </a:solidFill>
                <a:effectLst/>
                <a:latin typeface="SFMono-Regular"/>
              </a:rPr>
              <a:t>*</a:t>
            </a:r>
            <a:r>
              <a:rPr lang="it-IT" sz="2600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sz="2600" b="0" i="1" dirty="0">
                <a:solidFill>
                  <a:srgbClr val="343663"/>
                </a:solidFill>
                <a:effectLst/>
                <a:latin typeface="SFMono-Regular"/>
              </a:rPr>
              <a:t>x=</a:t>
            </a:r>
            <a:r>
              <a:rPr lang="it-IT" sz="2600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sz="2600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sz="2600" b="0" i="1" dirty="0">
                <a:solidFill>
                  <a:srgbClr val="343663"/>
                </a:solidFill>
                <a:effectLst/>
                <a:latin typeface="SFMono-Regular"/>
              </a:rPr>
              <a:t>y=</a:t>
            </a:r>
            <a:r>
              <a:rPr lang="it-IT" sz="2600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sz="2600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sz="2600" b="0" i="1" dirty="0">
                <a:solidFill>
                  <a:srgbClr val="343663"/>
                </a:solidFill>
                <a:effectLst/>
                <a:latin typeface="SFMono-Regular"/>
              </a:rPr>
              <a:t>hue=</a:t>
            </a:r>
            <a:r>
              <a:rPr lang="it-IT" sz="2600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sz="2600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en-IN" sz="2600" b="0" i="1" dirty="0">
                <a:solidFill>
                  <a:srgbClr val="343663"/>
                </a:solidFill>
                <a:effectLst/>
                <a:latin typeface="SFMono-Regular"/>
              </a:rPr>
              <a:t>**</a:t>
            </a:r>
            <a:r>
              <a:rPr lang="en-IN" sz="2600" b="0" i="1" dirty="0" err="1">
                <a:solidFill>
                  <a:srgbClr val="343663"/>
                </a:solidFill>
                <a:effectLst/>
                <a:latin typeface="SFMono-Regular"/>
              </a:rPr>
              <a:t>kwargs</a:t>
            </a:r>
            <a:r>
              <a:rPr lang="en-IN" sz="2600" b="0" i="0" dirty="0">
                <a:solidFill>
                  <a:srgbClr val="343663"/>
                </a:solidFill>
                <a:effectLst/>
                <a:latin typeface="SFMono-Regular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it-IT" sz="2400" b="0" i="0" dirty="0">
                <a:solidFill>
                  <a:srgbClr val="343663"/>
                </a:solidFill>
                <a:effectLst/>
                <a:latin typeface="SFMono-Regular"/>
              </a:rPr>
              <a:t>sns.</a:t>
            </a:r>
            <a:r>
              <a:rPr lang="it-IT" sz="2400" b="1" i="0" dirty="0">
                <a:effectLst/>
                <a:latin typeface="SFMono-Regular"/>
              </a:rPr>
              <a:t>kdeplot</a:t>
            </a:r>
            <a:r>
              <a:rPr lang="it-IT" sz="2400" b="0" i="0" dirty="0">
                <a:solidFill>
                  <a:srgbClr val="343663"/>
                </a:solidFill>
                <a:effectLst/>
                <a:latin typeface="SFMono-Regular"/>
              </a:rPr>
              <a:t>(</a:t>
            </a:r>
            <a:r>
              <a:rPr lang="it-IT" sz="2400" b="0" i="1" dirty="0">
                <a:solidFill>
                  <a:srgbClr val="343663"/>
                </a:solidFill>
                <a:effectLst/>
                <a:latin typeface="SFMono-Regular"/>
              </a:rPr>
              <a:t>data=</a:t>
            </a:r>
            <a:r>
              <a:rPr lang="it-IT" sz="2400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sz="2400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sz="2400" b="0" i="1" dirty="0">
                <a:solidFill>
                  <a:srgbClr val="343663"/>
                </a:solidFill>
                <a:effectLst/>
                <a:latin typeface="SFMono-Regular"/>
              </a:rPr>
              <a:t>*</a:t>
            </a:r>
            <a:r>
              <a:rPr lang="it-IT" sz="2400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sz="2400" b="0" i="1" dirty="0">
                <a:solidFill>
                  <a:srgbClr val="343663"/>
                </a:solidFill>
                <a:effectLst/>
                <a:latin typeface="SFMono-Regular"/>
              </a:rPr>
              <a:t>x=</a:t>
            </a:r>
            <a:r>
              <a:rPr lang="it-IT" sz="2400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sz="2400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sz="2400" b="0" i="1" dirty="0">
                <a:solidFill>
                  <a:srgbClr val="343663"/>
                </a:solidFill>
                <a:effectLst/>
                <a:latin typeface="SFMono-Regular"/>
              </a:rPr>
              <a:t>y=</a:t>
            </a:r>
            <a:r>
              <a:rPr lang="it-IT" sz="2400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sz="2400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sz="2400" b="0" i="1" dirty="0">
                <a:solidFill>
                  <a:srgbClr val="343663"/>
                </a:solidFill>
                <a:effectLst/>
                <a:latin typeface="SFMono-Regular"/>
              </a:rPr>
              <a:t>hue=</a:t>
            </a:r>
            <a:r>
              <a:rPr lang="it-IT" sz="2400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sz="2600" b="0" i="0" dirty="0">
                <a:solidFill>
                  <a:srgbClr val="343663"/>
                </a:solidFill>
                <a:effectLst/>
                <a:latin typeface="SFMono-Regular"/>
              </a:rPr>
              <a:t> , </a:t>
            </a:r>
            <a:r>
              <a:rPr lang="en-IN" sz="2600" b="0" i="1" dirty="0">
                <a:solidFill>
                  <a:srgbClr val="343663"/>
                </a:solidFill>
                <a:effectLst/>
                <a:latin typeface="SFMono-Regular"/>
              </a:rPr>
              <a:t>**</a:t>
            </a:r>
            <a:r>
              <a:rPr lang="en-IN" sz="2600" b="0" i="1" dirty="0" err="1">
                <a:solidFill>
                  <a:srgbClr val="343663"/>
                </a:solidFill>
                <a:effectLst/>
                <a:latin typeface="SFMono-Regular"/>
              </a:rPr>
              <a:t>kwargs</a:t>
            </a:r>
            <a:r>
              <a:rPr lang="en-IN" sz="2600" b="0" i="0" dirty="0">
                <a:solidFill>
                  <a:srgbClr val="343663"/>
                </a:solidFill>
                <a:effectLst/>
                <a:latin typeface="SFMono-Regular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b="0" i="0" dirty="0">
              <a:solidFill>
                <a:srgbClr val="343663"/>
              </a:solidFill>
              <a:effectLst/>
              <a:latin typeface="SFMono-Regular"/>
            </a:endParaRP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823B26-903E-7346-CFFF-3584647F1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02D133-57FC-A601-808A-2C7A4DBA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440" y="3177075"/>
            <a:ext cx="4667299" cy="180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61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CCFB-D761-5B7F-E287-057A82E2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23232"/>
                </a:solidFill>
                <a:effectLst/>
                <a:latin typeface="-apple-system"/>
              </a:rPr>
              <a:t>Categorical plots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8C80-4462-2400-67E2-606B14A4E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sns.</a:t>
            </a:r>
            <a:r>
              <a:rPr lang="it-IT" b="1" i="0" dirty="0">
                <a:effectLst/>
                <a:latin typeface="SFMono-Regular"/>
              </a:rPr>
              <a:t>catplot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(</a:t>
            </a:r>
            <a:r>
              <a:rPr lang="it-IT" b="0" i="1" dirty="0">
                <a:solidFill>
                  <a:srgbClr val="343663"/>
                </a:solidFill>
                <a:effectLst/>
                <a:latin typeface="SFMono-Regular"/>
              </a:rPr>
              <a:t>data=None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b="0" i="1" dirty="0">
                <a:solidFill>
                  <a:srgbClr val="343663"/>
                </a:solidFill>
                <a:effectLst/>
                <a:latin typeface="SFMono-Regular"/>
              </a:rPr>
              <a:t>x=None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b="0" i="1" dirty="0">
                <a:solidFill>
                  <a:srgbClr val="343663"/>
                </a:solidFill>
                <a:effectLst/>
                <a:latin typeface="SFMono-Regular"/>
              </a:rPr>
              <a:t>y=None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b="0" i="1" dirty="0">
                <a:solidFill>
                  <a:srgbClr val="343663"/>
                </a:solidFill>
                <a:effectLst/>
                <a:latin typeface="SFMono-Regular"/>
              </a:rPr>
              <a:t>hue=None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,</a:t>
            </a:r>
            <a:r>
              <a:rPr lang="en-IN" b="0" i="1" dirty="0">
                <a:solidFill>
                  <a:srgbClr val="343663"/>
                </a:solidFill>
                <a:effectLst/>
                <a:latin typeface="SFMono-Regular"/>
              </a:rPr>
              <a:t> kind='strip’, **</a:t>
            </a:r>
            <a:r>
              <a:rPr lang="en-IN" b="0" i="1" dirty="0" err="1">
                <a:solidFill>
                  <a:srgbClr val="343663"/>
                </a:solidFill>
                <a:effectLst/>
                <a:latin typeface="SFMono-Regular"/>
              </a:rPr>
              <a:t>kwargs</a:t>
            </a:r>
            <a:r>
              <a:rPr lang="en-IN" b="0" i="0" dirty="0">
                <a:solidFill>
                  <a:srgbClr val="343663"/>
                </a:solidFill>
                <a:effectLst/>
                <a:latin typeface="SFMono-Regular"/>
              </a:rPr>
              <a:t>)</a:t>
            </a:r>
          </a:p>
          <a:p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sns.</a:t>
            </a:r>
            <a:r>
              <a:rPr lang="it-IT" b="1" i="0" dirty="0">
                <a:effectLst/>
                <a:latin typeface="SFMono-Regular"/>
              </a:rPr>
              <a:t>boxplot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(</a:t>
            </a:r>
            <a:r>
              <a:rPr lang="it-IT" b="0" i="1" dirty="0">
                <a:solidFill>
                  <a:srgbClr val="343663"/>
                </a:solidFill>
                <a:effectLst/>
                <a:latin typeface="SFMono-Regular"/>
              </a:rPr>
              <a:t>data=</a:t>
            </a:r>
            <a:r>
              <a:rPr lang="it-IT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, </a:t>
            </a:r>
            <a:r>
              <a:rPr lang="it-IT" b="0" i="1" dirty="0">
                <a:solidFill>
                  <a:srgbClr val="343663"/>
                </a:solidFill>
                <a:effectLst/>
                <a:latin typeface="SFMono-Regular"/>
              </a:rPr>
              <a:t>x=</a:t>
            </a:r>
            <a:r>
              <a:rPr lang="it-IT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b="0" i="1" dirty="0">
                <a:solidFill>
                  <a:srgbClr val="343663"/>
                </a:solidFill>
                <a:effectLst/>
                <a:latin typeface="SFMono-Regular"/>
              </a:rPr>
              <a:t>y=</a:t>
            </a:r>
            <a:r>
              <a:rPr lang="it-IT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b="0" i="1" dirty="0">
                <a:solidFill>
                  <a:srgbClr val="343663"/>
                </a:solidFill>
                <a:effectLst/>
                <a:latin typeface="SFMono-Regular"/>
              </a:rPr>
              <a:t>hue=</a:t>
            </a:r>
            <a:r>
              <a:rPr lang="it-IT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,</a:t>
            </a:r>
            <a:r>
              <a:rPr lang="en-IN" b="0" i="1" dirty="0">
                <a:solidFill>
                  <a:srgbClr val="343663"/>
                </a:solidFill>
                <a:effectLst/>
                <a:latin typeface="SFMono-Regular"/>
              </a:rPr>
              <a:t> **</a:t>
            </a:r>
            <a:r>
              <a:rPr lang="en-IN" b="0" i="1" dirty="0" err="1">
                <a:solidFill>
                  <a:srgbClr val="343663"/>
                </a:solidFill>
                <a:effectLst/>
                <a:latin typeface="SFMono-Regular"/>
              </a:rPr>
              <a:t>kwargs</a:t>
            </a:r>
            <a:r>
              <a:rPr lang="en-IN" b="0" i="0" dirty="0">
                <a:solidFill>
                  <a:srgbClr val="343663"/>
                </a:solidFill>
                <a:effectLst/>
                <a:latin typeface="SFMono-Regular"/>
              </a:rPr>
              <a:t>)</a:t>
            </a:r>
          </a:p>
          <a:p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sns.</a:t>
            </a:r>
            <a:r>
              <a:rPr lang="it-IT" b="1" i="0" dirty="0">
                <a:effectLst/>
                <a:latin typeface="SFMono-Regular"/>
              </a:rPr>
              <a:t>swarmplot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(</a:t>
            </a:r>
            <a:r>
              <a:rPr lang="it-IT" b="0" i="1" dirty="0">
                <a:solidFill>
                  <a:srgbClr val="343663"/>
                </a:solidFill>
                <a:effectLst/>
                <a:latin typeface="SFMono-Regular"/>
              </a:rPr>
              <a:t>data=</a:t>
            </a:r>
            <a:r>
              <a:rPr lang="it-IT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b="0" i="1" dirty="0">
                <a:solidFill>
                  <a:srgbClr val="343663"/>
                </a:solidFill>
                <a:effectLst/>
                <a:latin typeface="SFMono-Regular"/>
              </a:rPr>
              <a:t>x=</a:t>
            </a:r>
            <a:r>
              <a:rPr lang="it-IT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b="0" i="1" dirty="0">
                <a:solidFill>
                  <a:srgbClr val="343663"/>
                </a:solidFill>
                <a:effectLst/>
                <a:latin typeface="SFMono-Regular"/>
              </a:rPr>
              <a:t>y=</a:t>
            </a:r>
            <a:r>
              <a:rPr lang="it-IT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b="0" i="1" dirty="0">
                <a:solidFill>
                  <a:srgbClr val="343663"/>
                </a:solidFill>
                <a:effectLst/>
                <a:latin typeface="SFMono-Regular"/>
              </a:rPr>
              <a:t>hue=</a:t>
            </a:r>
            <a:r>
              <a:rPr lang="it-IT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,</a:t>
            </a:r>
            <a:r>
              <a:rPr lang="en-IN" b="0" i="1" dirty="0">
                <a:solidFill>
                  <a:srgbClr val="343663"/>
                </a:solidFill>
                <a:effectLst/>
                <a:latin typeface="SFMono-Regular"/>
              </a:rPr>
              <a:t> **</a:t>
            </a:r>
            <a:r>
              <a:rPr lang="en-IN" b="0" i="1" dirty="0" err="1">
                <a:solidFill>
                  <a:srgbClr val="343663"/>
                </a:solidFill>
                <a:effectLst/>
                <a:latin typeface="SFMono-Regular"/>
              </a:rPr>
              <a:t>kwargs</a:t>
            </a:r>
            <a:r>
              <a:rPr lang="en-IN" b="0" i="0" dirty="0">
                <a:solidFill>
                  <a:srgbClr val="343663"/>
                </a:solidFill>
                <a:effectLst/>
                <a:latin typeface="SFMono-Regular"/>
              </a:rPr>
              <a:t>)</a:t>
            </a:r>
          </a:p>
          <a:p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sns.</a:t>
            </a:r>
            <a:r>
              <a:rPr lang="it-IT" b="1" i="0" dirty="0">
                <a:effectLst/>
                <a:latin typeface="SFMono-Regular"/>
              </a:rPr>
              <a:t>violinplot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(</a:t>
            </a:r>
            <a:r>
              <a:rPr lang="it-IT" b="0" i="1" dirty="0">
                <a:solidFill>
                  <a:srgbClr val="343663"/>
                </a:solidFill>
                <a:effectLst/>
                <a:latin typeface="SFMono-Regular"/>
              </a:rPr>
              <a:t>data=None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b="0" i="1" dirty="0">
                <a:solidFill>
                  <a:srgbClr val="343663"/>
                </a:solidFill>
                <a:effectLst/>
                <a:latin typeface="SFMono-Regular"/>
              </a:rPr>
              <a:t>x=None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b="0" i="1" dirty="0">
                <a:solidFill>
                  <a:srgbClr val="343663"/>
                </a:solidFill>
                <a:effectLst/>
                <a:latin typeface="SFMono-Regular"/>
              </a:rPr>
              <a:t>y=None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b="0" i="1" dirty="0">
                <a:solidFill>
                  <a:srgbClr val="343663"/>
                </a:solidFill>
                <a:effectLst/>
                <a:latin typeface="SFMono-Regular"/>
              </a:rPr>
              <a:t>hue=None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,</a:t>
            </a:r>
            <a:r>
              <a:rPr lang="en-IN" b="0" i="1" dirty="0">
                <a:solidFill>
                  <a:srgbClr val="343663"/>
                </a:solidFill>
                <a:effectLst/>
                <a:latin typeface="SFMono-Regular"/>
              </a:rPr>
              <a:t> **</a:t>
            </a:r>
            <a:r>
              <a:rPr lang="en-IN" b="0" i="1" dirty="0" err="1">
                <a:solidFill>
                  <a:srgbClr val="343663"/>
                </a:solidFill>
                <a:effectLst/>
                <a:latin typeface="SFMono-Regular"/>
              </a:rPr>
              <a:t>kwargs</a:t>
            </a:r>
            <a:r>
              <a:rPr lang="en-IN" b="0" i="0" dirty="0">
                <a:solidFill>
                  <a:srgbClr val="343663"/>
                </a:solidFill>
                <a:effectLst/>
                <a:latin typeface="SFMono-Regular"/>
              </a:rPr>
              <a:t>)</a:t>
            </a:r>
          </a:p>
          <a:p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sns.</a:t>
            </a:r>
            <a:r>
              <a:rPr lang="it-IT" b="1" i="0" dirty="0">
                <a:effectLst/>
                <a:latin typeface="SFMono-Regular"/>
              </a:rPr>
              <a:t>pointplot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(</a:t>
            </a:r>
            <a:r>
              <a:rPr lang="it-IT" b="0" i="1" dirty="0">
                <a:solidFill>
                  <a:srgbClr val="343663"/>
                </a:solidFill>
                <a:effectLst/>
                <a:latin typeface="SFMono-Regular"/>
              </a:rPr>
              <a:t>data=None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b="0" i="1" dirty="0">
                <a:solidFill>
                  <a:srgbClr val="343663"/>
                </a:solidFill>
                <a:effectLst/>
                <a:latin typeface="SFMono-Regular"/>
              </a:rPr>
              <a:t>x=None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b="0" i="1" dirty="0">
                <a:solidFill>
                  <a:srgbClr val="343663"/>
                </a:solidFill>
                <a:effectLst/>
                <a:latin typeface="SFMono-Regular"/>
              </a:rPr>
              <a:t>y=None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b="0" i="1" dirty="0">
                <a:solidFill>
                  <a:srgbClr val="343663"/>
                </a:solidFill>
                <a:effectLst/>
                <a:latin typeface="SFMono-Regular"/>
              </a:rPr>
              <a:t>hue=None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,</a:t>
            </a:r>
            <a:r>
              <a:rPr lang="en-IN" b="0" i="1" dirty="0">
                <a:solidFill>
                  <a:srgbClr val="343663"/>
                </a:solidFill>
                <a:effectLst/>
                <a:latin typeface="SFMono-Regular"/>
              </a:rPr>
              <a:t> **</a:t>
            </a:r>
            <a:r>
              <a:rPr lang="en-IN" b="0" i="1" dirty="0" err="1">
                <a:solidFill>
                  <a:srgbClr val="343663"/>
                </a:solidFill>
                <a:effectLst/>
                <a:latin typeface="SFMono-Regular"/>
              </a:rPr>
              <a:t>kwargs</a:t>
            </a:r>
            <a:r>
              <a:rPr lang="en-IN" b="0" i="0" dirty="0">
                <a:solidFill>
                  <a:srgbClr val="343663"/>
                </a:solidFill>
                <a:effectLst/>
                <a:latin typeface="SFMono-Regular"/>
              </a:rPr>
              <a:t>)</a:t>
            </a:r>
          </a:p>
          <a:p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sns.</a:t>
            </a:r>
            <a:r>
              <a:rPr lang="it-IT" b="1" i="0" dirty="0">
                <a:effectLst/>
                <a:latin typeface="SFMono-Regular"/>
              </a:rPr>
              <a:t>barplot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(</a:t>
            </a:r>
            <a:r>
              <a:rPr lang="it-IT" b="0" i="1" dirty="0">
                <a:solidFill>
                  <a:srgbClr val="343663"/>
                </a:solidFill>
                <a:effectLst/>
                <a:latin typeface="SFMono-Regular"/>
              </a:rPr>
              <a:t>data=None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b="0" i="1" dirty="0">
                <a:solidFill>
                  <a:srgbClr val="343663"/>
                </a:solidFill>
                <a:effectLst/>
                <a:latin typeface="SFMono-Regular"/>
              </a:rPr>
              <a:t>x=None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b="0" i="1" dirty="0">
                <a:solidFill>
                  <a:srgbClr val="343663"/>
                </a:solidFill>
                <a:effectLst/>
                <a:latin typeface="SFMono-Regular"/>
              </a:rPr>
              <a:t>y=None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b="0" i="1" dirty="0">
                <a:solidFill>
                  <a:srgbClr val="343663"/>
                </a:solidFill>
                <a:effectLst/>
                <a:latin typeface="SFMono-Regular"/>
              </a:rPr>
              <a:t>hue=None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,</a:t>
            </a:r>
            <a:r>
              <a:rPr lang="en-IN" b="0" i="1" dirty="0">
                <a:solidFill>
                  <a:srgbClr val="343663"/>
                </a:solidFill>
                <a:effectLst/>
                <a:latin typeface="SFMono-Regular"/>
              </a:rPr>
              <a:t> **</a:t>
            </a:r>
            <a:r>
              <a:rPr lang="en-IN" b="0" i="1" dirty="0" err="1">
                <a:solidFill>
                  <a:srgbClr val="343663"/>
                </a:solidFill>
                <a:effectLst/>
                <a:latin typeface="SFMono-Regular"/>
              </a:rPr>
              <a:t>kwargs</a:t>
            </a:r>
            <a:r>
              <a:rPr lang="en-IN" b="0" i="0" dirty="0">
                <a:solidFill>
                  <a:srgbClr val="343663"/>
                </a:solidFill>
                <a:effectLst/>
                <a:latin typeface="SFMono-Regular"/>
              </a:rPr>
              <a:t>)</a:t>
            </a:r>
          </a:p>
          <a:p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sns.</a:t>
            </a:r>
            <a:r>
              <a:rPr lang="it-IT" b="1" i="0" dirty="0">
                <a:effectLst/>
                <a:latin typeface="SFMono-Regular"/>
              </a:rPr>
              <a:t>countplot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(</a:t>
            </a:r>
            <a:r>
              <a:rPr lang="it-IT" b="0" i="1" dirty="0">
                <a:solidFill>
                  <a:srgbClr val="343663"/>
                </a:solidFill>
                <a:effectLst/>
                <a:latin typeface="SFMono-Regular"/>
              </a:rPr>
              <a:t>data=</a:t>
            </a:r>
            <a:r>
              <a:rPr lang="it-IT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b="0" i="1" dirty="0">
                <a:solidFill>
                  <a:srgbClr val="343663"/>
                </a:solidFill>
                <a:effectLst/>
                <a:latin typeface="SFMono-Regular"/>
              </a:rPr>
              <a:t>x=</a:t>
            </a:r>
            <a:r>
              <a:rPr lang="it-IT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b="0" i="1" dirty="0">
                <a:solidFill>
                  <a:srgbClr val="343663"/>
                </a:solidFill>
                <a:effectLst/>
                <a:latin typeface="SFMono-Regular"/>
              </a:rPr>
              <a:t>y=</a:t>
            </a:r>
            <a:r>
              <a:rPr lang="it-IT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b="0" i="1" dirty="0">
                <a:solidFill>
                  <a:srgbClr val="343663"/>
                </a:solidFill>
                <a:effectLst/>
                <a:latin typeface="SFMono-Regular"/>
              </a:rPr>
              <a:t>hue=</a:t>
            </a:r>
            <a:r>
              <a:rPr lang="it-IT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,</a:t>
            </a:r>
            <a:r>
              <a:rPr lang="en-IN" b="0" i="1" dirty="0">
                <a:solidFill>
                  <a:srgbClr val="343663"/>
                </a:solidFill>
                <a:effectLst/>
                <a:latin typeface="SFMono-Regular"/>
              </a:rPr>
              <a:t> **</a:t>
            </a:r>
            <a:r>
              <a:rPr lang="en-IN" b="0" i="1" dirty="0" err="1">
                <a:solidFill>
                  <a:srgbClr val="343663"/>
                </a:solidFill>
                <a:effectLst/>
                <a:latin typeface="SFMono-Regular"/>
              </a:rPr>
              <a:t>kwargs</a:t>
            </a:r>
            <a:r>
              <a:rPr lang="en-IN" b="0" i="0" dirty="0">
                <a:solidFill>
                  <a:srgbClr val="343663"/>
                </a:solidFill>
                <a:effectLst/>
                <a:latin typeface="SFMono-Regular"/>
              </a:rPr>
              <a:t>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C878A-3B2E-9664-8BF8-2DAF172E1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945" y="2674877"/>
            <a:ext cx="3360711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7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8291-4428-1936-10A7-958D58CD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323232"/>
                </a:solidFill>
                <a:effectLst/>
                <a:latin typeface="-apple-system"/>
              </a:rPr>
              <a:t>Regression plots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846F8-5B4F-BF33-C86B-F44599B0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2777"/>
            <a:ext cx="10058400" cy="4170782"/>
          </a:xfrm>
        </p:spPr>
        <p:txBody>
          <a:bodyPr>
            <a:normAutofit fontScale="92500" lnSpcReduction="10000"/>
          </a:bodyPr>
          <a:lstStyle/>
          <a:p>
            <a:r>
              <a:rPr lang="en-IN" b="0" i="0" dirty="0" err="1">
                <a:solidFill>
                  <a:srgbClr val="343663"/>
                </a:solidFill>
                <a:effectLst/>
                <a:latin typeface="SFMono-Regular"/>
              </a:rPr>
              <a:t>sns.</a:t>
            </a:r>
            <a:r>
              <a:rPr lang="en-IN" b="1" i="0" dirty="0" err="1">
                <a:effectLst/>
                <a:latin typeface="SFMono-Regular"/>
              </a:rPr>
              <a:t>lmplot</a:t>
            </a:r>
            <a:r>
              <a:rPr lang="en-IN" b="0" i="0" dirty="0">
                <a:solidFill>
                  <a:srgbClr val="343663"/>
                </a:solidFill>
                <a:effectLst/>
                <a:latin typeface="SFMono-Regular"/>
              </a:rPr>
              <a:t>(</a:t>
            </a:r>
            <a:r>
              <a:rPr lang="en-IN" b="0" i="1" dirty="0">
                <a:solidFill>
                  <a:srgbClr val="343663"/>
                </a:solidFill>
                <a:effectLst/>
                <a:latin typeface="SFMono-Regular"/>
              </a:rPr>
              <a:t>data</a:t>
            </a:r>
            <a:r>
              <a:rPr lang="en-IN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en-IN" b="0" i="1" dirty="0">
                <a:solidFill>
                  <a:srgbClr val="343663"/>
                </a:solidFill>
                <a:effectLst/>
                <a:latin typeface="SFMono-Regular"/>
              </a:rPr>
              <a:t>*</a:t>
            </a:r>
            <a:r>
              <a:rPr lang="en-IN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en-IN" b="0" i="1" dirty="0">
                <a:solidFill>
                  <a:srgbClr val="343663"/>
                </a:solidFill>
                <a:effectLst/>
                <a:latin typeface="SFMono-Regular"/>
              </a:rPr>
              <a:t>x=</a:t>
            </a:r>
            <a:r>
              <a:rPr lang="en-IN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en-IN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en-IN" b="0" i="1" dirty="0">
                <a:solidFill>
                  <a:srgbClr val="343663"/>
                </a:solidFill>
                <a:effectLst/>
                <a:latin typeface="SFMono-Regular"/>
              </a:rPr>
              <a:t>y=</a:t>
            </a:r>
            <a:r>
              <a:rPr lang="en-IN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en-IN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en-IN" b="0" i="1" dirty="0">
                <a:solidFill>
                  <a:srgbClr val="343663"/>
                </a:solidFill>
                <a:effectLst/>
                <a:latin typeface="SFMono-Regular"/>
              </a:rPr>
              <a:t>hue=</a:t>
            </a:r>
            <a:r>
              <a:rPr lang="en-IN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en-IN" dirty="0">
                <a:solidFill>
                  <a:srgbClr val="343663"/>
                </a:solidFill>
                <a:latin typeface="SFMono-Regular"/>
              </a:rPr>
              <a:t>)</a:t>
            </a:r>
          </a:p>
          <a:p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sns.</a:t>
            </a:r>
            <a:r>
              <a:rPr lang="it-IT" b="1" i="0" dirty="0">
                <a:effectLst/>
                <a:latin typeface="SFMono-Regular"/>
              </a:rPr>
              <a:t>regplot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(</a:t>
            </a:r>
            <a:r>
              <a:rPr lang="it-IT" b="0" i="1" dirty="0">
                <a:solidFill>
                  <a:srgbClr val="343663"/>
                </a:solidFill>
                <a:effectLst/>
                <a:latin typeface="SFMono-Regular"/>
              </a:rPr>
              <a:t>data=</a:t>
            </a:r>
            <a:r>
              <a:rPr lang="it-IT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b="0" i="1" dirty="0">
                <a:solidFill>
                  <a:srgbClr val="343663"/>
                </a:solidFill>
                <a:effectLst/>
                <a:latin typeface="SFMono-Regular"/>
              </a:rPr>
              <a:t>*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b="0" i="1" dirty="0">
                <a:solidFill>
                  <a:srgbClr val="343663"/>
                </a:solidFill>
                <a:effectLst/>
                <a:latin typeface="SFMono-Regular"/>
              </a:rPr>
              <a:t>x=</a:t>
            </a:r>
            <a:r>
              <a:rPr lang="it-IT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b="0" i="1" dirty="0">
                <a:solidFill>
                  <a:srgbClr val="343663"/>
                </a:solidFill>
                <a:effectLst/>
                <a:latin typeface="SFMono-Regular"/>
              </a:rPr>
              <a:t>y=</a:t>
            </a:r>
            <a:r>
              <a:rPr lang="it-IT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b="0" i="1" dirty="0">
                <a:solidFill>
                  <a:srgbClr val="343663"/>
                </a:solidFill>
                <a:effectLst/>
                <a:latin typeface="SFMono-Regular"/>
              </a:rPr>
              <a:t>x_estimator=</a:t>
            </a:r>
            <a:r>
              <a:rPr lang="it-IT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en-IN" b="0" i="1" dirty="0">
                <a:solidFill>
                  <a:srgbClr val="343663"/>
                </a:solidFill>
                <a:effectLst/>
                <a:latin typeface="SFMono-Regular"/>
              </a:rPr>
              <a:t>)</a:t>
            </a:r>
          </a:p>
          <a:p>
            <a:r>
              <a:rPr lang="en-IN" b="1" i="0" dirty="0">
                <a:solidFill>
                  <a:srgbClr val="323232"/>
                </a:solidFill>
                <a:effectLst/>
                <a:latin typeface="-apple-system"/>
              </a:rPr>
              <a:t>Matrix plots:</a:t>
            </a:r>
          </a:p>
          <a:p>
            <a:r>
              <a:rPr lang="en-IN" b="0" i="0" dirty="0" err="1">
                <a:solidFill>
                  <a:srgbClr val="343663"/>
                </a:solidFill>
                <a:effectLst/>
                <a:latin typeface="SFMono-Regular"/>
              </a:rPr>
              <a:t>sns.</a:t>
            </a:r>
            <a:r>
              <a:rPr lang="en-IN" b="1" i="0" dirty="0" err="1">
                <a:effectLst/>
                <a:latin typeface="SFMono-Regular"/>
              </a:rPr>
              <a:t>heatmap</a:t>
            </a:r>
            <a:r>
              <a:rPr lang="en-IN" b="0" i="0" dirty="0">
                <a:solidFill>
                  <a:srgbClr val="343663"/>
                </a:solidFill>
                <a:effectLst/>
                <a:latin typeface="SFMono-Regular"/>
              </a:rPr>
              <a:t>(</a:t>
            </a:r>
            <a:r>
              <a:rPr lang="en-IN" b="0" i="1" dirty="0">
                <a:solidFill>
                  <a:srgbClr val="343663"/>
                </a:solidFill>
                <a:effectLst/>
                <a:latin typeface="SFMono-Regular"/>
              </a:rPr>
              <a:t>data</a:t>
            </a:r>
            <a:r>
              <a:rPr lang="en-IN" b="0" i="0" dirty="0">
                <a:solidFill>
                  <a:srgbClr val="343663"/>
                </a:solidFill>
                <a:effectLst/>
                <a:latin typeface="SFMono-Regular"/>
              </a:rPr>
              <a:t>,</a:t>
            </a:r>
            <a:r>
              <a:rPr lang="en-IN" b="0" i="1" dirty="0">
                <a:solidFill>
                  <a:srgbClr val="343663"/>
                </a:solidFill>
                <a:effectLst/>
                <a:latin typeface="SFMono-Regular"/>
              </a:rPr>
              <a:t> </a:t>
            </a:r>
            <a:r>
              <a:rPr lang="en-IN" b="0" i="1" dirty="0" err="1">
                <a:solidFill>
                  <a:srgbClr val="343663"/>
                </a:solidFill>
                <a:effectLst/>
                <a:latin typeface="SFMono-Regular"/>
              </a:rPr>
              <a:t>annot</a:t>
            </a:r>
            <a:r>
              <a:rPr lang="en-IN" b="0" i="1" dirty="0">
                <a:solidFill>
                  <a:srgbClr val="343663"/>
                </a:solidFill>
                <a:effectLst/>
                <a:latin typeface="SFMono-Regular"/>
              </a:rPr>
              <a:t>=</a:t>
            </a:r>
            <a:r>
              <a:rPr lang="en-IN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en-IN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en-IN" b="0" i="1" dirty="0" err="1">
                <a:solidFill>
                  <a:srgbClr val="343663"/>
                </a:solidFill>
                <a:effectLst/>
                <a:latin typeface="SFMono-Regular"/>
              </a:rPr>
              <a:t>fmt</a:t>
            </a:r>
            <a:r>
              <a:rPr lang="en-IN" b="0" i="1" dirty="0">
                <a:solidFill>
                  <a:srgbClr val="343663"/>
                </a:solidFill>
                <a:effectLst/>
                <a:latin typeface="SFMono-Regular"/>
              </a:rPr>
              <a:t>=</a:t>
            </a:r>
            <a:r>
              <a:rPr lang="en-IN" b="0" i="1" dirty="0">
                <a:solidFill>
                  <a:srgbClr val="7C8D8A"/>
                </a:solidFill>
                <a:effectLst/>
                <a:latin typeface="SFMono-Regular"/>
              </a:rPr>
              <a:t>'.2g'</a:t>
            </a:r>
            <a:r>
              <a:rPr lang="en-IN" b="0" i="0" dirty="0">
                <a:solidFill>
                  <a:srgbClr val="343663"/>
                </a:solidFill>
                <a:effectLst/>
                <a:latin typeface="SFMono-Regular"/>
              </a:rPr>
              <a:t>,</a:t>
            </a:r>
            <a:r>
              <a:rPr lang="en-IN" b="0" i="1" dirty="0">
                <a:solidFill>
                  <a:srgbClr val="343663"/>
                </a:solidFill>
                <a:effectLst/>
                <a:latin typeface="SFMono-Regular"/>
              </a:rPr>
              <a:t> square=</a:t>
            </a:r>
            <a:r>
              <a:rPr lang="en-IN" b="0" i="1" dirty="0">
                <a:solidFill>
                  <a:srgbClr val="7C8D8A"/>
                </a:solidFill>
                <a:effectLst/>
                <a:latin typeface="SFMono-Regular"/>
              </a:rPr>
              <a:t>False</a:t>
            </a:r>
            <a:r>
              <a:rPr lang="en-IN" b="0" i="0" dirty="0">
                <a:solidFill>
                  <a:srgbClr val="343663"/>
                </a:solidFill>
                <a:effectLst/>
                <a:latin typeface="SFMono-Regular"/>
              </a:rPr>
              <a:t>,</a:t>
            </a:r>
            <a:r>
              <a:rPr lang="en-IN" b="0" i="1" dirty="0">
                <a:solidFill>
                  <a:srgbClr val="343663"/>
                </a:solidFill>
                <a:effectLst/>
                <a:latin typeface="SFMono-Regular"/>
              </a:rPr>
              <a:t> **</a:t>
            </a:r>
            <a:r>
              <a:rPr lang="en-IN" b="0" i="1" dirty="0" err="1">
                <a:solidFill>
                  <a:srgbClr val="343663"/>
                </a:solidFill>
                <a:effectLst/>
                <a:latin typeface="SFMono-Regular"/>
              </a:rPr>
              <a:t>kwargs</a:t>
            </a:r>
            <a:r>
              <a:rPr lang="en-IN" b="0" i="0" dirty="0">
                <a:solidFill>
                  <a:srgbClr val="343663"/>
                </a:solidFill>
                <a:effectLst/>
                <a:latin typeface="SFMono-Regular"/>
              </a:rPr>
              <a:t>)</a:t>
            </a:r>
            <a:endParaRPr lang="en-IN" b="1" dirty="0">
              <a:solidFill>
                <a:srgbClr val="323232"/>
              </a:solidFill>
              <a:latin typeface="-apple-system"/>
            </a:endParaRPr>
          </a:p>
          <a:p>
            <a:r>
              <a:rPr lang="en-IN" b="0" i="0" dirty="0" err="1">
                <a:solidFill>
                  <a:srgbClr val="343663"/>
                </a:solidFill>
                <a:effectLst/>
                <a:latin typeface="SFMono-Regular"/>
              </a:rPr>
              <a:t>sns.</a:t>
            </a:r>
            <a:r>
              <a:rPr lang="en-IN" b="1" i="0" dirty="0" err="1">
                <a:effectLst/>
                <a:latin typeface="SFMono-Regular"/>
              </a:rPr>
              <a:t>clustermap</a:t>
            </a:r>
            <a:r>
              <a:rPr lang="en-IN" b="0" i="0" dirty="0">
                <a:solidFill>
                  <a:srgbClr val="343663"/>
                </a:solidFill>
                <a:effectLst/>
                <a:latin typeface="SFMono-Regular"/>
              </a:rPr>
              <a:t>(</a:t>
            </a:r>
            <a:r>
              <a:rPr lang="en-IN" b="0" i="1" dirty="0">
                <a:solidFill>
                  <a:srgbClr val="343663"/>
                </a:solidFill>
                <a:effectLst/>
                <a:latin typeface="SFMono-Regular"/>
              </a:rPr>
              <a:t>data</a:t>
            </a:r>
            <a:r>
              <a:rPr lang="en-IN" b="0" i="0" dirty="0">
                <a:solidFill>
                  <a:srgbClr val="343663"/>
                </a:solidFill>
                <a:effectLst/>
                <a:latin typeface="SFMono-Regular"/>
              </a:rPr>
              <a:t>,</a:t>
            </a:r>
            <a:r>
              <a:rPr lang="en-IN" b="0" i="1" dirty="0">
                <a:solidFill>
                  <a:srgbClr val="343663"/>
                </a:solidFill>
                <a:effectLst/>
                <a:latin typeface="SFMono-Regular"/>
              </a:rPr>
              <a:t> **</a:t>
            </a:r>
            <a:r>
              <a:rPr lang="en-IN" b="0" i="1" dirty="0" err="1">
                <a:solidFill>
                  <a:srgbClr val="343663"/>
                </a:solidFill>
                <a:effectLst/>
                <a:latin typeface="SFMono-Regular"/>
              </a:rPr>
              <a:t>kwargs</a:t>
            </a:r>
            <a:r>
              <a:rPr lang="en-IN" b="0" i="0" dirty="0">
                <a:solidFill>
                  <a:srgbClr val="343663"/>
                </a:solidFill>
                <a:effectLst/>
                <a:latin typeface="SFMono-Regular"/>
              </a:rPr>
              <a:t>)</a:t>
            </a:r>
            <a:endParaRPr lang="en-IN" b="1" dirty="0">
              <a:solidFill>
                <a:srgbClr val="323232"/>
              </a:solidFill>
              <a:latin typeface="-apple-system"/>
            </a:endParaRPr>
          </a:p>
          <a:p>
            <a:r>
              <a:rPr lang="en-IN" b="1" i="0" dirty="0">
                <a:effectLst/>
                <a:latin typeface="-apple-system"/>
              </a:rPr>
              <a:t>Multi-plot grids:</a:t>
            </a:r>
          </a:p>
          <a:p>
            <a:r>
              <a:rPr lang="en-IN" b="0" i="0" dirty="0" err="1">
                <a:solidFill>
                  <a:srgbClr val="343663"/>
                </a:solidFill>
                <a:effectLst/>
                <a:latin typeface="SFMono-Regular"/>
              </a:rPr>
              <a:t>sns.</a:t>
            </a:r>
            <a:r>
              <a:rPr lang="en-IN" b="1" i="0" dirty="0" err="1">
                <a:effectLst/>
                <a:latin typeface="SFMono-Regular"/>
              </a:rPr>
              <a:t>FacetGrid</a:t>
            </a:r>
            <a:r>
              <a:rPr lang="en-IN" b="0" i="0" dirty="0">
                <a:solidFill>
                  <a:srgbClr val="343663"/>
                </a:solidFill>
                <a:effectLst/>
                <a:latin typeface="SFMono-Regular"/>
              </a:rPr>
              <a:t>(</a:t>
            </a:r>
            <a:r>
              <a:rPr lang="en-IN" b="0" i="1" dirty="0">
                <a:solidFill>
                  <a:srgbClr val="343663"/>
                </a:solidFill>
                <a:effectLst/>
                <a:latin typeface="SFMono-Regular"/>
              </a:rPr>
              <a:t>data</a:t>
            </a:r>
            <a:r>
              <a:rPr lang="en-IN" b="0" i="0" dirty="0">
                <a:solidFill>
                  <a:srgbClr val="343663"/>
                </a:solidFill>
                <a:effectLst/>
                <a:latin typeface="SFMono-Regular"/>
              </a:rPr>
              <a:t>,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  </a:t>
            </a:r>
            <a:r>
              <a:rPr lang="it-IT" b="0" i="1" dirty="0">
                <a:solidFill>
                  <a:srgbClr val="343663"/>
                </a:solidFill>
                <a:effectLst/>
                <a:latin typeface="SFMono-Regular"/>
              </a:rPr>
              <a:t>row=</a:t>
            </a:r>
            <a:r>
              <a:rPr lang="it-IT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b="0" i="1" dirty="0">
                <a:solidFill>
                  <a:srgbClr val="343663"/>
                </a:solidFill>
                <a:effectLst/>
                <a:latin typeface="SFMono-Regular"/>
              </a:rPr>
              <a:t>col=</a:t>
            </a:r>
            <a:r>
              <a:rPr lang="it-IT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b="0" i="1" dirty="0">
                <a:solidFill>
                  <a:srgbClr val="343663"/>
                </a:solidFill>
                <a:effectLst/>
                <a:latin typeface="SFMono-Regular"/>
              </a:rPr>
              <a:t>hue=</a:t>
            </a:r>
            <a:r>
              <a:rPr lang="it-IT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en-IN" b="1" dirty="0">
                <a:solidFill>
                  <a:srgbClr val="7C8D8A"/>
                </a:solidFill>
                <a:latin typeface="-apple-system"/>
              </a:rPr>
              <a:t>)</a:t>
            </a:r>
            <a:endParaRPr lang="en-IN" b="1" i="0" dirty="0">
              <a:effectLst/>
              <a:latin typeface="-apple-system"/>
            </a:endParaRPr>
          </a:p>
          <a:p>
            <a:r>
              <a:rPr lang="en-US" b="0" i="0" dirty="0" err="1">
                <a:solidFill>
                  <a:srgbClr val="343663"/>
                </a:solidFill>
                <a:effectLst/>
                <a:latin typeface="SFMono-Regular"/>
              </a:rPr>
              <a:t>sns.</a:t>
            </a:r>
            <a:r>
              <a:rPr lang="en-US" b="1" i="0" dirty="0" err="1">
                <a:effectLst/>
                <a:latin typeface="SFMono-Regular"/>
              </a:rPr>
              <a:t>pairplot</a:t>
            </a:r>
            <a:r>
              <a:rPr lang="en-US" b="0" i="0" dirty="0">
                <a:solidFill>
                  <a:srgbClr val="343663"/>
                </a:solidFill>
                <a:effectLst/>
                <a:latin typeface="SFMono-Regular"/>
              </a:rPr>
              <a:t>(</a:t>
            </a:r>
            <a:r>
              <a:rPr lang="en-US" b="0" i="1" dirty="0">
                <a:solidFill>
                  <a:srgbClr val="343663"/>
                </a:solidFill>
                <a:effectLst/>
                <a:latin typeface="SFMono-Regular"/>
              </a:rPr>
              <a:t>data</a:t>
            </a:r>
            <a:r>
              <a:rPr lang="en-US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en-US" b="0" i="1" dirty="0">
                <a:solidFill>
                  <a:srgbClr val="343663"/>
                </a:solidFill>
                <a:effectLst/>
                <a:latin typeface="SFMono-Regular"/>
              </a:rPr>
              <a:t>hue=</a:t>
            </a:r>
            <a:r>
              <a:rPr lang="en-US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en-IN" b="0" i="0" dirty="0">
                <a:solidFill>
                  <a:srgbClr val="343663"/>
                </a:solidFill>
                <a:effectLst/>
                <a:latin typeface="SFMono-Regular"/>
              </a:rPr>
              <a:t> </a:t>
            </a:r>
            <a:r>
              <a:rPr lang="en-IN" b="0" i="1" dirty="0">
                <a:solidFill>
                  <a:srgbClr val="343663"/>
                </a:solidFill>
                <a:effectLst/>
                <a:latin typeface="SFMono-Regular"/>
              </a:rPr>
              <a:t>kind=</a:t>
            </a:r>
            <a:r>
              <a:rPr lang="en-IN" b="0" i="1" dirty="0">
                <a:solidFill>
                  <a:srgbClr val="7C8D8A"/>
                </a:solidFill>
                <a:effectLst/>
                <a:latin typeface="SFMono-Regular"/>
              </a:rPr>
              <a:t>'scatter’)</a:t>
            </a:r>
            <a:r>
              <a:rPr lang="en-US" i="1" dirty="0">
                <a:solidFill>
                  <a:srgbClr val="7C8D8A"/>
                </a:solidFill>
                <a:latin typeface="SFMono-Regular"/>
              </a:rPr>
              <a:t>     -----------	</a:t>
            </a:r>
            <a:r>
              <a:rPr lang="en-IN" b="1" i="0" dirty="0">
                <a:solidFill>
                  <a:srgbClr val="343663"/>
                </a:solidFill>
                <a:effectLst/>
                <a:latin typeface="-apple-system"/>
              </a:rPr>
              <a:t>kind</a:t>
            </a:r>
            <a:r>
              <a:rPr lang="en-IN" b="0" i="1" dirty="0">
                <a:solidFill>
                  <a:srgbClr val="343663"/>
                </a:solidFill>
                <a:effectLst/>
                <a:latin typeface="-apple-system"/>
              </a:rPr>
              <a:t>{‘scatter’, ‘</a:t>
            </a:r>
            <a:r>
              <a:rPr lang="en-IN" b="0" i="1" dirty="0" err="1">
                <a:solidFill>
                  <a:srgbClr val="343663"/>
                </a:solidFill>
                <a:effectLst/>
                <a:latin typeface="-apple-system"/>
              </a:rPr>
              <a:t>kde</a:t>
            </a:r>
            <a:r>
              <a:rPr lang="en-IN" b="0" i="1" dirty="0">
                <a:solidFill>
                  <a:srgbClr val="343663"/>
                </a:solidFill>
                <a:effectLst/>
                <a:latin typeface="-apple-system"/>
              </a:rPr>
              <a:t>’, ‘hist’, ‘reg’}</a:t>
            </a:r>
          </a:p>
          <a:p>
            <a:r>
              <a:rPr lang="en-US" b="0" i="0" dirty="0" err="1">
                <a:solidFill>
                  <a:srgbClr val="343663"/>
                </a:solidFill>
                <a:effectLst/>
                <a:latin typeface="SFMono-Regular"/>
              </a:rPr>
              <a:t>sns.</a:t>
            </a:r>
            <a:r>
              <a:rPr lang="en-US" b="1" i="0" dirty="0" err="1">
                <a:effectLst/>
                <a:latin typeface="SFMono-Regular"/>
              </a:rPr>
              <a:t>jointplot</a:t>
            </a:r>
            <a:r>
              <a:rPr lang="en-US" b="0" i="0" dirty="0">
                <a:solidFill>
                  <a:srgbClr val="343663"/>
                </a:solidFill>
                <a:effectLst/>
                <a:latin typeface="SFMono-Regular"/>
              </a:rPr>
              <a:t>(</a:t>
            </a:r>
            <a:r>
              <a:rPr lang="en-US" b="0" i="1" dirty="0">
                <a:solidFill>
                  <a:srgbClr val="343663"/>
                </a:solidFill>
                <a:effectLst/>
                <a:latin typeface="SFMono-Regular"/>
              </a:rPr>
              <a:t>data=</a:t>
            </a:r>
            <a:r>
              <a:rPr lang="en-US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en-US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en-US" b="0" i="1" dirty="0">
                <a:solidFill>
                  <a:srgbClr val="343663"/>
                </a:solidFill>
                <a:effectLst/>
                <a:latin typeface="SFMono-Regular"/>
              </a:rPr>
              <a:t>*</a:t>
            </a:r>
            <a:r>
              <a:rPr lang="en-US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en-US" b="0" i="1" dirty="0">
                <a:solidFill>
                  <a:srgbClr val="343663"/>
                </a:solidFill>
                <a:effectLst/>
                <a:latin typeface="SFMono-Regular"/>
              </a:rPr>
              <a:t>x=</a:t>
            </a:r>
            <a:r>
              <a:rPr lang="en-US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en-US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en-US" b="0" i="1" dirty="0">
                <a:solidFill>
                  <a:srgbClr val="343663"/>
                </a:solidFill>
                <a:effectLst/>
                <a:latin typeface="SFMono-Regular"/>
              </a:rPr>
              <a:t>y=</a:t>
            </a:r>
            <a:r>
              <a:rPr lang="en-US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en-US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en-US" b="0" i="1" dirty="0">
                <a:solidFill>
                  <a:srgbClr val="343663"/>
                </a:solidFill>
                <a:effectLst/>
                <a:latin typeface="SFMono-Regular"/>
              </a:rPr>
              <a:t>hue=</a:t>
            </a:r>
            <a:r>
              <a:rPr lang="en-US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en-US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en-US" b="0" i="1" dirty="0">
                <a:solidFill>
                  <a:srgbClr val="343663"/>
                </a:solidFill>
                <a:effectLst/>
                <a:latin typeface="SFMono-Regular"/>
              </a:rPr>
              <a:t>kind=</a:t>
            </a:r>
            <a:r>
              <a:rPr lang="en-US" b="0" i="1" dirty="0">
                <a:solidFill>
                  <a:srgbClr val="7C8D8A"/>
                </a:solidFill>
                <a:effectLst/>
                <a:latin typeface="SFMono-Regular"/>
              </a:rPr>
              <a:t>'scatter'</a:t>
            </a:r>
            <a:r>
              <a:rPr lang="en-US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en-IN" b="0" i="1" dirty="0">
                <a:solidFill>
                  <a:srgbClr val="343663"/>
                </a:solidFill>
                <a:effectLst/>
                <a:latin typeface="SFMono-Regular"/>
              </a:rPr>
              <a:t>**</a:t>
            </a:r>
            <a:r>
              <a:rPr lang="en-IN" b="0" i="1" dirty="0" err="1">
                <a:solidFill>
                  <a:srgbClr val="343663"/>
                </a:solidFill>
                <a:effectLst/>
                <a:latin typeface="SFMono-Regular"/>
              </a:rPr>
              <a:t>kwargs</a:t>
            </a:r>
            <a:r>
              <a:rPr lang="en-IN" b="0" i="0" dirty="0">
                <a:solidFill>
                  <a:srgbClr val="343663"/>
                </a:solidFill>
                <a:effectLst/>
                <a:latin typeface="SFMono-Regular"/>
              </a:rPr>
              <a:t>)</a:t>
            </a:r>
            <a:endParaRPr lang="en-IN" b="1" dirty="0">
              <a:solidFill>
                <a:srgbClr val="323232"/>
              </a:solidFill>
              <a:latin typeface="-apple-system"/>
            </a:endParaRPr>
          </a:p>
          <a:p>
            <a:endParaRPr lang="en-IN" b="1" i="0" dirty="0">
              <a:solidFill>
                <a:srgbClr val="323232"/>
              </a:solidFill>
              <a:effectLst/>
              <a:latin typeface="-apple-system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48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2B739-98A9-6923-3B5E-11154526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4A2BA-1D9C-ECC7-A3EB-194708EB0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What is Seaborn?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Seaborn Graph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Seaborn Vs Matplotlib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Installation &amp; Importing Seaborn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Importance of Seaborn</a:t>
            </a:r>
          </a:p>
        </p:txBody>
      </p:sp>
    </p:spTree>
    <p:extLst>
      <p:ext uri="{BB962C8B-B14F-4D97-AF65-F5344CB8AC3E}">
        <p14:creationId xmlns:p14="http://schemas.microsoft.com/office/powerpoint/2010/main" val="205690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1930-E8D1-E183-C1AB-9786B6EF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5192D"/>
                </a:solidFill>
                <a:effectLst/>
                <a:latin typeface="Studio-Feixen-Sans"/>
              </a:rPr>
              <a:t>What is Seaborn?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2B118-7A66-BC1D-3846-B225795D1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5192D"/>
                </a:solidFill>
                <a:effectLst/>
                <a:latin typeface="Studio-Feixen-Sans"/>
              </a:rPr>
              <a:t>Seaborn is a well-known Python library for data visualization. Built on top of Matplotlib and integrated with pandas data structures in Python.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 err="1">
                <a:solidFill>
                  <a:srgbClr val="05192D"/>
                </a:solidFill>
                <a:effectLst/>
                <a:latin typeface="Studio-Feixen-Sans"/>
              </a:rPr>
              <a:t>Seaborn's</a:t>
            </a:r>
            <a:r>
              <a:rPr lang="en-US" sz="2400" b="0" i="0" dirty="0">
                <a:solidFill>
                  <a:srgbClr val="05192D"/>
                </a:solidFill>
                <a:effectLst/>
                <a:latin typeface="Studio-Feixen-Sans"/>
              </a:rPr>
              <a:t> key benefit lies in its capability to generate attractive plots with minimal coding efforts.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5192D"/>
                </a:solidFill>
                <a:effectLst/>
                <a:latin typeface="Studio-Feixen-Sans"/>
              </a:rPr>
              <a:t>Seaborn offers a range of built-in statistical functions, allowing users to easily perform complex statistical analysis with their visualizations.</a:t>
            </a:r>
            <a:endParaRPr lang="en-US" sz="2400" dirty="0">
              <a:solidFill>
                <a:srgbClr val="05192D"/>
              </a:solidFill>
              <a:latin typeface="Studio-Feixen-Sans"/>
            </a:endParaRPr>
          </a:p>
        </p:txBody>
      </p:sp>
    </p:spTree>
    <p:extLst>
      <p:ext uri="{BB962C8B-B14F-4D97-AF65-F5344CB8AC3E}">
        <p14:creationId xmlns:p14="http://schemas.microsoft.com/office/powerpoint/2010/main" val="401679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C88E-B27F-FAD6-3C1C-92266C66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/>
              <a:t>Seaborn Graph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7B981-4C34-2574-A546-8C5B55CE0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Scatter plots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Line plots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Bar plots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Histograms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Box plots</a:t>
            </a:r>
          </a:p>
          <a:p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6CEC9-D4D4-7B91-78B7-1ACDAED5480B}"/>
              </a:ext>
            </a:extLst>
          </p:cNvPr>
          <p:cNvSpPr txBox="1"/>
          <p:nvPr/>
        </p:nvSpPr>
        <p:spPr>
          <a:xfrm>
            <a:off x="3721531" y="2452772"/>
            <a:ext cx="37202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Violin plots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Heatmaps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Pair plots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Facet grids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74151"/>
                </a:solidFill>
                <a:latin typeface="Söhne"/>
              </a:rPr>
              <a:t>Swarm Plot</a:t>
            </a:r>
            <a:endParaRPr lang="en-US" sz="3600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E6BC3B-2992-5CE6-CDD5-1176E6EA3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835" y="2547465"/>
            <a:ext cx="3554700" cy="264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50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1530-BA4B-CCE1-19E7-7CB6AFDE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E6D23-4836-BEDA-B667-0726B064C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209" y="2061548"/>
            <a:ext cx="10058400" cy="3760891"/>
          </a:xfrm>
        </p:spPr>
        <p:txBody>
          <a:bodyPr>
            <a:noAutofit/>
          </a:bodyPr>
          <a:lstStyle/>
          <a:p>
            <a:r>
              <a:rPr lang="en-IN" sz="2000" b="1" i="0" dirty="0">
                <a:solidFill>
                  <a:srgbClr val="323232"/>
                </a:solidFill>
                <a:effectLst/>
                <a:latin typeface="-apple-system"/>
              </a:rPr>
              <a:t>Relational plots: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0" i="0" dirty="0" err="1">
                <a:solidFill>
                  <a:srgbClr val="323232"/>
                </a:solidFill>
                <a:effectLst/>
                <a:latin typeface="-apple-system"/>
              </a:rPr>
              <a:t>Relplot</a:t>
            </a:r>
            <a:r>
              <a:rPr lang="en-IN" sz="2000" b="0" i="0" dirty="0">
                <a:solidFill>
                  <a:srgbClr val="323232"/>
                </a:solidFill>
                <a:effectLst/>
                <a:latin typeface="-apple-system"/>
              </a:rPr>
              <a:t>, Scatterplot, </a:t>
            </a:r>
            <a:r>
              <a:rPr lang="en-IN" sz="2000" b="0" i="0" dirty="0" err="1">
                <a:solidFill>
                  <a:srgbClr val="323232"/>
                </a:solidFill>
                <a:effectLst/>
                <a:latin typeface="-apple-system"/>
              </a:rPr>
              <a:t>Lineplot</a:t>
            </a:r>
            <a:r>
              <a:rPr lang="en-IN" sz="2000" b="0" i="0" dirty="0">
                <a:solidFill>
                  <a:srgbClr val="323232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en-IN" sz="2000" b="1" i="0" dirty="0">
                <a:solidFill>
                  <a:srgbClr val="323232"/>
                </a:solidFill>
                <a:effectLst/>
                <a:latin typeface="-apple-system"/>
              </a:rPr>
              <a:t>Distribution plots: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0" i="0" dirty="0" err="1">
                <a:solidFill>
                  <a:srgbClr val="323232"/>
                </a:solidFill>
                <a:effectLst/>
                <a:latin typeface="-apple-system"/>
              </a:rPr>
              <a:t>Histplot</a:t>
            </a:r>
            <a:r>
              <a:rPr lang="en-IN" sz="2000" b="0" i="0" dirty="0">
                <a:solidFill>
                  <a:srgbClr val="323232"/>
                </a:solidFill>
                <a:effectLst/>
                <a:latin typeface="-apple-system"/>
              </a:rPr>
              <a:t>, </a:t>
            </a:r>
            <a:r>
              <a:rPr lang="en-IN" sz="2000" b="0" i="0" dirty="0" err="1">
                <a:solidFill>
                  <a:srgbClr val="323232"/>
                </a:solidFill>
                <a:effectLst/>
                <a:latin typeface="-apple-system"/>
              </a:rPr>
              <a:t>KDEplot</a:t>
            </a:r>
            <a:r>
              <a:rPr lang="en-IN" sz="2000" b="0" i="0" dirty="0">
                <a:solidFill>
                  <a:srgbClr val="323232"/>
                </a:solidFill>
                <a:effectLst/>
                <a:latin typeface="-apple-system"/>
              </a:rPr>
              <a:t>, </a:t>
            </a:r>
            <a:r>
              <a:rPr lang="en-IN" sz="2000" b="0" i="0" dirty="0" err="1">
                <a:solidFill>
                  <a:srgbClr val="323232"/>
                </a:solidFill>
                <a:effectLst/>
                <a:latin typeface="-apple-system"/>
              </a:rPr>
              <a:t>Distplot</a:t>
            </a:r>
            <a:r>
              <a:rPr lang="en-IN" sz="2000" b="0" i="0" dirty="0">
                <a:solidFill>
                  <a:srgbClr val="323232"/>
                </a:solidFill>
                <a:effectLst/>
                <a:latin typeface="-apple-system"/>
              </a:rPr>
              <a:t>, </a:t>
            </a:r>
            <a:r>
              <a:rPr lang="en-IN" sz="2000" b="0" i="0" dirty="0" err="1">
                <a:solidFill>
                  <a:srgbClr val="323232"/>
                </a:solidFill>
                <a:effectLst/>
                <a:latin typeface="-apple-system"/>
              </a:rPr>
              <a:t>Displot</a:t>
            </a:r>
            <a:endParaRPr lang="en-IN" sz="2000" b="0" i="0" dirty="0">
              <a:solidFill>
                <a:srgbClr val="323232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IN" sz="2000" b="1" i="0" dirty="0">
                <a:solidFill>
                  <a:srgbClr val="323232"/>
                </a:solidFill>
                <a:effectLst/>
                <a:latin typeface="-apple-system"/>
              </a:rPr>
              <a:t>Categorical plots: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0" i="0" dirty="0" err="1">
                <a:solidFill>
                  <a:srgbClr val="323232"/>
                </a:solidFill>
                <a:effectLst/>
                <a:latin typeface="-apple-system"/>
              </a:rPr>
              <a:t>Catplot</a:t>
            </a:r>
            <a:r>
              <a:rPr lang="en-IN" sz="2000" b="0" i="0" dirty="0">
                <a:solidFill>
                  <a:srgbClr val="323232"/>
                </a:solidFill>
                <a:effectLst/>
                <a:latin typeface="-apple-system"/>
              </a:rPr>
              <a:t>, </a:t>
            </a:r>
            <a:r>
              <a:rPr lang="en-IN" sz="2000" b="0" i="0" dirty="0" err="1">
                <a:solidFill>
                  <a:srgbClr val="323232"/>
                </a:solidFill>
                <a:effectLst/>
                <a:latin typeface="-apple-system"/>
              </a:rPr>
              <a:t>Stripplot</a:t>
            </a:r>
            <a:r>
              <a:rPr lang="en-IN" sz="2000" b="0" i="0" dirty="0">
                <a:solidFill>
                  <a:srgbClr val="323232"/>
                </a:solidFill>
                <a:effectLst/>
                <a:latin typeface="-apple-system"/>
              </a:rPr>
              <a:t>, </a:t>
            </a:r>
            <a:r>
              <a:rPr lang="en-IN" sz="2000" b="0" i="0" dirty="0" err="1">
                <a:solidFill>
                  <a:srgbClr val="323232"/>
                </a:solidFill>
                <a:effectLst/>
                <a:latin typeface="-apple-system"/>
              </a:rPr>
              <a:t>Swarmplot</a:t>
            </a:r>
            <a:r>
              <a:rPr lang="en-IN" sz="2000" b="0" i="0" dirty="0">
                <a:solidFill>
                  <a:srgbClr val="323232"/>
                </a:solidFill>
                <a:effectLst/>
                <a:latin typeface="-apple-system"/>
              </a:rPr>
              <a:t>, Boxplot, </a:t>
            </a:r>
            <a:r>
              <a:rPr lang="en-IN" sz="2000" b="0" i="0" dirty="0" err="1">
                <a:solidFill>
                  <a:srgbClr val="323232"/>
                </a:solidFill>
                <a:effectLst/>
                <a:latin typeface="-apple-system"/>
              </a:rPr>
              <a:t>Violinplot</a:t>
            </a:r>
            <a:r>
              <a:rPr lang="en-IN" sz="2000" b="0" i="0" dirty="0">
                <a:solidFill>
                  <a:srgbClr val="323232"/>
                </a:solidFill>
                <a:effectLst/>
                <a:latin typeface="-apple-system"/>
              </a:rPr>
              <a:t>, </a:t>
            </a:r>
            <a:r>
              <a:rPr lang="en-IN" sz="2000" b="0" i="0" dirty="0" err="1">
                <a:solidFill>
                  <a:srgbClr val="323232"/>
                </a:solidFill>
                <a:effectLst/>
                <a:latin typeface="-apple-system"/>
              </a:rPr>
              <a:t>Pointplot</a:t>
            </a:r>
            <a:r>
              <a:rPr lang="en-IN" sz="2000" b="0" i="0" dirty="0">
                <a:solidFill>
                  <a:srgbClr val="323232"/>
                </a:solidFill>
                <a:effectLst/>
                <a:latin typeface="-apple-system"/>
              </a:rPr>
              <a:t>, </a:t>
            </a:r>
            <a:r>
              <a:rPr lang="en-IN" sz="2000" b="0" i="0" dirty="0" err="1">
                <a:solidFill>
                  <a:srgbClr val="323232"/>
                </a:solidFill>
                <a:effectLst/>
                <a:latin typeface="-apple-system"/>
              </a:rPr>
              <a:t>Barplot</a:t>
            </a:r>
            <a:r>
              <a:rPr lang="en-IN" sz="2000" b="0" i="0" dirty="0">
                <a:solidFill>
                  <a:srgbClr val="323232"/>
                </a:solidFill>
                <a:effectLst/>
                <a:latin typeface="-apple-system"/>
              </a:rPr>
              <a:t>, </a:t>
            </a:r>
            <a:r>
              <a:rPr lang="en-IN" sz="2000" b="0" i="0" dirty="0" err="1">
                <a:solidFill>
                  <a:srgbClr val="323232"/>
                </a:solidFill>
                <a:effectLst/>
                <a:latin typeface="-apple-system"/>
              </a:rPr>
              <a:t>Countplot</a:t>
            </a:r>
            <a:r>
              <a:rPr lang="en-IN" sz="2000" b="0" i="0" dirty="0">
                <a:solidFill>
                  <a:srgbClr val="323232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en-IN" sz="2000" b="1" i="0" dirty="0">
                <a:solidFill>
                  <a:srgbClr val="323232"/>
                </a:solidFill>
                <a:effectLst/>
                <a:latin typeface="-apple-system"/>
              </a:rPr>
              <a:t>Regression plots: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323232"/>
                </a:solidFill>
                <a:latin typeface="-apple-system"/>
              </a:rPr>
              <a:t> </a:t>
            </a:r>
            <a:r>
              <a:rPr lang="en-IN" sz="2000" dirty="0" err="1">
                <a:solidFill>
                  <a:srgbClr val="323232"/>
                </a:solidFill>
                <a:latin typeface="-apple-system"/>
              </a:rPr>
              <a:t>Lmplot</a:t>
            </a:r>
            <a:r>
              <a:rPr lang="en-IN" sz="2000" dirty="0">
                <a:solidFill>
                  <a:srgbClr val="323232"/>
                </a:solidFill>
                <a:latin typeface="-apple-system"/>
              </a:rPr>
              <a:t>, </a:t>
            </a:r>
            <a:r>
              <a:rPr lang="en-IN" sz="2000" dirty="0" err="1">
                <a:solidFill>
                  <a:srgbClr val="323232"/>
                </a:solidFill>
                <a:latin typeface="-apple-system"/>
              </a:rPr>
              <a:t>Regplot</a:t>
            </a:r>
            <a:r>
              <a:rPr lang="en-IN" sz="2000" dirty="0">
                <a:solidFill>
                  <a:srgbClr val="323232"/>
                </a:solidFill>
                <a:latin typeface="-apple-system"/>
              </a:rPr>
              <a:t>.</a:t>
            </a:r>
          </a:p>
          <a:p>
            <a:pPr marL="0" indent="0">
              <a:buNone/>
            </a:pPr>
            <a:endParaRPr lang="en-IN" sz="2000" b="0" i="0" dirty="0">
              <a:solidFill>
                <a:srgbClr val="323232"/>
              </a:solidFill>
              <a:effectLst/>
              <a:latin typeface="-apple-system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2807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084E-BD19-0B95-33E5-5CF536F6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54B02-5BE3-12C8-D993-97AF159C1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i="0" dirty="0">
                <a:solidFill>
                  <a:srgbClr val="323232"/>
                </a:solidFill>
                <a:effectLst/>
                <a:latin typeface="-apple-system"/>
              </a:rPr>
              <a:t>Matrix Plot: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323232"/>
                </a:solidFill>
                <a:latin typeface="-apple-system"/>
              </a:rPr>
              <a:t>Heatmap, </a:t>
            </a:r>
            <a:r>
              <a:rPr lang="en-IN" sz="2000" dirty="0" err="1">
                <a:solidFill>
                  <a:srgbClr val="323232"/>
                </a:solidFill>
                <a:latin typeface="-apple-system"/>
              </a:rPr>
              <a:t>Clustermap</a:t>
            </a:r>
            <a:endParaRPr lang="en-IN" sz="2000" b="0" i="0" dirty="0">
              <a:solidFill>
                <a:srgbClr val="323232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IN" sz="2000" b="1" i="0" dirty="0">
                <a:effectLst/>
                <a:latin typeface="-apple-system"/>
              </a:rPr>
              <a:t>Multi-plot grids: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323232"/>
                </a:solidFill>
                <a:effectLst/>
                <a:latin typeface="-apple-system"/>
              </a:rPr>
              <a:t>Facet grids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0" i="0" dirty="0" err="1">
                <a:effectLst/>
                <a:latin typeface="-apple-system"/>
              </a:rPr>
              <a:t>Pairplot</a:t>
            </a:r>
            <a:endParaRPr lang="en-IN" sz="2000" b="0" i="0" dirty="0"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err="1">
                <a:latin typeface="-apple-system"/>
              </a:rPr>
              <a:t>Jointplot</a:t>
            </a:r>
            <a:endParaRPr lang="en-IN" sz="2000" b="0" i="0" dirty="0">
              <a:effectLst/>
              <a:latin typeface="-apple-syste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AE6D8-09AC-5387-CFEB-9D5C725DF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251" y="1957582"/>
            <a:ext cx="5894711" cy="425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1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CAAF-7AD8-FF4A-07F3-778597AB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5192D"/>
                </a:solidFill>
                <a:effectLst/>
                <a:latin typeface="Studio-Feixen-Sans"/>
              </a:rPr>
              <a:t>Seaborn vs. Matplotlib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CE733-82ED-CC93-91A5-EAB6C7272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 Matplotlib 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-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low-level plotting 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library that provides a wide range of tools for creating highly customizable visualizations. Seaborn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b="1" dirty="0">
                <a:solidFill>
                  <a:srgbClr val="05192D"/>
                </a:solidFill>
                <a:latin typeface="Studio-Feixen-Sans"/>
              </a:rPr>
              <a:t>-</a:t>
            </a: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 high-level interface 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for creating statistical graphics. It is built on top of Matplotlib and provides a simpler, more intuitive interface for creating common statistical plots. </a:t>
            </a:r>
            <a:endParaRPr lang="en-US" dirty="0">
              <a:solidFill>
                <a:srgbClr val="05192D"/>
              </a:solidFill>
              <a:latin typeface="Studio-Feixen-San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Matplotlib provides a limited set of default styles and color palettes, requiring users to customize their plots manually to achieve a desired look. Seaborn, on the other hand, offers a range of default styles and color palettes that are optimized for different types of data and visualizations.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Seaborn is generally better suited for </a:t>
            </a:r>
            <a:r>
              <a:rPr lang="en-US" i="0" dirty="0">
                <a:solidFill>
                  <a:srgbClr val="05192D"/>
                </a:solidFill>
                <a:effectLst/>
                <a:latin typeface="Studio-Feixen-Sans"/>
              </a:rPr>
              <a:t>creating</a:t>
            </a: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 statistical graphics and exploratory data analysis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, while Matplotlib is better suited for creating </a:t>
            </a: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highly customizable plots for presentations 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and </a:t>
            </a: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publications. 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4384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822E-8B80-240C-7BA9-DA2EB280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323232"/>
                </a:solidFill>
                <a:effectLst/>
                <a:latin typeface="-apple-system"/>
              </a:rPr>
              <a:t>Relational plots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C671E-E4F4-EFA2-BEB3-DE2083943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i="0" dirty="0" err="1">
                <a:solidFill>
                  <a:srgbClr val="323232"/>
                </a:solidFill>
                <a:effectLst/>
                <a:latin typeface="-apple-system"/>
              </a:rPr>
              <a:t>Relplot</a:t>
            </a:r>
            <a:r>
              <a:rPr lang="en-IN" sz="2800" b="1" i="0" dirty="0">
                <a:solidFill>
                  <a:srgbClr val="323232"/>
                </a:solidFill>
                <a:effectLst/>
                <a:latin typeface="-apple-system"/>
              </a:rPr>
              <a:t>:</a:t>
            </a:r>
            <a:endParaRPr lang="it-IT" sz="2800" b="1" i="0" dirty="0">
              <a:solidFill>
                <a:srgbClr val="343663"/>
              </a:solidFill>
              <a:effectLst/>
              <a:latin typeface="SFMono-Regular"/>
            </a:endParaRPr>
          </a:p>
          <a:p>
            <a:r>
              <a:rPr lang="it-IT" sz="2400" b="0" i="0" dirty="0">
                <a:solidFill>
                  <a:srgbClr val="343663"/>
                </a:solidFill>
                <a:effectLst/>
                <a:latin typeface="SFMono-Regular"/>
              </a:rPr>
              <a:t>sns.</a:t>
            </a:r>
            <a:r>
              <a:rPr lang="it-IT" sz="2400" b="1" i="0" dirty="0">
                <a:effectLst/>
                <a:latin typeface="SFMono-Regular"/>
              </a:rPr>
              <a:t>relplot</a:t>
            </a:r>
            <a:r>
              <a:rPr lang="it-IT" sz="2400" b="0" i="0" dirty="0">
                <a:solidFill>
                  <a:srgbClr val="343663"/>
                </a:solidFill>
                <a:effectLst/>
                <a:latin typeface="SFMono-Regular"/>
              </a:rPr>
              <a:t>(</a:t>
            </a:r>
            <a:r>
              <a:rPr lang="it-IT" sz="2400" b="0" i="1" dirty="0">
                <a:solidFill>
                  <a:srgbClr val="343663"/>
                </a:solidFill>
                <a:effectLst/>
                <a:latin typeface="SFMono-Regular"/>
              </a:rPr>
              <a:t>data=</a:t>
            </a:r>
            <a:r>
              <a:rPr lang="it-IT" sz="2400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sz="2400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sz="2400" b="0" i="1" dirty="0">
                <a:solidFill>
                  <a:srgbClr val="343663"/>
                </a:solidFill>
                <a:effectLst/>
                <a:latin typeface="SFMono-Regular"/>
              </a:rPr>
              <a:t>x=</a:t>
            </a:r>
            <a:r>
              <a:rPr lang="it-IT" sz="2400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sz="2400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sz="2400" b="0" i="1" dirty="0">
                <a:solidFill>
                  <a:srgbClr val="343663"/>
                </a:solidFill>
                <a:effectLst/>
                <a:latin typeface="SFMono-Regular"/>
              </a:rPr>
              <a:t>y=</a:t>
            </a:r>
            <a:r>
              <a:rPr lang="it-IT" sz="2400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sz="2400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sz="2400" b="0" i="1" dirty="0">
                <a:solidFill>
                  <a:srgbClr val="343663"/>
                </a:solidFill>
                <a:effectLst/>
                <a:latin typeface="SFMono-Regular"/>
              </a:rPr>
              <a:t>hue=</a:t>
            </a:r>
            <a:r>
              <a:rPr lang="it-IT" sz="2400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sz="2400" b="0" i="0" dirty="0">
                <a:solidFill>
                  <a:srgbClr val="343663"/>
                </a:solidFill>
                <a:effectLst/>
                <a:latin typeface="SFMono-Regular"/>
              </a:rPr>
              <a:t>,</a:t>
            </a:r>
            <a:r>
              <a:rPr lang="en-IN" sz="2400" b="0" i="1" dirty="0">
                <a:solidFill>
                  <a:srgbClr val="343663"/>
                </a:solidFill>
                <a:effectLst/>
                <a:latin typeface="SFMono-Regular"/>
              </a:rPr>
              <a:t>legend=</a:t>
            </a:r>
            <a:r>
              <a:rPr lang="en-IN" sz="2400" b="0" i="1" dirty="0">
                <a:solidFill>
                  <a:srgbClr val="7C8D8A"/>
                </a:solidFill>
                <a:effectLst/>
                <a:latin typeface="SFMono-Regular"/>
              </a:rPr>
              <a:t>'auto'</a:t>
            </a:r>
            <a:r>
              <a:rPr lang="en-IN" sz="2400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en-IN" sz="2400" b="0" i="1" dirty="0">
                <a:solidFill>
                  <a:srgbClr val="343663"/>
                </a:solidFill>
                <a:effectLst/>
                <a:latin typeface="SFMono-Regular"/>
              </a:rPr>
              <a:t>kind=</a:t>
            </a:r>
            <a:r>
              <a:rPr lang="en-IN" sz="2400" b="0" i="1" dirty="0">
                <a:solidFill>
                  <a:srgbClr val="7C8D8A"/>
                </a:solidFill>
                <a:effectLst/>
                <a:latin typeface="SFMono-Regular"/>
              </a:rPr>
              <a:t>'scatter’</a:t>
            </a:r>
            <a:r>
              <a:rPr lang="en-IN" sz="2400" dirty="0">
                <a:solidFill>
                  <a:srgbClr val="343663"/>
                </a:solidFill>
                <a:latin typeface="SFMono-Regular"/>
              </a:rPr>
              <a:t>,</a:t>
            </a:r>
            <a:r>
              <a:rPr lang="en-IN" sz="2400" b="0" i="1" dirty="0">
                <a:solidFill>
                  <a:srgbClr val="343663"/>
                </a:solidFill>
                <a:effectLst/>
                <a:latin typeface="SFMono-Regular"/>
              </a:rPr>
              <a:t> **</a:t>
            </a:r>
            <a:r>
              <a:rPr lang="en-IN" sz="2400" b="0" i="1" dirty="0" err="1">
                <a:solidFill>
                  <a:srgbClr val="343663"/>
                </a:solidFill>
                <a:effectLst/>
                <a:latin typeface="SFMono-Regular"/>
              </a:rPr>
              <a:t>kwargs</a:t>
            </a:r>
            <a:r>
              <a:rPr lang="en-IN" sz="2400" b="0" i="0" dirty="0">
                <a:solidFill>
                  <a:srgbClr val="343663"/>
                </a:solidFill>
                <a:effectLst/>
                <a:latin typeface="SFMono-Regular"/>
              </a:rPr>
              <a:t>)</a:t>
            </a:r>
            <a:endParaRPr lang="en-IN" sz="2400" dirty="0">
              <a:solidFill>
                <a:srgbClr val="343663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var(--pst-font-family-monospace)"/>
                <a:hlinkClick r:id="rId2" tooltip="seaborn.scatterplot"/>
              </a:rPr>
              <a:t>scatterplot()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-apple-system"/>
              </a:rPr>
              <a:t> (with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var(--pst-font-family-monospace)"/>
              </a:rPr>
              <a:t>kind="scatter“</a:t>
            </a:r>
            <a:r>
              <a:rPr lang="en-US" altLang="en-US" sz="2400" dirty="0">
                <a:solidFill>
                  <a:srgbClr val="323232"/>
                </a:solidFill>
                <a:latin typeface="-apple-system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-apple-system"/>
              </a:rPr>
              <a:t>the default)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323232"/>
                </a:solidFill>
                <a:effectLst/>
                <a:latin typeface="var(--pst-font-family-monospace)"/>
                <a:hlinkClick r:id="rId3" tooltip="seaborn.lineplot"/>
              </a:rPr>
              <a:t>lineplot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var(--pst-font-family-monospace)"/>
                <a:hlinkClick r:id="rId3" tooltip="seaborn.lineplot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-apple-system"/>
              </a:rPr>
              <a:t> (with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var(--pst-font-family-monospace)"/>
              </a:rPr>
              <a:t>kind="line"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-apple-system"/>
              </a:rPr>
              <a:t>)</a:t>
            </a:r>
          </a:p>
          <a:p>
            <a:pPr marL="0" indent="0">
              <a:buNone/>
            </a:pPr>
            <a:r>
              <a:rPr lang="en-IN" sz="2400" b="1" i="0" dirty="0" err="1">
                <a:solidFill>
                  <a:srgbClr val="343663"/>
                </a:solidFill>
                <a:effectLst/>
                <a:latin typeface="-apple-system"/>
              </a:rPr>
              <a:t>Kwargs</a:t>
            </a:r>
            <a:r>
              <a:rPr lang="en-IN" sz="2400" b="1" i="0" dirty="0">
                <a:solidFill>
                  <a:srgbClr val="343663"/>
                </a:solidFill>
                <a:effectLst/>
                <a:latin typeface="-apple-system"/>
              </a:rPr>
              <a:t> - </a:t>
            </a:r>
            <a:r>
              <a:rPr lang="en-IN" sz="2400" b="0" i="1" dirty="0">
                <a:solidFill>
                  <a:srgbClr val="343663"/>
                </a:solidFill>
                <a:effectLst/>
                <a:latin typeface="-apple-system"/>
              </a:rPr>
              <a:t>key, value pairings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343663"/>
                </a:solidFill>
                <a:effectLst/>
                <a:latin typeface="-apple-system"/>
              </a:rPr>
              <a:t>Legend - </a:t>
            </a:r>
            <a:r>
              <a:rPr lang="en-US" sz="2400" b="0" i="1" dirty="0">
                <a:solidFill>
                  <a:srgbClr val="343663"/>
                </a:solidFill>
                <a:effectLst/>
                <a:latin typeface="-apple-system"/>
              </a:rPr>
              <a:t>“auto”, “brief”, “full”, or False.</a:t>
            </a:r>
            <a:endParaRPr lang="en-IN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E1F74E-E9AD-3ED8-5613-ECCF472F8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9049"/>
            <a:ext cx="184731" cy="618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28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1DB0-E2C7-1EFC-3D0E-FD623483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0" dirty="0">
                <a:effectLst/>
                <a:latin typeface="SFMono-Regular"/>
              </a:rPr>
              <a:t>scatterplot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49DD0-6886-DA4A-1CC1-1D8468DEB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200" b="0" i="0" dirty="0">
                <a:solidFill>
                  <a:srgbClr val="343663"/>
                </a:solidFill>
                <a:effectLst/>
                <a:latin typeface="SFMono-Regular"/>
              </a:rPr>
              <a:t>sns.</a:t>
            </a:r>
            <a:r>
              <a:rPr lang="it-IT" sz="2200" b="1" i="0" dirty="0">
                <a:effectLst/>
                <a:latin typeface="SFMono-Regular"/>
              </a:rPr>
              <a:t>scatterplot</a:t>
            </a:r>
            <a:r>
              <a:rPr lang="it-IT" sz="2200" b="0" i="0" dirty="0">
                <a:solidFill>
                  <a:srgbClr val="343663"/>
                </a:solidFill>
                <a:effectLst/>
                <a:latin typeface="SFMono-Regular"/>
              </a:rPr>
              <a:t>(</a:t>
            </a:r>
            <a:r>
              <a:rPr lang="it-IT" sz="2200" b="0" i="1" dirty="0">
                <a:solidFill>
                  <a:srgbClr val="343663"/>
                </a:solidFill>
                <a:effectLst/>
                <a:latin typeface="SFMono-Regular"/>
              </a:rPr>
              <a:t>data=</a:t>
            </a:r>
            <a:r>
              <a:rPr lang="it-IT" sz="2200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sz="2200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sz="2200" b="0" i="1" dirty="0">
                <a:solidFill>
                  <a:srgbClr val="343663"/>
                </a:solidFill>
                <a:effectLst/>
                <a:latin typeface="SFMono-Regular"/>
              </a:rPr>
              <a:t>*</a:t>
            </a:r>
            <a:r>
              <a:rPr lang="it-IT" sz="2200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sz="2200" b="0" i="1" dirty="0">
                <a:solidFill>
                  <a:srgbClr val="343663"/>
                </a:solidFill>
                <a:effectLst/>
                <a:latin typeface="SFMono-Regular"/>
              </a:rPr>
              <a:t>x=</a:t>
            </a:r>
            <a:r>
              <a:rPr lang="it-IT" sz="2200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sz="2200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sz="2200" b="0" i="1" dirty="0">
                <a:solidFill>
                  <a:srgbClr val="343663"/>
                </a:solidFill>
                <a:effectLst/>
                <a:latin typeface="SFMono-Regular"/>
              </a:rPr>
              <a:t>y=</a:t>
            </a:r>
            <a:r>
              <a:rPr lang="it-IT" sz="2200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sz="2200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sz="2200" b="0" i="1" dirty="0">
                <a:solidFill>
                  <a:srgbClr val="343663"/>
                </a:solidFill>
                <a:effectLst/>
                <a:latin typeface="SFMono-Regular"/>
              </a:rPr>
              <a:t>hue=</a:t>
            </a:r>
            <a:r>
              <a:rPr lang="it-IT" sz="2200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sz="2200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sz="2200" b="0" i="1" dirty="0">
                <a:solidFill>
                  <a:srgbClr val="343663"/>
                </a:solidFill>
                <a:effectLst/>
                <a:latin typeface="SFMono-Regular"/>
              </a:rPr>
              <a:t>size=</a:t>
            </a:r>
            <a:r>
              <a:rPr lang="it-IT" sz="2200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sz="2200" b="0" i="0" dirty="0">
                <a:solidFill>
                  <a:srgbClr val="343663"/>
                </a:solidFill>
                <a:effectLst/>
                <a:latin typeface="SFMono-Regular"/>
              </a:rPr>
              <a:t>,</a:t>
            </a:r>
            <a:r>
              <a:rPr lang="en-IN" sz="2200" b="0" i="1" dirty="0">
                <a:solidFill>
                  <a:srgbClr val="343663"/>
                </a:solidFill>
                <a:effectLst/>
                <a:latin typeface="SFMono-Regular"/>
              </a:rPr>
              <a:t> **</a:t>
            </a:r>
            <a:r>
              <a:rPr lang="en-IN" sz="2200" b="0" i="1" dirty="0" err="1">
                <a:solidFill>
                  <a:srgbClr val="343663"/>
                </a:solidFill>
                <a:effectLst/>
                <a:latin typeface="SFMono-Regular"/>
              </a:rPr>
              <a:t>kwargs</a:t>
            </a:r>
            <a:r>
              <a:rPr lang="en-IN" sz="2200" b="0" i="0" dirty="0">
                <a:solidFill>
                  <a:srgbClr val="343663"/>
                </a:solidFill>
                <a:effectLst/>
                <a:latin typeface="SFMono-Regular"/>
              </a:rPr>
              <a:t>)</a:t>
            </a:r>
          </a:p>
          <a:p>
            <a:r>
              <a:rPr lang="en-IN" sz="2800" b="1" i="0" dirty="0" err="1">
                <a:effectLst/>
                <a:latin typeface="-apple-system"/>
              </a:rPr>
              <a:t>Lineplot</a:t>
            </a:r>
            <a:r>
              <a:rPr lang="en-IN" sz="2800" b="1" i="0" dirty="0">
                <a:effectLst/>
                <a:latin typeface="-apple-system"/>
              </a:rPr>
              <a:t>:</a:t>
            </a:r>
          </a:p>
          <a:p>
            <a:r>
              <a:rPr lang="it-IT" sz="2200" b="0" i="0" dirty="0">
                <a:solidFill>
                  <a:srgbClr val="343663"/>
                </a:solidFill>
                <a:effectLst/>
                <a:latin typeface="SFMono-Regular"/>
              </a:rPr>
              <a:t>sns.</a:t>
            </a:r>
            <a:r>
              <a:rPr lang="it-IT" sz="2200" b="1" i="0" dirty="0">
                <a:effectLst/>
                <a:latin typeface="SFMono-Regular"/>
              </a:rPr>
              <a:t>lineplot</a:t>
            </a:r>
            <a:r>
              <a:rPr lang="it-IT" sz="2200" b="0" i="0" dirty="0">
                <a:solidFill>
                  <a:srgbClr val="343663"/>
                </a:solidFill>
                <a:effectLst/>
                <a:latin typeface="SFMono-Regular"/>
              </a:rPr>
              <a:t>(</a:t>
            </a:r>
            <a:r>
              <a:rPr lang="it-IT" sz="2200" b="0" i="1" dirty="0">
                <a:solidFill>
                  <a:srgbClr val="343663"/>
                </a:solidFill>
                <a:effectLst/>
                <a:latin typeface="SFMono-Regular"/>
              </a:rPr>
              <a:t>data=</a:t>
            </a:r>
            <a:r>
              <a:rPr lang="it-IT" sz="2200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sz="2200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sz="2200" b="0" i="1" dirty="0">
                <a:solidFill>
                  <a:srgbClr val="343663"/>
                </a:solidFill>
                <a:effectLst/>
                <a:latin typeface="SFMono-Regular"/>
              </a:rPr>
              <a:t>*</a:t>
            </a:r>
            <a:r>
              <a:rPr lang="it-IT" sz="2200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sz="2200" b="0" i="1" dirty="0">
                <a:solidFill>
                  <a:srgbClr val="343663"/>
                </a:solidFill>
                <a:effectLst/>
                <a:latin typeface="SFMono-Regular"/>
              </a:rPr>
              <a:t>x=</a:t>
            </a:r>
            <a:r>
              <a:rPr lang="it-IT" sz="2200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sz="2200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sz="2200" b="0" i="1" dirty="0">
                <a:solidFill>
                  <a:srgbClr val="343663"/>
                </a:solidFill>
                <a:effectLst/>
                <a:latin typeface="SFMono-Regular"/>
              </a:rPr>
              <a:t>y=</a:t>
            </a:r>
            <a:r>
              <a:rPr lang="it-IT" sz="2200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sz="2200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sz="2200" b="0" i="1" dirty="0">
                <a:solidFill>
                  <a:srgbClr val="343663"/>
                </a:solidFill>
                <a:effectLst/>
                <a:latin typeface="SFMono-Regular"/>
              </a:rPr>
              <a:t>hue=</a:t>
            </a:r>
            <a:r>
              <a:rPr lang="it-IT" sz="2200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sz="2200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it-IT" sz="2200" b="0" i="1" dirty="0">
                <a:solidFill>
                  <a:srgbClr val="343663"/>
                </a:solidFill>
                <a:effectLst/>
                <a:latin typeface="SFMono-Regular"/>
              </a:rPr>
              <a:t>size=</a:t>
            </a:r>
            <a:r>
              <a:rPr lang="it-IT" sz="2200" b="0" i="1" dirty="0">
                <a:solidFill>
                  <a:srgbClr val="7C8D8A"/>
                </a:solidFill>
                <a:effectLst/>
                <a:latin typeface="SFMono-Regular"/>
              </a:rPr>
              <a:t>None</a:t>
            </a:r>
            <a:r>
              <a:rPr lang="it-IT" sz="2200" b="0" i="0" dirty="0">
                <a:solidFill>
                  <a:srgbClr val="343663"/>
                </a:solidFill>
                <a:effectLst/>
                <a:latin typeface="SFMono-Regular"/>
              </a:rPr>
              <a:t>, </a:t>
            </a:r>
            <a:r>
              <a:rPr lang="en-IN" sz="2200" b="0" i="1" dirty="0">
                <a:solidFill>
                  <a:srgbClr val="343663"/>
                </a:solidFill>
                <a:effectLst/>
                <a:latin typeface="SFMono-Regular"/>
              </a:rPr>
              <a:t>**</a:t>
            </a:r>
            <a:r>
              <a:rPr lang="en-IN" sz="2200" b="0" i="1" dirty="0" err="1">
                <a:solidFill>
                  <a:srgbClr val="343663"/>
                </a:solidFill>
                <a:effectLst/>
                <a:latin typeface="SFMono-Regular"/>
              </a:rPr>
              <a:t>kwargs</a:t>
            </a:r>
            <a:r>
              <a:rPr lang="en-IN" sz="2200" b="0" i="0" dirty="0">
                <a:solidFill>
                  <a:srgbClr val="343663"/>
                </a:solidFill>
                <a:effectLst/>
                <a:latin typeface="SFMono-Regular"/>
              </a:rPr>
              <a:t>)</a:t>
            </a:r>
          </a:p>
          <a:p>
            <a:endParaRPr lang="en-IN" sz="2800" b="1" i="0" dirty="0"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58EBF-ABAD-C86F-9F34-8D716360F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335" y="3988646"/>
            <a:ext cx="3977985" cy="1501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5CDA25-1C2E-BCA5-73F2-FF4408FA2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988646"/>
            <a:ext cx="5730035" cy="1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2667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{959A7A3F-52B5-48AA-AA2A-D22765005520}tf22712842_win32</Template>
  <TotalTime>124</TotalTime>
  <Words>871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-apple-system</vt:lpstr>
      <vt:lpstr>Arial</vt:lpstr>
      <vt:lpstr>Bookman Old Style</vt:lpstr>
      <vt:lpstr>Calibri</vt:lpstr>
      <vt:lpstr>Franklin Gothic Book</vt:lpstr>
      <vt:lpstr>SFMono-Regular</vt:lpstr>
      <vt:lpstr>Söhne</vt:lpstr>
      <vt:lpstr>Studio-Feixen-Sans</vt:lpstr>
      <vt:lpstr>var(--pst-font-family-monospace)</vt:lpstr>
      <vt:lpstr>Wingdings</vt:lpstr>
      <vt:lpstr>Custom</vt:lpstr>
      <vt:lpstr>SEABORN</vt:lpstr>
      <vt:lpstr>PowerPoint Presentation</vt:lpstr>
      <vt:lpstr>What is Seaborn?</vt:lpstr>
      <vt:lpstr>Seaborn Graph</vt:lpstr>
      <vt:lpstr>PowerPoint Presentation</vt:lpstr>
      <vt:lpstr>PowerPoint Presentation</vt:lpstr>
      <vt:lpstr>Seaborn vs. Matplotlib</vt:lpstr>
      <vt:lpstr>Relational plots</vt:lpstr>
      <vt:lpstr>scatterplot</vt:lpstr>
      <vt:lpstr>Distribution plots</vt:lpstr>
      <vt:lpstr>Categorical plots</vt:lpstr>
      <vt:lpstr>Regression plots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SEABORN</dc:title>
  <dc:creator>Paruchuri Pranavi</dc:creator>
  <cp:lastModifiedBy>Paruchuri Pranavi</cp:lastModifiedBy>
  <cp:revision>1</cp:revision>
  <dcterms:created xsi:type="dcterms:W3CDTF">2024-01-17T14:19:06Z</dcterms:created>
  <dcterms:modified xsi:type="dcterms:W3CDTF">2024-01-18T05:04:42Z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