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sldIdLst>
    <p:sldId id="258" r:id="rId5"/>
    <p:sldId id="269" r:id="rId6"/>
    <p:sldId id="259" r:id="rId7"/>
    <p:sldId id="261" r:id="rId8"/>
    <p:sldId id="262" r:id="rId9"/>
    <p:sldId id="263" r:id="rId10"/>
    <p:sldId id="264" r:id="rId11"/>
    <p:sldId id="265" r:id="rId12"/>
    <p:sldId id="267" r:id="rId13"/>
    <p:sldId id="270" r:id="rId14"/>
    <p:sldId id="26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35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72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250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69901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08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664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330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0284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11/11/2023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537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11/11/2023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86446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11/11/2023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594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11/11/2023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983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pranavitiot121@siesgst.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tapixel.com/2015/08/07/a-look-at-photo-steganography-the-hiding-of-secrets-inside-digital-images/" TargetMode="External"/><Relationship Id="rId2" Type="http://schemas.openxmlformats.org/officeDocument/2006/relationships/hyperlink" Target="https://github.com/pranavitan/STEGANOGRAPHY-HIDING-MESSAGE-IN-AN-IMAGE-PROJECT.git" TargetMode="External"/><Relationship Id="rId1" Type="http://schemas.openxmlformats.org/officeDocument/2006/relationships/slideLayout" Target="../slideLayouts/slideLayout2.xml"/><Relationship Id="rId6" Type="http://schemas.openxmlformats.org/officeDocument/2006/relationships/hyperlink" Target="https://en.wikipedia.org/wiki/Steganography" TargetMode="External"/><Relationship Id="rId5" Type="http://schemas.openxmlformats.org/officeDocument/2006/relationships/hyperlink" Target="http://www.astrj.com/" TargetMode="External"/><Relationship Id="rId4" Type="http://schemas.openxmlformats.org/officeDocument/2006/relationships/hyperlink" Target="https://arxiv.org/pdf/1901.038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97280" y="286603"/>
            <a:ext cx="10058400" cy="1450757"/>
          </a:xfrm>
        </p:spPr>
        <p:txBody>
          <a:bodyPr>
            <a:normAutofit/>
          </a:bodyPr>
          <a:lstStyle/>
          <a:p>
            <a:r>
              <a:rPr lang="en-US" b="1" i="0" cap="none">
                <a:effectLst/>
                <a:latin typeface="Franklin Gothic Demi (Headings)"/>
                <a:cs typeface="Times New Roman" panose="02020603050405020304" pitchFamily="18" charset="0"/>
              </a:rPr>
              <a:t>STUDENT DETAILS</a:t>
            </a:r>
            <a:endParaRPr lang="en-US" b="1" cap="none">
              <a:latin typeface="Franklin Gothic Demi (Headings)"/>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5578" y="2226734"/>
            <a:ext cx="7596027" cy="4023360"/>
          </a:xfrm>
        </p:spPr>
        <p:txBody>
          <a:bodyPr>
            <a:normAutofit/>
          </a:bodyPr>
          <a:lstStyle/>
          <a:p>
            <a:pPr marL="0" indent="0">
              <a:buNone/>
            </a:pPr>
            <a:r>
              <a:rPr lang="en-US" sz="2400" b="0" i="0" dirty="0">
                <a:effectLst/>
                <a:latin typeface="Söhne"/>
              </a:rPr>
              <a:t>NAME: Pranavi Tangudu</a:t>
            </a:r>
          </a:p>
          <a:p>
            <a:pPr marL="0" indent="0">
              <a:buNone/>
            </a:pPr>
            <a:r>
              <a:rPr lang="en-US" sz="2400" dirty="0" err="1">
                <a:latin typeface="Söhne"/>
                <a:cs typeface="Times New Roman" panose="02020603050405020304" pitchFamily="18" charset="0"/>
              </a:rPr>
              <a:t>SkillsBuild</a:t>
            </a:r>
            <a:r>
              <a:rPr lang="en-US" sz="2400" dirty="0">
                <a:latin typeface="Söhne"/>
                <a:cs typeface="Times New Roman" panose="02020603050405020304" pitchFamily="18" charset="0"/>
              </a:rPr>
              <a:t> Email ID: </a:t>
            </a:r>
            <a:r>
              <a:rPr lang="en-US" sz="2400" dirty="0">
                <a:latin typeface="Söhne"/>
                <a:cs typeface="Times New Roman" panose="02020603050405020304" pitchFamily="18" charset="0"/>
                <a:hlinkClick r:id="rId2"/>
              </a:rPr>
              <a:t>pranavitiot121@siesgst.ac.in</a:t>
            </a:r>
            <a:endParaRPr lang="en-US" sz="2400" dirty="0">
              <a:latin typeface="Söhne"/>
              <a:cs typeface="Times New Roman" panose="02020603050405020304" pitchFamily="18" charset="0"/>
            </a:endParaRPr>
          </a:p>
          <a:p>
            <a:pPr marL="0" indent="0">
              <a:buNone/>
            </a:pPr>
            <a:r>
              <a:rPr lang="en-US" sz="2400" dirty="0">
                <a:latin typeface="Söhne"/>
                <a:cs typeface="Times New Roman" panose="02020603050405020304" pitchFamily="18" charset="0"/>
              </a:rPr>
              <a:t>AICTE ID: STU64b264bb655201689412795</a:t>
            </a:r>
          </a:p>
          <a:p>
            <a:pPr marL="0" indent="0">
              <a:buNone/>
            </a:pPr>
            <a:r>
              <a:rPr lang="en-US" sz="2400" dirty="0">
                <a:latin typeface="Times New Roman" panose="02020603050405020304" pitchFamily="18" charset="0"/>
                <a:cs typeface="Times New Roman" panose="02020603050405020304" pitchFamily="18" charset="0"/>
              </a:rPr>
              <a:t>College Name: SIES Graduate School of </a:t>
            </a:r>
            <a:r>
              <a:rPr lang="en-US" sz="2400" dirty="0" err="1">
                <a:latin typeface="Times New Roman" panose="02020603050405020304" pitchFamily="18" charset="0"/>
                <a:cs typeface="Times New Roman" panose="02020603050405020304" pitchFamily="18" charset="0"/>
              </a:rPr>
              <a:t>Technlogy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College State: Maharashtra</a:t>
            </a:r>
          </a:p>
          <a:p>
            <a:pPr marL="0" indent="0">
              <a:buNone/>
            </a:pPr>
            <a:r>
              <a:rPr lang="en-US" sz="2400" dirty="0">
                <a:latin typeface="Times New Roman" panose="02020603050405020304" pitchFamily="18" charset="0"/>
                <a:cs typeface="Times New Roman" panose="02020603050405020304" pitchFamily="18" charset="0"/>
              </a:rPr>
              <a:t>Internship Domain: Cyber Security</a:t>
            </a:r>
          </a:p>
          <a:p>
            <a:pPr marL="0" indent="0">
              <a:buNone/>
            </a:pPr>
            <a:r>
              <a:rPr lang="en-US" sz="2400" dirty="0">
                <a:latin typeface="Times New Roman" panose="02020603050405020304" pitchFamily="18" charset="0"/>
                <a:cs typeface="Times New Roman" panose="02020603050405020304" pitchFamily="18" charset="0"/>
              </a:rPr>
              <a:t>Internship Start and End Date: 13</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Oct 2023 to 24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Nov 2023</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profile image">
            <a:extLst>
              <a:ext uri="{FF2B5EF4-FFF2-40B4-BE49-F238E27FC236}">
                <a16:creationId xmlns:a16="http://schemas.microsoft.com/office/drawing/2014/main" id="{DF3562DB-D9C7-C40C-2216-508CF121E4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38" r="3844" b="5"/>
          <a:stretch/>
        </p:blipFill>
        <p:spPr bwMode="auto">
          <a:xfrm>
            <a:off x="8521313" y="2226734"/>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Execution</a:t>
            </a:r>
            <a:endParaRPr lang="en-US" dirty="0"/>
          </a:p>
        </p:txBody>
      </p:sp>
      <p:pic>
        <p:nvPicPr>
          <p:cNvPr id="9" name="Content Placeholder 8">
            <a:extLst>
              <a:ext uri="{FF2B5EF4-FFF2-40B4-BE49-F238E27FC236}">
                <a16:creationId xmlns:a16="http://schemas.microsoft.com/office/drawing/2014/main" id="{03ED1212-8C7C-D6D8-B3B2-DEB3AEEE35D5}"/>
              </a:ext>
            </a:extLst>
          </p:cNvPr>
          <p:cNvPicPr>
            <a:picLocks noGrp="1" noChangeAspect="1"/>
          </p:cNvPicPr>
          <p:nvPr>
            <p:ph idx="1"/>
          </p:nvPr>
        </p:nvPicPr>
        <p:blipFill rotWithShape="1">
          <a:blip r:embed="rId2"/>
          <a:srcRect r="14008"/>
          <a:stretch/>
        </p:blipFill>
        <p:spPr>
          <a:xfrm>
            <a:off x="135267" y="2127182"/>
            <a:ext cx="5905804" cy="3168074"/>
          </a:xfrm>
        </p:spPr>
      </p:pic>
      <p:pic>
        <p:nvPicPr>
          <p:cNvPr id="11" name="Picture 10">
            <a:extLst>
              <a:ext uri="{FF2B5EF4-FFF2-40B4-BE49-F238E27FC236}">
                <a16:creationId xmlns:a16="http://schemas.microsoft.com/office/drawing/2014/main" id="{660E6212-4184-EC32-87DB-047AB2D36751}"/>
              </a:ext>
            </a:extLst>
          </p:cNvPr>
          <p:cNvPicPr>
            <a:picLocks noChangeAspect="1"/>
          </p:cNvPicPr>
          <p:nvPr/>
        </p:nvPicPr>
        <p:blipFill>
          <a:blip r:embed="rId3"/>
          <a:stretch>
            <a:fillRect/>
          </a:stretch>
        </p:blipFill>
        <p:spPr>
          <a:xfrm>
            <a:off x="6150930" y="2127182"/>
            <a:ext cx="5905804" cy="3152389"/>
          </a:xfrm>
          <a:prstGeom prst="rect">
            <a:avLst/>
          </a:prstGeom>
        </p:spPr>
      </p:pic>
    </p:spTree>
    <p:extLst>
      <p:ext uri="{BB962C8B-B14F-4D97-AF65-F5344CB8AC3E}">
        <p14:creationId xmlns:p14="http://schemas.microsoft.com/office/powerpoint/2010/main" val="247964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7E81-647E-8B57-03D1-5789C1D3CC1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5605790-BA32-3CBC-EEE4-9D7A9C253A5A}"/>
              </a:ext>
            </a:extLst>
          </p:cNvPr>
          <p:cNvPicPr>
            <a:picLocks noChangeAspect="1"/>
          </p:cNvPicPr>
          <p:nvPr/>
        </p:nvPicPr>
        <p:blipFill>
          <a:blip r:embed="rId2"/>
          <a:stretch>
            <a:fillRect/>
          </a:stretch>
        </p:blipFill>
        <p:spPr>
          <a:xfrm>
            <a:off x="870857" y="596754"/>
            <a:ext cx="10363200" cy="6021760"/>
          </a:xfrm>
          <a:prstGeom prst="rect">
            <a:avLst/>
          </a:prstGeom>
        </p:spPr>
      </p:pic>
    </p:spTree>
    <p:extLst>
      <p:ext uri="{BB962C8B-B14F-4D97-AF65-F5344CB8AC3E}">
        <p14:creationId xmlns:p14="http://schemas.microsoft.com/office/powerpoint/2010/main" val="204583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55294"/>
            <a:ext cx="11029616" cy="4057035"/>
          </a:xfrm>
        </p:spPr>
        <p:txBody>
          <a:bodyPr>
            <a:noAutofit/>
          </a:bodyPr>
          <a:lstStyle/>
          <a:p>
            <a:pPr marL="0" indent="0">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GitHub Repository :</a:t>
            </a:r>
          </a:p>
          <a:p>
            <a:pPr algn="l">
              <a:buFont typeface="Courier New" panose="02070309020205020404" pitchFamily="49" charset="0"/>
              <a:buChar char="o"/>
            </a:pPr>
            <a:r>
              <a:rPr lang="en-US" dirty="0">
                <a:hlinkClick r:id="rId2"/>
              </a:rPr>
              <a:t>https://github.com/pranavitan/STEGANOGRAPHY-HIDING-MESSAGE-IN-AN-IMAGE-PROJECT.git</a:t>
            </a:r>
            <a:endParaRPr lang="en-US" dirty="0"/>
          </a:p>
          <a:p>
            <a:pPr algn="l">
              <a:buFont typeface="Courier New" panose="02070309020205020404" pitchFamily="49" charset="0"/>
              <a:buChar char="o"/>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Research Paper on Steganography Principles: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Steganography: The Art of Hiding: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a:rPr>
              <a:t>https://petapixel.com/2015/08/07/a-look-at-photo-steganography-the-hiding-of-secrets-inside-digital-images/</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Survey of Steganography Techniques: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a:rPr>
              <a:t>https://arxiv.org/pdf/1901.03892</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Principles of Steganography: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a:rPr>
              <a:t>http://www.astrj.com/</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indent="0" algn="l">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Steganography Wikipedia:</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6"/>
              </a:rPr>
              <a:t>https://en.wikipedia.org/wiki/Steganography</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26644"/>
          </a:xfrm>
        </p:spPr>
        <p:txBody>
          <a:bodyPr>
            <a:noAutofit/>
          </a:bodyPr>
          <a:lstStyle/>
          <a:p>
            <a:r>
              <a:rPr lang="en-US" sz="4000" b="1" i="0" cap="none" dirty="0">
                <a:effectLst/>
                <a:latin typeface="Franklin Gothic Demi (Headings)"/>
                <a:cs typeface="Times New Roman" panose="02020603050405020304" pitchFamily="18" charset="0"/>
              </a:rPr>
              <a:t>STEGANOGRAPHY</a:t>
            </a:r>
            <a:br>
              <a:rPr lang="en-US" sz="4000" b="1" i="0" cap="none" dirty="0">
                <a:effectLst/>
                <a:latin typeface="Franklin Gothic Demi (Headings)"/>
                <a:cs typeface="Times New Roman" panose="02020603050405020304" pitchFamily="18" charset="0"/>
              </a:rPr>
            </a:br>
            <a:r>
              <a:rPr lang="en-US" sz="4000" b="1" i="0" cap="none" dirty="0">
                <a:effectLst/>
                <a:latin typeface="Franklin Gothic Demi (Headings)"/>
                <a:cs typeface="Times New Roman" panose="02020603050405020304" pitchFamily="18" charset="0"/>
              </a:rPr>
              <a:t>HIDING MESSAGE IN AN IMAGE PROJECT</a:t>
            </a:r>
            <a:endParaRPr lang="en-US" sz="4000" b="1" cap="none" dirty="0">
              <a:latin typeface="Franklin Gothic Demi (Headings)"/>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69423"/>
            <a:ext cx="11029615" cy="3015840"/>
          </a:xfrm>
        </p:spPr>
        <p:txBody>
          <a:bodyPr>
            <a:normAutofit/>
          </a:bodyPr>
          <a:lstStyle/>
          <a:p>
            <a:pPr algn="just">
              <a:buFont typeface="Arial" panose="020B0604020202020204" pitchFamily="34" charset="0"/>
              <a:buChar char="•"/>
            </a:pPr>
            <a:r>
              <a:rPr lang="en-US" sz="2400" b="0" i="0" dirty="0">
                <a:solidFill>
                  <a:srgbClr val="0F0F0F"/>
                </a:solidFill>
                <a:effectLst/>
                <a:latin typeface="Söhne"/>
              </a:rPr>
              <a:t>This project is focused on overcoming the challenge of creating the strong method for hiding messages in digital images.</a:t>
            </a:r>
          </a:p>
          <a:p>
            <a:pPr algn="just">
              <a:buFont typeface="Arial" panose="020B0604020202020204" pitchFamily="34" charset="0"/>
              <a:buChar char="•"/>
            </a:pPr>
            <a:r>
              <a:rPr lang="en-US" sz="2400" b="0" i="0" dirty="0">
                <a:solidFill>
                  <a:srgbClr val="0F0F0F"/>
                </a:solidFill>
                <a:effectLst/>
                <a:latin typeface="Söhne"/>
              </a:rPr>
              <a:t>This is a method which aims to provide excellent security, hold a lot of data, resist attacks, be easy for users to work with, and perform quickly in real-time.</a:t>
            </a:r>
          </a:p>
          <a:p>
            <a:pPr algn="just">
              <a:buFont typeface="Arial" panose="020B0604020202020204" pitchFamily="34" charset="0"/>
              <a:buChar char="•"/>
            </a:pPr>
            <a:r>
              <a:rPr lang="en-US" sz="2400" b="0" i="0" dirty="0">
                <a:solidFill>
                  <a:srgbClr val="0F0F0F"/>
                </a:solidFill>
                <a:effectLst/>
                <a:latin typeface="Söhne"/>
              </a:rPr>
              <a:t>The ultimate objective is to develop a reliable and secure solution that can be used for safeguarding data, ensuring secure communication, and meeting the needs of cybersecurity applications.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6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40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Introduction to Steganography and its importance</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Project Overview</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Target Audience</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and Value Proposition</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Customization of the Project</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Modeling Techniques</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Results and Outcomes</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Relevant 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40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40280"/>
            <a:ext cx="11029615" cy="2546350"/>
          </a:xfrm>
        </p:spPr>
        <p:txBody>
          <a:bodyPr>
            <a:noAutofit/>
          </a:bodyPr>
          <a:lstStyle/>
          <a:p>
            <a:pPr marL="0" indent="0" algn="just">
              <a:buNone/>
            </a:pPr>
            <a:r>
              <a:rPr lang="en-US" sz="2400" b="0" i="0" dirty="0">
                <a:solidFill>
                  <a:srgbClr val="0F0F0F"/>
                </a:solidFill>
                <a:effectLst/>
                <a:latin typeface="Times New Roman" panose="02020603050405020304" pitchFamily="18" charset="0"/>
                <a:cs typeface="Times New Roman" panose="02020603050405020304" pitchFamily="18" charset="0"/>
              </a:rPr>
              <a:t>Our project is centered around creating a steganography solution that is both secure and easy for users to navigate, enabling the concealment of messages within digital images. The main objective is to guarantee the secrecy of hidden information, all the while optimizing data capacity and preserving image quality. Our aim is to develop a user-friendly tool that not only prioritizes robust security but also withstands detection attempts. This practical solution is intended for use in various applications, including data protection, secure communication, and cybersecurity.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4000" dirty="0"/>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77427"/>
            <a:ext cx="11029615" cy="2789698"/>
          </a:xfrm>
        </p:spPr>
        <p:txBody>
          <a:bodyPr>
            <a:normAutofit/>
          </a:bodyPr>
          <a:lstStyle/>
          <a:p>
            <a:pPr marL="0" indent="0" algn="just">
              <a:buNone/>
            </a:pPr>
            <a:r>
              <a:rPr lang="en-US" sz="2400" b="0" i="0" dirty="0">
                <a:solidFill>
                  <a:schemeClr val="tx1"/>
                </a:solidFill>
                <a:effectLst/>
                <a:latin typeface="Times New Roman" panose="02020603050405020304" pitchFamily="18" charset="0"/>
                <a:cs typeface="Times New Roman" panose="02020603050405020304" pitchFamily="18" charset="0"/>
              </a:rPr>
              <a:t>This steganography project serves the broad spectrum of users. Security experts, governmental entities, and corporations find value in its adept ability to conceal data securely, guaranteeing the confidentiality and privacy of the sensitive information. Researchers and academics leverage its capabilities for studying information concealment and security, while everyday users can effortlessly safeguard their personal data and communications. The diverse range of users highlights the project's widespread applicability in fortifying data security and privacy across the diverse sectors.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br>
              <a:rPr lang="en-US" sz="4000" dirty="0"/>
            </a:br>
            <a:r>
              <a:rPr lang="en-US" sz="4000" dirty="0"/>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444761"/>
            <a:ext cx="11029615" cy="3634486"/>
          </a:xfrm>
        </p:spPr>
        <p:txBody>
          <a:bodyPr>
            <a:normAutofit/>
          </a:bodyPr>
          <a:lstStyle/>
          <a:p>
            <a:pPr marL="0" indent="0" algn="just">
              <a:buNone/>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offering is a steganography tool that empowers users to conceal messages within the images, employing a password for robust encryption. It caters to the end users by furnishing a secure and uncomplicated method for conveying sensitive information. The merit it delivers lies in elevated privacy and security, assuring that solely the designated recipient has the capability to unveil the concealed messages.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493812"/>
            <a:ext cx="11447523" cy="1188720"/>
          </a:xfrm>
        </p:spPr>
        <p:txBody>
          <a:bodyPr anchor="ctr">
            <a:normAutofit/>
          </a:bodyPr>
          <a:lstStyle/>
          <a:p>
            <a:r>
              <a:rPr lang="en-US" sz="4000"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361077"/>
            <a:ext cx="11029615" cy="2670964"/>
          </a:xfrm>
        </p:spPr>
        <p:txBody>
          <a:bodyPr>
            <a:noAutofit/>
          </a:bodyPr>
          <a:lstStyle/>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We introduced the user-friendly interface to broaden the tool's accessibility.</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To bolster security, we integrated a password-based encryption.</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code encompasses both encryption and decryption features, rendering it the comprehensive steganography solution.</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We have enhanced code readability and implemented minor optimizations to boost the performance.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75924" y="433825"/>
            <a:ext cx="11029616" cy="1188720"/>
          </a:xfrm>
        </p:spPr>
        <p:txBody>
          <a:bodyPr anchor="ctr">
            <a:normAutofit/>
          </a:bodyPr>
          <a:lstStyle/>
          <a:p>
            <a:r>
              <a:rPr lang="en-GB" sz="4000" dirty="0"/>
              <a:t>MODELLING</a:t>
            </a:r>
            <a:endParaRPr lang="en-US" sz="40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90595" y="1865775"/>
            <a:ext cx="11610810" cy="3913240"/>
          </a:xfrm>
        </p:spPr>
        <p:txBody>
          <a:bodyPr>
            <a:noAutofit/>
          </a:bodyPr>
          <a:lstStyle/>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OpenCV in Image Processing: Leveraged OpenCV for image loading, manipulation, and storage, allows detailed pixel-level control.</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Pixel-Level Adjustments: Altered color channels at pixel level to subtly embed messages.</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Security Boost with Password Encryption: Improved security through password-based encryption serving as the cryptographic key.</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Character-to-Value Mapping: Utilized dictionaries to convert the characters to integers for efficient processing.</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Modular Organization: Structured the code into a functions for clarity and ease of maintenance.</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Error Management: Integrated mechanisms for gracefully handling the potential issues.</a:t>
            </a:r>
          </a:p>
          <a:p>
            <a:pPr algn="l">
              <a:buFont typeface="Courier New" panose="02070309020205020404" pitchFamily="49" charset="0"/>
              <a:buChar char="o"/>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User-Friendly Interface: Possibly incorporated an interface for the user convenience during interactions.</a:t>
            </a:r>
            <a:endParaRPr lang="en-IN" sz="2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Effective Concealment of Messages: Messages are seamlessly embedded within the images without detection.</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Robust Encryption: Message security is guaranteed through encryption based on the user passwords.</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Favorable User Response: Users appreciated the tool for its effectiveness and user-friendly design.</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Optimal Performance: The tool operates efficiently, even with the large image files.</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Effective Error Management: Users receives the clear guidance through well-handled error situations.</a:t>
            </a:r>
          </a:p>
          <a:p>
            <a:pPr algn="l">
              <a:buFont typeface="Courier New" panose="02070309020205020404" pitchFamily="49" charset="0"/>
              <a:buChar char="o"/>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Prospects for Advancement: The project holds potential for incorporating the advanced features and expanding its capabilities.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9475</TotalTime>
  <Words>778</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Franklin Gothic Demi (Headings)</vt:lpstr>
      <vt:lpstr>Söhne</vt:lpstr>
      <vt:lpstr>Times New Roman</vt:lpstr>
      <vt:lpstr>Retrospect</vt:lpstr>
      <vt:lpstr>STUDENT DETAILS</vt:lpstr>
      <vt:lpstr>STEGANOGRAPHY HIDING MESSAGE IN AN IMAGE PROJECT</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Execution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Pranavi Tangudu</cp:lastModifiedBy>
  <cp:revision>12</cp:revision>
  <dcterms:created xsi:type="dcterms:W3CDTF">2021-05-26T16:50:10Z</dcterms:created>
  <dcterms:modified xsi:type="dcterms:W3CDTF">2023-11-17T17:09:14Z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