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9" r:id="rId3"/>
    <p:sldId id="271" r:id="rId4"/>
    <p:sldId id="272" r:id="rId5"/>
    <p:sldId id="273" r:id="rId6"/>
    <p:sldId id="262" r:id="rId7"/>
    <p:sldId id="263" r:id="rId8"/>
    <p:sldId id="264" r:id="rId9"/>
    <p:sldId id="267" r:id="rId10"/>
    <p:sldId id="265" r:id="rId11"/>
    <p:sldId id="268" r:id="rId12"/>
    <p:sldId id="269" r:id="rId13"/>
    <p:sldId id="266" r:id="rId14"/>
    <p:sldId id="270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79" r:id="rId23"/>
    <p:sldId id="282" r:id="rId24"/>
    <p:sldId id="283" r:id="rId25"/>
    <p:sldId id="284" r:id="rId26"/>
    <p:sldId id="285" r:id="rId27"/>
    <p:sldId id="286" r:id="rId28"/>
    <p:sldId id="288" r:id="rId29"/>
    <p:sldId id="289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6EFC4-B086-4A77-8129-22E9385F739C}">
  <a:tblStyle styleId="{B406EFC4-B086-4A77-8129-22E9385F73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3" d="100"/>
          <a:sy n="113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37739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74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05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70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8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42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20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9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409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478993" y="1345324"/>
            <a:ext cx="4456318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latin typeface="+mj-lt"/>
              </a:rPr>
              <a:t>TeenHub</a:t>
            </a:r>
            <a:endParaRPr lang="en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9292" y="2864714"/>
            <a:ext cx="404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Pranav </a:t>
            </a:r>
            <a:r>
              <a:rPr lang="en-US" sz="2000" dirty="0" err="1">
                <a:solidFill>
                  <a:schemeClr val="bg1"/>
                </a:solidFill>
              </a:rPr>
              <a:t>Nilesh</a:t>
            </a:r>
            <a:r>
              <a:rPr lang="en-US" sz="2000" dirty="0">
                <a:solidFill>
                  <a:schemeClr val="bg1"/>
                </a:solidFill>
              </a:rPr>
              <a:t> Jain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Kedar Kishor Kale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Paresh Raju </a:t>
            </a:r>
            <a:r>
              <a:rPr lang="en-US" sz="2000" dirty="0" err="1">
                <a:solidFill>
                  <a:schemeClr val="bg1"/>
                </a:solidFill>
              </a:rPr>
              <a:t>Aher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Ganesh </a:t>
            </a:r>
            <a:r>
              <a:rPr lang="en-US" sz="2000" dirty="0" err="1">
                <a:solidFill>
                  <a:schemeClr val="bg1"/>
                </a:solidFill>
              </a:rPr>
              <a:t>Dhanaram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Choudhary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KNN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3903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In pattern recognition, the k-nearest </a:t>
            </a:r>
            <a:r>
              <a:rPr lang="en-GB" dirty="0" err="1"/>
              <a:t>neighbors</a:t>
            </a:r>
            <a:r>
              <a:rPr lang="en-GB" dirty="0"/>
              <a:t> algorithm (k-NN) is a non-parametric method used for classification and regression.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In both cases, the input consists of the k closest training examples in the feature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766"/>
            <a:ext cx="5511300" cy="857400"/>
          </a:xfrm>
        </p:spPr>
        <p:txBody>
          <a:bodyPr/>
          <a:lstStyle/>
          <a:p>
            <a:r>
              <a:rPr lang="en-US" dirty="0"/>
              <a:t>Base Papers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7779"/>
            <a:ext cx="5427133" cy="21630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700" dirty="0"/>
              <a:t>[1] </a:t>
            </a:r>
            <a:r>
              <a:rPr lang="en-US" sz="1700" dirty="0" err="1"/>
              <a:t>Dietmar</a:t>
            </a:r>
            <a:r>
              <a:rPr lang="en-US" sz="1700" dirty="0"/>
              <a:t> </a:t>
            </a:r>
            <a:r>
              <a:rPr lang="en-US" sz="1700" dirty="0" err="1"/>
              <a:t>Jannach</a:t>
            </a:r>
            <a:r>
              <a:rPr lang="en-US" sz="1700" dirty="0"/>
              <a:t> and Simon Fischer, Recommendation-based Modeling Support for Data Mining Processes, Germany and Simon Fischer Rapid Miner GmbH, Germany, Proceedings of the 8th ACM Conference on Recommender system, pages 337-340, October 2014.</a:t>
            </a:r>
            <a:endParaRPr lang="en-GB" sz="17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7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700" dirty="0"/>
              <a:t>[2] Ali </a:t>
            </a:r>
            <a:r>
              <a:rPr lang="en-US" sz="1700" dirty="0" err="1"/>
              <a:t>Heydarzadegan</a:t>
            </a:r>
            <a:r>
              <a:rPr lang="en-US" sz="1700" dirty="0"/>
              <a:t>, </a:t>
            </a:r>
            <a:r>
              <a:rPr lang="en-US" sz="1700" dirty="0" err="1"/>
              <a:t>Yaser</a:t>
            </a:r>
            <a:r>
              <a:rPr lang="en-US" sz="1700" dirty="0"/>
              <a:t> </a:t>
            </a:r>
            <a:r>
              <a:rPr lang="en-US" sz="1700" dirty="0" err="1"/>
              <a:t>Nemati</a:t>
            </a:r>
            <a:r>
              <a:rPr lang="en-US" sz="1700" dirty="0"/>
              <a:t>, </a:t>
            </a:r>
            <a:r>
              <a:rPr lang="en-US" sz="1700" dirty="0" err="1"/>
              <a:t>Mohsen</a:t>
            </a:r>
            <a:r>
              <a:rPr lang="en-US" sz="1700" dirty="0"/>
              <a:t> </a:t>
            </a:r>
            <a:r>
              <a:rPr lang="en-US" sz="1700" dirty="0" err="1"/>
              <a:t>Moradi</a:t>
            </a:r>
            <a:r>
              <a:rPr lang="en-US" sz="1700" dirty="0"/>
              <a:t>, Evaluation of Machine Learning Algorithms in Artificial Intelligence, IJCSMC, Vol. 4, Issue. 5, May 2015, pg.278 – 286</a:t>
            </a:r>
            <a:endParaRPr lang="en-GB" sz="17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8578"/>
            <a:ext cx="5511300" cy="427771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[3] </a:t>
            </a:r>
            <a:r>
              <a:rPr lang="en-US" dirty="0" err="1"/>
              <a:t>Tian</a:t>
            </a:r>
            <a:r>
              <a:rPr lang="en-US" dirty="0"/>
              <a:t> Xia, </a:t>
            </a:r>
            <a:r>
              <a:rPr lang="en-US" dirty="0" err="1"/>
              <a:t>Yanmei</a:t>
            </a:r>
            <a:r>
              <a:rPr lang="en-US" dirty="0"/>
              <a:t> </a:t>
            </a:r>
            <a:r>
              <a:rPr lang="en-US" dirty="0" err="1"/>
              <a:t>Chai</a:t>
            </a:r>
            <a:r>
              <a:rPr lang="en-US" dirty="0"/>
              <a:t>, An Improvement to TF-IDF: Term Distribution  based Term Weight Algorithm, JOURNAL OF SOFTWARE, VOL. 6, NO. 3, MARCH 2011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[4] Ramos, Juan. (2003). Using TF-IDF to determine word relevance in document queries.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[5] G. Linden; B. Smith; J. York, Amazon.com recommendations: item-to-item collaborative filtering, IEEE Internet Computing ( Volume: 7, Issue:1, Jan/Feb 2003 ), pages 76-80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4717"/>
            <a:ext cx="3914700" cy="1159800"/>
          </a:xfrm>
        </p:spPr>
        <p:txBody>
          <a:bodyPr/>
          <a:lstStyle/>
          <a:p>
            <a:r>
              <a:rPr lang="en-US" dirty="0">
                <a:solidFill>
                  <a:srgbClr val="1155CC"/>
                </a:solidFill>
              </a:rPr>
              <a:t>4. </a:t>
            </a:r>
            <a:r>
              <a:rPr lang="en-US" dirty="0"/>
              <a:t>Project Concept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Kedar Kishor Kale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8276"/>
            <a:ext cx="5511300" cy="4061324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TeenHub is a recommendation engine for movies, songs, and games.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The project also houses a custom search engine which makes navigation a lot easier. 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It uses TF-IDF algorithm for the search engine and KNN and Item based CF algorithms for the recommendation system of the application.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TeenHub will rely on more than 1,00,000 real ratings. This makes sure that the overall accuracy of the system remains high.</a:t>
            </a:r>
            <a:endParaRPr lang="en-GB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4717"/>
            <a:ext cx="3914700" cy="1159800"/>
          </a:xfrm>
        </p:spPr>
        <p:txBody>
          <a:bodyPr/>
          <a:lstStyle/>
          <a:p>
            <a:r>
              <a:rPr lang="en-US" dirty="0">
                <a:solidFill>
                  <a:srgbClr val="1155CC"/>
                </a:solidFill>
              </a:rPr>
              <a:t>5. </a:t>
            </a:r>
            <a:r>
              <a:rPr lang="en-US" dirty="0"/>
              <a:t>Project Design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Pranav Nilesh Jain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04585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86DE3-D467-434B-8EFE-F4FA06210E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5788" y="296432"/>
            <a:ext cx="6512953" cy="457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821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5067300" y="444300"/>
            <a:ext cx="356065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Smartphone</a:t>
            </a: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6" name="Shape 218">
            <a:extLst>
              <a:ext uri="{FF2B5EF4-FFF2-40B4-BE49-F238E27FC236}">
                <a16:creationId xmlns:a16="http://schemas.microsoft.com/office/drawing/2014/main" id="{3150B489-4DBE-42A1-850B-3524248F8C98}"/>
              </a:ext>
            </a:extLst>
          </p:cNvPr>
          <p:cNvSpPr/>
          <p:nvPr/>
        </p:nvSpPr>
        <p:spPr>
          <a:xfrm>
            <a:off x="689109" y="194525"/>
            <a:ext cx="2349365" cy="471420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A8AFD-BB68-43B8-B783-48268B408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00" y="590550"/>
            <a:ext cx="2123313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A29524-252B-4B4A-B7B6-9A791E86E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07" y="590550"/>
            <a:ext cx="2128606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1BBF6B-F3AB-45DF-94C3-95E84E415B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8" r="1"/>
          <a:stretch/>
        </p:blipFill>
        <p:spPr>
          <a:xfrm>
            <a:off x="804508" y="590550"/>
            <a:ext cx="212860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9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26865" y="636529"/>
            <a:ext cx="5670319" cy="393815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EC220-5E3A-49D4-8E15-78C6A1FF1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2" y="819432"/>
            <a:ext cx="5241150" cy="3023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9BC16-E243-48ED-8A56-4EB3A6FDA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32" y="814235"/>
            <a:ext cx="5241150" cy="3023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EEA05-8BD2-40FE-9939-565EE90DF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4" b="1"/>
          <a:stretch/>
        </p:blipFill>
        <p:spPr>
          <a:xfrm>
            <a:off x="303623" y="797719"/>
            <a:ext cx="5311568" cy="305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0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4717"/>
            <a:ext cx="3914700" cy="1159800"/>
          </a:xfrm>
        </p:spPr>
        <p:txBody>
          <a:bodyPr/>
          <a:lstStyle/>
          <a:p>
            <a:r>
              <a:rPr lang="en-US" dirty="0">
                <a:solidFill>
                  <a:srgbClr val="1155CC"/>
                </a:solidFill>
              </a:rPr>
              <a:t>6. </a:t>
            </a:r>
            <a:r>
              <a:rPr lang="en-US" dirty="0"/>
              <a:t>Technical Details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Pranav Nilesh Jain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15818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1734207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1. </a:t>
            </a:r>
            <a:r>
              <a:rPr lang="en-US" dirty="0"/>
              <a:t>Aim &amp; Objective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Paresh Raju </a:t>
            </a:r>
            <a:r>
              <a:rPr lang="en-US" dirty="0" err="1"/>
              <a:t>Aher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8276"/>
            <a:ext cx="5511300" cy="4061324"/>
          </a:xfrm>
        </p:spPr>
        <p:txBody>
          <a:bodyPr/>
          <a:lstStyle/>
          <a:p>
            <a:pPr>
              <a:buNone/>
            </a:pPr>
            <a:r>
              <a:rPr lang="en-GB" sz="2000" dirty="0"/>
              <a:t>Technologies used:</a:t>
            </a:r>
          </a:p>
          <a:p>
            <a:pPr>
              <a:buNone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Python: Core Machine Learning Algorithms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JavaScript: API calls and data visualization techniques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HTML &amp; CSS: Front-End Design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SQL: Manipulation of data in databases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Django: Web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68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8276"/>
            <a:ext cx="5511300" cy="4061324"/>
          </a:xfrm>
        </p:spPr>
        <p:txBody>
          <a:bodyPr/>
          <a:lstStyle/>
          <a:p>
            <a:pPr>
              <a:buNone/>
            </a:pPr>
            <a:r>
              <a:rPr lang="en-GB" sz="2000" dirty="0"/>
              <a:t>Libraries used:</a:t>
            </a:r>
          </a:p>
          <a:p>
            <a:pPr>
              <a:buNone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Numpy</a:t>
            </a:r>
            <a:r>
              <a:rPr lang="en-GB" dirty="0"/>
              <a:t>: </a:t>
            </a:r>
            <a:r>
              <a:rPr lang="en-US" dirty="0"/>
              <a:t>Collection of high-level mathematical functions to operate on arrays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Pandas: For data manipulation and analysis in Python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Scikit</a:t>
            </a:r>
            <a:r>
              <a:rPr lang="en-US" dirty="0"/>
              <a:t>-learn: For classification, regression and clustering algorithms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Chart.js: For visualizing data on interactive charts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640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8276"/>
            <a:ext cx="5511300" cy="4061324"/>
          </a:xfrm>
        </p:spPr>
        <p:txBody>
          <a:bodyPr/>
          <a:lstStyle/>
          <a:p>
            <a:pPr>
              <a:buNone/>
            </a:pPr>
            <a:r>
              <a:rPr lang="en-GB" sz="2000" dirty="0"/>
              <a:t>Technical Requirements:</a:t>
            </a:r>
          </a:p>
          <a:p>
            <a:pPr>
              <a:buNone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Platform Independent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Requires a browser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Requires an active Internet connection (2mbps+)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Pentium 4 or newer processor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512MB of RAM / 2G of RAM for the 64-bit version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200MB of hard drive space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2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744717"/>
            <a:ext cx="4021667" cy="1159800"/>
          </a:xfrm>
        </p:spPr>
        <p:txBody>
          <a:bodyPr/>
          <a:lstStyle/>
          <a:p>
            <a:r>
              <a:rPr lang="en-US" dirty="0">
                <a:solidFill>
                  <a:srgbClr val="1155CC"/>
                </a:solidFill>
              </a:rPr>
              <a:t>7. </a:t>
            </a:r>
            <a:r>
              <a:rPr lang="en-US" dirty="0"/>
              <a:t>Application, Limitation &amp; Scope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Ganesh </a:t>
            </a:r>
            <a:r>
              <a:rPr lang="en-US" dirty="0" err="1"/>
              <a:t>Dhanaram</a:t>
            </a:r>
            <a:r>
              <a:rPr lang="en-US" dirty="0"/>
              <a:t> Choudhary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864299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" dirty="0"/>
              <a:t>Application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3903"/>
            <a:ext cx="5511300" cy="2605200"/>
          </a:xfrm>
        </p:spPr>
        <p:txBody>
          <a:bodyPr/>
          <a:lstStyle/>
          <a:p>
            <a:pPr marL="457200" lvl="0" indent="-342900">
              <a:buFont typeface="Courier New" panose="02070309020205020404" pitchFamily="49" charset="0"/>
              <a:buChar char="o"/>
            </a:pPr>
            <a:r>
              <a:rPr lang="en-US" b="1" dirty="0"/>
              <a:t>Entertainment</a:t>
            </a:r>
            <a:r>
              <a:rPr lang="en-US" dirty="0"/>
              <a:t> - Recommendations for movies, and Games</a:t>
            </a:r>
          </a:p>
          <a:p>
            <a:pPr marL="457200" lvl="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0" indent="-342900">
              <a:buFont typeface="Courier New" panose="02070309020205020404" pitchFamily="49" charset="0"/>
              <a:buChar char="o"/>
            </a:pPr>
            <a:r>
              <a:rPr lang="en" b="1" dirty="0"/>
              <a:t>Content</a:t>
            </a:r>
            <a:r>
              <a:rPr lang="en" dirty="0"/>
              <a:t> – Personalized news</a:t>
            </a:r>
          </a:p>
          <a:p>
            <a:pPr marL="457200" lvl="0" indent="-342900">
              <a:buFont typeface="Courier New" panose="02070309020205020404" pitchFamily="49" charset="0"/>
              <a:buChar char="o"/>
            </a:pPr>
            <a:endParaRPr lang="en" dirty="0"/>
          </a:p>
          <a:p>
            <a:pPr marL="457200" lvl="0" indent="-342900">
              <a:buFont typeface="Courier New" panose="02070309020205020404" pitchFamily="49" charset="0"/>
              <a:buChar char="o"/>
            </a:pPr>
            <a:r>
              <a:rPr lang="en" b="1" dirty="0"/>
              <a:t>Information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660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Limitation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3903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Data Sparsity</a:t>
            </a:r>
            <a:r>
              <a:rPr lang="en-US" dirty="0"/>
              <a:t>-Cells in table that do not contain actual data</a:t>
            </a:r>
            <a:r>
              <a:rPr lang="en-US" b="1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/>
              <a:t>Cold Start Problem-</a:t>
            </a:r>
            <a:r>
              <a:rPr lang="en-US" dirty="0"/>
              <a:t>Lack</a:t>
            </a:r>
            <a:r>
              <a:rPr lang="en-US" b="1" dirty="0"/>
              <a:t> </a:t>
            </a:r>
            <a:r>
              <a:rPr lang="en-US" dirty="0"/>
              <a:t>of information of users or items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Over Specialization Problem </a:t>
            </a:r>
            <a:r>
              <a:rPr lang="en-US" dirty="0"/>
              <a:t>-Users are restricted to getting recommendations which resemble to those already known or defined in their profiles.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Scope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3903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 cater all the entertainment focused things (like movies, songs, games and news) to users.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Future modifications are to include advanced features like predicting movie ratings which are not released based on many factors like, director, cast ratings, budget,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550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744717"/>
            <a:ext cx="5207001" cy="1159800"/>
          </a:xfrm>
        </p:spPr>
        <p:txBody>
          <a:bodyPr/>
          <a:lstStyle/>
          <a:p>
            <a:r>
              <a:rPr lang="en-US" dirty="0">
                <a:solidFill>
                  <a:srgbClr val="1155CC"/>
                </a:solidFill>
              </a:rPr>
              <a:t>7. </a:t>
            </a:r>
            <a:r>
              <a:rPr lang="en-US" dirty="0"/>
              <a:t>Implementation Plan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Ganesh </a:t>
            </a:r>
            <a:r>
              <a:rPr lang="en-US" dirty="0" err="1"/>
              <a:t>Dhanaram</a:t>
            </a:r>
            <a:r>
              <a:rPr lang="en-US" dirty="0"/>
              <a:t> Choudhary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980025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Implementation Plan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28</a:t>
            </a:fld>
            <a:endParaRPr lang="en"/>
          </a:p>
        </p:txBody>
      </p:sp>
      <p:sp>
        <p:nvSpPr>
          <p:cNvPr id="7" name="Shape 191">
            <a:extLst>
              <a:ext uri="{FF2B5EF4-FFF2-40B4-BE49-F238E27FC236}">
                <a16:creationId xmlns:a16="http://schemas.microsoft.com/office/drawing/2014/main" id="{1E12D439-1F4E-4EDD-A07C-0498D9E7D3D5}"/>
              </a:ext>
            </a:extLst>
          </p:cNvPr>
          <p:cNvSpPr/>
          <p:nvPr/>
        </p:nvSpPr>
        <p:spPr>
          <a:xfrm>
            <a:off x="205076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Testing algorithms with datasets</a:t>
            </a:r>
          </a:p>
          <a:p>
            <a:pPr lvl="0" algn="ctr">
              <a:spcBef>
                <a:spcPts val="0"/>
              </a:spcBef>
              <a:buNone/>
            </a:pP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" name="Shape 192">
            <a:extLst>
              <a:ext uri="{FF2B5EF4-FFF2-40B4-BE49-F238E27FC236}">
                <a16:creationId xmlns:a16="http://schemas.microsoft.com/office/drawing/2014/main" id="{4FA34C12-FEAE-4194-829F-D34D9E18FBDA}"/>
              </a:ext>
            </a:extLst>
          </p:cNvPr>
          <p:cNvSpPr/>
          <p:nvPr/>
        </p:nvSpPr>
        <p:spPr>
          <a:xfrm>
            <a:off x="1693333" y="2513578"/>
            <a:ext cx="2031999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Designing GUI (Graphical User Interface)</a:t>
            </a:r>
          </a:p>
        </p:txBody>
      </p:sp>
      <p:sp>
        <p:nvSpPr>
          <p:cNvPr id="9" name="Shape 193">
            <a:extLst>
              <a:ext uri="{FF2B5EF4-FFF2-40B4-BE49-F238E27FC236}">
                <a16:creationId xmlns:a16="http://schemas.microsoft.com/office/drawing/2014/main" id="{B5E30D08-362C-440F-9BD5-92B768C3DA81}"/>
              </a:ext>
            </a:extLst>
          </p:cNvPr>
          <p:cNvSpPr/>
          <p:nvPr/>
        </p:nvSpPr>
        <p:spPr>
          <a:xfrm>
            <a:off x="3391325" y="2513578"/>
            <a:ext cx="1934208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Integrating algorithms with GUI</a:t>
            </a:r>
          </a:p>
          <a:p>
            <a:pPr lvl="0" algn="ctr">
              <a:spcBef>
                <a:spcPts val="0"/>
              </a:spcBef>
              <a:buNone/>
            </a:pP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" name="Shape 193">
            <a:extLst>
              <a:ext uri="{FF2B5EF4-FFF2-40B4-BE49-F238E27FC236}">
                <a16:creationId xmlns:a16="http://schemas.microsoft.com/office/drawing/2014/main" id="{7CC7E497-4BF3-4C6C-968F-C4BB3DE5832E}"/>
              </a:ext>
            </a:extLst>
          </p:cNvPr>
          <p:cNvSpPr/>
          <p:nvPr/>
        </p:nvSpPr>
        <p:spPr>
          <a:xfrm>
            <a:off x="500207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Final Testing</a:t>
            </a:r>
          </a:p>
          <a:p>
            <a:pPr lvl="0" algn="ctr">
              <a:spcBef>
                <a:spcPts val="0"/>
              </a:spcBef>
              <a:buNone/>
            </a:pP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4294967295"/>
          </p:nvPr>
        </p:nvSpPr>
        <p:spPr>
          <a:xfrm>
            <a:off x="2199317" y="3162246"/>
            <a:ext cx="4863900" cy="137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FF"/>
                </a:solidFill>
              </a:rPr>
              <a:t>The project is can be found at: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FFFF"/>
                </a:solidFill>
              </a:rPr>
              <a:t>https://github.com/pranavj1001/TeenHub</a:t>
            </a: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09711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463" y="816366"/>
            <a:ext cx="5511300" cy="857400"/>
          </a:xfrm>
        </p:spPr>
        <p:txBody>
          <a:bodyPr/>
          <a:lstStyle/>
          <a:p>
            <a:r>
              <a:rPr lang="en-US" dirty="0"/>
              <a:t>Aim &amp; Objectives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463" y="2068451"/>
            <a:ext cx="6026728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 implement recommendation engine.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 implement a custom search engine.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 design a responsive design for the web application.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To implement a dashboard for the users to view their activities.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106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17189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1155CC"/>
                </a:solidFill>
              </a:rPr>
              <a:t>2. </a:t>
            </a:r>
            <a:r>
              <a:rPr lang="en-US" dirty="0"/>
              <a:t>Problem Statement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Paresh Raju Aher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794870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132-D237-4BF1-8116-B049A21F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15129"/>
            <a:ext cx="5860473" cy="8574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C01CB-226F-4F59-AA36-5ACCDD04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39154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Explosive growth of digital information and increase in number of visitors.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 filter, prioritize and efficiently deliver relevant information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Filter large volume of data and provide user in personalized 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755EF-9758-4FC9-A797-9B4C0BA7EE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243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8950"/>
            <a:ext cx="3914700" cy="1159800"/>
          </a:xfrm>
        </p:spPr>
        <p:txBody>
          <a:bodyPr/>
          <a:lstStyle/>
          <a:p>
            <a:r>
              <a:rPr lang="en-US" dirty="0">
                <a:solidFill>
                  <a:srgbClr val="1155CC"/>
                </a:solidFill>
              </a:rPr>
              <a:t>3. </a:t>
            </a:r>
            <a:r>
              <a:rPr lang="en-US" dirty="0"/>
              <a:t>Review of Literature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Kedar Kishor Kale</a:t>
            </a:r>
            <a:endParaRPr lang="en-GB" dirty="0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TF-IDF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8451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Term Frequency - Inverse Document Frequency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It is a numerical statistic that is intended to reflect how important a word is to a document in a collection.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It is often used as a weighting factor in information retrieval, text mining,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Item based CF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12883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First, the system executes a model-building stage by finding the similarity between all pairs of items, such as correlation between ratings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Second, the system executes a recommendation stage. It uses the most similar items to a user's already-rated items to generate a list of recommendations. </a:t>
            </a:r>
            <a:endParaRPr lang="en-US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Item based CF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8451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This form of recommendation is analogous to "people who rate item X highly, like you, also tend to rate item Y highly, and you haven't rated item Y yet, so you should try it".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810</Words>
  <Application>Microsoft Office PowerPoint</Application>
  <PresentationFormat>On-screen Show (16:9)</PresentationFormat>
  <Paragraphs>160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Lato Hairline</vt:lpstr>
      <vt:lpstr>Lato Light</vt:lpstr>
      <vt:lpstr>Eglamour template</vt:lpstr>
      <vt:lpstr>TeenHub</vt:lpstr>
      <vt:lpstr>1. Aim &amp; Objective</vt:lpstr>
      <vt:lpstr>Aim &amp; Objectives</vt:lpstr>
      <vt:lpstr>2. Problem Statement</vt:lpstr>
      <vt:lpstr>Problem Statement</vt:lpstr>
      <vt:lpstr>3. Review of Literature</vt:lpstr>
      <vt:lpstr>TF-IDF</vt:lpstr>
      <vt:lpstr>Item based CF</vt:lpstr>
      <vt:lpstr>Item based CF</vt:lpstr>
      <vt:lpstr>KNN</vt:lpstr>
      <vt:lpstr>Base Papers</vt:lpstr>
      <vt:lpstr>PowerPoint Presentation</vt:lpstr>
      <vt:lpstr>4. Project Concept</vt:lpstr>
      <vt:lpstr>PowerPoint Presentation</vt:lpstr>
      <vt:lpstr>5. Project Design</vt:lpstr>
      <vt:lpstr>PowerPoint Presentation</vt:lpstr>
      <vt:lpstr>PowerPoint Presentation</vt:lpstr>
      <vt:lpstr>PowerPoint Presentation</vt:lpstr>
      <vt:lpstr>6. Technical Details</vt:lpstr>
      <vt:lpstr>PowerPoint Presentation</vt:lpstr>
      <vt:lpstr>PowerPoint Presentation</vt:lpstr>
      <vt:lpstr>PowerPoint Presentation</vt:lpstr>
      <vt:lpstr>7. Application, Limitation &amp; Scope</vt:lpstr>
      <vt:lpstr>Application</vt:lpstr>
      <vt:lpstr>Limitation</vt:lpstr>
      <vt:lpstr>Scope</vt:lpstr>
      <vt:lpstr>7. Implementation Plan</vt:lpstr>
      <vt:lpstr>Implementation Plan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TeenHub</dc:title>
  <dc:creator>Pranav Jain</dc:creator>
  <cp:lastModifiedBy>Pranav Jain</cp:lastModifiedBy>
  <cp:revision>23</cp:revision>
  <dcterms:modified xsi:type="dcterms:W3CDTF">2017-10-27T19:19:43Z</dcterms:modified>
</cp:coreProperties>
</file>