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98" r:id="rId4"/>
    <p:sldId id="303" r:id="rId5"/>
    <p:sldId id="304" r:id="rId6"/>
    <p:sldId id="305" r:id="rId7"/>
    <p:sldId id="323" r:id="rId8"/>
    <p:sldId id="325" r:id="rId9"/>
    <p:sldId id="306" r:id="rId10"/>
    <p:sldId id="307" r:id="rId11"/>
    <p:sldId id="308" r:id="rId12"/>
    <p:sldId id="309" r:id="rId13"/>
    <p:sldId id="310" r:id="rId14"/>
    <p:sldId id="324" r:id="rId15"/>
    <p:sldId id="312" r:id="rId16"/>
    <p:sldId id="313" r:id="rId17"/>
    <p:sldId id="314" r:id="rId18"/>
    <p:sldId id="315" r:id="rId19"/>
    <p:sldId id="316" r:id="rId20"/>
    <p:sldId id="3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K GUPTA" initials="RG" lastIdx="1" clrIdx="0">
    <p:extLst>
      <p:ext uri="{19B8F6BF-5375-455C-9EA6-DF929625EA0E}">
        <p15:presenceInfo xmlns:p15="http://schemas.microsoft.com/office/powerpoint/2012/main" userId="S::rgupta@iitg.ac.in::30a500bc-19b9-4230-bd5f-424c1e457b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60A99-D4CA-A953-F249-FA7DEF6B23A3}" v="803" dt="2020-09-11T05:46:18.489"/>
    <p1510:client id="{5377D53E-6B97-C57A-1502-74AC04FACC04}" v="1728" dt="2020-09-17T21:51:21.996"/>
    <p1510:client id="{70DA66F8-B9D9-6F2C-FE12-94B20D11D890}" v="152" dt="2020-09-17T16:43:45.357"/>
    <p1510:client id="{7EDEB511-7CCA-B1DA-7924-BEC911D9D57E}" v="1270" dt="2020-09-19T14:03:37.785"/>
    <p1510:client id="{81B963CF-0BFC-498D-9DE1-4BD3054B8561}" v="3197" dt="2020-09-10T10:08:34.551"/>
    <p1510:client id="{E454994A-7181-7DEE-E3B0-2ABAD614465C}" v="984" dt="2020-09-16T13:50:19.120"/>
    <p1510:client id="{F5C3703B-39EF-CE58-0CF9-F7E1A7FBBC3B}" v="125" dt="2020-09-12T06:08:51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56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245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82A6F5-5904-4FBB-82BA-AEE4DCCD1AE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08000" y="6248400"/>
            <a:ext cx="497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ECE 667 - Synthesis &amp; Verification - LP Scheduling</a:t>
            </a:r>
            <a:endParaRPr kumimoji="0" lang="en-US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14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584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265B86-B7CD-428E-910A-A7E66A9AD37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563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080000" cy="4724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033E0-768D-4717-BB2B-861404594B57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44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7718A-DB8B-4668-8A67-F7EFA1FD46C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707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421AE3-5715-4B05-8D1B-A367E6335FA7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01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7F8758-E2F8-4BE5-83D5-9526F86351F3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139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AEFA86-E6AA-4110-ABC0-7BEF2597B616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2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8C75F0-81FD-4960-89E8-CFB022C7B22A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015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A6963-47A8-4B6A-9BFC-AC505BB76981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362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420CB-50E6-4040-84F4-E160FC576646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00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10363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400" y="6400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ECE 667 - Synthesis &amp; Verification - LP Scheduling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3688E4-77CE-4407-8C89-5191DAC9BE3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914400" y="1143000"/>
            <a:ext cx="103632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7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3333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92" y="2387355"/>
            <a:ext cx="10515600" cy="2888639"/>
          </a:xfrm>
        </p:spPr>
        <p:txBody>
          <a:bodyPr>
            <a:normAutofit fontScale="90000"/>
          </a:bodyPr>
          <a:lstStyle/>
          <a:p>
            <a:pPr algn="ctr">
              <a:spcBef>
                <a:spcPts val="1000"/>
              </a:spcBef>
            </a:pPr>
            <a:r>
              <a:rPr lang="en-US" b="1" dirty="0">
                <a:ea typeface="+mj-lt"/>
                <a:cs typeface="+mj-lt"/>
              </a:rPr>
              <a:t>Multi-level logic </a:t>
            </a:r>
            <a:r>
              <a:rPr lang="en-US" b="1" dirty="0" smtClean="0">
                <a:ea typeface="+mj-lt"/>
                <a:cs typeface="+mj-lt"/>
              </a:rPr>
              <a:t>Minimization – Algebraic Method</a:t>
            </a:r>
            <a:r>
              <a:rPr lang="en-US" b="1" dirty="0" smtClean="0">
                <a:ea typeface="+mj-lt"/>
                <a:cs typeface="+mj-lt"/>
              </a:rPr>
              <a:t/>
            </a:r>
            <a:br>
              <a:rPr lang="en-US" b="1" dirty="0" smtClean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/>
            </a:r>
            <a:br>
              <a:rPr lang="en-US" b="1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Dr. </a:t>
            </a:r>
            <a:r>
              <a:rPr lang="en-US" sz="3600" dirty="0" err="1">
                <a:ea typeface="+mj-lt"/>
                <a:cs typeface="+mj-lt"/>
              </a:rPr>
              <a:t>Chandan</a:t>
            </a:r>
            <a:r>
              <a:rPr lang="en-US" sz="3600" dirty="0">
                <a:ea typeface="+mj-lt"/>
                <a:cs typeface="+mj-lt"/>
              </a:rPr>
              <a:t> </a:t>
            </a:r>
            <a:r>
              <a:rPr lang="en-US" sz="3600" dirty="0" err="1">
                <a:ea typeface="+mj-lt"/>
                <a:cs typeface="+mj-lt"/>
              </a:rPr>
              <a:t>Karfa</a:t>
            </a:r>
            <a:endParaRPr lang="en-US" dirty="0"/>
          </a:p>
          <a:p>
            <a:pPr algn="ctr">
              <a:spcBef>
                <a:spcPts val="1000"/>
              </a:spcBef>
            </a:pPr>
            <a:r>
              <a:rPr lang="en-US" sz="3200" dirty="0">
                <a:ea typeface="+mj-lt"/>
                <a:cs typeface="+mj-lt"/>
              </a:rPr>
              <a:t>CSE IIT Guwahati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0" y="3171825"/>
            <a:ext cx="9144000" cy="165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Algebraic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Objective:</a:t>
            </a:r>
            <a:r>
              <a:rPr lang="en-US" dirty="0" smtClean="0"/>
              <a:t> Look for common sub-expression.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Where to look for divisor for a function F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Answer: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00B050"/>
                </a:solidFill>
              </a:rPr>
              <a:t>kernel</a:t>
            </a:r>
            <a:r>
              <a:rPr lang="en-US" dirty="0" smtClean="0"/>
              <a:t> of f, K(f).</a:t>
            </a:r>
          </a:p>
          <a:p>
            <a:endParaRPr lang="en-US" dirty="0"/>
          </a:p>
          <a:p>
            <a:r>
              <a:rPr lang="en-US" dirty="0" smtClean="0"/>
              <a:t>K(f) is another set of two-level </a:t>
            </a:r>
            <a:r>
              <a:rPr lang="en-US" dirty="0" err="1" smtClean="0"/>
              <a:t>SoPs</a:t>
            </a:r>
            <a:r>
              <a:rPr lang="en-US" dirty="0" smtClean="0"/>
              <a:t> which are special, foundational structure of any function f, being interpreted in algebraic model.</a:t>
            </a:r>
          </a:p>
          <a:p>
            <a:r>
              <a:rPr lang="en-US" dirty="0">
                <a:solidFill>
                  <a:srgbClr val="0070C0"/>
                </a:solidFill>
              </a:rPr>
              <a:t>Kernels: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cube-free quotient </a:t>
            </a:r>
            <a:r>
              <a:rPr lang="en-US" dirty="0"/>
              <a:t>k obtained by algebraically dividing F by a </a:t>
            </a:r>
            <a:r>
              <a:rPr lang="en-US" dirty="0">
                <a:solidFill>
                  <a:srgbClr val="FF0000"/>
                </a:solidFill>
              </a:rPr>
              <a:t>single cube </a:t>
            </a:r>
            <a:r>
              <a:rPr lang="en-US" dirty="0"/>
              <a:t>C (co-kernel)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Algebraic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51" y="1263000"/>
            <a:ext cx="10363200" cy="16960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How to find a kernel k </a:t>
            </a:r>
            <a:r>
              <a:rPr lang="el-GR" dirty="0" smtClean="0"/>
              <a:t>ϵ</a:t>
            </a:r>
            <a:r>
              <a:rPr lang="en-US" dirty="0" smtClean="0"/>
              <a:t> k(F) 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: Algebraically divide F by one of its co-kernel C.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Kernels:</a:t>
            </a:r>
            <a:r>
              <a:rPr lang="en-US" dirty="0" smtClean="0"/>
              <a:t> A cube-free quotient k obtained by algebraically dividing F by a single cube C (co-kernel)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231751" y="3197423"/>
            <a:ext cx="2362200" cy="2275819"/>
            <a:chOff x="2286000" y="2895601"/>
            <a:chExt cx="2362200" cy="2275819"/>
          </a:xfrm>
        </p:grpSpPr>
        <p:grpSp>
          <p:nvGrpSpPr>
            <p:cNvPr id="17" name="Group 16"/>
            <p:cNvGrpSpPr/>
            <p:nvPr/>
          </p:nvGrpSpPr>
          <p:grpSpPr>
            <a:xfrm>
              <a:off x="2819400" y="2971800"/>
              <a:ext cx="990600" cy="609600"/>
              <a:chOff x="1143000" y="2971800"/>
              <a:chExt cx="990600" cy="6096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143000" y="29718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143000" y="2971800"/>
                <a:ext cx="990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133600" y="29718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286000" y="2920426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4200" y="2895601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200" y="2895601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19400" y="4114800"/>
              <a:ext cx="990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52800" y="3505200"/>
              <a:ext cx="0" cy="533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124200" y="4063426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67000" y="4648200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F= DQ + 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12517" y="2903546"/>
            <a:ext cx="7153833" cy="2174794"/>
            <a:chOff x="3289152" y="3146048"/>
            <a:chExt cx="7153833" cy="2174794"/>
          </a:xfrm>
        </p:grpSpPr>
        <p:grpSp>
          <p:nvGrpSpPr>
            <p:cNvPr id="7" name="Group 6"/>
            <p:cNvGrpSpPr/>
            <p:nvPr/>
          </p:nvGrpSpPr>
          <p:grpSpPr>
            <a:xfrm>
              <a:off x="5498951" y="3273622"/>
              <a:ext cx="990600" cy="609600"/>
              <a:chOff x="1143000" y="2971800"/>
              <a:chExt cx="990600" cy="609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143000" y="29718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143000" y="2971800"/>
                <a:ext cx="990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133600" y="29718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889351" y="3197423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7551" y="3197423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89551" y="3146048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956151" y="3730822"/>
              <a:ext cx="0" cy="533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98951" y="4340422"/>
              <a:ext cx="990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803751" y="4212848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17951" y="4797622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F= CK + 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89152" y="3718854"/>
              <a:ext cx="25145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C= Single cube,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abc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</a:t>
              </a: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efg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09185" y="3601014"/>
              <a:ext cx="373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kernel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if multi-cube and cube-free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103937" y="583215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cube-free ?</a:t>
            </a:r>
          </a:p>
        </p:txBody>
      </p:sp>
    </p:spTree>
    <p:extLst>
      <p:ext uri="{BB962C8B-B14F-4D97-AF65-F5344CB8AC3E}">
        <p14:creationId xmlns:p14="http://schemas.microsoft.com/office/powerpoint/2010/main" val="404175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</a:t>
            </a:r>
            <a:r>
              <a:rPr lang="en-US" dirty="0" smtClean="0">
                <a:solidFill>
                  <a:srgbClr val="FF0000"/>
                </a:solidFill>
              </a:rPr>
              <a:t>cube-free ?</a:t>
            </a:r>
          </a:p>
          <a:p>
            <a:pPr lvl="1"/>
            <a:r>
              <a:rPr lang="en-US" dirty="0" smtClean="0"/>
              <a:t>You can not factor out a single cube (product term) from divider that leaves no reminder.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 no cube (product) that is a factor of the kernel expression</a:t>
            </a:r>
          </a:p>
          <a:p>
            <a:pPr lvl="1" indent="-342900"/>
            <a:r>
              <a:rPr lang="en-US" dirty="0" err="1"/>
              <a:t>x</a:t>
            </a:r>
            <a:r>
              <a:rPr lang="en-US" dirty="0" err="1" smtClean="0"/>
              <a:t>y</a:t>
            </a:r>
            <a:r>
              <a:rPr lang="en-US" dirty="0" smtClean="0"/>
              <a:t> + </a:t>
            </a:r>
            <a:r>
              <a:rPr lang="en-US" dirty="0" err="1" smtClean="0"/>
              <a:t>xz</a:t>
            </a:r>
            <a:r>
              <a:rPr lang="en-US" dirty="0" smtClean="0"/>
              <a:t> = x (</a:t>
            </a:r>
            <a:r>
              <a:rPr lang="en-US" dirty="0" err="1" smtClean="0"/>
              <a:t>y+z</a:t>
            </a:r>
            <a:r>
              <a:rPr lang="en-US" dirty="0" smtClean="0"/>
              <a:t>)  Not Cube free</a:t>
            </a:r>
          </a:p>
          <a:p>
            <a:pPr lvl="1" indent="-342900"/>
            <a:r>
              <a:rPr lang="en-US" dirty="0" err="1"/>
              <a:t>w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yz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cube free </a:t>
            </a:r>
          </a:p>
          <a:p>
            <a:pPr lvl="1" indent="-342900"/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+ </a:t>
            </a:r>
            <a:r>
              <a:rPr lang="en-US" dirty="0" err="1" smtClean="0">
                <a:solidFill>
                  <a:schemeClr val="tx1"/>
                </a:solidFill>
              </a:rPr>
              <a:t>xy</a:t>
            </a:r>
            <a:r>
              <a:rPr lang="en-US" dirty="0" smtClean="0">
                <a:solidFill>
                  <a:schemeClr val="tx1"/>
                </a:solidFill>
              </a:rPr>
              <a:t> + w </a:t>
            </a:r>
            <a:r>
              <a:rPr lang="en-US" dirty="0" smtClean="0">
                <a:solidFill>
                  <a:srgbClr val="FF0000"/>
                </a:solidFill>
              </a:rPr>
              <a:t>is Cube free </a:t>
            </a:r>
            <a:r>
              <a:rPr lang="en-US" dirty="0" smtClean="0">
                <a:solidFill>
                  <a:schemeClr val="tx1"/>
                </a:solidFill>
              </a:rPr>
              <a:t>no common cube can be extracted</a:t>
            </a:r>
          </a:p>
          <a:p>
            <a:pPr lvl="1" indent="-342900"/>
            <a:endParaRPr lang="en-US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 F/ single cube,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look at result if you can cross-out power cube in each term, not a kernel.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41CE27-9A9B-4A3A-977C-AC223C07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293"/>
          </a:xfrm>
        </p:spPr>
        <p:txBody>
          <a:bodyPr/>
          <a:lstStyle/>
          <a:p>
            <a:r>
              <a:rPr lang="en-US" sz="3600" b="1">
                <a:cs typeface="Calibri Light"/>
              </a:rPr>
              <a:t>Algebraic Kernels and Co-kernels cont'd...</a:t>
            </a:r>
            <a:r>
              <a:rPr lang="en-US" sz="3200" b="1" dirty="0">
                <a:cs typeface="Calibri Light"/>
              </a:rPr>
              <a:t> </a:t>
            </a:r>
            <a:endParaRPr lang="en-US" b="1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6A576E-09D7-41FD-AE0D-A05EE043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31"/>
            <a:ext cx="10515600" cy="5507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If a kernel has no kernel except itself, it is called a level-0 kernel. </a:t>
            </a:r>
          </a:p>
          <a:p>
            <a:r>
              <a:rPr lang="en-US" dirty="0">
                <a:ea typeface="+mn-lt"/>
                <a:cs typeface="+mn-lt"/>
              </a:rPr>
              <a:t>If a kernel has at least one kernel of level n−1 but no kernel of level nor greater except itself, it is called a level-n kernel. A co-kernel has the same level as its kernel.</a:t>
            </a:r>
          </a:p>
          <a:p>
            <a:r>
              <a:rPr lang="en-US" dirty="0">
                <a:ea typeface="+mn-lt"/>
                <a:cs typeface="+mn-lt"/>
              </a:rPr>
              <a:t>Consider the expression f = (uwz+uxz+vwz+vxz+yz+uv). Its kernels and co-kernels and their levels are shown in Table 6.1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F5D9C82C-CFB7-4910-AA67-11C59A66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8847"/>
            <a:ext cx="5703276" cy="25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3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64882"/>
          </a:xfrm>
        </p:spPr>
        <p:txBody>
          <a:bodyPr/>
          <a:lstStyle/>
          <a:p>
            <a:r>
              <a:rPr lang="en-US" dirty="0" smtClean="0"/>
              <a:t>Find all Kernels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762000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f</a:t>
            </a:r>
            <a:r>
              <a:rPr lang="en-US" sz="5000" dirty="0" smtClean="0"/>
              <a:t> </a:t>
            </a:r>
            <a:r>
              <a:rPr lang="en-US" sz="5000" dirty="0"/>
              <a:t>= </a:t>
            </a:r>
            <a:r>
              <a:rPr lang="en-US" sz="5000" dirty="0" err="1"/>
              <a:t>abc</a:t>
            </a:r>
            <a:r>
              <a:rPr lang="en-US" sz="5000" dirty="0"/>
              <a:t> + </a:t>
            </a:r>
            <a:r>
              <a:rPr lang="en-US" sz="5000" dirty="0" err="1"/>
              <a:t>abd</a:t>
            </a:r>
            <a:r>
              <a:rPr lang="en-US" sz="5000" dirty="0"/>
              <a:t> + </a:t>
            </a:r>
            <a:r>
              <a:rPr lang="en-US" sz="5000" dirty="0" err="1"/>
              <a:t>bcd</a:t>
            </a:r>
            <a:endParaRPr lang="en-US" sz="5000" dirty="0"/>
          </a:p>
          <a:p>
            <a:r>
              <a:rPr lang="en-US" sz="5000" dirty="0"/>
              <a:t>Find all kernels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9361"/>
              </p:ext>
            </p:extLst>
          </p:nvPr>
        </p:nvGraphicFramePr>
        <p:xfrm>
          <a:off x="1981200" y="241808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532280647"/>
                    </a:ext>
                  </a:extLst>
                </a:gridCol>
                <a:gridCol w="3276600">
                  <a:extLst>
                    <a:ext uri="{9D8B030D-6E8A-4147-A177-3AD203B41FA5}">
                      <a16:colId xmlns="" xmlns:a16="http://schemas.microsoft.com/office/drawing/2014/main" val="2527349799"/>
                    </a:ext>
                  </a:extLst>
                </a:gridCol>
                <a:gridCol w="3276600">
                  <a:extLst>
                    <a:ext uri="{9D8B030D-6E8A-4147-A177-3AD203B41FA5}">
                      <a16:colId xmlns="" xmlns:a16="http://schemas.microsoft.com/office/drawing/2014/main" val="2019306559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Divider cube d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 = </a:t>
                      </a:r>
                      <a:r>
                        <a:rPr lang="en-US" sz="3200" dirty="0" err="1" smtClean="0"/>
                        <a:t>d.Q</a:t>
                      </a:r>
                      <a:r>
                        <a:rPr lang="en-US" sz="3200" dirty="0" smtClean="0"/>
                        <a:t> + k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Is Q a kernel of F</a:t>
                      </a:r>
                      <a:endParaRPr lang="en-US" sz="3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66541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</a:t>
                      </a:r>
                      <a:r>
                        <a:rPr lang="en-US" sz="2400" baseline="0" dirty="0" err="1" smtClean="0"/>
                        <a:t>abc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baseline="0" dirty="0" err="1" smtClean="0"/>
                        <a:t>abd</a:t>
                      </a:r>
                      <a:r>
                        <a:rPr lang="en-US" sz="2400" baseline="0" dirty="0" smtClean="0"/>
                        <a:t> + </a:t>
                      </a:r>
                      <a:r>
                        <a:rPr lang="en-US" sz="2400" baseline="0" dirty="0" err="1" smtClean="0"/>
                        <a:t>bcd</a:t>
                      </a:r>
                      <a:r>
                        <a:rPr lang="en-US" sz="2400" baseline="0" dirty="0" smtClean="0"/>
                        <a:t>) + 0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No,  here cube b as factor.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303098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a(</a:t>
                      </a: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dirty="0" err="1" smtClean="0"/>
                        <a:t>c</a:t>
                      </a:r>
                      <a:r>
                        <a:rPr lang="en-US" sz="2400" dirty="0" smtClean="0"/>
                        <a:t> + </a:t>
                      </a:r>
                      <a:r>
                        <a:rPr lang="en-US" sz="2400" dirty="0" err="1" smtClean="0">
                          <a:solidFill>
                            <a:srgbClr val="0070C0"/>
                          </a:solidFill>
                        </a:rPr>
                        <a:t>b</a:t>
                      </a:r>
                      <a:r>
                        <a:rPr lang="en-US" sz="2400" dirty="0" err="1" smtClean="0"/>
                        <a:t>d</a:t>
                      </a:r>
                      <a:r>
                        <a:rPr lang="en-US" sz="2400" dirty="0" smtClean="0"/>
                        <a:t>) + </a:t>
                      </a:r>
                      <a:r>
                        <a:rPr lang="en-US" sz="2400" dirty="0" err="1" smtClean="0"/>
                        <a:t>bcd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 b is a factor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7458468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 (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ac + ad + cd</a:t>
                      </a:r>
                      <a:r>
                        <a:rPr lang="en-US" sz="2400" dirty="0" smtClean="0"/>
                        <a:t>) + 0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r>
                        <a:rPr lang="en-US" sz="2400" dirty="0" smtClean="0"/>
                        <a:t>, kernel (ac + ad + cd) is cube-free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976085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 (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c + d</a:t>
                      </a:r>
                      <a:r>
                        <a:rPr lang="en-US" sz="2400" dirty="0" smtClean="0"/>
                        <a:t>) + </a:t>
                      </a:r>
                      <a:r>
                        <a:rPr lang="en-US" sz="2400" dirty="0" err="1" smtClean="0"/>
                        <a:t>bcd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kernel (c + d) is cube-free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870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Brayton and </a:t>
            </a:r>
            <a:r>
              <a:rPr lang="en-US" dirty="0" smtClean="0"/>
              <a:t>McMullen </a:t>
            </a:r>
            <a:r>
              <a:rPr lang="en-US" dirty="0"/>
              <a:t>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Kernels: Why are they important ? </a:t>
            </a:r>
          </a:p>
          <a:p>
            <a:pPr lvl="1"/>
            <a:r>
              <a:rPr lang="en-US" dirty="0" smtClean="0"/>
              <a:t>If they are important, how do we actually compute them?</a:t>
            </a:r>
          </a:p>
          <a:p>
            <a:endParaRPr lang="en-US" dirty="0" smtClean="0"/>
          </a:p>
          <a:p>
            <a:r>
              <a:rPr lang="en-US" dirty="0" smtClean="0"/>
              <a:t>Brayton and McMullen Theorem: </a:t>
            </a:r>
          </a:p>
          <a:p>
            <a:pPr lvl="1"/>
            <a:r>
              <a:rPr lang="en-US" dirty="0" smtClean="0"/>
              <a:t>Expression ‘F’ and </a:t>
            </a:r>
            <a:r>
              <a:rPr lang="en-US" dirty="0"/>
              <a:t>G</a:t>
            </a:r>
            <a:r>
              <a:rPr lang="en-US" dirty="0" smtClean="0"/>
              <a:t> have multi-cube common divisor d if and only if,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There are kernels K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l-GR" dirty="0" smtClean="0"/>
              <a:t>ϵ</a:t>
            </a:r>
            <a:r>
              <a:rPr lang="en-US" dirty="0" smtClean="0"/>
              <a:t> K(F) , K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 smtClean="0"/>
              <a:t>K(G) such that d = k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/>
              <a:t>∩</a:t>
            </a:r>
            <a:r>
              <a:rPr lang="en-US" dirty="0" smtClean="0"/>
              <a:t> K</a:t>
            </a:r>
            <a:r>
              <a:rPr lang="en-US" baseline="-25000" dirty="0" smtClean="0"/>
              <a:t>2</a:t>
            </a:r>
            <a:r>
              <a:rPr lang="en-US" dirty="0" smtClean="0"/>
              <a:t> (i.e. SOP form with common cubes exist)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 is an expression with at least 2 cube in it.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Interpretation:</a:t>
            </a:r>
          </a:p>
          <a:p>
            <a:r>
              <a:rPr lang="en-US" dirty="0" smtClean="0"/>
              <a:t>To find common divisor of two expressions, the </a:t>
            </a:r>
            <a:r>
              <a:rPr lang="en-US" dirty="0"/>
              <a:t>only place to look for </a:t>
            </a:r>
            <a:r>
              <a:rPr lang="en-US" dirty="0" smtClean="0"/>
              <a:t>is </a:t>
            </a:r>
            <a:r>
              <a:rPr lang="en-US" dirty="0"/>
              <a:t>in the intersection of kernels.</a:t>
            </a:r>
          </a:p>
          <a:p>
            <a:r>
              <a:rPr lang="en-US" dirty="0"/>
              <a:t>This intersection of kernels is the </a:t>
            </a:r>
            <a:r>
              <a:rPr lang="en-US" dirty="0" smtClean="0"/>
              <a:t>divisor, there is no other. 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81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Algebraic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78428"/>
            <a:ext cx="8229600" cy="1676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Find kernels of F and G</a:t>
            </a:r>
          </a:p>
          <a:p>
            <a:pPr marL="457200" indent="-457200">
              <a:buAutoNum type="arabicPeriod"/>
            </a:pPr>
            <a:r>
              <a:rPr lang="en-US" dirty="0" smtClean="0"/>
              <a:t>Find kernels in intersections of K(F) and K(G)</a:t>
            </a:r>
          </a:p>
          <a:p>
            <a:pPr marL="457200" indent="-457200">
              <a:buAutoNum type="arabicPeriod"/>
            </a:pPr>
            <a:r>
              <a:rPr lang="en-US" dirty="0" smtClean="0"/>
              <a:t>Extract multi-cube common divisor D</a:t>
            </a:r>
          </a:p>
          <a:p>
            <a:pPr marL="457200" indent="-457200">
              <a:buAutoNum type="arabicPeriod"/>
            </a:pPr>
            <a:r>
              <a:rPr lang="en-US" dirty="0" smtClean="0"/>
              <a:t>Rewrite F and G using 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3886200"/>
            <a:ext cx="6096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09800" y="5029200"/>
            <a:ext cx="6096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886200"/>
            <a:ext cx="12192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5029200"/>
            <a:ext cx="12192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86400" y="4419600"/>
            <a:ext cx="12192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91400" y="4419600"/>
            <a:ext cx="12192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296400" y="3810000"/>
            <a:ext cx="6096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96400" y="5105400"/>
            <a:ext cx="609600" cy="6096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971800" y="4114801"/>
            <a:ext cx="457200" cy="1066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71800" y="5257801"/>
            <a:ext cx="457200" cy="1066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 rot="1647507">
            <a:off x="4954157" y="4289720"/>
            <a:ext cx="457200" cy="1066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 rot="19299491">
            <a:off x="4953000" y="5097011"/>
            <a:ext cx="457200" cy="1066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781800" y="4648201"/>
            <a:ext cx="457200" cy="1066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ight Arrow 16"/>
          <p:cNvSpPr/>
          <p:nvPr/>
        </p:nvSpPr>
        <p:spPr>
          <a:xfrm rot="19469521">
            <a:off x="8686800" y="4342464"/>
            <a:ext cx="457200" cy="1066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Right Arrow 17"/>
          <p:cNvSpPr/>
          <p:nvPr/>
        </p:nvSpPr>
        <p:spPr>
          <a:xfrm rot="1429402">
            <a:off x="8688868" y="5063329"/>
            <a:ext cx="457200" cy="10668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4050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58326" y="519326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51170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10210" y="34290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Kernels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71937" y="40386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1400" y="5181600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5524" y="3736537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Intersect with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&gt;=  2 cubes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85541" y="4419601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yes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52036" y="4495801"/>
            <a:ext cx="130356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 = ab + c + 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 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48800" y="3886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8073" y="56690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Kernels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5978" y="520736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Multi-cube common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Divisor extracted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2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Algebraic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54204"/>
            <a:ext cx="8229600" cy="1072991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400" dirty="0"/>
              <a:t>F = cube1 * kernel1 + reminder1</a:t>
            </a:r>
          </a:p>
          <a:p>
            <a:pPr marL="0" indent="0">
              <a:buNone/>
            </a:pPr>
            <a:r>
              <a:rPr lang="en-US" sz="7400" dirty="0"/>
              <a:t>G</a:t>
            </a:r>
            <a:r>
              <a:rPr lang="en-US" sz="7400" dirty="0" smtClean="0"/>
              <a:t> </a:t>
            </a:r>
            <a:r>
              <a:rPr lang="en-US" sz="7400" dirty="0"/>
              <a:t>= </a:t>
            </a:r>
            <a:r>
              <a:rPr lang="en-US" sz="7400" dirty="0" smtClean="0"/>
              <a:t>cube2 * </a:t>
            </a:r>
            <a:r>
              <a:rPr lang="en-US" sz="7400" dirty="0"/>
              <a:t>kernel2 + reminder2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497096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 = cube1 * ( X + Y + stuff1) + reminder1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cube2 * ( X + Y + stuff2) + reminder2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3874863"/>
            <a:ext cx="7924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 = cube1 * ( X + Y) + ((cube1 * stuff1) + reminder1)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cube2 * ( X + Y) + ((cube2 * stuff2) + reminder2)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1200" y="5211006"/>
            <a:ext cx="8797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Kernal1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∩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kernel2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 X + 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multi-cube divisor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 and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 = X +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cube1 * 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 ((cube1 * stuff1) + reminder1)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 = cube2 * 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 ((cube2 * stuff2) + reminder2) </a:t>
            </a:r>
          </a:p>
        </p:txBody>
      </p:sp>
      <p:sp>
        <p:nvSpPr>
          <p:cNvPr id="10" name="Down Arrow 9"/>
          <p:cNvSpPr/>
          <p:nvPr/>
        </p:nvSpPr>
        <p:spPr>
          <a:xfrm>
            <a:off x="3962400" y="2019299"/>
            <a:ext cx="5334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944919" y="3428999"/>
            <a:ext cx="5334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944919" y="4783181"/>
            <a:ext cx="5334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8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9905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F = ae + be + </a:t>
            </a:r>
            <a:r>
              <a:rPr lang="en-US" sz="3000" dirty="0" err="1"/>
              <a:t>cde</a:t>
            </a:r>
            <a:r>
              <a:rPr lang="en-US" sz="3000" dirty="0"/>
              <a:t> + ab</a:t>
            </a:r>
          </a:p>
          <a:p>
            <a:r>
              <a:rPr lang="en-US" sz="3000" dirty="0"/>
              <a:t>G</a:t>
            </a:r>
            <a:r>
              <a:rPr lang="en-US" sz="3000" dirty="0" smtClean="0"/>
              <a:t> </a:t>
            </a:r>
            <a:r>
              <a:rPr lang="en-US" sz="3000" dirty="0"/>
              <a:t>= ad + ae + be + </a:t>
            </a:r>
            <a:r>
              <a:rPr lang="en-US" sz="3000" dirty="0" err="1"/>
              <a:t>bc</a:t>
            </a:r>
            <a:endParaRPr lang="en-US" sz="3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0" y="2108195"/>
          <a:ext cx="7696200" cy="3098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="" xmlns:a16="http://schemas.microsoft.com/office/drawing/2014/main" val="382287731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2698028297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4294580761"/>
                    </a:ext>
                  </a:extLst>
                </a:gridCol>
                <a:gridCol w="1924050">
                  <a:extLst>
                    <a:ext uri="{9D8B030D-6E8A-4147-A177-3AD203B41FA5}">
                      <a16:colId xmlns="" xmlns:a16="http://schemas.microsoft.com/office/drawing/2014/main" val="3488239923"/>
                    </a:ext>
                  </a:extLst>
                </a:gridCol>
              </a:tblGrid>
              <a:tr h="568961">
                <a:tc>
                  <a:txBody>
                    <a:bodyPr/>
                    <a:lstStyle/>
                    <a:p>
                      <a:r>
                        <a:rPr lang="en-US" dirty="0" smtClean="0"/>
                        <a:t>K(F)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Co-</a:t>
                      </a:r>
                      <a:r>
                        <a:rPr lang="en-US" dirty="0" err="1" smtClean="0"/>
                        <a:t>kernal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K(G)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Co-</a:t>
                      </a:r>
                      <a:r>
                        <a:rPr lang="en-US" dirty="0" err="1" smtClean="0"/>
                        <a:t>kernal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2373558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+ b + cd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+ b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6342907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 + c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 + e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396649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+ e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 + e + c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6601831"/>
                  </a:ext>
                </a:extLst>
              </a:tr>
              <a:tr h="5689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 + be + </a:t>
                      </a:r>
                      <a:r>
                        <a:rPr lang="en-US" sz="2400" dirty="0" err="1" smtClean="0"/>
                        <a:t>cde</a:t>
                      </a:r>
                      <a:r>
                        <a:rPr lang="en-US" sz="2400" dirty="0" smtClean="0"/>
                        <a:t> + ab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ab + ac + be + </a:t>
                      </a:r>
                      <a:r>
                        <a:rPr lang="en-US" sz="2400" dirty="0" err="1" smtClean="0"/>
                        <a:t>bc</a:t>
                      </a:r>
                      <a:endParaRPr lang="en-US" sz="24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941356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5715001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 + b + cd)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∩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(a + b) = (a + 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So, this is workable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multi-cube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divisor of F 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133600" y="2728119"/>
            <a:ext cx="1676400" cy="41116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743200"/>
            <a:ext cx="9906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00600" y="3048000"/>
            <a:ext cx="1371600" cy="28194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2133600" y="2933700"/>
            <a:ext cx="304800" cy="29337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2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5674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87F925-7860-4E52-B9A0-A557B42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93" y="1156433"/>
            <a:ext cx="10925907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Text Book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A183DB-2F8C-4875-BC10-83FA9EA0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77" y="22261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Chapter 6, Z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Kohavi</a:t>
            </a:r>
            <a:r>
              <a:rPr lang="en-US" dirty="0">
                <a:ea typeface="+mn-lt"/>
                <a:cs typeface="+mn-lt"/>
              </a:rPr>
              <a:t> and N. </a:t>
            </a:r>
            <a:r>
              <a:rPr lang="en-US" dirty="0" err="1">
                <a:ea typeface="+mn-lt"/>
                <a:cs typeface="+mn-lt"/>
              </a:rPr>
              <a:t>Jha</a:t>
            </a:r>
            <a:r>
              <a:rPr lang="en-US" dirty="0">
                <a:ea typeface="+mn-lt"/>
                <a:cs typeface="+mn-lt"/>
              </a:rPr>
              <a:t>, Switching and Finite Automata Theory, 3rd Ed., Cambridge University Press, 2010.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945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</a:t>
            </a:r>
            <a:r>
              <a:rPr lang="en-US" dirty="0"/>
              <a:t>Logic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Set of Boolean expressions</a:t>
            </a:r>
          </a:p>
          <a:p>
            <a:r>
              <a:rPr lang="en-US" dirty="0" smtClean="0"/>
              <a:t>Objectives: </a:t>
            </a:r>
          </a:p>
          <a:p>
            <a:pPr lvl="1"/>
            <a:r>
              <a:rPr lang="en-US" dirty="0" smtClean="0"/>
              <a:t>Find and eliminate common sub-expressions among all expressions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Factoring is the Key</a:t>
            </a:r>
          </a:p>
          <a:p>
            <a:pPr marL="400050"/>
            <a:r>
              <a:rPr lang="en-US" dirty="0" smtClean="0"/>
              <a:t>Output:</a:t>
            </a:r>
          </a:p>
          <a:p>
            <a:pPr marL="800100" lvl="1"/>
            <a:r>
              <a:rPr lang="en-US" dirty="0" smtClean="0"/>
              <a:t>Set of optimized Boolean expressions</a:t>
            </a:r>
          </a:p>
          <a:p>
            <a:pPr marL="457200"/>
            <a:endParaRPr lang="en-US" dirty="0" smtClean="0"/>
          </a:p>
          <a:p>
            <a:pPr marL="514350" lvl="1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Q: How to perform factoring efficiently?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3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382358"/>
            <a:ext cx="4109421" cy="47244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p </a:t>
            </a:r>
            <a:r>
              <a:rPr lang="en-US" dirty="0"/>
              <a:t>= </a:t>
            </a:r>
            <a:r>
              <a:rPr lang="en-US" i="1" dirty="0" err="1"/>
              <a:t>ce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de</a:t>
            </a:r>
          </a:p>
          <a:p>
            <a:r>
              <a:rPr lang="en-US" i="1" dirty="0"/>
              <a:t>q </a:t>
            </a:r>
            <a:r>
              <a:rPr lang="en-US" dirty="0"/>
              <a:t>= </a:t>
            </a:r>
            <a:r>
              <a:rPr lang="en-US" i="1" dirty="0" err="1"/>
              <a:t>a+b</a:t>
            </a:r>
            <a:endParaRPr lang="en-US" i="1" dirty="0"/>
          </a:p>
          <a:p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 err="1" smtClean="0"/>
              <a:t>p+a</a:t>
            </a:r>
            <a:r>
              <a:rPr lang="en-US" i="1" dirty="0" smtClean="0"/>
              <a:t>’</a:t>
            </a:r>
            <a:endParaRPr lang="en-US" i="1" dirty="0"/>
          </a:p>
          <a:p>
            <a:r>
              <a:rPr lang="en-US" dirty="0"/>
              <a:t>s = </a:t>
            </a:r>
            <a:r>
              <a:rPr lang="en-US" i="1" dirty="0" err="1"/>
              <a:t>r+b</a:t>
            </a:r>
            <a:r>
              <a:rPr lang="en-US" i="1" dirty="0"/>
              <a:t>'</a:t>
            </a:r>
          </a:p>
          <a:p>
            <a:r>
              <a:rPr lang="en-US" i="1" dirty="0"/>
              <a:t>t</a:t>
            </a:r>
            <a:r>
              <a:rPr lang="en-US" i="1" dirty="0" smtClean="0"/>
              <a:t> </a:t>
            </a:r>
            <a:r>
              <a:rPr lang="en-US" dirty="0"/>
              <a:t>= </a:t>
            </a:r>
            <a:r>
              <a:rPr lang="en-US" i="1" dirty="0" err="1" smtClean="0"/>
              <a:t>ac+ad+bc+bd+e</a:t>
            </a:r>
            <a:endParaRPr lang="en-US" i="1" dirty="0"/>
          </a:p>
          <a:p>
            <a:r>
              <a:rPr lang="en-US" i="1" dirty="0"/>
              <a:t>u </a:t>
            </a:r>
            <a:r>
              <a:rPr lang="en-US" dirty="0"/>
              <a:t>= </a:t>
            </a:r>
            <a:r>
              <a:rPr lang="en-US" i="1" dirty="0"/>
              <a:t>q'</a:t>
            </a:r>
            <a:r>
              <a:rPr lang="en-US" i="1" dirty="0" err="1"/>
              <a:t>c+qc</a:t>
            </a:r>
            <a:r>
              <a:rPr lang="en-US" i="1" dirty="0"/>
              <a:t>'+qc</a:t>
            </a:r>
          </a:p>
          <a:p>
            <a:r>
              <a:rPr lang="en-US" dirty="0"/>
              <a:t>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a'd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 err="1"/>
              <a:t>bd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 err="1"/>
              <a:t>c'd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ae'</a:t>
            </a:r>
          </a:p>
          <a:p>
            <a:r>
              <a:rPr lang="en-US" i="1" dirty="0"/>
              <a:t>w=v</a:t>
            </a:r>
          </a:p>
          <a:p>
            <a:r>
              <a:rPr lang="en-US" dirty="0"/>
              <a:t>x</a:t>
            </a:r>
            <a:r>
              <a:rPr lang="en-US" dirty="0" smtClean="0"/>
              <a:t>=s</a:t>
            </a:r>
            <a:endParaRPr lang="en-US" dirty="0"/>
          </a:p>
          <a:p>
            <a:r>
              <a:rPr lang="en-US" dirty="0" smtClean="0"/>
              <a:t>y=t</a:t>
            </a:r>
            <a:endParaRPr lang="en-US" dirty="0"/>
          </a:p>
          <a:p>
            <a:r>
              <a:rPr lang="en-US" i="1" dirty="0"/>
              <a:t>z=u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487" y="1627261"/>
            <a:ext cx="7634442" cy="38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10363200" cy="844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</a:t>
            </a:r>
            <a:r>
              <a:rPr lang="en-US" dirty="0" smtClean="0"/>
              <a:t> = (c + d) e</a:t>
            </a:r>
          </a:p>
          <a:p>
            <a:r>
              <a:rPr lang="en-US" dirty="0" smtClean="0"/>
              <a:t>t = (c + d) (a + b) + 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7" y="3463769"/>
            <a:ext cx="6046777" cy="303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9" y="298172"/>
            <a:ext cx="6001833" cy="29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Multilevel Logic Optimization: The Algebraic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functions are represented by algebraic expressions.</a:t>
            </a:r>
          </a:p>
          <a:p>
            <a:r>
              <a:rPr lang="en-US" dirty="0" smtClean="0"/>
              <a:t>Apply algebraic transformation.</a:t>
            </a:r>
          </a:p>
          <a:p>
            <a:r>
              <a:rPr lang="en-US" dirty="0" smtClean="0"/>
              <a:t>Apply rule of polynomial algebra.</a:t>
            </a:r>
          </a:p>
          <a:p>
            <a:pPr lvl="1"/>
            <a:r>
              <a:rPr lang="en-US" dirty="0"/>
              <a:t>Ex: Apply distributive law:</a:t>
            </a:r>
          </a:p>
          <a:p>
            <a:pPr lvl="2"/>
            <a:r>
              <a:rPr lang="en-US" dirty="0"/>
              <a:t>a.( b + c ) = ab + </a:t>
            </a:r>
            <a:r>
              <a:rPr lang="en-US" dirty="0" smtClean="0"/>
              <a:t>ac</a:t>
            </a:r>
          </a:p>
          <a:p>
            <a:r>
              <a:rPr lang="en-US" dirty="0" smtClean="0"/>
              <a:t>Ignore specific feature of Boolean algebra.</a:t>
            </a:r>
          </a:p>
          <a:p>
            <a:pPr marL="742950" lvl="2" indent="-342900"/>
            <a:r>
              <a:rPr lang="en-US" dirty="0"/>
              <a:t>a + (</a:t>
            </a:r>
            <a:r>
              <a:rPr lang="en-US" dirty="0" err="1"/>
              <a:t>b.c</a:t>
            </a:r>
            <a:r>
              <a:rPr lang="en-US" dirty="0"/>
              <a:t>) != ( a + b) . ( a + </a:t>
            </a:r>
            <a:r>
              <a:rPr lang="en-US" dirty="0" smtClean="0"/>
              <a:t>c)</a:t>
            </a:r>
          </a:p>
          <a:p>
            <a:pPr marL="742950" lvl="2" indent="-342900"/>
            <a:r>
              <a:rPr lang="en-US" dirty="0" smtClean="0"/>
              <a:t>No complement: e and e' are treated as two different variables.</a:t>
            </a:r>
            <a:endParaRPr lang="en-US" dirty="0"/>
          </a:p>
          <a:p>
            <a:pPr marL="342900" lvl="1" indent="-342900"/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6470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Algebraic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By dropping some assumptions about Boolean algebra and represent as Polynomial, the logic network can be optimized by using general properties of polynomial algebra.</a:t>
            </a:r>
          </a:p>
          <a:p>
            <a:r>
              <a:rPr lang="en-IN" dirty="0" smtClean="0"/>
              <a:t>Algebraic expressions modelling Boolean function are obtained by representing the function in sum of products form and making them minimal with respect to </a:t>
            </a:r>
            <a:r>
              <a:rPr lang="en-IN" dirty="0" smtClean="0">
                <a:solidFill>
                  <a:srgbClr val="FF0000"/>
                </a:solidFill>
              </a:rPr>
              <a:t>single-cube</a:t>
            </a:r>
            <a:r>
              <a:rPr lang="en-IN" dirty="0" smtClean="0"/>
              <a:t> containment.</a:t>
            </a:r>
          </a:p>
          <a:p>
            <a:r>
              <a:rPr lang="en-IN" dirty="0" smtClean="0"/>
              <a:t>Boolean expression ac + ad + </a:t>
            </a:r>
            <a:r>
              <a:rPr lang="en-IN" dirty="0" err="1" smtClean="0"/>
              <a:t>bc</a:t>
            </a:r>
            <a:r>
              <a:rPr lang="en-IN" dirty="0" smtClean="0"/>
              <a:t> + </a:t>
            </a:r>
            <a:r>
              <a:rPr lang="en-IN" dirty="0" err="1" smtClean="0"/>
              <a:t>bd</a:t>
            </a:r>
            <a:r>
              <a:rPr lang="en-IN" dirty="0" smtClean="0"/>
              <a:t> can be considered as algebraic expression</a:t>
            </a:r>
          </a:p>
          <a:p>
            <a:r>
              <a:rPr lang="en-IN" dirty="0" err="1" smtClean="0"/>
              <a:t>aa</a:t>
            </a:r>
            <a:r>
              <a:rPr lang="en-IN" dirty="0" smtClean="0"/>
              <a:t> + ac + </a:t>
            </a:r>
            <a:r>
              <a:rPr lang="en-IN" dirty="0" err="1" smtClean="0"/>
              <a:t>ba</a:t>
            </a:r>
            <a:r>
              <a:rPr lang="en-IN" dirty="0" smtClean="0"/>
              <a:t> + </a:t>
            </a:r>
            <a:r>
              <a:rPr lang="en-IN" dirty="0" err="1" smtClean="0"/>
              <a:t>bc</a:t>
            </a:r>
            <a:r>
              <a:rPr lang="en-IN" dirty="0" smtClean="0"/>
              <a:t> can not.</a:t>
            </a:r>
          </a:p>
          <a:p>
            <a:r>
              <a:rPr lang="en-IN" dirty="0" err="1" smtClean="0"/>
              <a:t>aa</a:t>
            </a:r>
            <a:r>
              <a:rPr lang="en-IN" dirty="0" smtClean="0"/>
              <a:t>’ + ac + </a:t>
            </a:r>
            <a:r>
              <a:rPr lang="en-IN" dirty="0" err="1" smtClean="0"/>
              <a:t>ba</a:t>
            </a:r>
            <a:r>
              <a:rPr lang="en-IN" dirty="0" smtClean="0"/>
              <a:t>’ + </a:t>
            </a:r>
            <a:r>
              <a:rPr lang="en-IN" dirty="0" err="1" smtClean="0"/>
              <a:t>bc</a:t>
            </a:r>
            <a:r>
              <a:rPr lang="en-IN" dirty="0" smtClean="0"/>
              <a:t> can not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0733AD-FA9B-493A-A743-42324D6E13C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radley Hand ITC" panose="03070402050302030203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plays an important role.</a:t>
            </a:r>
          </a:p>
          <a:p>
            <a:pPr lvl="1"/>
            <a:r>
              <a:rPr lang="en-US" dirty="0"/>
              <a:t>f = </a:t>
            </a:r>
            <a:r>
              <a:rPr lang="en-US" dirty="0" err="1"/>
              <a:t>d.q</a:t>
            </a:r>
            <a:r>
              <a:rPr lang="en-US" dirty="0"/>
              <a:t> + r 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here d = Divisor, f = Dividend, q = Quotient, R = reminder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 f = ac + ad + </a:t>
            </a:r>
            <a:r>
              <a:rPr lang="en-US" dirty="0" err="1" smtClean="0"/>
              <a:t>bc</a:t>
            </a:r>
            <a:r>
              <a:rPr lang="en-US" dirty="0" smtClean="0"/>
              <a:t> + </a:t>
            </a:r>
            <a:r>
              <a:rPr lang="en-US" dirty="0" err="1" smtClean="0"/>
              <a:t>bd</a:t>
            </a:r>
            <a:r>
              <a:rPr lang="en-US" dirty="0" smtClean="0"/>
              <a:t> + e</a:t>
            </a:r>
          </a:p>
          <a:p>
            <a:pPr lvl="1"/>
            <a:r>
              <a:rPr lang="en-US" dirty="0" smtClean="0"/>
              <a:t>Here, d = (a + b), q = </a:t>
            </a:r>
            <a:r>
              <a:rPr lang="en-US" dirty="0" err="1" smtClean="0"/>
              <a:t>c+d</a:t>
            </a:r>
            <a:r>
              <a:rPr lang="en-US" dirty="0" smtClean="0"/>
              <a:t> and r = e,</a:t>
            </a:r>
          </a:p>
          <a:p>
            <a:pPr lvl="1"/>
            <a:r>
              <a:rPr lang="en-US" dirty="0" smtClean="0"/>
              <a:t>Because,   f = (</a:t>
            </a:r>
            <a:r>
              <a:rPr lang="en-US" dirty="0" err="1" smtClean="0"/>
              <a:t>a+b</a:t>
            </a:r>
            <a:r>
              <a:rPr lang="en-US" dirty="0" smtClean="0"/>
              <a:t>) (</a:t>
            </a:r>
            <a:r>
              <a:rPr lang="en-US" dirty="0" err="1" smtClean="0"/>
              <a:t>c+d</a:t>
            </a:r>
            <a:r>
              <a:rPr lang="en-US" dirty="0" smtClean="0"/>
              <a:t>) + e </a:t>
            </a:r>
          </a:p>
          <a:p>
            <a:pPr marL="457200" lvl="1" indent="0">
              <a:buNone/>
            </a:pPr>
            <a:r>
              <a:rPr lang="en-US" dirty="0" smtClean="0"/>
              <a:t>		     = </a:t>
            </a:r>
            <a:r>
              <a:rPr lang="en-US" dirty="0"/>
              <a:t>ac + ad + </a:t>
            </a:r>
            <a:r>
              <a:rPr lang="en-US" dirty="0" err="1"/>
              <a:t>bc</a:t>
            </a:r>
            <a:r>
              <a:rPr lang="en-US" dirty="0"/>
              <a:t> + </a:t>
            </a:r>
            <a:r>
              <a:rPr lang="en-US" dirty="0" err="1"/>
              <a:t>bd</a:t>
            </a:r>
            <a:r>
              <a:rPr lang="en-US" dirty="0"/>
              <a:t> + e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041341" y="2852571"/>
            <a:ext cx="2362200" cy="2275819"/>
            <a:chOff x="2286000" y="2895601"/>
            <a:chExt cx="2362200" cy="2275819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2971800"/>
              <a:ext cx="990600" cy="609600"/>
              <a:chOff x="1143000" y="2971800"/>
              <a:chExt cx="990600" cy="60960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143000" y="29718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143000" y="2971800"/>
                <a:ext cx="9906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133600" y="29718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286000" y="2920426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2895601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6200" y="2895601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819400" y="4114800"/>
              <a:ext cx="99060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3505200"/>
              <a:ext cx="0" cy="5334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124200" y="4063426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7000" y="4648200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F= DQ +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Divisor/Quotient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ce</a:t>
            </a:r>
            <a:r>
              <a:rPr lang="en-US" dirty="0" smtClean="0"/>
              <a:t> + de </a:t>
            </a:r>
          </a:p>
          <a:p>
            <a:pPr marL="0" indent="0">
              <a:buNone/>
            </a:pPr>
            <a:r>
              <a:rPr lang="en-US" dirty="0" smtClean="0"/>
              <a:t>       = e </a:t>
            </a:r>
            <a:r>
              <a:rPr lang="en-US" dirty="0" smtClean="0">
                <a:solidFill>
                  <a:srgbClr val="FF0000"/>
                </a:solidFill>
              </a:rPr>
              <a:t>(c + d)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= ac + ad + </a:t>
            </a:r>
            <a:r>
              <a:rPr lang="en-US" dirty="0" err="1" smtClean="0"/>
              <a:t>bc</a:t>
            </a:r>
            <a:r>
              <a:rPr lang="en-US" dirty="0" smtClean="0"/>
              <a:t> + </a:t>
            </a:r>
            <a:r>
              <a:rPr lang="en-US" dirty="0" err="1" smtClean="0"/>
              <a:t>bd</a:t>
            </a:r>
            <a:r>
              <a:rPr lang="en-US" dirty="0" smtClean="0"/>
              <a:t> + 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= </a:t>
            </a:r>
            <a:r>
              <a:rPr lang="en-US" dirty="0" smtClean="0">
                <a:solidFill>
                  <a:srgbClr val="FF0000"/>
                </a:solidFill>
              </a:rPr>
              <a:t>(c + d) . (</a:t>
            </a:r>
            <a:r>
              <a:rPr lang="en-US" dirty="0" smtClean="0"/>
              <a:t>a + b) + e    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c + d) is </a:t>
            </a:r>
            <a:r>
              <a:rPr lang="en-US" dirty="0" smtClean="0">
                <a:solidFill>
                  <a:srgbClr val="FF0000"/>
                </a:solidFill>
              </a:rPr>
              <a:t>common </a:t>
            </a:r>
            <a:r>
              <a:rPr lang="en-US" dirty="0">
                <a:solidFill>
                  <a:srgbClr val="FF0000"/>
                </a:solidFill>
              </a:rPr>
              <a:t>divisor here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/>
              <a:t>Extract common divisor, 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 = c + d </a:t>
            </a:r>
          </a:p>
          <a:p>
            <a:pPr lvl="1"/>
            <a:r>
              <a:rPr lang="en-US" dirty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 = e. f3</a:t>
            </a:r>
          </a:p>
          <a:p>
            <a:pPr lvl="1"/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f</a:t>
            </a:r>
            <a:r>
              <a:rPr lang="en-US" baseline="-25000" dirty="0" smtClean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 = f</a:t>
            </a:r>
            <a:r>
              <a:rPr lang="en-US" baseline="-25000" dirty="0" smtClean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. (a + b) + e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CC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B8E2FF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9500DF-8FA0-4FC1-936B-5947219ADFCA}"/>
</file>

<file path=customXml/itemProps2.xml><?xml version="1.0" encoding="utf-8"?>
<ds:datastoreItem xmlns:ds="http://schemas.openxmlformats.org/officeDocument/2006/customXml" ds:itemID="{C1A99250-A592-4110-8939-99EF8F82D849}"/>
</file>

<file path=customXml/itemProps3.xml><?xml version="1.0" encoding="utf-8"?>
<ds:datastoreItem xmlns:ds="http://schemas.openxmlformats.org/officeDocument/2006/customXml" ds:itemID="{D7B55FCA-E678-45EC-A2BE-FA83C9DCAE8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1270</Words>
  <Application>Microsoft Office PowerPoint</Application>
  <PresentationFormat>Widescreen</PresentationFormat>
  <Paragraphs>214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Bradley Hand ITC</vt:lpstr>
      <vt:lpstr>Calibri</vt:lpstr>
      <vt:lpstr>Calibri Light</vt:lpstr>
      <vt:lpstr>Wingdings</vt:lpstr>
      <vt:lpstr>office theme</vt:lpstr>
      <vt:lpstr>3_Default Design</vt:lpstr>
      <vt:lpstr>Multi-level logic Minimization – Algebraic Method  Dr. Chandan Karfa CSE IIT Guwahati </vt:lpstr>
      <vt:lpstr>Text Book</vt:lpstr>
      <vt:lpstr>Multi-level Logic Optimization</vt:lpstr>
      <vt:lpstr>An Example</vt:lpstr>
      <vt:lpstr>An Example</vt:lpstr>
      <vt:lpstr>Multilevel Logic Optimization: The Algebraic Model</vt:lpstr>
      <vt:lpstr>Algebraic Model</vt:lpstr>
      <vt:lpstr>Division</vt:lpstr>
      <vt:lpstr>Common Divisor/Quotient</vt:lpstr>
      <vt:lpstr>The Algebraic Method</vt:lpstr>
      <vt:lpstr>The Algebraic Method</vt:lpstr>
      <vt:lpstr>Kernel</vt:lpstr>
      <vt:lpstr>Algebraic Kernels and Co-kernels cont'd... </vt:lpstr>
      <vt:lpstr>Find all Kernels </vt:lpstr>
      <vt:lpstr>Brayton and McMullen Theorem</vt:lpstr>
      <vt:lpstr>The Algebraic Method</vt:lpstr>
      <vt:lpstr>The Algebraic Method</vt:lpstr>
      <vt:lpstr>Example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ckarfa</dc:creator>
  <cp:lastModifiedBy>Chandan Karfa</cp:lastModifiedBy>
  <cp:revision>1568</cp:revision>
  <dcterms:created xsi:type="dcterms:W3CDTF">2020-09-10T04:06:49Z</dcterms:created>
  <dcterms:modified xsi:type="dcterms:W3CDTF">2021-08-23T04:28:18Z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