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98" r:id="rId4"/>
    <p:sldId id="314" r:id="rId5"/>
    <p:sldId id="317" r:id="rId6"/>
    <p:sldId id="318" r:id="rId7"/>
    <p:sldId id="319" r:id="rId8"/>
    <p:sldId id="292" r:id="rId9"/>
    <p:sldId id="329" r:id="rId10"/>
    <p:sldId id="331" r:id="rId11"/>
    <p:sldId id="293" r:id="rId12"/>
    <p:sldId id="330" r:id="rId13"/>
    <p:sldId id="332" r:id="rId14"/>
    <p:sldId id="335" r:id="rId15"/>
    <p:sldId id="338" r:id="rId16"/>
    <p:sldId id="337" r:id="rId17"/>
    <p:sldId id="333" r:id="rId18"/>
    <p:sldId id="278" r:id="rId19"/>
    <p:sldId id="279" r:id="rId20"/>
    <p:sldId id="280" r:id="rId21"/>
    <p:sldId id="281" r:id="rId22"/>
    <p:sldId id="282" r:id="rId23"/>
    <p:sldId id="283" r:id="rId24"/>
    <p:sldId id="284" r:id="rId25"/>
    <p:sldId id="285" r:id="rId26"/>
    <p:sldId id="286" r:id="rId27"/>
    <p:sldId id="287" r:id="rId28"/>
    <p:sldId id="288" r:id="rId29"/>
    <p:sldId id="301" r:id="rId30"/>
    <p:sldId id="323" r:id="rId31"/>
    <p:sldId id="324" r:id="rId32"/>
    <p:sldId id="32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PAK GUPTA" initials="RG" lastIdx="1" clrIdx="0">
    <p:extLst>
      <p:ext uri="{19B8F6BF-5375-455C-9EA6-DF929625EA0E}">
        <p15:presenceInfo xmlns:p15="http://schemas.microsoft.com/office/powerpoint/2012/main" userId="S::rgupta@iitg.ac.in::30a500bc-19b9-4230-bd5f-424c1e457b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60A99-D4CA-A953-F249-FA7DEF6B23A3}" v="803" dt="2020-09-11T05:46:18.489"/>
    <p1510:client id="{5377D53E-6B97-C57A-1502-74AC04FACC04}" v="1728" dt="2020-09-17T21:51:21.996"/>
    <p1510:client id="{70DA66F8-B9D9-6F2C-FE12-94B20D11D890}" v="152" dt="2020-09-17T16:43:45.357"/>
    <p1510:client id="{7EDEB511-7CCA-B1DA-7924-BEC911D9D57E}" v="1270" dt="2020-09-19T14:03:37.785"/>
    <p1510:client id="{81B963CF-0BFC-498D-9DE1-4BD3054B8561}" v="3197" dt="2020-09-10T10:08:34.551"/>
    <p1510:client id="{E454994A-7181-7DEE-E3B0-2ABAD614465C}" v="984" dt="2020-09-16T13:50:19.120"/>
    <p1510:client id="{F5C3703B-39EF-CE58-0CF9-F7E1A7FBBC3B}" v="125" dt="2020-09-12T06:08:51.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55"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3"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914400" y="2286000"/>
            <a:ext cx="10363200" cy="1143000"/>
          </a:xfrm>
        </p:spPr>
        <p:txBody>
          <a:bodyPr/>
          <a:lstStyle>
            <a:lvl1pPr algn="ctr">
              <a:defRPr/>
            </a:lvl1pPr>
          </a:lstStyle>
          <a:p>
            <a:pPr lvl="0"/>
            <a:r>
              <a:rPr lang="en-US" altLang="en-US" noProof="0" smtClean="0"/>
              <a:t>Click to edit Master title style</a:t>
            </a:r>
          </a:p>
        </p:txBody>
      </p:sp>
      <p:sp>
        <p:nvSpPr>
          <p:cNvPr id="6144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altLang="en-US" noProof="0" smtClean="0"/>
              <a:t>Click to edit Master subtitle style</a:t>
            </a:r>
          </a:p>
        </p:txBody>
      </p:sp>
      <p:sp>
        <p:nvSpPr>
          <p:cNvPr id="61446" name="Rectangle 6"/>
          <p:cNvSpPr>
            <a:spLocks noGrp="1" noChangeArrowheads="1"/>
          </p:cNvSpPr>
          <p:nvPr>
            <p:ph type="sldNum" sz="quarter" idx="4"/>
          </p:nvPr>
        </p:nvSpPr>
        <p:spPr>
          <a:xfrm>
            <a:off x="9245600" y="6248400"/>
            <a:ext cx="2540000" cy="457200"/>
          </a:xfr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1F82A6F5-5904-4FBB-82BA-AEE4DCCD1AEF}"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
        <p:nvSpPr>
          <p:cNvPr id="61448" name="Rectangle 8"/>
          <p:cNvSpPr>
            <a:spLocks noChangeArrowheads="1"/>
          </p:cNvSpPr>
          <p:nvPr/>
        </p:nvSpPr>
        <p:spPr bwMode="auto">
          <a:xfrm>
            <a:off x="508000" y="6248400"/>
            <a:ext cx="497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t>ECE 667 - Synthesis &amp; Verification - LP Scheduling</a:t>
            </a:r>
            <a:endParaRPr kumimoji="0" lang="en-US" altLang="en-US" sz="16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185914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5" name="Slide Number Placeholder 4"/>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B0733AD-FA9B-493A-A743-42324D6E13CC}"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2272584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Footer Placeholder 3"/>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5" name="Slide Number Placeholder 4"/>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E8265B86-B7CD-428E-910A-A7E66A9AD379}"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3627563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72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72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6" name="Slide Number Placeholder 5"/>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D1033E0-768D-4717-BB2B-861404594B57}"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2260444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8" name="Slide Number Placeholder 7"/>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4C7718A-DB8B-4668-8A67-F7EFA1FD46C9}"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514707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4" name="Slide Number Placeholder 3"/>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8421AE3-5715-4B05-8D1B-A367E6335FA7}"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332601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3" name="Slide Number Placeholder 2"/>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557F8758-E2F8-4BE5-83D5-9526F86351F3}"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1950139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Footer Placeholder 4"/>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6" name="Slide Number Placeholder 5"/>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0AEFA86-E6AA-4110-ABC0-7BEF2597B616}"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104228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Footer Placeholder 4"/>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6" name="Slide Number Placeholder 5"/>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E08C75F0-81FD-4960-89E8-CFB022C7B22A}"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744015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5" name="Slide Number Placeholder 4"/>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F2A6963-47A8-4B6A-9BFC-AC505BB76981}"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2665362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152400"/>
            <a:ext cx="2590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52400"/>
            <a:ext cx="7569200" cy="59436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5" name="Slide Number Placeholder 4"/>
          <p:cNvSpPr>
            <a:spLocks noGrp="1"/>
          </p:cNvSpPr>
          <p:nvPr>
            <p:ph type="sldNum" sz="quarter" idx="11"/>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F1420CB-50E6-4040-84F4-E160FC576646}"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235100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524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406400" y="64008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Arial"/>
                <a:ea typeface="+mn-ea"/>
                <a:cs typeface="+mn-cs"/>
              </a:rPr>
              <a:t>ECE 667 - Synthesis &amp; Verification - LP Scheduling</a:t>
            </a:r>
          </a:p>
        </p:txBody>
      </p:sp>
      <p:sp>
        <p:nvSpPr>
          <p:cNvPr id="1030" name="Rectangle 6"/>
          <p:cNvSpPr>
            <a:spLocks noGrp="1" noChangeArrowheads="1"/>
          </p:cNvSpPr>
          <p:nvPr>
            <p:ph type="sldNum" sz="quarter" idx="4"/>
          </p:nvPr>
        </p:nvSpPr>
        <p:spPr bwMode="auto">
          <a:xfrm>
            <a:off x="93472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6B3688E4-77CE-4407-8C89-5191DAC9BE3F}"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
        <p:nvSpPr>
          <p:cNvPr id="1031" name="Line 7"/>
          <p:cNvSpPr>
            <a:spLocks noChangeShapeType="1"/>
          </p:cNvSpPr>
          <p:nvPr/>
        </p:nvSpPr>
        <p:spPr bwMode="auto">
          <a:xfrm>
            <a:off x="914400" y="1143000"/>
            <a:ext cx="10363200"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18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11747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0" fontAlgn="base" hangingPunct="0">
        <a:spcBef>
          <a:spcPct val="0"/>
        </a:spcBef>
        <a:spcAft>
          <a:spcPct val="0"/>
        </a:spcAft>
        <a:defRPr sz="3600" kern="1200">
          <a:solidFill>
            <a:srgbClr val="0000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panose="020B0604020202020204" pitchFamily="34" charset="0"/>
        </a:defRPr>
      </a:lvl2pPr>
      <a:lvl3pPr algn="l"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panose="020B0604020202020204" pitchFamily="34" charset="0"/>
        </a:defRPr>
      </a:lvl3pPr>
      <a:lvl4pPr algn="l"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panose="020B0604020202020204" pitchFamily="34" charset="0"/>
        </a:defRPr>
      </a:lvl4pPr>
      <a:lvl5pPr algn="l"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panose="020B0604020202020204" pitchFamily="34" charset="0"/>
        </a:defRPr>
      </a:lvl5pPr>
      <a:lvl6pPr marL="457200" algn="l"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panose="020B0604020202020204" pitchFamily="34" charset="0"/>
        </a:defRPr>
      </a:lvl6pPr>
      <a:lvl7pPr marL="914400" algn="l"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panose="020B0604020202020204" pitchFamily="34" charset="0"/>
        </a:defRPr>
      </a:lvl7pPr>
      <a:lvl8pPr marL="1371600" algn="l"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panose="020B0604020202020204" pitchFamily="34" charset="0"/>
        </a:defRPr>
      </a:lvl8pPr>
      <a:lvl9pPr marL="1828800" algn="l" rtl="0" eaLnBrk="0" fontAlgn="base" hangingPunct="0">
        <a:spcBef>
          <a:spcPct val="0"/>
        </a:spcBef>
        <a:spcAft>
          <a:spcPct val="0"/>
        </a:spcAft>
        <a:defRPr sz="3600">
          <a:solidFill>
            <a:srgbClr val="000066"/>
          </a:solidFill>
          <a:effectLst>
            <a:outerShdw blurRad="38100" dist="38100" dir="2700000" algn="tl">
              <a:srgbClr val="C0C0C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kern="1200">
          <a:solidFill>
            <a:srgbClr val="3333CC"/>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har char="•"/>
        <a:defRPr sz="2000" kern="1200">
          <a:solidFill>
            <a:srgbClr val="000000"/>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92" y="2387355"/>
            <a:ext cx="10515600" cy="2888639"/>
          </a:xfrm>
        </p:spPr>
        <p:txBody>
          <a:bodyPr>
            <a:normAutofit/>
          </a:bodyPr>
          <a:lstStyle/>
          <a:p>
            <a:pPr algn="ctr">
              <a:spcBef>
                <a:spcPts val="1000"/>
              </a:spcBef>
            </a:pPr>
            <a:r>
              <a:rPr lang="en-US" b="1" dirty="0">
                <a:ea typeface="+mj-lt"/>
                <a:cs typeface="+mj-lt"/>
              </a:rPr>
              <a:t>Multi-level logic </a:t>
            </a:r>
            <a:r>
              <a:rPr lang="en-US" b="1" dirty="0" smtClean="0">
                <a:ea typeface="+mj-lt"/>
                <a:cs typeface="+mj-lt"/>
              </a:rPr>
              <a:t>Minimization</a:t>
            </a:r>
            <a:br>
              <a:rPr lang="en-US" b="1" dirty="0" smtClean="0">
                <a:ea typeface="+mj-lt"/>
                <a:cs typeface="+mj-lt"/>
              </a:rPr>
            </a:br>
            <a:r>
              <a:rPr lang="en-US" b="1" dirty="0">
                <a:ea typeface="+mj-lt"/>
                <a:cs typeface="+mj-lt"/>
              </a:rPr>
              <a:t/>
            </a:r>
            <a:br>
              <a:rPr lang="en-US" b="1" dirty="0">
                <a:ea typeface="+mj-lt"/>
                <a:cs typeface="+mj-lt"/>
              </a:rPr>
            </a:br>
            <a:r>
              <a:rPr lang="en-US" sz="3600" dirty="0">
                <a:ea typeface="+mj-lt"/>
                <a:cs typeface="+mj-lt"/>
              </a:rPr>
              <a:t>Dr. </a:t>
            </a:r>
            <a:r>
              <a:rPr lang="en-US" sz="3600" dirty="0" err="1">
                <a:ea typeface="+mj-lt"/>
                <a:cs typeface="+mj-lt"/>
              </a:rPr>
              <a:t>Chandan</a:t>
            </a:r>
            <a:r>
              <a:rPr lang="en-US" sz="3600" dirty="0">
                <a:ea typeface="+mj-lt"/>
                <a:cs typeface="+mj-lt"/>
              </a:rPr>
              <a:t> </a:t>
            </a:r>
            <a:r>
              <a:rPr lang="en-US" sz="3600" dirty="0" err="1">
                <a:ea typeface="+mj-lt"/>
                <a:cs typeface="+mj-lt"/>
              </a:rPr>
              <a:t>Karfa</a:t>
            </a:r>
            <a:endParaRPr lang="en-US" dirty="0"/>
          </a:p>
          <a:p>
            <a:pPr algn="ctr">
              <a:spcBef>
                <a:spcPts val="1000"/>
              </a:spcBef>
            </a:pPr>
            <a:r>
              <a:rPr lang="en-US" sz="3200" dirty="0">
                <a:ea typeface="+mj-lt"/>
                <a:cs typeface="+mj-lt"/>
              </a:rPr>
              <a:t>CSE IIT Guwahati</a:t>
            </a:r>
          </a:p>
          <a:p>
            <a:endParaRPr lang="en-US" dirty="0">
              <a:cs typeface="Calibri Light"/>
            </a:endParaRPr>
          </a:p>
        </p:txBody>
      </p:sp>
      <p:sp>
        <p:nvSpPr>
          <p:cNvPr id="3" name="Subtitle 2"/>
          <p:cNvSpPr>
            <a:spLocks noGrp="1"/>
          </p:cNvSpPr>
          <p:nvPr>
            <p:ph type="subTitle" idx="4294967295"/>
          </p:nvPr>
        </p:nvSpPr>
        <p:spPr>
          <a:xfrm>
            <a:off x="3048000" y="3171825"/>
            <a:ext cx="9144000" cy="1655763"/>
          </a:xfrm>
        </p:spPr>
        <p:txBody>
          <a:bodyPr vert="horz" lIns="91440" tIns="45720" rIns="91440" bIns="45720" rtlCol="0" anchor="t">
            <a:normAutofit/>
          </a:bodyPr>
          <a:lstStyle/>
          <a:p>
            <a:pPr marL="0" indent="0">
              <a:buNone/>
            </a:pPr>
            <a:endParaRPr lang="en-US" sz="3200" dirty="0">
              <a:cs typeface="Calibri"/>
            </a:endParaRPr>
          </a:p>
          <a:p>
            <a:endParaRPr lang="en-US" sz="3200"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1F9D-6C1F-4AEC-AB14-267034C534F2}"/>
              </a:ext>
            </a:extLst>
          </p:cNvPr>
          <p:cNvSpPr>
            <a:spLocks noGrp="1"/>
          </p:cNvSpPr>
          <p:nvPr>
            <p:ph type="title"/>
          </p:nvPr>
        </p:nvSpPr>
        <p:spPr>
          <a:xfrm>
            <a:off x="838200" y="365125"/>
            <a:ext cx="10515600" cy="592871"/>
          </a:xfrm>
        </p:spPr>
        <p:txBody>
          <a:bodyPr>
            <a:normAutofit fontScale="90000"/>
          </a:bodyPr>
          <a:lstStyle/>
          <a:p>
            <a:r>
              <a:rPr lang="en-US" b="1" dirty="0">
                <a:ea typeface="+mn-lt"/>
                <a:cs typeface="+mn-lt"/>
              </a:rPr>
              <a:t>kernel–cube incidence matrix</a:t>
            </a:r>
            <a:endParaRPr lang="en-US" b="1" dirty="0"/>
          </a:p>
        </p:txBody>
      </p:sp>
      <p:pic>
        <p:nvPicPr>
          <p:cNvPr id="4" name="Picture 4" descr="A screenshot of a cell phone&#10;&#10;Description automatically generated">
            <a:extLst>
              <a:ext uri="{FF2B5EF4-FFF2-40B4-BE49-F238E27FC236}">
                <a16:creationId xmlns:a16="http://schemas.microsoft.com/office/drawing/2014/main" id="{E7D01B5D-B43F-4B7F-B95C-1075F268018D}"/>
              </a:ext>
            </a:extLst>
          </p:cNvPr>
          <p:cNvPicPr>
            <a:picLocks noChangeAspect="1"/>
          </p:cNvPicPr>
          <p:nvPr/>
        </p:nvPicPr>
        <p:blipFill>
          <a:blip r:embed="rId2"/>
          <a:stretch>
            <a:fillRect/>
          </a:stretch>
        </p:blipFill>
        <p:spPr>
          <a:xfrm>
            <a:off x="681247" y="2042717"/>
            <a:ext cx="7412892" cy="2772565"/>
          </a:xfrm>
          <a:prstGeom prst="rect">
            <a:avLst/>
          </a:prstGeom>
        </p:spPr>
      </p:pic>
      <p:sp>
        <p:nvSpPr>
          <p:cNvPr id="5" name="Rectangle 4"/>
          <p:cNvSpPr/>
          <p:nvPr/>
        </p:nvSpPr>
        <p:spPr>
          <a:xfrm>
            <a:off x="681247" y="1377867"/>
            <a:ext cx="5414753" cy="584775"/>
          </a:xfrm>
          <a:prstGeom prst="rect">
            <a:avLst/>
          </a:prstGeom>
          <a:solidFill>
            <a:schemeClr val="accent2">
              <a:lumMod val="20000"/>
              <a:lumOff val="80000"/>
            </a:schemeClr>
          </a:solidFill>
        </p:spPr>
        <p:txBody>
          <a:bodyPr wrap="square">
            <a:spAutoFit/>
          </a:bodyPr>
          <a:lstStyle/>
          <a:p>
            <a:pPr marL="228600" lvl="1">
              <a:spcBef>
                <a:spcPts val="1000"/>
              </a:spcBef>
            </a:pPr>
            <a:r>
              <a:rPr lang="en-US" sz="3200" dirty="0" err="1">
                <a:ea typeface="+mn-lt"/>
                <a:cs typeface="+mn-lt"/>
              </a:rPr>
              <a:t>f</a:t>
            </a:r>
            <a:r>
              <a:rPr lang="en-US" sz="3200" baseline="-25000" dirty="0" err="1">
                <a:ea typeface="+mn-lt"/>
                <a:cs typeface="+mn-lt"/>
              </a:rPr>
              <a:t>a</a:t>
            </a:r>
            <a:r>
              <a:rPr lang="en-US" sz="3200" dirty="0">
                <a:ea typeface="+mn-lt"/>
                <a:cs typeface="+mn-lt"/>
              </a:rPr>
              <a:t> = (</a:t>
            </a:r>
            <a:r>
              <a:rPr lang="en-US" sz="3200" dirty="0" err="1" smtClean="0">
                <a:ea typeface="+mn-lt"/>
                <a:cs typeface="+mn-lt"/>
              </a:rPr>
              <a:t>a</a:t>
            </a:r>
            <a:r>
              <a:rPr lang="en-US" sz="3200" baseline="-25000" dirty="0" err="1" smtClean="0">
                <a:ea typeface="+mn-lt"/>
                <a:cs typeface="+mn-lt"/>
              </a:rPr>
              <a:t>w</a:t>
            </a:r>
            <a:r>
              <a:rPr lang="en-US" sz="3200" dirty="0" err="1" smtClean="0">
                <a:ea typeface="+mn-lt"/>
                <a:cs typeface="+mn-lt"/>
              </a:rPr>
              <a:t>a</a:t>
            </a:r>
            <a:r>
              <a:rPr lang="en-US" sz="3200" baseline="-25000" dirty="0" err="1" smtClean="0">
                <a:ea typeface="+mn-lt"/>
                <a:cs typeface="+mn-lt"/>
              </a:rPr>
              <a:t>x</a:t>
            </a:r>
            <a:r>
              <a:rPr lang="en-US" sz="3200" baseline="-25000" dirty="0" smtClean="0">
                <a:ea typeface="+mn-lt"/>
                <a:cs typeface="+mn-lt"/>
              </a:rPr>
              <a:t> </a:t>
            </a:r>
            <a:r>
              <a:rPr lang="en-US" sz="3200" dirty="0" smtClean="0">
                <a:ea typeface="+mn-lt"/>
                <a:cs typeface="+mn-lt"/>
              </a:rPr>
              <a:t>+  </a:t>
            </a:r>
            <a:r>
              <a:rPr lang="en-US" sz="3200" dirty="0" err="1" smtClean="0">
                <a:ea typeface="+mn-lt"/>
                <a:cs typeface="+mn-lt"/>
              </a:rPr>
              <a:t>a</a:t>
            </a:r>
            <a:r>
              <a:rPr lang="en-US" sz="3200" baseline="-25000" dirty="0" err="1" smtClean="0">
                <a:ea typeface="+mn-lt"/>
                <a:cs typeface="+mn-lt"/>
              </a:rPr>
              <a:t>uw</a:t>
            </a:r>
            <a:r>
              <a:rPr lang="en-US" sz="3200" dirty="0" err="1" smtClean="0">
                <a:ea typeface="+mn-lt"/>
                <a:cs typeface="+mn-lt"/>
              </a:rPr>
              <a:t>a</a:t>
            </a:r>
            <a:r>
              <a:rPr lang="en-US" sz="3200" baseline="-25000" dirty="0" err="1" smtClean="0">
                <a:ea typeface="+mn-lt"/>
                <a:cs typeface="+mn-lt"/>
              </a:rPr>
              <a:t>ux</a:t>
            </a:r>
            <a:r>
              <a:rPr lang="en-US" sz="3200" dirty="0" err="1" smtClean="0">
                <a:ea typeface="+mn-lt"/>
                <a:cs typeface="+mn-lt"/>
              </a:rPr>
              <a:t>a</a:t>
            </a:r>
            <a:r>
              <a:rPr lang="en-US" sz="3200" baseline="-25000" dirty="0" err="1" smtClean="0">
                <a:ea typeface="+mn-lt"/>
                <a:cs typeface="+mn-lt"/>
              </a:rPr>
              <a:t>y</a:t>
            </a:r>
            <a:r>
              <a:rPr lang="en-US" sz="3200" baseline="-25000" dirty="0" smtClean="0">
                <a:ea typeface="+mn-lt"/>
                <a:cs typeface="+mn-lt"/>
              </a:rPr>
              <a:t> </a:t>
            </a:r>
            <a:r>
              <a:rPr lang="en-US" sz="3200" dirty="0" smtClean="0">
                <a:ea typeface="+mn-lt"/>
                <a:cs typeface="+mn-lt"/>
              </a:rPr>
              <a:t>+ </a:t>
            </a:r>
            <a:r>
              <a:rPr lang="en-US" sz="3200" dirty="0" err="1" smtClean="0">
                <a:ea typeface="+mn-lt"/>
                <a:cs typeface="+mn-lt"/>
              </a:rPr>
              <a:t>a</a:t>
            </a:r>
            <a:r>
              <a:rPr lang="en-US" sz="3200" baseline="-25000" dirty="0" err="1" smtClean="0">
                <a:ea typeface="+mn-lt"/>
                <a:cs typeface="+mn-lt"/>
              </a:rPr>
              <a:t>w</a:t>
            </a:r>
            <a:r>
              <a:rPr lang="en-US" sz="3200" dirty="0" err="1" smtClean="0">
                <a:ea typeface="+mn-lt"/>
                <a:cs typeface="+mn-lt"/>
              </a:rPr>
              <a:t>a</a:t>
            </a:r>
            <a:r>
              <a:rPr lang="en-US" sz="3200" baseline="-25000" dirty="0" err="1" smtClean="0">
                <a:ea typeface="+mn-lt"/>
                <a:cs typeface="+mn-lt"/>
              </a:rPr>
              <a:t>x</a:t>
            </a:r>
            <a:r>
              <a:rPr lang="en-US" sz="3200" dirty="0" err="1" smtClean="0">
                <a:ea typeface="+mn-lt"/>
                <a:cs typeface="+mn-lt"/>
              </a:rPr>
              <a:t>a</a:t>
            </a:r>
            <a:r>
              <a:rPr lang="en-US" sz="3200" baseline="-25000" dirty="0" err="1" smtClean="0">
                <a:ea typeface="+mn-lt"/>
                <a:cs typeface="+mn-lt"/>
              </a:rPr>
              <a:t>yz</a:t>
            </a:r>
            <a:r>
              <a:rPr lang="en-US" sz="3200" dirty="0">
                <a:ea typeface="+mn-lt"/>
                <a:cs typeface="+mn-lt"/>
              </a:rPr>
              <a:t>)</a:t>
            </a:r>
          </a:p>
        </p:txBody>
      </p:sp>
      <p:sp>
        <p:nvSpPr>
          <p:cNvPr id="6" name="Rectangle 5"/>
          <p:cNvSpPr/>
          <p:nvPr/>
        </p:nvSpPr>
        <p:spPr>
          <a:xfrm>
            <a:off x="759723" y="5069006"/>
            <a:ext cx="7255940" cy="830997"/>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Times-Roman"/>
              </a:rPr>
              <a:t> Prime </a:t>
            </a:r>
            <a:r>
              <a:rPr lang="en-IN" sz="2400" dirty="0">
                <a:latin typeface="Times-Roman"/>
              </a:rPr>
              <a:t>rectangle is (</a:t>
            </a:r>
            <a:r>
              <a:rPr lang="en-IN" sz="2400" dirty="0">
                <a:latin typeface="MTSY"/>
              </a:rPr>
              <a:t>{</a:t>
            </a:r>
            <a:r>
              <a:rPr lang="en-IN" sz="2400" i="1" dirty="0" err="1">
                <a:latin typeface="MTMI"/>
              </a:rPr>
              <a:t>a</a:t>
            </a:r>
            <a:r>
              <a:rPr lang="en-IN" sz="2400" i="1" baseline="-25000" dirty="0" err="1">
                <a:latin typeface="MTMI"/>
              </a:rPr>
              <a:t>w</a:t>
            </a:r>
            <a:r>
              <a:rPr lang="en-IN" sz="2400" i="1" dirty="0" err="1">
                <a:latin typeface="MTMI"/>
              </a:rPr>
              <a:t>a</a:t>
            </a:r>
            <a:r>
              <a:rPr lang="en-IN" sz="2400" i="1" baseline="-25000" dirty="0" err="1">
                <a:latin typeface="MTMI"/>
              </a:rPr>
              <a:t>x</a:t>
            </a:r>
            <a:r>
              <a:rPr lang="en-IN" sz="2400" i="1" dirty="0">
                <a:latin typeface="MTMI"/>
              </a:rPr>
              <a:t>, </a:t>
            </a:r>
            <a:r>
              <a:rPr lang="en-IN" sz="2400" i="1" dirty="0" err="1">
                <a:latin typeface="MTMI"/>
              </a:rPr>
              <a:t>a</a:t>
            </a:r>
            <a:r>
              <a:rPr lang="en-IN" sz="2400" i="1" baseline="-25000" dirty="0" err="1">
                <a:latin typeface="MTMI"/>
              </a:rPr>
              <a:t>w</a:t>
            </a:r>
            <a:r>
              <a:rPr lang="en-IN" sz="2400" i="1" dirty="0" err="1">
                <a:latin typeface="MTMI"/>
              </a:rPr>
              <a:t>a</a:t>
            </a:r>
            <a:r>
              <a:rPr lang="en-IN" sz="2400" i="1" baseline="-25000" dirty="0" err="1">
                <a:latin typeface="MTMI"/>
              </a:rPr>
              <a:t>x</a:t>
            </a:r>
            <a:r>
              <a:rPr lang="en-IN" sz="2400" i="1" dirty="0" err="1">
                <a:latin typeface="MTMI"/>
              </a:rPr>
              <a:t>a</a:t>
            </a:r>
            <a:r>
              <a:rPr lang="en-IN" sz="2400" i="1" baseline="-25000" dirty="0" err="1">
                <a:latin typeface="MTMI"/>
              </a:rPr>
              <a:t>yz</a:t>
            </a:r>
            <a:r>
              <a:rPr lang="en-IN" sz="2400" dirty="0">
                <a:latin typeface="MTSY"/>
              </a:rPr>
              <a:t>}</a:t>
            </a:r>
            <a:r>
              <a:rPr lang="en-IN" sz="2400" i="1" dirty="0">
                <a:latin typeface="MTMI"/>
              </a:rPr>
              <a:t>, </a:t>
            </a:r>
            <a:r>
              <a:rPr lang="en-IN" sz="2400" dirty="0">
                <a:latin typeface="MTSY"/>
              </a:rPr>
              <a:t>{</a:t>
            </a:r>
            <a:r>
              <a:rPr lang="en-IN" sz="2400" i="1" dirty="0">
                <a:latin typeface="MTMI"/>
              </a:rPr>
              <a:t>a</a:t>
            </a:r>
            <a:r>
              <a:rPr lang="en-IN" sz="2400" i="1" baseline="-25000" dirty="0">
                <a:latin typeface="MTMI"/>
              </a:rPr>
              <a:t>w</a:t>
            </a:r>
            <a:r>
              <a:rPr lang="en-IN" sz="2400" i="1" dirty="0">
                <a:latin typeface="MTMI"/>
              </a:rPr>
              <a:t>, </a:t>
            </a:r>
            <a:r>
              <a:rPr lang="en-IN" sz="2400" i="1" dirty="0" err="1">
                <a:latin typeface="MTMI"/>
              </a:rPr>
              <a:t>a</a:t>
            </a:r>
            <a:r>
              <a:rPr lang="en-IN" sz="2400" i="1" baseline="-25000" dirty="0" err="1">
                <a:latin typeface="MTMI"/>
              </a:rPr>
              <a:t>x</a:t>
            </a:r>
            <a:r>
              <a:rPr lang="en-IN" sz="2400" i="1" dirty="0">
                <a:latin typeface="MTMI"/>
              </a:rPr>
              <a:t> </a:t>
            </a:r>
            <a:r>
              <a:rPr lang="en-IN" sz="2400" dirty="0">
                <a:latin typeface="MTSY"/>
              </a:rPr>
              <a:t>}</a:t>
            </a:r>
            <a:r>
              <a:rPr lang="en-IN" sz="2400" dirty="0">
                <a:latin typeface="Times-Roman"/>
              </a:rPr>
              <a:t>).</a:t>
            </a:r>
          </a:p>
          <a:p>
            <a:pPr marL="342900" indent="-342900">
              <a:buFont typeface="Arial" panose="020B0604020202020204" pitchFamily="34" charset="0"/>
              <a:buChar char="•"/>
            </a:pPr>
            <a:r>
              <a:rPr lang="en-IN" sz="2400" dirty="0">
                <a:latin typeface="Times-Roman"/>
              </a:rPr>
              <a:t>This corresponds to the kernel intersection </a:t>
            </a:r>
            <a:r>
              <a:rPr lang="en-IN" sz="2400" i="1" dirty="0">
                <a:latin typeface="MTMI"/>
              </a:rPr>
              <a:t>w </a:t>
            </a:r>
            <a:r>
              <a:rPr lang="en-IN" sz="2400" dirty="0">
                <a:latin typeface="MTSY"/>
              </a:rPr>
              <a:t>+ </a:t>
            </a:r>
            <a:r>
              <a:rPr lang="en-IN" sz="2400" i="1" dirty="0">
                <a:latin typeface="MTMI"/>
              </a:rPr>
              <a:t>x</a:t>
            </a:r>
            <a:r>
              <a:rPr lang="en-IN" sz="2400" dirty="0">
                <a:latin typeface="Times-Roman"/>
              </a:rPr>
              <a:t>.</a:t>
            </a:r>
            <a:endParaRPr lang="en-IN" sz="2400" dirty="0"/>
          </a:p>
        </p:txBody>
      </p:sp>
    </p:spTree>
    <p:extLst>
      <p:ext uri="{BB962C8B-B14F-4D97-AF65-F5344CB8AC3E}">
        <p14:creationId xmlns:p14="http://schemas.microsoft.com/office/powerpoint/2010/main" val="305511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4" descr="A screenshot of a cell phone&#10;&#10;Description automatically generated">
            <a:extLst>
              <a:ext uri="{FF2B5EF4-FFF2-40B4-BE49-F238E27FC236}">
                <a16:creationId xmlns:a16="http://schemas.microsoft.com/office/drawing/2014/main" id="{9E349BB7-31BB-4847-8E1F-59060AFC3713}"/>
              </a:ext>
            </a:extLst>
          </p:cNvPr>
          <p:cNvPicPr>
            <a:picLocks noChangeAspect="1"/>
          </p:cNvPicPr>
          <p:nvPr/>
        </p:nvPicPr>
        <p:blipFill>
          <a:blip r:embed="rId2"/>
          <a:stretch>
            <a:fillRect/>
          </a:stretch>
        </p:blipFill>
        <p:spPr>
          <a:xfrm>
            <a:off x="291851" y="3348717"/>
            <a:ext cx="6447151" cy="2315104"/>
          </a:xfrm>
          <a:prstGeom prst="rect">
            <a:avLst/>
          </a:prstGeom>
        </p:spPr>
      </p:pic>
      <p:sp>
        <p:nvSpPr>
          <p:cNvPr id="5" name="Rectangle 4"/>
          <p:cNvSpPr/>
          <p:nvPr/>
        </p:nvSpPr>
        <p:spPr>
          <a:xfrm>
            <a:off x="1014481" y="2070635"/>
            <a:ext cx="3571165" cy="584775"/>
          </a:xfrm>
          <a:prstGeom prst="rect">
            <a:avLst/>
          </a:prstGeom>
          <a:solidFill>
            <a:schemeClr val="accent2">
              <a:lumMod val="20000"/>
              <a:lumOff val="80000"/>
            </a:schemeClr>
          </a:solidFill>
        </p:spPr>
        <p:txBody>
          <a:bodyPr wrap="square">
            <a:spAutoFit/>
          </a:bodyPr>
          <a:lstStyle/>
          <a:p>
            <a:pPr marL="0" lvl="1" algn="just"/>
            <a:r>
              <a:rPr lang="en-US" sz="3200" dirty="0" smtClean="0">
                <a:ea typeface="+mn-lt"/>
                <a:cs typeface="+mn-lt"/>
              </a:rPr>
              <a:t>f</a:t>
            </a:r>
            <a:r>
              <a:rPr lang="en-US" sz="3200" baseline="-25000" dirty="0" smtClean="0">
                <a:ea typeface="+mn-lt"/>
                <a:cs typeface="+mn-lt"/>
              </a:rPr>
              <a:t>1</a:t>
            </a:r>
            <a:r>
              <a:rPr lang="en-US" sz="3200" dirty="0">
                <a:ea typeface="+mn-lt"/>
                <a:cs typeface="+mn-lt"/>
              </a:rPr>
              <a:t> = (</a:t>
            </a:r>
            <a:r>
              <a:rPr lang="en-US" sz="3200" dirty="0" err="1" smtClean="0">
                <a:ea typeface="+mn-lt"/>
                <a:cs typeface="+mn-lt"/>
              </a:rPr>
              <a:t>uwz</a:t>
            </a:r>
            <a:r>
              <a:rPr lang="en-US" sz="3200" dirty="0" smtClean="0">
                <a:ea typeface="+mn-lt"/>
                <a:cs typeface="+mn-lt"/>
              </a:rPr>
              <a:t> + </a:t>
            </a:r>
            <a:r>
              <a:rPr lang="en-US" sz="3200" dirty="0" err="1" smtClean="0">
                <a:ea typeface="+mn-lt"/>
                <a:cs typeface="+mn-lt"/>
              </a:rPr>
              <a:t>uxz</a:t>
            </a:r>
            <a:r>
              <a:rPr lang="en-US" sz="3200" dirty="0" smtClean="0">
                <a:ea typeface="+mn-lt"/>
                <a:cs typeface="+mn-lt"/>
              </a:rPr>
              <a:t> + </a:t>
            </a:r>
            <a:r>
              <a:rPr lang="en-US" sz="3200" dirty="0" err="1" smtClean="0">
                <a:ea typeface="+mn-lt"/>
                <a:cs typeface="+mn-lt"/>
              </a:rPr>
              <a:t>yz</a:t>
            </a:r>
            <a:r>
              <a:rPr lang="en-US" sz="3200" dirty="0" smtClean="0">
                <a:ea typeface="+mn-lt"/>
                <a:cs typeface="+mn-lt"/>
              </a:rPr>
              <a:t>)</a:t>
            </a:r>
            <a:endParaRPr lang="en-US" sz="3200" dirty="0">
              <a:ea typeface="+mn-lt"/>
              <a:cs typeface="+mn-lt"/>
            </a:endParaRPr>
          </a:p>
        </p:txBody>
      </p:sp>
      <p:sp>
        <p:nvSpPr>
          <p:cNvPr id="7" name="Rectangle 6"/>
          <p:cNvSpPr/>
          <p:nvPr/>
        </p:nvSpPr>
        <p:spPr>
          <a:xfrm>
            <a:off x="5583146" y="2003166"/>
            <a:ext cx="3722276" cy="584775"/>
          </a:xfrm>
          <a:prstGeom prst="rect">
            <a:avLst/>
          </a:prstGeom>
          <a:solidFill>
            <a:schemeClr val="accent2">
              <a:lumMod val="20000"/>
              <a:lumOff val="80000"/>
            </a:schemeClr>
          </a:solidFill>
        </p:spPr>
        <p:txBody>
          <a:bodyPr wrap="square">
            <a:spAutoFit/>
          </a:bodyPr>
          <a:lstStyle/>
          <a:p>
            <a:pPr marL="0" lvl="1" algn="just"/>
            <a:r>
              <a:rPr lang="en-US" sz="3200" dirty="0">
                <a:ea typeface="+mn-lt"/>
                <a:cs typeface="+mn-lt"/>
              </a:rPr>
              <a:t>f</a:t>
            </a:r>
            <a:r>
              <a:rPr lang="en-US" sz="3200" baseline="-25000" dirty="0">
                <a:ea typeface="+mn-lt"/>
                <a:cs typeface="+mn-lt"/>
              </a:rPr>
              <a:t>2</a:t>
            </a:r>
            <a:r>
              <a:rPr lang="en-US" sz="3200" dirty="0">
                <a:ea typeface="+mn-lt"/>
                <a:cs typeface="+mn-lt"/>
              </a:rPr>
              <a:t> = (</a:t>
            </a:r>
            <a:r>
              <a:rPr lang="en-US" sz="3200" dirty="0" err="1" smtClean="0">
                <a:ea typeface="+mn-lt"/>
                <a:cs typeface="+mn-lt"/>
              </a:rPr>
              <a:t>vw</a:t>
            </a:r>
            <a:r>
              <a:rPr lang="en-US" sz="3200" dirty="0" smtClean="0">
                <a:ea typeface="+mn-lt"/>
                <a:cs typeface="+mn-lt"/>
              </a:rPr>
              <a:t> + </a:t>
            </a:r>
            <a:r>
              <a:rPr lang="en-US" sz="3200" dirty="0" err="1" smtClean="0">
                <a:ea typeface="+mn-lt"/>
                <a:cs typeface="+mn-lt"/>
              </a:rPr>
              <a:t>vx</a:t>
            </a:r>
            <a:r>
              <a:rPr lang="en-US" sz="3200" dirty="0" smtClean="0">
                <a:ea typeface="+mn-lt"/>
                <a:cs typeface="+mn-lt"/>
              </a:rPr>
              <a:t> + </a:t>
            </a:r>
            <a:r>
              <a:rPr lang="en-US" sz="3200" dirty="0" err="1" smtClean="0">
                <a:ea typeface="+mn-lt"/>
                <a:cs typeface="+mn-lt"/>
              </a:rPr>
              <a:t>vyz</a:t>
            </a:r>
            <a:r>
              <a:rPr lang="en-US" sz="3200" dirty="0" smtClean="0">
                <a:ea typeface="+mn-lt"/>
                <a:cs typeface="+mn-lt"/>
              </a:rPr>
              <a:t>)</a:t>
            </a:r>
            <a:endParaRPr lang="en-US" sz="3200" dirty="0">
              <a:ea typeface="+mn-lt"/>
              <a:cs typeface="+mn-lt"/>
            </a:endParaRPr>
          </a:p>
        </p:txBody>
      </p:sp>
    </p:spTree>
    <p:extLst>
      <p:ext uri="{BB962C8B-B14F-4D97-AF65-F5344CB8AC3E}">
        <p14:creationId xmlns:p14="http://schemas.microsoft.com/office/powerpoint/2010/main" val="172820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for Kernel Extraction in Intersections</a:t>
            </a:r>
            <a:endParaRPr lang="en-US" b="1" dirty="0"/>
          </a:p>
        </p:txBody>
      </p:sp>
      <p:sp>
        <p:nvSpPr>
          <p:cNvPr id="3" name="Content Placeholder 2"/>
          <p:cNvSpPr>
            <a:spLocks noGrp="1"/>
          </p:cNvSpPr>
          <p:nvPr>
            <p:ph idx="1"/>
          </p:nvPr>
        </p:nvSpPr>
        <p:spPr/>
        <p:txBody>
          <a:bodyPr/>
          <a:lstStyle/>
          <a:p>
            <a:r>
              <a:rPr lang="en-US" dirty="0" smtClean="0"/>
              <a:t>Identify the kernels of each expression</a:t>
            </a:r>
          </a:p>
          <a:p>
            <a:r>
              <a:rPr lang="en-US" dirty="0" smtClean="0"/>
              <a:t>Introduce a new variable for each </a:t>
            </a:r>
            <a:r>
              <a:rPr lang="en-US" dirty="0" err="1" smtClean="0"/>
              <a:t>minterm</a:t>
            </a:r>
            <a:r>
              <a:rPr lang="en-US" dirty="0" smtClean="0"/>
              <a:t>/cube in the kernels</a:t>
            </a:r>
          </a:p>
          <a:p>
            <a:r>
              <a:rPr lang="en-US" dirty="0" smtClean="0"/>
              <a:t>Rewrite the kernels in terms of new variables.</a:t>
            </a:r>
          </a:p>
          <a:p>
            <a:r>
              <a:rPr lang="en-US" dirty="0">
                <a:ea typeface="+mn-lt"/>
                <a:cs typeface="+mn-lt"/>
              </a:rPr>
              <a:t>Form an auxiliary function </a:t>
            </a:r>
            <a:r>
              <a:rPr lang="en-US" dirty="0" err="1">
                <a:ea typeface="+mn-lt"/>
                <a:cs typeface="+mn-lt"/>
              </a:rPr>
              <a:t>f</a:t>
            </a:r>
            <a:r>
              <a:rPr lang="en-US" baseline="-25000" dirty="0" err="1">
                <a:ea typeface="+mn-lt"/>
                <a:cs typeface="+mn-lt"/>
              </a:rPr>
              <a:t>a</a:t>
            </a:r>
            <a:r>
              <a:rPr lang="en-US" dirty="0">
                <a:ea typeface="+mn-lt"/>
                <a:cs typeface="+mn-lt"/>
              </a:rPr>
              <a:t> as a sum of </a:t>
            </a:r>
            <a:r>
              <a:rPr lang="en-US" dirty="0" smtClean="0">
                <a:ea typeface="+mn-lt"/>
                <a:cs typeface="+mn-lt"/>
              </a:rPr>
              <a:t>cubes.</a:t>
            </a:r>
          </a:p>
          <a:p>
            <a:r>
              <a:rPr lang="en-US" dirty="0" smtClean="0">
                <a:ea typeface="+mn-lt"/>
                <a:cs typeface="+mn-lt"/>
              </a:rPr>
              <a:t>Construct kernel–cube </a:t>
            </a:r>
            <a:r>
              <a:rPr lang="en-US" dirty="0">
                <a:ea typeface="+mn-lt"/>
                <a:cs typeface="+mn-lt"/>
              </a:rPr>
              <a:t>incidence </a:t>
            </a:r>
            <a:r>
              <a:rPr lang="en-US" dirty="0" smtClean="0">
                <a:ea typeface="+mn-lt"/>
                <a:cs typeface="+mn-lt"/>
              </a:rPr>
              <a:t>matrix</a:t>
            </a:r>
          </a:p>
          <a:p>
            <a:r>
              <a:rPr lang="en-US" dirty="0">
                <a:ea typeface="+mn-lt"/>
                <a:cs typeface="+mn-lt"/>
              </a:rPr>
              <a:t>A prime rectangle in such a matrix corresponds to a kernel in the intersection.</a:t>
            </a:r>
          </a:p>
          <a:p>
            <a:endParaRPr lang="en-US" dirty="0"/>
          </a:p>
        </p:txBody>
      </p:sp>
    </p:spTree>
    <p:extLst>
      <p:ext uri="{BB962C8B-B14F-4D97-AF65-F5344CB8AC3E}">
        <p14:creationId xmlns:p14="http://schemas.microsoft.com/office/powerpoint/2010/main" val="41070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CAE0-00B5-4D29-9882-D53A0FA346E0}"/>
              </a:ext>
            </a:extLst>
          </p:cNvPr>
          <p:cNvSpPr>
            <a:spLocks noGrp="1"/>
          </p:cNvSpPr>
          <p:nvPr>
            <p:ph type="title"/>
          </p:nvPr>
        </p:nvSpPr>
        <p:spPr>
          <a:xfrm>
            <a:off x="838200" y="365125"/>
            <a:ext cx="10515600" cy="653211"/>
          </a:xfrm>
        </p:spPr>
        <p:txBody>
          <a:bodyPr>
            <a:normAutofit fontScale="90000"/>
          </a:bodyPr>
          <a:lstStyle/>
          <a:p>
            <a:r>
              <a:rPr lang="en-US" b="1" dirty="0">
                <a:cs typeface="Calibri Light"/>
              </a:rPr>
              <a:t>Cube Extraction</a:t>
            </a:r>
            <a:endParaRPr lang="en-US" b="1">
              <a:cs typeface="Calibri Light"/>
            </a:endParaRPr>
          </a:p>
        </p:txBody>
      </p:sp>
      <p:sp>
        <p:nvSpPr>
          <p:cNvPr id="3" name="Content Placeholder 2">
            <a:extLst>
              <a:ext uri="{FF2B5EF4-FFF2-40B4-BE49-F238E27FC236}">
                <a16:creationId xmlns:a16="http://schemas.microsoft.com/office/drawing/2014/main" id="{79667CFF-AC9A-4EF5-AA91-8A41A1D057CB}"/>
              </a:ext>
            </a:extLst>
          </p:cNvPr>
          <p:cNvSpPr>
            <a:spLocks noGrp="1"/>
          </p:cNvSpPr>
          <p:nvPr>
            <p:ph idx="1"/>
          </p:nvPr>
        </p:nvSpPr>
        <p:spPr>
          <a:xfrm>
            <a:off x="469710" y="1449645"/>
            <a:ext cx="10515600" cy="2958582"/>
          </a:xfrm>
        </p:spPr>
        <p:txBody>
          <a:bodyPr vert="horz" lIns="91440" tIns="45720" rIns="91440" bIns="45720" rtlCol="0" anchor="t">
            <a:normAutofit fontScale="92500"/>
          </a:bodyPr>
          <a:lstStyle/>
          <a:p>
            <a:r>
              <a:rPr lang="en-US" dirty="0">
                <a:cs typeface="Calibri"/>
              </a:rPr>
              <a:t>For Cube Extraction following steps needs to be performed:</a:t>
            </a:r>
          </a:p>
          <a:p>
            <a:pPr marL="914400" lvl="1" indent="-457200">
              <a:buAutoNum type="arabicPeriod"/>
            </a:pPr>
            <a:r>
              <a:rPr lang="en-US" dirty="0">
                <a:cs typeface="Calibri"/>
              </a:rPr>
              <a:t>Auxiliary expressions f</a:t>
            </a:r>
            <a:r>
              <a:rPr lang="en-US" baseline="-25000" dirty="0">
                <a:cs typeface="Calibri"/>
              </a:rPr>
              <a:t>a</a:t>
            </a:r>
            <a:r>
              <a:rPr lang="en-US" dirty="0">
                <a:cs typeface="Calibri"/>
              </a:rPr>
              <a:t> is formed as the sum of all the expressions in the logic network.</a:t>
            </a:r>
          </a:p>
          <a:p>
            <a:pPr marL="914400" lvl="1" indent="-457200">
              <a:buAutoNum type="arabicPeriod"/>
            </a:pPr>
            <a:r>
              <a:rPr lang="en-US" dirty="0">
                <a:cs typeface="Calibri"/>
              </a:rPr>
              <a:t>Cube-literal incidence matrix is obtained for f</a:t>
            </a:r>
            <a:r>
              <a:rPr lang="en-US" baseline="-25000" dirty="0">
                <a:cs typeface="Calibri"/>
              </a:rPr>
              <a:t>a</a:t>
            </a:r>
            <a:r>
              <a:rPr lang="en-US" dirty="0">
                <a:cs typeface="Calibri"/>
              </a:rPr>
              <a:t>.</a:t>
            </a:r>
          </a:p>
          <a:p>
            <a:pPr marL="914400" lvl="1" indent="-457200">
              <a:buAutoNum type="arabicPeriod"/>
            </a:pPr>
            <a:r>
              <a:rPr lang="en-US" dirty="0">
                <a:cs typeface="Calibri"/>
              </a:rPr>
              <a:t>Each cube of each expression is tagged with an identifier for that expression.</a:t>
            </a:r>
          </a:p>
          <a:p>
            <a:pPr marL="914400" lvl="1" indent="-457200">
              <a:buAutoNum type="arabicPeriod"/>
            </a:pPr>
            <a:r>
              <a:rPr lang="en-US" dirty="0">
                <a:cs typeface="Calibri"/>
              </a:rPr>
              <a:t>Rest of the approach is same as finding a prime rectangle.</a:t>
            </a:r>
          </a:p>
          <a:p>
            <a:pPr marL="457200" lvl="1" indent="0">
              <a:buNone/>
            </a:pPr>
            <a:endParaRPr lang="en-US" dirty="0">
              <a:cs typeface="Calibri"/>
            </a:endParaRPr>
          </a:p>
          <a:p>
            <a:pPr marL="457200" lvl="1" indent="0">
              <a:buNone/>
            </a:pPr>
            <a:r>
              <a:rPr lang="en-US" b="1" dirty="0">
                <a:solidFill>
                  <a:srgbClr val="0070C0"/>
                </a:solidFill>
                <a:cs typeface="Calibri"/>
              </a:rPr>
              <a:t>f</a:t>
            </a:r>
            <a:r>
              <a:rPr lang="en-US" b="1" baseline="-25000" dirty="0">
                <a:solidFill>
                  <a:srgbClr val="0070C0"/>
                </a:solidFill>
                <a:cs typeface="Calibri"/>
              </a:rPr>
              <a:t>1</a:t>
            </a:r>
            <a:r>
              <a:rPr lang="en-US" b="1" dirty="0">
                <a:solidFill>
                  <a:srgbClr val="0070C0"/>
                </a:solidFill>
                <a:cs typeface="Calibri"/>
              </a:rPr>
              <a:t> = (</a:t>
            </a:r>
            <a:r>
              <a:rPr lang="en-US" b="1" dirty="0" err="1">
                <a:solidFill>
                  <a:srgbClr val="0070C0"/>
                </a:solidFill>
                <a:cs typeface="Calibri"/>
              </a:rPr>
              <a:t>uwz</a:t>
            </a:r>
            <a:r>
              <a:rPr lang="en-US" b="1" dirty="0">
                <a:solidFill>
                  <a:srgbClr val="0070C0"/>
                </a:solidFill>
                <a:cs typeface="Calibri"/>
              </a:rPr>
              <a:t> + </a:t>
            </a:r>
            <a:r>
              <a:rPr lang="en-US" b="1" dirty="0" err="1">
                <a:solidFill>
                  <a:srgbClr val="0070C0"/>
                </a:solidFill>
                <a:cs typeface="Calibri"/>
              </a:rPr>
              <a:t>uxz</a:t>
            </a:r>
            <a:r>
              <a:rPr lang="en-US" b="1" dirty="0">
                <a:solidFill>
                  <a:srgbClr val="0070C0"/>
                </a:solidFill>
                <a:cs typeface="Calibri"/>
              </a:rPr>
              <a:t> + </a:t>
            </a:r>
            <a:r>
              <a:rPr lang="en-US" b="1" dirty="0" err="1">
                <a:solidFill>
                  <a:srgbClr val="0070C0"/>
                </a:solidFill>
                <a:cs typeface="Calibri"/>
              </a:rPr>
              <a:t>yz</a:t>
            </a:r>
            <a:r>
              <a:rPr lang="en-US" b="1" dirty="0">
                <a:solidFill>
                  <a:srgbClr val="0070C0"/>
                </a:solidFill>
                <a:cs typeface="Calibri"/>
              </a:rPr>
              <a:t> + </a:t>
            </a:r>
            <a:r>
              <a:rPr lang="en-US" b="1" dirty="0" err="1">
                <a:solidFill>
                  <a:srgbClr val="0070C0"/>
                </a:solidFill>
                <a:cs typeface="Calibri"/>
              </a:rPr>
              <a:t>uv</a:t>
            </a:r>
            <a:r>
              <a:rPr lang="en-US" b="1" dirty="0">
                <a:solidFill>
                  <a:srgbClr val="0070C0"/>
                </a:solidFill>
                <a:cs typeface="Calibri"/>
              </a:rPr>
              <a:t>)  and f</a:t>
            </a:r>
            <a:r>
              <a:rPr lang="en-US" b="1" baseline="-25000" dirty="0">
                <a:solidFill>
                  <a:srgbClr val="0070C0"/>
                </a:solidFill>
                <a:cs typeface="Calibri"/>
              </a:rPr>
              <a:t>2</a:t>
            </a:r>
            <a:r>
              <a:rPr lang="en-US" b="1" dirty="0">
                <a:solidFill>
                  <a:srgbClr val="0070C0"/>
                </a:solidFill>
                <a:cs typeface="Calibri"/>
              </a:rPr>
              <a:t> = (</a:t>
            </a:r>
            <a:r>
              <a:rPr lang="en-US" b="1" dirty="0" err="1">
                <a:solidFill>
                  <a:srgbClr val="0070C0"/>
                </a:solidFill>
                <a:cs typeface="Calibri"/>
              </a:rPr>
              <a:t>vz</a:t>
            </a:r>
            <a:r>
              <a:rPr lang="en-US" b="1" dirty="0">
                <a:solidFill>
                  <a:srgbClr val="0070C0"/>
                </a:solidFill>
                <a:cs typeface="Calibri"/>
              </a:rPr>
              <a:t> + </a:t>
            </a:r>
            <a:r>
              <a:rPr lang="en-US" b="1" dirty="0" err="1">
                <a:solidFill>
                  <a:srgbClr val="0070C0"/>
                </a:solidFill>
                <a:cs typeface="Calibri"/>
              </a:rPr>
              <a:t>wyz</a:t>
            </a:r>
            <a:r>
              <a:rPr lang="en-US" b="1" dirty="0">
                <a:solidFill>
                  <a:srgbClr val="0070C0"/>
                </a:solidFill>
                <a:cs typeface="Calibri"/>
              </a:rPr>
              <a:t>).</a:t>
            </a:r>
          </a:p>
          <a:p>
            <a:pPr marL="457200" lvl="1" indent="0">
              <a:buNone/>
            </a:pPr>
            <a:endParaRPr lang="en-US" dirty="0">
              <a:cs typeface="Calibri"/>
            </a:endParaRPr>
          </a:p>
        </p:txBody>
      </p:sp>
    </p:spTree>
    <p:extLst>
      <p:ext uri="{BB962C8B-B14F-4D97-AF65-F5344CB8AC3E}">
        <p14:creationId xmlns:p14="http://schemas.microsoft.com/office/powerpoint/2010/main" val="89791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Cube Extraction</a:t>
            </a:r>
            <a:endParaRPr lang="en-IN" b="1" dirty="0"/>
          </a:p>
        </p:txBody>
      </p:sp>
      <p:sp>
        <p:nvSpPr>
          <p:cNvPr id="3" name="Content Placeholder 2"/>
          <p:cNvSpPr>
            <a:spLocks noGrp="1"/>
          </p:cNvSpPr>
          <p:nvPr>
            <p:ph idx="1"/>
          </p:nvPr>
        </p:nvSpPr>
        <p:spPr/>
        <p:txBody>
          <a:bodyPr/>
          <a:lstStyle/>
          <a:p>
            <a:r>
              <a:rPr lang="en-US" dirty="0">
                <a:cs typeface="Calibri"/>
              </a:rPr>
              <a:t>f</a:t>
            </a:r>
            <a:r>
              <a:rPr lang="en-US" baseline="-25000" dirty="0">
                <a:cs typeface="Calibri"/>
              </a:rPr>
              <a:t>1</a:t>
            </a:r>
            <a:r>
              <a:rPr lang="en-US" dirty="0">
                <a:cs typeface="Calibri"/>
              </a:rPr>
              <a:t> = (</a:t>
            </a:r>
            <a:r>
              <a:rPr lang="en-US" dirty="0" err="1">
                <a:cs typeface="Calibri"/>
              </a:rPr>
              <a:t>uwz</a:t>
            </a:r>
            <a:r>
              <a:rPr lang="en-US" dirty="0">
                <a:cs typeface="Calibri"/>
              </a:rPr>
              <a:t> + </a:t>
            </a:r>
            <a:r>
              <a:rPr lang="en-US" dirty="0" err="1">
                <a:cs typeface="Calibri"/>
              </a:rPr>
              <a:t>uxz</a:t>
            </a:r>
            <a:r>
              <a:rPr lang="en-US" dirty="0">
                <a:cs typeface="Calibri"/>
              </a:rPr>
              <a:t> + </a:t>
            </a:r>
            <a:r>
              <a:rPr lang="en-US" dirty="0" err="1">
                <a:cs typeface="Calibri"/>
              </a:rPr>
              <a:t>yz</a:t>
            </a:r>
            <a:r>
              <a:rPr lang="en-US" dirty="0">
                <a:cs typeface="Calibri"/>
              </a:rPr>
              <a:t> + </a:t>
            </a:r>
            <a:r>
              <a:rPr lang="en-US" dirty="0" err="1" smtClean="0">
                <a:cs typeface="Calibri"/>
              </a:rPr>
              <a:t>uv</a:t>
            </a:r>
            <a:r>
              <a:rPr lang="en-US" dirty="0" smtClean="0">
                <a:cs typeface="Calibri"/>
              </a:rPr>
              <a:t>)  and </a:t>
            </a:r>
            <a:r>
              <a:rPr lang="en-US" dirty="0">
                <a:cs typeface="Calibri"/>
              </a:rPr>
              <a:t>f</a:t>
            </a:r>
            <a:r>
              <a:rPr lang="en-US" baseline="-25000" dirty="0">
                <a:cs typeface="Calibri"/>
              </a:rPr>
              <a:t>2</a:t>
            </a:r>
            <a:r>
              <a:rPr lang="en-US" dirty="0">
                <a:cs typeface="Calibri"/>
              </a:rPr>
              <a:t> = (</a:t>
            </a:r>
            <a:r>
              <a:rPr lang="en-US" dirty="0" err="1">
                <a:cs typeface="Calibri"/>
              </a:rPr>
              <a:t>vz</a:t>
            </a:r>
            <a:r>
              <a:rPr lang="en-US" dirty="0">
                <a:cs typeface="Calibri"/>
              </a:rPr>
              <a:t> + </a:t>
            </a:r>
            <a:r>
              <a:rPr lang="en-US" dirty="0" err="1">
                <a:cs typeface="Calibri"/>
              </a:rPr>
              <a:t>wyz</a:t>
            </a:r>
            <a:r>
              <a:rPr lang="en-US" dirty="0">
                <a:cs typeface="Calibri"/>
              </a:rPr>
              <a:t>).</a:t>
            </a:r>
          </a:p>
          <a:p>
            <a:r>
              <a:rPr lang="en-US" dirty="0">
                <a:cs typeface="Calibri"/>
              </a:rPr>
              <a:t>The auxiliary function </a:t>
            </a:r>
            <a:r>
              <a:rPr lang="en-US" dirty="0" err="1">
                <a:cs typeface="Calibri"/>
              </a:rPr>
              <a:t>f</a:t>
            </a:r>
            <a:r>
              <a:rPr lang="en-US" baseline="-25000" dirty="0" err="1">
                <a:cs typeface="Calibri"/>
              </a:rPr>
              <a:t>a</a:t>
            </a:r>
            <a:r>
              <a:rPr lang="en-US" dirty="0">
                <a:cs typeface="Calibri"/>
              </a:rPr>
              <a:t> = f</a:t>
            </a:r>
            <a:r>
              <a:rPr lang="en-US" baseline="-25000" dirty="0">
                <a:cs typeface="Calibri"/>
              </a:rPr>
              <a:t>1</a:t>
            </a:r>
            <a:r>
              <a:rPr lang="en-US" dirty="0">
                <a:cs typeface="Calibri"/>
              </a:rPr>
              <a:t> + f</a:t>
            </a:r>
            <a:r>
              <a:rPr lang="en-US" baseline="-25000" dirty="0">
                <a:cs typeface="Calibri"/>
              </a:rPr>
              <a:t>2</a:t>
            </a:r>
            <a:r>
              <a:rPr lang="en-US" dirty="0">
                <a:cs typeface="Calibri"/>
              </a:rPr>
              <a:t> = (</a:t>
            </a:r>
            <a:r>
              <a:rPr lang="en-US" dirty="0" err="1">
                <a:cs typeface="Calibri"/>
              </a:rPr>
              <a:t>uwz</a:t>
            </a:r>
            <a:r>
              <a:rPr lang="en-US" dirty="0">
                <a:cs typeface="Calibri"/>
              </a:rPr>
              <a:t> + </a:t>
            </a:r>
            <a:r>
              <a:rPr lang="en-US" dirty="0" err="1">
                <a:cs typeface="Calibri"/>
              </a:rPr>
              <a:t>uxz</a:t>
            </a:r>
            <a:r>
              <a:rPr lang="en-US" dirty="0">
                <a:cs typeface="Calibri"/>
              </a:rPr>
              <a:t> + </a:t>
            </a:r>
            <a:r>
              <a:rPr lang="en-US" dirty="0" err="1">
                <a:cs typeface="Calibri"/>
              </a:rPr>
              <a:t>yz</a:t>
            </a:r>
            <a:r>
              <a:rPr lang="en-US" dirty="0">
                <a:cs typeface="Calibri"/>
              </a:rPr>
              <a:t> + </a:t>
            </a:r>
            <a:r>
              <a:rPr lang="en-US" dirty="0" err="1">
                <a:cs typeface="Calibri"/>
              </a:rPr>
              <a:t>uv</a:t>
            </a:r>
            <a:r>
              <a:rPr lang="en-US" dirty="0">
                <a:cs typeface="Calibri"/>
              </a:rPr>
              <a:t> + </a:t>
            </a:r>
            <a:r>
              <a:rPr lang="en-US" dirty="0" err="1">
                <a:cs typeface="Calibri"/>
              </a:rPr>
              <a:t>vz</a:t>
            </a:r>
            <a:r>
              <a:rPr lang="en-US" dirty="0">
                <a:cs typeface="Calibri"/>
              </a:rPr>
              <a:t> + </a:t>
            </a:r>
            <a:r>
              <a:rPr lang="en-US" dirty="0" err="1">
                <a:cs typeface="Calibri"/>
              </a:rPr>
              <a:t>wyz</a:t>
            </a:r>
            <a:r>
              <a:rPr lang="en-US" dirty="0">
                <a:cs typeface="Calibri"/>
              </a:rPr>
              <a:t>).</a:t>
            </a:r>
          </a:p>
          <a:p>
            <a:endParaRPr lang="en-IN" dirty="0"/>
          </a:p>
        </p:txBody>
      </p:sp>
      <p:pic>
        <p:nvPicPr>
          <p:cNvPr id="4" name="Picture 4" descr="A screenshot of a cell phone&#10;&#10;Description automatically generated">
            <a:extLst>
              <a:ext uri="{FF2B5EF4-FFF2-40B4-BE49-F238E27FC236}">
                <a16:creationId xmlns:a16="http://schemas.microsoft.com/office/drawing/2014/main" id="{D254DF5F-CAD6-40B4-B6DD-7337F4F6E5F1}"/>
              </a:ext>
            </a:extLst>
          </p:cNvPr>
          <p:cNvPicPr>
            <a:picLocks noChangeAspect="1"/>
          </p:cNvPicPr>
          <p:nvPr/>
        </p:nvPicPr>
        <p:blipFill rotWithShape="1">
          <a:blip r:embed="rId2"/>
          <a:srcRect r="3797" b="6130"/>
          <a:stretch/>
        </p:blipFill>
        <p:spPr>
          <a:xfrm>
            <a:off x="633483" y="2878612"/>
            <a:ext cx="5625201" cy="2682661"/>
          </a:xfrm>
          <a:prstGeom prst="rect">
            <a:avLst/>
          </a:prstGeom>
        </p:spPr>
      </p:pic>
      <p:sp>
        <p:nvSpPr>
          <p:cNvPr id="5" name="Rectangle 4"/>
          <p:cNvSpPr/>
          <p:nvPr/>
        </p:nvSpPr>
        <p:spPr>
          <a:xfrm>
            <a:off x="6354219" y="3196076"/>
            <a:ext cx="4645877" cy="830997"/>
          </a:xfrm>
          <a:prstGeom prst="rect">
            <a:avLst/>
          </a:prstGeom>
        </p:spPr>
        <p:txBody>
          <a:bodyPr wrap="square">
            <a:spAutoFit/>
          </a:bodyPr>
          <a:lstStyle/>
          <a:p>
            <a:r>
              <a:rPr lang="en-US" sz="2400" dirty="0">
                <a:solidFill>
                  <a:srgbClr val="7030A0"/>
                </a:solidFill>
                <a:cs typeface="Calibri"/>
              </a:rPr>
              <a:t>The prime </a:t>
            </a:r>
            <a:r>
              <a:rPr lang="en-US" sz="2400" dirty="0" smtClean="0">
                <a:solidFill>
                  <a:srgbClr val="7030A0"/>
                </a:solidFill>
                <a:cs typeface="Calibri"/>
              </a:rPr>
              <a:t>rectangle </a:t>
            </a:r>
            <a:r>
              <a:rPr lang="en-US" sz="2400" dirty="0">
                <a:solidFill>
                  <a:srgbClr val="7030A0"/>
                </a:solidFill>
                <a:cs typeface="Calibri"/>
              </a:rPr>
              <a:t>({</a:t>
            </a:r>
            <a:r>
              <a:rPr lang="en-US" sz="2400" dirty="0" err="1">
                <a:solidFill>
                  <a:srgbClr val="7030A0"/>
                </a:solidFill>
                <a:cs typeface="Calibri"/>
              </a:rPr>
              <a:t>yz</a:t>
            </a:r>
            <a:r>
              <a:rPr lang="en-US" sz="2400" dirty="0" smtClean="0">
                <a:solidFill>
                  <a:srgbClr val="7030A0"/>
                </a:solidFill>
                <a:cs typeface="Calibri"/>
              </a:rPr>
              <a:t>, </a:t>
            </a:r>
            <a:r>
              <a:rPr lang="en-US" sz="2400" dirty="0" err="1" smtClean="0">
                <a:solidFill>
                  <a:srgbClr val="7030A0"/>
                </a:solidFill>
                <a:cs typeface="Calibri"/>
              </a:rPr>
              <a:t>wyz</a:t>
            </a:r>
            <a:r>
              <a:rPr lang="en-US" sz="2400" dirty="0">
                <a:solidFill>
                  <a:srgbClr val="7030A0"/>
                </a:solidFill>
                <a:cs typeface="Calibri"/>
              </a:rPr>
              <a:t>},{</a:t>
            </a:r>
            <a:r>
              <a:rPr lang="en-US" sz="2400" dirty="0" err="1">
                <a:solidFill>
                  <a:srgbClr val="7030A0"/>
                </a:solidFill>
                <a:cs typeface="Calibri"/>
              </a:rPr>
              <a:t>y,z</a:t>
            </a:r>
            <a:r>
              <a:rPr lang="en-US" sz="2400" dirty="0">
                <a:solidFill>
                  <a:srgbClr val="7030A0"/>
                </a:solidFill>
                <a:cs typeface="Calibri"/>
              </a:rPr>
              <a:t>}) </a:t>
            </a:r>
            <a:endParaRPr lang="en-US" sz="2400" dirty="0" smtClean="0">
              <a:solidFill>
                <a:srgbClr val="7030A0"/>
              </a:solidFill>
              <a:cs typeface="Calibri"/>
            </a:endParaRPr>
          </a:p>
          <a:p>
            <a:r>
              <a:rPr lang="en-US" sz="2400" dirty="0" smtClean="0">
                <a:solidFill>
                  <a:srgbClr val="7030A0"/>
                </a:solidFill>
                <a:cs typeface="Calibri"/>
              </a:rPr>
              <a:t>The corresponding </a:t>
            </a:r>
            <a:r>
              <a:rPr lang="en-US" sz="2400" dirty="0">
                <a:solidFill>
                  <a:srgbClr val="7030A0"/>
                </a:solidFill>
                <a:cs typeface="Calibri"/>
              </a:rPr>
              <a:t>cube </a:t>
            </a:r>
            <a:r>
              <a:rPr lang="en-US" sz="2400" dirty="0" err="1">
                <a:solidFill>
                  <a:srgbClr val="7030A0"/>
                </a:solidFill>
                <a:cs typeface="Calibri"/>
              </a:rPr>
              <a:t>yz</a:t>
            </a:r>
            <a:r>
              <a:rPr lang="en-US" sz="2400" dirty="0">
                <a:solidFill>
                  <a:srgbClr val="7030A0"/>
                </a:solidFill>
                <a:cs typeface="Calibri"/>
              </a:rPr>
              <a:t>. </a:t>
            </a:r>
            <a:endParaRPr lang="en-IN" sz="2400" dirty="0">
              <a:solidFill>
                <a:srgbClr val="7030A0"/>
              </a:solidFill>
            </a:endParaRPr>
          </a:p>
        </p:txBody>
      </p:sp>
    </p:spTree>
    <p:extLst>
      <p:ext uri="{BB962C8B-B14F-4D97-AF65-F5344CB8AC3E}">
        <p14:creationId xmlns:p14="http://schemas.microsoft.com/office/powerpoint/2010/main" val="409975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ECF4-212E-4D97-BC6E-8D2D04CCE9F7}"/>
              </a:ext>
            </a:extLst>
          </p:cNvPr>
          <p:cNvSpPr>
            <a:spLocks noGrp="1"/>
          </p:cNvSpPr>
          <p:nvPr>
            <p:ph type="title"/>
          </p:nvPr>
        </p:nvSpPr>
        <p:spPr>
          <a:xfrm>
            <a:off x="838200" y="365125"/>
            <a:ext cx="10515600" cy="739410"/>
          </a:xfrm>
        </p:spPr>
        <p:txBody>
          <a:bodyPr/>
          <a:lstStyle/>
          <a:p>
            <a:r>
              <a:rPr lang="en-US" b="1" dirty="0">
                <a:cs typeface="Calibri Light"/>
              </a:rPr>
              <a:t>Cube </a:t>
            </a:r>
            <a:r>
              <a:rPr lang="en-US" b="1" dirty="0" smtClean="0">
                <a:cs typeface="Calibri Light"/>
              </a:rPr>
              <a:t>Extraction</a:t>
            </a:r>
            <a:endParaRPr lang="en-US" b="1" dirty="0">
              <a:cs typeface="Calibri Light"/>
            </a:endParaRPr>
          </a:p>
        </p:txBody>
      </p:sp>
      <p:sp>
        <p:nvSpPr>
          <p:cNvPr id="3" name="Content Placeholder 2">
            <a:extLst>
              <a:ext uri="{FF2B5EF4-FFF2-40B4-BE49-F238E27FC236}">
                <a16:creationId xmlns:a16="http://schemas.microsoft.com/office/drawing/2014/main" id="{CB0AD8C6-DCCB-43E3-BB08-C07A19939FDF}"/>
              </a:ext>
            </a:extLst>
          </p:cNvPr>
          <p:cNvSpPr>
            <a:spLocks noGrp="1"/>
          </p:cNvSpPr>
          <p:nvPr>
            <p:ph idx="1"/>
          </p:nvPr>
        </p:nvSpPr>
        <p:spPr>
          <a:xfrm>
            <a:off x="838200" y="1171087"/>
            <a:ext cx="10515600" cy="5367337"/>
          </a:xfrm>
        </p:spPr>
        <p:txBody>
          <a:bodyPr vert="horz" lIns="91440" tIns="45720" rIns="91440" bIns="45720" rtlCol="0" anchor="t">
            <a:normAutofit/>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5" name="Picture 5" descr="A close up of a logo&#10;&#10;Description automatically generated">
            <a:extLst>
              <a:ext uri="{FF2B5EF4-FFF2-40B4-BE49-F238E27FC236}">
                <a16:creationId xmlns:a16="http://schemas.microsoft.com/office/drawing/2014/main" id="{F66C4DA8-21EC-4BAE-95F5-1D176CA0DC61}"/>
              </a:ext>
            </a:extLst>
          </p:cNvPr>
          <p:cNvPicPr>
            <a:picLocks noChangeAspect="1"/>
          </p:cNvPicPr>
          <p:nvPr/>
        </p:nvPicPr>
        <p:blipFill>
          <a:blip r:embed="rId2"/>
          <a:stretch>
            <a:fillRect/>
          </a:stretch>
        </p:blipFill>
        <p:spPr>
          <a:xfrm>
            <a:off x="838200" y="1643786"/>
            <a:ext cx="9112738" cy="3520444"/>
          </a:xfrm>
          <a:prstGeom prst="rect">
            <a:avLst/>
          </a:prstGeom>
        </p:spPr>
      </p:pic>
    </p:spTree>
    <p:extLst>
      <p:ext uri="{BB962C8B-B14F-4D97-AF65-F5344CB8AC3E}">
        <p14:creationId xmlns:p14="http://schemas.microsoft.com/office/powerpoint/2010/main" val="109376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lgn="ctr">
              <a:buNone/>
            </a:pPr>
            <a:r>
              <a:rPr lang="en-IN" sz="3600" b="1" dirty="0" smtClean="0"/>
              <a:t>Thank You</a:t>
            </a:r>
            <a:endParaRPr lang="en-IN" sz="3600" b="1" dirty="0"/>
          </a:p>
        </p:txBody>
      </p:sp>
    </p:spTree>
    <p:extLst>
      <p:ext uri="{BB962C8B-B14F-4D97-AF65-F5344CB8AC3E}">
        <p14:creationId xmlns:p14="http://schemas.microsoft.com/office/powerpoint/2010/main" val="267317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B544-C4B5-4478-B629-2CC10E96DB3C}"/>
              </a:ext>
            </a:extLst>
          </p:cNvPr>
          <p:cNvSpPr>
            <a:spLocks noGrp="1"/>
          </p:cNvSpPr>
          <p:nvPr>
            <p:ph type="title"/>
          </p:nvPr>
        </p:nvSpPr>
        <p:spPr>
          <a:xfrm>
            <a:off x="799123" y="120894"/>
            <a:ext cx="10515600" cy="954333"/>
          </a:xfrm>
        </p:spPr>
        <p:txBody>
          <a:bodyPr/>
          <a:lstStyle/>
          <a:p>
            <a:r>
              <a:rPr lang="en-US" b="1" dirty="0">
                <a:ea typeface="+mj-lt"/>
                <a:cs typeface="+mj-lt"/>
              </a:rPr>
              <a:t>Technology Mapping</a:t>
            </a:r>
            <a:endParaRPr lang="en-US" b="1">
              <a:cs typeface="Calibri Light"/>
            </a:endParaRPr>
          </a:p>
        </p:txBody>
      </p:sp>
      <p:sp>
        <p:nvSpPr>
          <p:cNvPr id="3" name="Content Placeholder 2">
            <a:extLst>
              <a:ext uri="{FF2B5EF4-FFF2-40B4-BE49-F238E27FC236}">
                <a16:creationId xmlns:a16="http://schemas.microsoft.com/office/drawing/2014/main" id="{BF238E25-F13F-4593-9071-F2C11CAAB0B2}"/>
              </a:ext>
            </a:extLst>
          </p:cNvPr>
          <p:cNvSpPr>
            <a:spLocks noGrp="1"/>
          </p:cNvSpPr>
          <p:nvPr>
            <p:ph idx="1"/>
          </p:nvPr>
        </p:nvSpPr>
        <p:spPr>
          <a:xfrm>
            <a:off x="799123" y="1034318"/>
            <a:ext cx="11004061" cy="5650645"/>
          </a:xfrm>
        </p:spPr>
        <p:txBody>
          <a:bodyPr vert="horz" lIns="91440" tIns="45720" rIns="91440" bIns="45720" rtlCol="0" anchor="t">
            <a:normAutofit/>
          </a:bodyPr>
          <a:lstStyle/>
          <a:p>
            <a:r>
              <a:rPr lang="en-US" dirty="0">
                <a:ea typeface="+mn-lt"/>
                <a:cs typeface="+mn-lt"/>
              </a:rPr>
              <a:t>After technology-independent logic synthesis, the circuit components need to be mapped to a set of logic cells constituting the cell library that can be implemented in the targeted technology. This process is called technology mapping.</a:t>
            </a:r>
          </a:p>
          <a:p>
            <a:r>
              <a:rPr lang="en-US" dirty="0">
                <a:ea typeface="+mn-lt"/>
                <a:cs typeface="+mn-lt"/>
              </a:rPr>
              <a:t>The objective of technology mapping may be to minimize circuit area or delay, or to minimize area under delay constraints.</a:t>
            </a:r>
          </a:p>
          <a:p>
            <a:endParaRPr lang="en-US" dirty="0">
              <a:ea typeface="+mn-lt"/>
              <a:cs typeface="+mn-lt"/>
            </a:endParaRPr>
          </a:p>
          <a:p>
            <a:endParaRPr lang="en-US" dirty="0">
              <a:cs typeface="Calibri"/>
            </a:endParaRPr>
          </a:p>
          <a:p>
            <a:endParaRPr lang="en-US" dirty="0">
              <a:cs typeface="Calibri"/>
            </a:endParaRPr>
          </a:p>
          <a:p>
            <a:endParaRPr lang="en-US" dirty="0">
              <a:cs typeface="Calibri"/>
            </a:endParaRPr>
          </a:p>
        </p:txBody>
      </p:sp>
      <p:pic>
        <p:nvPicPr>
          <p:cNvPr id="4" name="Picture 5" descr="A close up of text on a white background&#10;&#10;Description automatically generated">
            <a:extLst>
              <a:ext uri="{FF2B5EF4-FFF2-40B4-BE49-F238E27FC236}">
                <a16:creationId xmlns:a16="http://schemas.microsoft.com/office/drawing/2014/main" id="{4A82CD0C-2303-4FCE-85EE-09BB6A6BF008}"/>
              </a:ext>
            </a:extLst>
          </p:cNvPr>
          <p:cNvPicPr>
            <a:picLocks noChangeAspect="1"/>
          </p:cNvPicPr>
          <p:nvPr/>
        </p:nvPicPr>
        <p:blipFill>
          <a:blip r:embed="rId2"/>
          <a:stretch>
            <a:fillRect/>
          </a:stretch>
        </p:blipFill>
        <p:spPr>
          <a:xfrm>
            <a:off x="2409093" y="3605943"/>
            <a:ext cx="6494583" cy="2909036"/>
          </a:xfrm>
          <a:prstGeom prst="rect">
            <a:avLst/>
          </a:prstGeom>
        </p:spPr>
      </p:pic>
    </p:spTree>
    <p:extLst>
      <p:ext uri="{BB962C8B-B14F-4D97-AF65-F5344CB8AC3E}">
        <p14:creationId xmlns:p14="http://schemas.microsoft.com/office/powerpoint/2010/main" val="336346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D1B2-E3F9-4C60-85FD-5CAB79C88A27}"/>
              </a:ext>
            </a:extLst>
          </p:cNvPr>
          <p:cNvSpPr>
            <a:spLocks noGrp="1"/>
          </p:cNvSpPr>
          <p:nvPr>
            <p:ph type="title"/>
          </p:nvPr>
        </p:nvSpPr>
        <p:spPr>
          <a:xfrm>
            <a:off x="838200" y="365125"/>
            <a:ext cx="10515600" cy="680794"/>
          </a:xfrm>
        </p:spPr>
        <p:txBody>
          <a:bodyPr>
            <a:normAutofit fontScale="90000"/>
          </a:bodyPr>
          <a:lstStyle/>
          <a:p>
            <a:r>
              <a:rPr lang="en-US" b="1" dirty="0">
                <a:cs typeface="Calibri Light"/>
              </a:rPr>
              <a:t>Technology Mapping Example</a:t>
            </a:r>
            <a:endParaRPr lang="en-US" b="1">
              <a:cs typeface="Calibri Light"/>
            </a:endParaRPr>
          </a:p>
        </p:txBody>
      </p:sp>
      <p:sp>
        <p:nvSpPr>
          <p:cNvPr id="3" name="Content Placeholder 2">
            <a:extLst>
              <a:ext uri="{FF2B5EF4-FFF2-40B4-BE49-F238E27FC236}">
                <a16:creationId xmlns:a16="http://schemas.microsoft.com/office/drawing/2014/main" id="{766A475F-6484-428F-AD85-D952E4C6E0D0}"/>
              </a:ext>
            </a:extLst>
          </p:cNvPr>
          <p:cNvSpPr>
            <a:spLocks noGrp="1"/>
          </p:cNvSpPr>
          <p:nvPr>
            <p:ph idx="1"/>
          </p:nvPr>
        </p:nvSpPr>
        <p:spPr>
          <a:xfrm>
            <a:off x="838200" y="1210164"/>
            <a:ext cx="10515600" cy="4966799"/>
          </a:xfrm>
        </p:spPr>
        <p:txBody>
          <a:bodyPr vert="horz" lIns="91440" tIns="45720" rIns="91440" bIns="45720" rtlCol="0" anchor="t">
            <a:normAutofit/>
          </a:bodyPr>
          <a:lstStyle/>
          <a:p>
            <a:r>
              <a:rPr lang="en-US" dirty="0">
                <a:ea typeface="+mn-lt"/>
                <a:cs typeface="+mn-lt"/>
              </a:rPr>
              <a:t>Suppose that the cell library has only an inverter, a two-input NAND gate, and a three-input NAND gate, with area costs 1, 2, and 3, respectively.</a:t>
            </a:r>
          </a:p>
          <a:p>
            <a:r>
              <a:rPr lang="en-US" dirty="0">
                <a:ea typeface="+mn-lt"/>
                <a:cs typeface="+mn-lt"/>
              </a:rPr>
              <a:t>We first implement the circuit with only inverters and two-input NAND gates, as shown in Fig. 6.8b. The area cost is 9.</a:t>
            </a:r>
          </a:p>
          <a:p>
            <a:r>
              <a:rPr lang="en-US" dirty="0">
                <a:ea typeface="+mn-lt"/>
                <a:cs typeface="+mn-lt"/>
              </a:rPr>
              <a:t>A trivial technology mapping for this circuit is shown in Fig. 6.8c.</a:t>
            </a:r>
          </a:p>
          <a:p>
            <a:r>
              <a:rPr lang="en-US" dirty="0">
                <a:ea typeface="+mn-lt"/>
                <a:cs typeface="+mn-lt"/>
              </a:rPr>
              <a:t>We can take advantage of the three-input NAND gate available in the cell library and obtain the alternative technology mapping shown in Fig. 6.8d. The area cost is now only 7.</a:t>
            </a:r>
            <a:endParaRPr lang="en-US" dirty="0">
              <a:cs typeface="Calibri" panose="020F0502020204030204"/>
            </a:endParaRPr>
          </a:p>
        </p:txBody>
      </p:sp>
    </p:spTree>
    <p:extLst>
      <p:ext uri="{BB962C8B-B14F-4D97-AF65-F5344CB8AC3E}">
        <p14:creationId xmlns:p14="http://schemas.microsoft.com/office/powerpoint/2010/main" val="66525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2F85-83FF-4F0F-A434-263ED002D78C}"/>
              </a:ext>
            </a:extLst>
          </p:cNvPr>
          <p:cNvSpPr>
            <a:spLocks noGrp="1"/>
          </p:cNvSpPr>
          <p:nvPr>
            <p:ph type="title"/>
          </p:nvPr>
        </p:nvSpPr>
        <p:spPr>
          <a:xfrm>
            <a:off x="838200" y="365125"/>
            <a:ext cx="10515600" cy="729640"/>
          </a:xfrm>
        </p:spPr>
        <p:txBody>
          <a:bodyPr/>
          <a:lstStyle/>
          <a:p>
            <a:r>
              <a:rPr lang="en-US" b="1" dirty="0">
                <a:cs typeface="Calibri Light"/>
              </a:rPr>
              <a:t>Approach to Technology Mapping</a:t>
            </a:r>
            <a:endParaRPr lang="en-US" b="1">
              <a:cs typeface="Calibri Light"/>
            </a:endParaRPr>
          </a:p>
        </p:txBody>
      </p:sp>
      <p:sp>
        <p:nvSpPr>
          <p:cNvPr id="3" name="Content Placeholder 2">
            <a:extLst>
              <a:ext uri="{FF2B5EF4-FFF2-40B4-BE49-F238E27FC236}">
                <a16:creationId xmlns:a16="http://schemas.microsoft.com/office/drawing/2014/main" id="{541A4046-97CF-4B69-8F02-74AE7A3839CF}"/>
              </a:ext>
            </a:extLst>
          </p:cNvPr>
          <p:cNvSpPr>
            <a:spLocks noGrp="1"/>
          </p:cNvSpPr>
          <p:nvPr>
            <p:ph idx="1"/>
          </p:nvPr>
        </p:nvSpPr>
        <p:spPr>
          <a:xfrm>
            <a:off x="838200" y="1141779"/>
            <a:ext cx="10515600" cy="5035184"/>
          </a:xfrm>
        </p:spPr>
        <p:txBody>
          <a:bodyPr vert="horz" lIns="91440" tIns="45720" rIns="91440" bIns="45720" rtlCol="0" anchor="t">
            <a:normAutofit/>
          </a:bodyPr>
          <a:lstStyle/>
          <a:p>
            <a:r>
              <a:rPr lang="en-US" dirty="0">
                <a:solidFill>
                  <a:srgbClr val="FF0000"/>
                </a:solidFill>
                <a:cs typeface="Calibri"/>
              </a:rPr>
              <a:t>Network Covering</a:t>
            </a:r>
            <a:r>
              <a:rPr lang="en-US" dirty="0">
                <a:cs typeface="Calibri"/>
              </a:rPr>
              <a:t>: It is </a:t>
            </a:r>
            <a:r>
              <a:rPr lang="en-US" dirty="0">
                <a:ea typeface="+mn-lt"/>
                <a:cs typeface="+mn-lt"/>
              </a:rPr>
              <a:t>the process of replacing subnetworks of the technology-independent logic network with cells from the cell library such that the whole network is covered, and the desired objective is met.</a:t>
            </a:r>
            <a:endParaRPr lang="en-US">
              <a:ea typeface="+mn-lt"/>
              <a:cs typeface="+mn-lt"/>
            </a:endParaRPr>
          </a:p>
          <a:p>
            <a:pPr lvl="1"/>
            <a:r>
              <a:rPr lang="en-US">
                <a:solidFill>
                  <a:srgbClr val="FF0000"/>
                </a:solidFill>
                <a:ea typeface="+mn-lt"/>
                <a:cs typeface="+mn-lt"/>
              </a:rPr>
              <a:t>Subject Graph:</a:t>
            </a:r>
            <a:r>
              <a:rPr lang="en-US">
                <a:ea typeface="+mn-lt"/>
                <a:cs typeface="+mn-lt"/>
              </a:rPr>
              <a:t> The technology-independent logic network is first converted into a graph in which each node is derived from a set of base functions Example: a possible set of base functions may consist of an inverter and a two-input NAND gate. Such a graph is called the subject graph.</a:t>
            </a:r>
            <a:endParaRPr lang="en-US">
              <a:cs typeface="Calibri"/>
            </a:endParaRPr>
          </a:p>
          <a:p>
            <a:pPr lvl="1"/>
            <a:r>
              <a:rPr lang="en-US">
                <a:solidFill>
                  <a:srgbClr val="FF0000"/>
                </a:solidFill>
                <a:cs typeface="Calibri"/>
              </a:rPr>
              <a:t>Pattern Graph</a:t>
            </a:r>
            <a:r>
              <a:rPr lang="en-US">
                <a:solidFill>
                  <a:srgbClr val="000000"/>
                </a:solidFill>
                <a:cs typeface="Calibri"/>
              </a:rPr>
              <a:t>: </a:t>
            </a:r>
            <a:r>
              <a:rPr lang="en-US">
                <a:ea typeface="+mn-lt"/>
                <a:cs typeface="+mn-lt"/>
              </a:rPr>
              <a:t>Each cell in the cell library is also represented by a graph in which each node is derived from the set of base functions. Such a graph is called the pattern graph.</a:t>
            </a:r>
            <a:endParaRPr lang="en-US" dirty="0">
              <a:solidFill>
                <a:srgbClr val="000000"/>
              </a:solidFill>
              <a:cs typeface="Calibri"/>
            </a:endParaRPr>
          </a:p>
          <a:p>
            <a:pPr lvl="1"/>
            <a:endParaRPr lang="en-US" dirty="0">
              <a:solidFill>
                <a:srgbClr val="FF0000"/>
              </a:solidFill>
              <a:cs typeface="Calibri"/>
            </a:endParaRPr>
          </a:p>
        </p:txBody>
      </p:sp>
    </p:spTree>
    <p:extLst>
      <p:ext uri="{BB962C8B-B14F-4D97-AF65-F5344CB8AC3E}">
        <p14:creationId xmlns:p14="http://schemas.microsoft.com/office/powerpoint/2010/main" val="25739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F925-7860-4E52-B9A0-A557B42F8217}"/>
              </a:ext>
            </a:extLst>
          </p:cNvPr>
          <p:cNvSpPr>
            <a:spLocks noGrp="1"/>
          </p:cNvSpPr>
          <p:nvPr>
            <p:ph type="title"/>
          </p:nvPr>
        </p:nvSpPr>
        <p:spPr>
          <a:xfrm>
            <a:off x="427893" y="1156433"/>
            <a:ext cx="10925907" cy="1325563"/>
          </a:xfrm>
        </p:spPr>
        <p:txBody>
          <a:bodyPr/>
          <a:lstStyle/>
          <a:p>
            <a:r>
              <a:rPr lang="en-US">
                <a:cs typeface="Calibri Light"/>
              </a:rPr>
              <a:t>Text Book</a:t>
            </a:r>
            <a:endParaRPr lang="en-US"/>
          </a:p>
        </p:txBody>
      </p:sp>
      <p:sp>
        <p:nvSpPr>
          <p:cNvPr id="3" name="Content Placeholder 2">
            <a:extLst>
              <a:ext uri="{FF2B5EF4-FFF2-40B4-BE49-F238E27FC236}">
                <a16:creationId xmlns:a16="http://schemas.microsoft.com/office/drawing/2014/main" id="{9CA183DB-2F8C-4875-BC10-83FA9EA07051}"/>
              </a:ext>
            </a:extLst>
          </p:cNvPr>
          <p:cNvSpPr>
            <a:spLocks noGrp="1"/>
          </p:cNvSpPr>
          <p:nvPr>
            <p:ph idx="1"/>
          </p:nvPr>
        </p:nvSpPr>
        <p:spPr>
          <a:xfrm>
            <a:off x="877277" y="2226163"/>
            <a:ext cx="10515600" cy="4351338"/>
          </a:xfrm>
        </p:spPr>
        <p:txBody>
          <a:bodyPr vert="horz" lIns="91440" tIns="45720" rIns="91440" bIns="45720" rtlCol="0" anchor="t">
            <a:normAutofit/>
          </a:bodyPr>
          <a:lstStyle/>
          <a:p>
            <a:endParaRPr lang="en-US" dirty="0">
              <a:ea typeface="+mn-lt"/>
              <a:cs typeface="+mn-lt"/>
            </a:endParaRPr>
          </a:p>
          <a:p>
            <a:r>
              <a:rPr lang="en-US" dirty="0" smtClean="0">
                <a:ea typeface="+mn-lt"/>
                <a:cs typeface="+mn-lt"/>
              </a:rPr>
              <a:t>Chapter 6, Z</a:t>
            </a:r>
            <a:r>
              <a:rPr lang="en-US" dirty="0">
                <a:ea typeface="+mn-lt"/>
                <a:cs typeface="+mn-lt"/>
              </a:rPr>
              <a:t>. </a:t>
            </a:r>
            <a:r>
              <a:rPr lang="en-US" dirty="0" err="1">
                <a:ea typeface="+mn-lt"/>
                <a:cs typeface="+mn-lt"/>
              </a:rPr>
              <a:t>Kohavi</a:t>
            </a:r>
            <a:r>
              <a:rPr lang="en-US" dirty="0">
                <a:ea typeface="+mn-lt"/>
                <a:cs typeface="+mn-lt"/>
              </a:rPr>
              <a:t> and N. </a:t>
            </a:r>
            <a:r>
              <a:rPr lang="en-US" dirty="0" err="1">
                <a:ea typeface="+mn-lt"/>
                <a:cs typeface="+mn-lt"/>
              </a:rPr>
              <a:t>Jha</a:t>
            </a:r>
            <a:r>
              <a:rPr lang="en-US" dirty="0">
                <a:ea typeface="+mn-lt"/>
                <a:cs typeface="+mn-lt"/>
              </a:rPr>
              <a:t>, Switching and Finite Automata Theory, 3rd Ed., Cambridge University Press, 2010.</a:t>
            </a:r>
            <a:endParaRPr lang="en-US" dirty="0">
              <a:cs typeface="Calibri" panose="020F0502020204030204"/>
            </a:endParaRPr>
          </a:p>
        </p:txBody>
      </p:sp>
    </p:spTree>
    <p:extLst>
      <p:ext uri="{BB962C8B-B14F-4D97-AF65-F5344CB8AC3E}">
        <p14:creationId xmlns:p14="http://schemas.microsoft.com/office/powerpoint/2010/main" val="377945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112D-0402-4EAF-B32D-EEECB8FD8F1C}"/>
              </a:ext>
            </a:extLst>
          </p:cNvPr>
          <p:cNvSpPr>
            <a:spLocks noGrp="1"/>
          </p:cNvSpPr>
          <p:nvPr>
            <p:ph type="title"/>
          </p:nvPr>
        </p:nvSpPr>
        <p:spPr>
          <a:xfrm>
            <a:off x="838200" y="365125"/>
            <a:ext cx="10515600" cy="751822"/>
          </a:xfrm>
        </p:spPr>
        <p:txBody>
          <a:bodyPr>
            <a:normAutofit/>
          </a:bodyPr>
          <a:lstStyle/>
          <a:p>
            <a:r>
              <a:rPr lang="en-US" b="1">
                <a:cs typeface="Calibri Light"/>
              </a:rPr>
              <a:t>Network Cover Cont'd...</a:t>
            </a:r>
          </a:p>
        </p:txBody>
      </p:sp>
      <p:pic>
        <p:nvPicPr>
          <p:cNvPr id="4" name="Picture 4" descr="A screenshot of a cell phone&#10;&#10;Description automatically generated">
            <a:extLst>
              <a:ext uri="{FF2B5EF4-FFF2-40B4-BE49-F238E27FC236}">
                <a16:creationId xmlns:a16="http://schemas.microsoft.com/office/drawing/2014/main" id="{DD2D703E-4C85-4901-BB97-1A5B45E63203}"/>
              </a:ext>
            </a:extLst>
          </p:cNvPr>
          <p:cNvPicPr>
            <a:picLocks noGrp="1" noChangeAspect="1"/>
          </p:cNvPicPr>
          <p:nvPr>
            <p:ph idx="1"/>
          </p:nvPr>
        </p:nvPicPr>
        <p:blipFill>
          <a:blip r:embed="rId2"/>
          <a:stretch>
            <a:fillRect/>
          </a:stretch>
        </p:blipFill>
        <p:spPr>
          <a:xfrm>
            <a:off x="880940" y="1625338"/>
            <a:ext cx="4334119" cy="4652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descr="A close up of text on a white background&#10;&#10;Description automatically generated">
            <a:extLst>
              <a:ext uri="{FF2B5EF4-FFF2-40B4-BE49-F238E27FC236}">
                <a16:creationId xmlns:a16="http://schemas.microsoft.com/office/drawing/2014/main" id="{7699401A-1E6D-4C3F-8A7F-BA494C5B0C80}"/>
              </a:ext>
            </a:extLst>
          </p:cNvPr>
          <p:cNvPicPr>
            <a:picLocks noChangeAspect="1"/>
          </p:cNvPicPr>
          <p:nvPr/>
        </p:nvPicPr>
        <p:blipFill>
          <a:blip r:embed="rId3"/>
          <a:stretch>
            <a:fillRect/>
          </a:stretch>
        </p:blipFill>
        <p:spPr>
          <a:xfrm>
            <a:off x="5672016" y="2453856"/>
            <a:ext cx="5312506" cy="3923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E54E4270-9DD2-45EF-BEB0-8A685DCE7902}"/>
              </a:ext>
            </a:extLst>
          </p:cNvPr>
          <p:cNvSpPr txBox="1"/>
          <p:nvPr/>
        </p:nvSpPr>
        <p:spPr>
          <a:xfrm>
            <a:off x="5955323" y="1754554"/>
            <a:ext cx="30265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Pattern Graph:</a:t>
            </a:r>
            <a:endParaRPr lang="en-US" dirty="0">
              <a:cs typeface="Calibri"/>
            </a:endParaRPr>
          </a:p>
        </p:txBody>
      </p:sp>
    </p:spTree>
    <p:extLst>
      <p:ext uri="{BB962C8B-B14F-4D97-AF65-F5344CB8AC3E}">
        <p14:creationId xmlns:p14="http://schemas.microsoft.com/office/powerpoint/2010/main" val="405277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DDC-3282-4D66-98A9-69B01594B522}"/>
              </a:ext>
            </a:extLst>
          </p:cNvPr>
          <p:cNvSpPr>
            <a:spLocks noGrp="1"/>
          </p:cNvSpPr>
          <p:nvPr>
            <p:ph type="title"/>
          </p:nvPr>
        </p:nvSpPr>
        <p:spPr>
          <a:xfrm>
            <a:off x="838200" y="365125"/>
            <a:ext cx="10515600" cy="700333"/>
          </a:xfrm>
        </p:spPr>
        <p:txBody>
          <a:bodyPr/>
          <a:lstStyle/>
          <a:p>
            <a:r>
              <a:rPr lang="en-US" b="1">
                <a:ea typeface="+mj-lt"/>
                <a:cs typeface="+mj-lt"/>
              </a:rPr>
              <a:t>Steps in Technology Mapping</a:t>
            </a:r>
            <a:endParaRPr lang="en-US" b="1">
              <a:cs typeface="Calibri Light"/>
            </a:endParaRPr>
          </a:p>
        </p:txBody>
      </p:sp>
      <p:sp>
        <p:nvSpPr>
          <p:cNvPr id="3" name="Content Placeholder 2">
            <a:extLst>
              <a:ext uri="{FF2B5EF4-FFF2-40B4-BE49-F238E27FC236}">
                <a16:creationId xmlns:a16="http://schemas.microsoft.com/office/drawing/2014/main" id="{4E407753-DA62-4A78-9E24-6DC665BDEC0A}"/>
              </a:ext>
            </a:extLst>
          </p:cNvPr>
          <p:cNvSpPr>
            <a:spLocks noGrp="1"/>
          </p:cNvSpPr>
          <p:nvPr>
            <p:ph idx="1"/>
          </p:nvPr>
        </p:nvSpPr>
        <p:spPr>
          <a:xfrm>
            <a:off x="838200" y="1112472"/>
            <a:ext cx="10515600" cy="5064491"/>
          </a:xfrm>
        </p:spPr>
        <p:txBody>
          <a:bodyPr vert="horz" lIns="91440" tIns="45720" rIns="91440" bIns="45720" rtlCol="0" anchor="t">
            <a:normAutofit/>
          </a:bodyPr>
          <a:lstStyle/>
          <a:p>
            <a:pPr marL="285750" indent="-514350">
              <a:buAutoNum type="arabicPeriod"/>
            </a:pPr>
            <a:endParaRPr lang="en-US" sz="3200" dirty="0">
              <a:ea typeface="+mn-lt"/>
              <a:cs typeface="+mn-lt"/>
            </a:endParaRPr>
          </a:p>
          <a:p>
            <a:pPr marL="285750" indent="-514350">
              <a:buAutoNum type="arabicPeriod"/>
            </a:pPr>
            <a:endParaRPr lang="en-US" sz="3200" dirty="0">
              <a:ea typeface="+mn-lt"/>
              <a:cs typeface="+mn-lt"/>
            </a:endParaRPr>
          </a:p>
          <a:p>
            <a:pPr marL="285750" indent="-514350">
              <a:buAutoNum type="arabicPeriod"/>
            </a:pPr>
            <a:r>
              <a:rPr lang="en-US" sz="3200">
                <a:ea typeface="+mn-lt"/>
                <a:cs typeface="+mn-lt"/>
              </a:rPr>
              <a:t>Decomposition into base functions</a:t>
            </a:r>
            <a:endParaRPr lang="en-US" sz="3200">
              <a:cs typeface="Calibri"/>
            </a:endParaRPr>
          </a:p>
          <a:p>
            <a:pPr marL="285750" indent="-514350">
              <a:buAutoNum type="arabicPeriod"/>
            </a:pPr>
            <a:r>
              <a:rPr lang="en-US" sz="3200">
                <a:ea typeface="+mn-lt"/>
                <a:cs typeface="+mn-lt"/>
              </a:rPr>
              <a:t>Partitioning networks into subject graphs</a:t>
            </a:r>
          </a:p>
          <a:p>
            <a:pPr marL="285750" indent="-514350">
              <a:buAutoNum type="arabicPeriod"/>
            </a:pPr>
            <a:r>
              <a:rPr lang="en-US" sz="3200">
                <a:ea typeface="+mn-lt"/>
                <a:cs typeface="+mn-lt"/>
              </a:rPr>
              <a:t>Obtaining matches</a:t>
            </a:r>
          </a:p>
          <a:p>
            <a:pPr marL="285750" indent="-514350">
              <a:buAutoNum type="arabicPeriod"/>
            </a:pPr>
            <a:r>
              <a:rPr lang="en-US" sz="3200">
                <a:ea typeface="+mn-lt"/>
                <a:cs typeface="+mn-lt"/>
              </a:rPr>
              <a:t>Obtaining the network cover</a:t>
            </a:r>
            <a:endParaRPr lang="en-US" sz="3200">
              <a:cs typeface="Calibri"/>
            </a:endParaRPr>
          </a:p>
        </p:txBody>
      </p:sp>
    </p:spTree>
    <p:extLst>
      <p:ext uri="{BB962C8B-B14F-4D97-AF65-F5344CB8AC3E}">
        <p14:creationId xmlns:p14="http://schemas.microsoft.com/office/powerpoint/2010/main" val="421125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F0EA-32D8-48A3-A8CA-22190D43F483}"/>
              </a:ext>
            </a:extLst>
          </p:cNvPr>
          <p:cNvSpPr>
            <a:spLocks noGrp="1"/>
          </p:cNvSpPr>
          <p:nvPr>
            <p:ph type="title"/>
          </p:nvPr>
        </p:nvSpPr>
        <p:spPr>
          <a:xfrm>
            <a:off x="838200" y="365125"/>
            <a:ext cx="10515600" cy="964102"/>
          </a:xfrm>
        </p:spPr>
        <p:txBody>
          <a:bodyPr/>
          <a:lstStyle/>
          <a:p>
            <a:r>
              <a:rPr lang="en-US" b="1">
                <a:ea typeface="+mj-lt"/>
                <a:cs typeface="+mj-lt"/>
              </a:rPr>
              <a:t>Decomposing a network into base functions</a:t>
            </a:r>
            <a:endParaRPr lang="en-US" b="1">
              <a:cs typeface="Calibri Light"/>
            </a:endParaRPr>
          </a:p>
        </p:txBody>
      </p:sp>
      <p:sp>
        <p:nvSpPr>
          <p:cNvPr id="3" name="Content Placeholder 2">
            <a:extLst>
              <a:ext uri="{FF2B5EF4-FFF2-40B4-BE49-F238E27FC236}">
                <a16:creationId xmlns:a16="http://schemas.microsoft.com/office/drawing/2014/main" id="{9B44F322-12D2-4C38-A568-078C7D24DDF7}"/>
              </a:ext>
            </a:extLst>
          </p:cNvPr>
          <p:cNvSpPr>
            <a:spLocks noGrp="1"/>
          </p:cNvSpPr>
          <p:nvPr>
            <p:ph idx="1"/>
          </p:nvPr>
        </p:nvSpPr>
        <p:spPr>
          <a:xfrm>
            <a:off x="838200" y="1327395"/>
            <a:ext cx="10515600" cy="5199191"/>
          </a:xfrm>
        </p:spPr>
        <p:txBody>
          <a:bodyPr vert="horz" lIns="91440" tIns="45720" rIns="91440" bIns="45720" rtlCol="0" anchor="t">
            <a:normAutofit lnSpcReduction="10000"/>
          </a:bodyPr>
          <a:lstStyle/>
          <a:p>
            <a:r>
              <a:rPr lang="en-US">
                <a:ea typeface="+mn-lt"/>
                <a:cs typeface="+mn-lt"/>
              </a:rPr>
              <a:t>To decompose arbitrary network into a set of base functions, the set must be functionally complete.</a:t>
            </a:r>
          </a:p>
          <a:p>
            <a:r>
              <a:rPr lang="en-US">
                <a:ea typeface="+mn-lt"/>
                <a:cs typeface="+mn-lt"/>
              </a:rPr>
              <a:t>It could consist of an inverter, a two-input OR, and a two-input AND.</a:t>
            </a:r>
          </a:p>
          <a:p>
            <a:r>
              <a:rPr lang="en-US">
                <a:ea typeface="+mn-lt"/>
                <a:cs typeface="+mn-lt"/>
              </a:rPr>
              <a:t>Other possible sets of base functions include: an inverter and a two-input NAND supported by a cell library that includes {INV, NAND2} an inverter and two-input NOR gate supported by a cell library that includes {INV, NOR2</a:t>
            </a:r>
            <a:r>
              <a:rPr lang="en-US" dirty="0">
                <a:ea typeface="+mn-lt"/>
                <a:cs typeface="+mn-lt"/>
              </a:rPr>
              <a:t>}</a:t>
            </a:r>
            <a:endParaRPr lang="en-US">
              <a:ea typeface="+mn-lt"/>
              <a:cs typeface="+mn-lt"/>
            </a:endParaRPr>
          </a:p>
          <a:p>
            <a:r>
              <a:rPr lang="en-US">
                <a:ea typeface="+mn-lt"/>
                <a:cs typeface="+mn-lt"/>
              </a:rPr>
              <a:t>Even though an inverter can be obtained from a NAND or NOR gate by shorting its inputs, explicitly including an inverter in the set of base functions leads to lower cost.</a:t>
            </a:r>
          </a:p>
          <a:p>
            <a:r>
              <a:rPr lang="en-US">
                <a:ea typeface="+mn-lt"/>
                <a:cs typeface="+mn-lt"/>
              </a:rPr>
              <a:t>With the above choice of base functions, a trivial network cover always exists.</a:t>
            </a:r>
            <a:endParaRPr lang="en-US" dirty="0">
              <a:cs typeface="Calibri"/>
            </a:endParaRPr>
          </a:p>
        </p:txBody>
      </p:sp>
    </p:spTree>
    <p:extLst>
      <p:ext uri="{BB962C8B-B14F-4D97-AF65-F5344CB8AC3E}">
        <p14:creationId xmlns:p14="http://schemas.microsoft.com/office/powerpoint/2010/main" val="284066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9935-B588-4950-980F-661A14610BED}"/>
              </a:ext>
            </a:extLst>
          </p:cNvPr>
          <p:cNvSpPr>
            <a:spLocks noGrp="1"/>
          </p:cNvSpPr>
          <p:nvPr>
            <p:ph type="title"/>
          </p:nvPr>
        </p:nvSpPr>
        <p:spPr>
          <a:xfrm>
            <a:off x="838200" y="365125"/>
            <a:ext cx="10515600" cy="689069"/>
          </a:xfrm>
        </p:spPr>
        <p:txBody>
          <a:bodyPr>
            <a:normAutofit fontScale="90000"/>
          </a:bodyPr>
          <a:lstStyle/>
          <a:p>
            <a:r>
              <a:rPr lang="en-US" b="1">
                <a:ea typeface="+mj-lt"/>
                <a:cs typeface="+mj-lt"/>
              </a:rPr>
              <a:t>Partitioning a network into subject graphs</a:t>
            </a:r>
            <a:endParaRPr lang="en-US" b="1">
              <a:cs typeface="Calibri Light"/>
            </a:endParaRPr>
          </a:p>
        </p:txBody>
      </p:sp>
      <p:sp>
        <p:nvSpPr>
          <p:cNvPr id="3" name="Content Placeholder 2">
            <a:extLst>
              <a:ext uri="{FF2B5EF4-FFF2-40B4-BE49-F238E27FC236}">
                <a16:creationId xmlns:a16="http://schemas.microsoft.com/office/drawing/2014/main" id="{F9546EF6-1251-4ED8-A851-6F3224DF5F51}"/>
              </a:ext>
            </a:extLst>
          </p:cNvPr>
          <p:cNvSpPr>
            <a:spLocks noGrp="1"/>
          </p:cNvSpPr>
          <p:nvPr>
            <p:ph idx="1"/>
          </p:nvPr>
        </p:nvSpPr>
        <p:spPr>
          <a:xfrm>
            <a:off x="838200" y="1287743"/>
            <a:ext cx="10515600" cy="5158161"/>
          </a:xfrm>
        </p:spPr>
        <p:txBody>
          <a:bodyPr vert="horz" lIns="91440" tIns="45720" rIns="91440" bIns="45720" rtlCol="0" anchor="t">
            <a:normAutofit/>
          </a:bodyPr>
          <a:lstStyle/>
          <a:p>
            <a:r>
              <a:rPr lang="en-US">
                <a:ea typeface="+mn-lt"/>
                <a:cs typeface="+mn-lt"/>
              </a:rPr>
              <a:t>The network is partitioned into a set of connected subject graphs and each such subject graph is then subjected to the matching and network-covering steps.</a:t>
            </a:r>
          </a:p>
          <a:p>
            <a:r>
              <a:rPr lang="en-US">
                <a:ea typeface="+mn-lt"/>
                <a:cs typeface="+mn-lt"/>
              </a:rPr>
              <a:t>A popular way of partitioning the network is in terms of subnetworks called leaf-directed-acyclic graphs (leaf-DAGs).</a:t>
            </a:r>
          </a:p>
          <a:p>
            <a:r>
              <a:rPr lang="en-US">
                <a:ea typeface="+mn-lt"/>
                <a:cs typeface="+mn-lt"/>
              </a:rPr>
              <a:t>A leaf-DAG does not have any internal fanouts.</a:t>
            </a:r>
          </a:p>
          <a:p>
            <a:r>
              <a:rPr lang="en-US">
                <a:ea typeface="+mn-lt"/>
                <a:cs typeface="+mn-lt"/>
              </a:rPr>
              <a:t>All fanout points in the decomposed network can be marked and Such fanout points form the boundaries of a partition and each partitioned subnetwork forms a subject graph.</a:t>
            </a:r>
          </a:p>
          <a:p>
            <a:endParaRPr lang="en-US" dirty="0">
              <a:cs typeface="Calibri"/>
            </a:endParaRPr>
          </a:p>
        </p:txBody>
      </p:sp>
    </p:spTree>
    <p:extLst>
      <p:ext uri="{BB962C8B-B14F-4D97-AF65-F5344CB8AC3E}">
        <p14:creationId xmlns:p14="http://schemas.microsoft.com/office/powerpoint/2010/main" val="59824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FA8B-F5F3-44A5-8464-54056EC7FFA5}"/>
              </a:ext>
            </a:extLst>
          </p:cNvPr>
          <p:cNvSpPr>
            <a:spLocks noGrp="1"/>
          </p:cNvSpPr>
          <p:nvPr>
            <p:ph type="title"/>
          </p:nvPr>
        </p:nvSpPr>
        <p:spPr>
          <a:xfrm>
            <a:off x="838200" y="365125"/>
            <a:ext cx="10515600" cy="581493"/>
          </a:xfrm>
        </p:spPr>
        <p:txBody>
          <a:bodyPr>
            <a:normAutofit fontScale="90000"/>
          </a:bodyPr>
          <a:lstStyle/>
          <a:p>
            <a:r>
              <a:rPr lang="en-US" b="1">
                <a:cs typeface="Calibri Light"/>
              </a:rPr>
              <a:t>Cont'd...</a:t>
            </a:r>
          </a:p>
        </p:txBody>
      </p:sp>
      <p:pic>
        <p:nvPicPr>
          <p:cNvPr id="4" name="Picture 4" descr="A close up of text on a white background&#10;&#10;Description automatically generated">
            <a:extLst>
              <a:ext uri="{FF2B5EF4-FFF2-40B4-BE49-F238E27FC236}">
                <a16:creationId xmlns:a16="http://schemas.microsoft.com/office/drawing/2014/main" id="{B9E19391-C638-4170-BFA6-D9B8EF5A4B32}"/>
              </a:ext>
            </a:extLst>
          </p:cNvPr>
          <p:cNvPicPr>
            <a:picLocks noGrp="1" noChangeAspect="1"/>
          </p:cNvPicPr>
          <p:nvPr>
            <p:ph idx="1"/>
          </p:nvPr>
        </p:nvPicPr>
        <p:blipFill rotWithShape="1">
          <a:blip r:embed="rId2"/>
          <a:srcRect l="588" t="1019" r="686" b="1358"/>
          <a:stretch/>
        </p:blipFill>
        <p:spPr>
          <a:xfrm>
            <a:off x="1605440" y="1272112"/>
            <a:ext cx="9030738" cy="51555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24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A6CA-F72F-4A73-BC4A-F78076273A52}"/>
              </a:ext>
            </a:extLst>
          </p:cNvPr>
          <p:cNvSpPr>
            <a:spLocks noGrp="1"/>
          </p:cNvSpPr>
          <p:nvPr>
            <p:ph type="title"/>
          </p:nvPr>
        </p:nvSpPr>
        <p:spPr>
          <a:xfrm>
            <a:off x="838200" y="365125"/>
            <a:ext cx="10515600" cy="807794"/>
          </a:xfrm>
        </p:spPr>
        <p:txBody>
          <a:bodyPr/>
          <a:lstStyle/>
          <a:p>
            <a:r>
              <a:rPr lang="en-US" b="1">
                <a:ea typeface="+mj-lt"/>
                <a:cs typeface="+mj-lt"/>
              </a:rPr>
              <a:t>Obtaining matches</a:t>
            </a:r>
            <a:endParaRPr lang="en-US" b="1">
              <a:cs typeface="Calibri Light"/>
            </a:endParaRPr>
          </a:p>
        </p:txBody>
      </p:sp>
      <p:sp>
        <p:nvSpPr>
          <p:cNvPr id="3" name="Content Placeholder 2">
            <a:extLst>
              <a:ext uri="{FF2B5EF4-FFF2-40B4-BE49-F238E27FC236}">
                <a16:creationId xmlns:a16="http://schemas.microsoft.com/office/drawing/2014/main" id="{3D7A0F74-44E0-4DFA-8546-2E6DB4A20982}"/>
              </a:ext>
            </a:extLst>
          </p:cNvPr>
          <p:cNvSpPr>
            <a:spLocks noGrp="1"/>
          </p:cNvSpPr>
          <p:nvPr>
            <p:ph idx="1"/>
          </p:nvPr>
        </p:nvSpPr>
        <p:spPr>
          <a:xfrm>
            <a:off x="838200" y="1219933"/>
            <a:ext cx="10515600" cy="5387335"/>
          </a:xfrm>
        </p:spPr>
        <p:txBody>
          <a:bodyPr vert="horz" lIns="91440" tIns="45720" rIns="91440" bIns="45720" rtlCol="0" anchor="t">
            <a:normAutofit fontScale="92500"/>
          </a:bodyPr>
          <a:lstStyle/>
          <a:p>
            <a:pPr algn="just"/>
            <a:r>
              <a:rPr lang="en-US" dirty="0">
                <a:ea typeface="+mn-lt"/>
                <a:cs typeface="+mn-lt"/>
              </a:rPr>
              <a:t>The third step in technology mapping is to obtain all possible ways in which pattern graphs can match each node in the subject graph.</a:t>
            </a:r>
            <a:endParaRPr lang="en-US"/>
          </a:p>
          <a:p>
            <a:pPr algn="just"/>
            <a:r>
              <a:rPr lang="en-US" dirty="0">
                <a:ea typeface="+mn-lt"/>
                <a:cs typeface="+mn-lt"/>
              </a:rPr>
              <a:t>When all the pattern graphs are trees, i.e., they do not have a fanout even at their primary inputs, this step is called tree matching. For example, all the pattern graphs shown in Fig. 6.9 are trees.</a:t>
            </a:r>
          </a:p>
          <a:p>
            <a:pPr algn="just"/>
            <a:r>
              <a:rPr lang="en-US" dirty="0">
                <a:ea typeface="+mn-lt"/>
                <a:cs typeface="+mn-lt"/>
              </a:rPr>
              <a:t>Consider the subject graph shown in Fig. 6.11a. Suppose that the cell library has cells whose pattern graphs are those shown in Fig. 6.9. The various matches obtained at the different nodes of the subject graph are shown in Fig. 6.11b. We start at the output and find matches as we go towards the inputs. At node f both NAND2 and NAND3 are matches. Similarly, at node c1 both INV and AOI21 are matches. However, at nodes c2,c3, and c4, only one match is found. Since the base functions (inverter and two-input NAND) are available as cells, at least one match is guaranteed to be found at each node of the subject graph.</a:t>
            </a:r>
            <a:endParaRPr lang="en-US" dirty="0">
              <a:cs typeface="Calibri"/>
            </a:endParaRPr>
          </a:p>
        </p:txBody>
      </p:sp>
    </p:spTree>
    <p:extLst>
      <p:ext uri="{BB962C8B-B14F-4D97-AF65-F5344CB8AC3E}">
        <p14:creationId xmlns:p14="http://schemas.microsoft.com/office/powerpoint/2010/main" val="93720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0F90-E111-4FFB-9F95-E7941216AE2E}"/>
              </a:ext>
            </a:extLst>
          </p:cNvPr>
          <p:cNvSpPr>
            <a:spLocks noGrp="1"/>
          </p:cNvSpPr>
          <p:nvPr>
            <p:ph type="title"/>
          </p:nvPr>
        </p:nvSpPr>
        <p:spPr>
          <a:xfrm>
            <a:off x="838200" y="365125"/>
            <a:ext cx="10515600" cy="742858"/>
          </a:xfrm>
        </p:spPr>
        <p:txBody>
          <a:bodyPr/>
          <a:lstStyle/>
          <a:p>
            <a:r>
              <a:rPr lang="en-US" b="1" dirty="0">
                <a:cs typeface="Calibri Light"/>
              </a:rPr>
              <a:t>Obtaining matches cont'd...</a:t>
            </a:r>
            <a:endParaRPr lang="en-US" b="1">
              <a:cs typeface="Calibri Light"/>
            </a:endParaRPr>
          </a:p>
        </p:txBody>
      </p:sp>
      <p:pic>
        <p:nvPicPr>
          <p:cNvPr id="4" name="Picture 4" descr="A close up of text on a white background&#10;&#10;Description automatically generated">
            <a:extLst>
              <a:ext uri="{FF2B5EF4-FFF2-40B4-BE49-F238E27FC236}">
                <a16:creationId xmlns:a16="http://schemas.microsoft.com/office/drawing/2014/main" id="{B844FC66-A227-42AE-BF54-13B4B6C5035A}"/>
              </a:ext>
            </a:extLst>
          </p:cNvPr>
          <p:cNvPicPr>
            <a:picLocks noGrp="1" noChangeAspect="1"/>
          </p:cNvPicPr>
          <p:nvPr>
            <p:ph idx="1"/>
          </p:nvPr>
        </p:nvPicPr>
        <p:blipFill>
          <a:blip r:embed="rId2"/>
          <a:stretch>
            <a:fillRect/>
          </a:stretch>
        </p:blipFill>
        <p:spPr>
          <a:xfrm>
            <a:off x="1966912" y="1821470"/>
            <a:ext cx="8844328" cy="36661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000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A80E-D798-4D68-904D-11C144471504}"/>
              </a:ext>
            </a:extLst>
          </p:cNvPr>
          <p:cNvSpPr>
            <a:spLocks noGrp="1"/>
          </p:cNvSpPr>
          <p:nvPr>
            <p:ph type="title"/>
          </p:nvPr>
        </p:nvSpPr>
        <p:spPr>
          <a:xfrm>
            <a:off x="838200" y="365125"/>
            <a:ext cx="10515600" cy="690563"/>
          </a:xfrm>
        </p:spPr>
        <p:txBody>
          <a:bodyPr>
            <a:normAutofit fontScale="90000"/>
          </a:bodyPr>
          <a:lstStyle/>
          <a:p>
            <a:r>
              <a:rPr lang="en-US" b="1" dirty="0">
                <a:ea typeface="+mj-lt"/>
                <a:cs typeface="+mj-lt"/>
              </a:rPr>
              <a:t>Obtaining the network cover</a:t>
            </a:r>
            <a:endParaRPr lang="en-US" b="1">
              <a:cs typeface="Calibri Light"/>
            </a:endParaRPr>
          </a:p>
        </p:txBody>
      </p:sp>
      <p:sp>
        <p:nvSpPr>
          <p:cNvPr id="3" name="Content Placeholder 2">
            <a:extLst>
              <a:ext uri="{FF2B5EF4-FFF2-40B4-BE49-F238E27FC236}">
                <a16:creationId xmlns:a16="http://schemas.microsoft.com/office/drawing/2014/main" id="{9BCFAE98-084F-473E-9167-C1D5B1A3C95F}"/>
              </a:ext>
            </a:extLst>
          </p:cNvPr>
          <p:cNvSpPr>
            <a:spLocks noGrp="1"/>
          </p:cNvSpPr>
          <p:nvPr>
            <p:ph idx="1"/>
          </p:nvPr>
        </p:nvSpPr>
        <p:spPr>
          <a:xfrm>
            <a:off x="838200" y="1190625"/>
            <a:ext cx="10515600" cy="5367338"/>
          </a:xfrm>
        </p:spPr>
        <p:txBody>
          <a:bodyPr vert="horz" lIns="91440" tIns="45720" rIns="91440" bIns="45720" rtlCol="0" anchor="t">
            <a:normAutofit/>
          </a:bodyPr>
          <a:lstStyle/>
          <a:p>
            <a:r>
              <a:rPr lang="en-US" dirty="0">
                <a:ea typeface="+mn-lt"/>
                <a:cs typeface="+mn-lt"/>
              </a:rPr>
              <a:t>For each node in the subject graph a possible match needs to be chosen to obtain a network cover such that some given cost, such as area or delay, is minimized.</a:t>
            </a:r>
          </a:p>
          <a:p>
            <a:r>
              <a:rPr lang="en-US" dirty="0">
                <a:ea typeface="+mn-lt"/>
                <a:cs typeface="+mn-lt"/>
              </a:rPr>
              <a:t>This method traverses the subject graph from the primary inputs towards the output and chooses the best match for each node.</a:t>
            </a:r>
          </a:p>
          <a:p>
            <a:endParaRPr lang="en-US" dirty="0">
              <a:cs typeface="Calibri"/>
            </a:endParaRPr>
          </a:p>
        </p:txBody>
      </p:sp>
      <p:pic>
        <p:nvPicPr>
          <p:cNvPr id="4" name="Picture 4" descr="A screenshot of a cell phone&#10;&#10;Description automatically generated">
            <a:extLst>
              <a:ext uri="{FF2B5EF4-FFF2-40B4-BE49-F238E27FC236}">
                <a16:creationId xmlns:a16="http://schemas.microsoft.com/office/drawing/2014/main" id="{288486A6-61EB-460F-BF9F-1C38B4FFBDA8}"/>
              </a:ext>
            </a:extLst>
          </p:cNvPr>
          <p:cNvPicPr>
            <a:picLocks noChangeAspect="1"/>
          </p:cNvPicPr>
          <p:nvPr/>
        </p:nvPicPr>
        <p:blipFill rotWithShape="1">
          <a:blip r:embed="rId2"/>
          <a:srcRect l="-204" t="1572" r="3933" b="2201"/>
          <a:stretch/>
        </p:blipFill>
        <p:spPr>
          <a:xfrm>
            <a:off x="1777426" y="3572884"/>
            <a:ext cx="4230365" cy="2745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descr="A picture containing clock&#10;&#10;Description automatically generated">
            <a:extLst>
              <a:ext uri="{FF2B5EF4-FFF2-40B4-BE49-F238E27FC236}">
                <a16:creationId xmlns:a16="http://schemas.microsoft.com/office/drawing/2014/main" id="{F039AC5A-5F8A-41F6-8351-5761A6824D9B}"/>
              </a:ext>
            </a:extLst>
          </p:cNvPr>
          <p:cNvPicPr>
            <a:picLocks noChangeAspect="1"/>
          </p:cNvPicPr>
          <p:nvPr/>
        </p:nvPicPr>
        <p:blipFill>
          <a:blip r:embed="rId3"/>
          <a:stretch>
            <a:fillRect/>
          </a:stretch>
        </p:blipFill>
        <p:spPr>
          <a:xfrm>
            <a:off x="6736862" y="3659324"/>
            <a:ext cx="4530969" cy="27045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0281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CA7107-3719-473A-89B6-5679E3D9C9B0}"/>
              </a:ext>
            </a:extLst>
          </p:cNvPr>
          <p:cNvSpPr txBox="1"/>
          <p:nvPr/>
        </p:nvSpPr>
        <p:spPr>
          <a:xfrm>
            <a:off x="4587631" y="3151554"/>
            <a:ext cx="449189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smtClean="0">
                <a:cs typeface="Calibri"/>
              </a:rPr>
              <a:t>Thank you</a:t>
            </a:r>
            <a:endParaRPr lang="en-US" sz="4400" dirty="0">
              <a:cs typeface="Calibri"/>
            </a:endParaRPr>
          </a:p>
        </p:txBody>
      </p:sp>
    </p:spTree>
    <p:extLst>
      <p:ext uri="{BB962C8B-B14F-4D97-AF65-F5344CB8AC3E}">
        <p14:creationId xmlns:p14="http://schemas.microsoft.com/office/powerpoint/2010/main" val="1823125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9B85-0920-4C66-AEFC-CF8A398D4A5C}"/>
              </a:ext>
            </a:extLst>
          </p:cNvPr>
          <p:cNvSpPr>
            <a:spLocks noGrp="1"/>
          </p:cNvSpPr>
          <p:nvPr>
            <p:ph type="title"/>
          </p:nvPr>
        </p:nvSpPr>
        <p:spPr>
          <a:xfrm>
            <a:off x="838200" y="365125"/>
            <a:ext cx="10515600" cy="719871"/>
          </a:xfrm>
        </p:spPr>
        <p:txBody>
          <a:bodyPr/>
          <a:lstStyle/>
          <a:p>
            <a:r>
              <a:rPr lang="en-US" b="1" dirty="0">
                <a:cs typeface="Calibri Light"/>
              </a:rPr>
              <a:t>Algebraic kernels and Co-kernels</a:t>
            </a:r>
            <a:endParaRPr lang="en-US" b="1">
              <a:cs typeface="Calibri Light"/>
            </a:endParaRPr>
          </a:p>
        </p:txBody>
      </p:sp>
      <p:sp>
        <p:nvSpPr>
          <p:cNvPr id="3" name="Content Placeholder 2">
            <a:extLst>
              <a:ext uri="{FF2B5EF4-FFF2-40B4-BE49-F238E27FC236}">
                <a16:creationId xmlns:a16="http://schemas.microsoft.com/office/drawing/2014/main" id="{88AE7300-DE32-4D5E-918D-74B4D2A29CC6}"/>
              </a:ext>
            </a:extLst>
          </p:cNvPr>
          <p:cNvSpPr>
            <a:spLocks noGrp="1"/>
          </p:cNvSpPr>
          <p:nvPr>
            <p:ph idx="1"/>
          </p:nvPr>
        </p:nvSpPr>
        <p:spPr>
          <a:xfrm>
            <a:off x="838200" y="1421408"/>
            <a:ext cx="10515600" cy="4755555"/>
          </a:xfrm>
        </p:spPr>
        <p:txBody>
          <a:bodyPr vert="horz" lIns="91440" tIns="45720" rIns="91440" bIns="45720" rtlCol="0" anchor="t">
            <a:normAutofit lnSpcReduction="10000"/>
          </a:bodyPr>
          <a:lstStyle/>
          <a:p>
            <a:r>
              <a:rPr lang="en-US" dirty="0">
                <a:ea typeface="+mn-lt"/>
                <a:cs typeface="+mn-lt"/>
              </a:rPr>
              <a:t>The concept of kernels and co-kernels helps determine the common sub-expressions that can be extracted from switching expressions.</a:t>
            </a:r>
          </a:p>
          <a:p>
            <a:r>
              <a:rPr lang="en-US" dirty="0">
                <a:ea typeface="+mn-lt"/>
                <a:cs typeface="+mn-lt"/>
              </a:rPr>
              <a:t>If an expression cannot be factored by a cube (see Section 4.2), it is said to be cube-free.</a:t>
            </a:r>
          </a:p>
          <a:p>
            <a:r>
              <a:rPr lang="en-US" dirty="0">
                <a:ea typeface="+mn-lt"/>
                <a:cs typeface="+mn-lt"/>
              </a:rPr>
              <a:t>For example, (</a:t>
            </a:r>
            <a:r>
              <a:rPr lang="en-US" dirty="0" err="1">
                <a:ea typeface="+mn-lt"/>
                <a:cs typeface="+mn-lt"/>
              </a:rPr>
              <a:t>wx+yz</a:t>
            </a:r>
            <a:r>
              <a:rPr lang="en-US" dirty="0">
                <a:ea typeface="+mn-lt"/>
                <a:cs typeface="+mn-lt"/>
              </a:rPr>
              <a:t>) is cube-free. However (</a:t>
            </a:r>
            <a:r>
              <a:rPr lang="en-US" dirty="0" err="1">
                <a:ea typeface="+mn-lt"/>
                <a:cs typeface="+mn-lt"/>
              </a:rPr>
              <a:t>xy+xz</a:t>
            </a:r>
            <a:r>
              <a:rPr lang="en-US" dirty="0">
                <a:ea typeface="+mn-lt"/>
                <a:cs typeface="+mn-lt"/>
              </a:rPr>
              <a:t>) is not cube-free since it can be factored by x.</a:t>
            </a:r>
          </a:p>
          <a:p>
            <a:r>
              <a:rPr lang="en-US" dirty="0">
                <a:ea typeface="+mn-lt"/>
                <a:cs typeface="+mn-lt"/>
              </a:rPr>
              <a:t>For an expression to be cube-free, it must contain more than one cube.</a:t>
            </a:r>
          </a:p>
          <a:p>
            <a:r>
              <a:rPr lang="en-US" dirty="0">
                <a:ea typeface="+mn-lt"/>
                <a:cs typeface="+mn-lt"/>
              </a:rPr>
              <a:t>When an expression is divided by a cube, the result is a cube-free quotient then the quotient is called a </a:t>
            </a:r>
            <a:r>
              <a:rPr lang="en-US" b="1" dirty="0">
                <a:ea typeface="+mn-lt"/>
                <a:cs typeface="+mn-lt"/>
              </a:rPr>
              <a:t>kernel</a:t>
            </a:r>
            <a:r>
              <a:rPr lang="en-US" dirty="0">
                <a:ea typeface="+mn-lt"/>
                <a:cs typeface="+mn-lt"/>
              </a:rPr>
              <a:t> and the cube is the corresponding </a:t>
            </a:r>
            <a:r>
              <a:rPr lang="en-US" b="1" dirty="0">
                <a:ea typeface="+mn-lt"/>
                <a:cs typeface="+mn-lt"/>
              </a:rPr>
              <a:t>co-kernel</a:t>
            </a:r>
            <a:r>
              <a:rPr lang="en-US" dirty="0">
                <a:ea typeface="+mn-lt"/>
                <a:cs typeface="+mn-lt"/>
              </a:rPr>
              <a:t>.</a:t>
            </a:r>
          </a:p>
        </p:txBody>
      </p:sp>
    </p:spTree>
    <p:extLst>
      <p:ext uri="{BB962C8B-B14F-4D97-AF65-F5344CB8AC3E}">
        <p14:creationId xmlns:p14="http://schemas.microsoft.com/office/powerpoint/2010/main" val="159078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Algebraic Method</a:t>
            </a:r>
            <a:endParaRPr lang="en-US" dirty="0"/>
          </a:p>
        </p:txBody>
      </p:sp>
      <p:sp>
        <p:nvSpPr>
          <p:cNvPr id="3" name="Content Placeholder 2"/>
          <p:cNvSpPr>
            <a:spLocks noGrp="1"/>
          </p:cNvSpPr>
          <p:nvPr>
            <p:ph idx="1"/>
          </p:nvPr>
        </p:nvSpPr>
        <p:spPr>
          <a:xfrm>
            <a:off x="1295400" y="1278428"/>
            <a:ext cx="8229600" cy="1676400"/>
          </a:xfrm>
        </p:spPr>
        <p:txBody>
          <a:bodyPr/>
          <a:lstStyle/>
          <a:p>
            <a:pPr marL="457200" indent="-457200">
              <a:buAutoNum type="arabicPeriod"/>
            </a:pPr>
            <a:r>
              <a:rPr lang="en-US" dirty="0" smtClean="0"/>
              <a:t>Find kernels of F and G</a:t>
            </a:r>
          </a:p>
          <a:p>
            <a:pPr marL="457200" indent="-457200">
              <a:buAutoNum type="arabicPeriod"/>
            </a:pPr>
            <a:r>
              <a:rPr lang="en-US" dirty="0" smtClean="0"/>
              <a:t>Find kernels in intersections of K(F) and K(G)</a:t>
            </a:r>
          </a:p>
          <a:p>
            <a:pPr marL="457200" indent="-457200">
              <a:buAutoNum type="arabicPeriod"/>
            </a:pPr>
            <a:r>
              <a:rPr lang="en-US" dirty="0" smtClean="0"/>
              <a:t>Extract multi-cube common divisor D</a:t>
            </a:r>
          </a:p>
          <a:p>
            <a:pPr marL="457200" indent="-457200">
              <a:buAutoNum type="arabicPeriod"/>
            </a:pPr>
            <a:r>
              <a:rPr lang="en-US" dirty="0" smtClean="0"/>
              <a:t>Rewrite F and G using D</a:t>
            </a:r>
          </a:p>
          <a:p>
            <a:pPr marL="457200" indent="-457200">
              <a:buAutoNum type="arabicPeriod"/>
            </a:pPr>
            <a:endParaRPr lang="en-US" dirty="0"/>
          </a:p>
        </p:txBody>
      </p:sp>
      <p:sp>
        <p:nvSpPr>
          <p:cNvPr id="4" name="Rounded Rectangle 3"/>
          <p:cNvSpPr/>
          <p:nvPr/>
        </p:nvSpPr>
        <p:spPr>
          <a:xfrm>
            <a:off x="2209800" y="3886200"/>
            <a:ext cx="609600"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5" name="Rounded Rectangle 4"/>
          <p:cNvSpPr/>
          <p:nvPr/>
        </p:nvSpPr>
        <p:spPr>
          <a:xfrm>
            <a:off x="2209800" y="5029200"/>
            <a:ext cx="609600"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ounded Rectangle 5"/>
          <p:cNvSpPr/>
          <p:nvPr/>
        </p:nvSpPr>
        <p:spPr>
          <a:xfrm>
            <a:off x="3581400" y="3886200"/>
            <a:ext cx="1219200"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 name="Rounded Rectangle 6"/>
          <p:cNvSpPr/>
          <p:nvPr/>
        </p:nvSpPr>
        <p:spPr>
          <a:xfrm>
            <a:off x="3581400" y="5029200"/>
            <a:ext cx="1219200"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8" name="Rounded Rectangle 7"/>
          <p:cNvSpPr/>
          <p:nvPr/>
        </p:nvSpPr>
        <p:spPr>
          <a:xfrm>
            <a:off x="5486400" y="4419600"/>
            <a:ext cx="1219200"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9" name="Rounded Rectangle 8"/>
          <p:cNvSpPr/>
          <p:nvPr/>
        </p:nvSpPr>
        <p:spPr>
          <a:xfrm>
            <a:off x="7391400" y="4419600"/>
            <a:ext cx="1219200"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0" name="Rounded Rectangle 9"/>
          <p:cNvSpPr/>
          <p:nvPr/>
        </p:nvSpPr>
        <p:spPr>
          <a:xfrm>
            <a:off x="9296400" y="3810000"/>
            <a:ext cx="609600"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1" name="Rounded Rectangle 10"/>
          <p:cNvSpPr/>
          <p:nvPr/>
        </p:nvSpPr>
        <p:spPr>
          <a:xfrm>
            <a:off x="9296400" y="5105400"/>
            <a:ext cx="609600" cy="6096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2" name="Right Arrow 11"/>
          <p:cNvSpPr/>
          <p:nvPr/>
        </p:nvSpPr>
        <p:spPr>
          <a:xfrm>
            <a:off x="2971800" y="4114801"/>
            <a:ext cx="457200" cy="1066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3" name="Right Arrow 12"/>
          <p:cNvSpPr/>
          <p:nvPr/>
        </p:nvSpPr>
        <p:spPr>
          <a:xfrm>
            <a:off x="2971800" y="5257801"/>
            <a:ext cx="457200" cy="1066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 name="Right Arrow 13"/>
          <p:cNvSpPr/>
          <p:nvPr/>
        </p:nvSpPr>
        <p:spPr>
          <a:xfrm rot="1647507">
            <a:off x="4954157" y="4289720"/>
            <a:ext cx="457200" cy="1066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5" name="Right Arrow 14"/>
          <p:cNvSpPr/>
          <p:nvPr/>
        </p:nvSpPr>
        <p:spPr>
          <a:xfrm rot="19299491">
            <a:off x="4953000" y="5097011"/>
            <a:ext cx="457200" cy="1066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6" name="Right Arrow 15"/>
          <p:cNvSpPr/>
          <p:nvPr/>
        </p:nvSpPr>
        <p:spPr>
          <a:xfrm>
            <a:off x="6781800" y="4648201"/>
            <a:ext cx="457200" cy="1066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7" name="Right Arrow 16"/>
          <p:cNvSpPr/>
          <p:nvPr/>
        </p:nvSpPr>
        <p:spPr>
          <a:xfrm rot="19469521">
            <a:off x="8686800" y="4342464"/>
            <a:ext cx="457200" cy="1066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8" name="Right Arrow 17"/>
          <p:cNvSpPr/>
          <p:nvPr/>
        </p:nvSpPr>
        <p:spPr>
          <a:xfrm rot="1429402">
            <a:off x="8688868" y="5063329"/>
            <a:ext cx="457200" cy="1066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9" name="TextBox 18"/>
          <p:cNvSpPr txBox="1"/>
          <p:nvPr/>
        </p:nvSpPr>
        <p:spPr>
          <a:xfrm>
            <a:off x="2362200" y="4050268"/>
            <a:ext cx="3257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F</a:t>
            </a:r>
          </a:p>
        </p:txBody>
      </p:sp>
      <p:sp>
        <p:nvSpPr>
          <p:cNvPr id="20" name="TextBox 19"/>
          <p:cNvSpPr txBox="1"/>
          <p:nvPr/>
        </p:nvSpPr>
        <p:spPr>
          <a:xfrm>
            <a:off x="9458326" y="5193268"/>
            <a:ext cx="6447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srgbClr val="000000"/>
                </a:solidFill>
                <a:effectLst/>
                <a:uLnTx/>
                <a:uFillTx/>
                <a:latin typeface="Arial"/>
                <a:ea typeface="+mn-ea"/>
                <a:cs typeface="+mn-cs"/>
              </a:rPr>
              <a:t>G</a:t>
            </a:r>
            <a:r>
              <a:rPr kumimoji="0" lang="en-US" sz="1800" b="0" i="0" u="none" strike="noStrike" kern="1200" cap="none" spc="0" normalizeH="0" baseline="-25000" noProof="0" dirty="0" err="1" smtClean="0">
                <a:ln>
                  <a:noFill/>
                </a:ln>
                <a:solidFill>
                  <a:srgbClr val="000000"/>
                </a:solidFill>
                <a:effectLst/>
                <a:uLnTx/>
                <a:uFillTx/>
                <a:latin typeface="Arial"/>
                <a:ea typeface="+mn-ea"/>
                <a:cs typeface="+mn-cs"/>
              </a:rPr>
              <a:t>new</a:t>
            </a:r>
            <a:endParaRPr kumimoji="0" lang="en-US" sz="1800" b="0" i="0" u="none" strike="noStrike" kern="1200" cap="none" spc="0" normalizeH="0" baseline="-25000" noProof="0" dirty="0">
              <a:ln>
                <a:noFill/>
              </a:ln>
              <a:solidFill>
                <a:srgbClr val="000000"/>
              </a:solidFill>
              <a:effectLst/>
              <a:uLnTx/>
              <a:uFillTx/>
              <a:latin typeface="Arial"/>
              <a:ea typeface="+mn-ea"/>
              <a:cs typeface="+mn-cs"/>
            </a:endParaRPr>
          </a:p>
        </p:txBody>
      </p:sp>
      <p:sp>
        <p:nvSpPr>
          <p:cNvPr id="21" name="TextBox 20"/>
          <p:cNvSpPr txBox="1"/>
          <p:nvPr/>
        </p:nvSpPr>
        <p:spPr>
          <a:xfrm>
            <a:off x="2362200" y="5117068"/>
            <a:ext cx="36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G</a:t>
            </a:r>
          </a:p>
        </p:txBody>
      </p:sp>
      <p:sp>
        <p:nvSpPr>
          <p:cNvPr id="22" name="TextBox 21"/>
          <p:cNvSpPr txBox="1"/>
          <p:nvPr/>
        </p:nvSpPr>
        <p:spPr>
          <a:xfrm>
            <a:off x="3610210" y="3429000"/>
            <a:ext cx="14285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Kernels </a:t>
            </a:r>
            <a:r>
              <a:rPr kumimoji="0" lang="en-US" sz="1800" b="0" i="0" u="none" strike="noStrike" kern="1200" cap="none" spc="0" normalizeH="0" baseline="0" noProof="0" dirty="0">
                <a:ln>
                  <a:noFill/>
                </a:ln>
                <a:solidFill>
                  <a:srgbClr val="000000"/>
                </a:solidFill>
                <a:effectLst/>
                <a:uLnTx/>
                <a:uFillTx/>
                <a:latin typeface="Arial"/>
                <a:ea typeface="+mn-ea"/>
                <a:cs typeface="+mn-cs"/>
              </a:rPr>
              <a:t>of F</a:t>
            </a:r>
          </a:p>
        </p:txBody>
      </p:sp>
      <p:sp>
        <p:nvSpPr>
          <p:cNvPr id="23" name="TextBox 22"/>
          <p:cNvSpPr txBox="1"/>
          <p:nvPr/>
        </p:nvSpPr>
        <p:spPr>
          <a:xfrm>
            <a:off x="3671937" y="4038600"/>
            <a:ext cx="10807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K</a:t>
            </a:r>
            <a:r>
              <a:rPr kumimoji="0" lang="en-US" sz="1800" b="0" i="0" u="none" strike="noStrike" kern="1200" cap="none" spc="0" normalizeH="0" baseline="-25000" noProof="0" dirty="0">
                <a:ln>
                  <a:noFill/>
                </a:ln>
                <a:solidFill>
                  <a:srgbClr val="000000"/>
                </a:solidFill>
                <a:effectLst/>
                <a:uLnTx/>
                <a:uFillTx/>
                <a:latin typeface="Arial"/>
                <a:ea typeface="+mn-ea"/>
                <a:cs typeface="+mn-cs"/>
              </a:rPr>
              <a:t>1</a:t>
            </a:r>
            <a:r>
              <a:rPr kumimoji="0" lang="en-US" sz="1800" b="0" i="0" u="none" strike="noStrike" kern="1200" cap="none" spc="0" normalizeH="0" baseline="0" noProof="0" dirty="0">
                <a:ln>
                  <a:noFill/>
                </a:ln>
                <a:solidFill>
                  <a:srgbClr val="000000"/>
                </a:solidFill>
                <a:effectLst/>
                <a:uLnTx/>
                <a:uFillTx/>
                <a:latin typeface="Arial"/>
                <a:ea typeface="+mn-ea"/>
                <a:cs typeface="+mn-cs"/>
              </a:rPr>
              <a:t>, k</a:t>
            </a:r>
            <a:r>
              <a:rPr kumimoji="0" lang="en-US" sz="1800" b="0" i="0" u="none" strike="noStrike" kern="1200" cap="none" spc="0" normalizeH="0" baseline="-25000" noProof="0" dirty="0">
                <a:ln>
                  <a:noFill/>
                </a:ln>
                <a:solidFill>
                  <a:srgbClr val="000000"/>
                </a:solidFill>
                <a:effectLst/>
                <a:uLnTx/>
                <a:uFillTx/>
                <a:latin typeface="Arial"/>
                <a:ea typeface="+mn-ea"/>
                <a:cs typeface="+mn-cs"/>
              </a:rPr>
              <a:t>2</a:t>
            </a:r>
            <a:r>
              <a:rPr kumimoji="0" lang="en-US" sz="1800" b="0" i="0" u="none" strike="noStrike" kern="1200" cap="none" spc="0" normalizeH="0" baseline="0" noProof="0" dirty="0">
                <a:ln>
                  <a:noFill/>
                </a:ln>
                <a:solidFill>
                  <a:srgbClr val="000000"/>
                </a:solidFill>
                <a:effectLst/>
                <a:uLnTx/>
                <a:uFillTx/>
                <a:latin typeface="Arial"/>
                <a:ea typeface="+mn-ea"/>
                <a:cs typeface="+mn-cs"/>
              </a:rPr>
              <a:t>, k</a:t>
            </a:r>
            <a:r>
              <a:rPr kumimoji="0" lang="en-US" sz="1800" b="0" i="0" u="none" strike="noStrike" kern="1200" cap="none" spc="0" normalizeH="0" baseline="-25000" noProof="0" dirty="0">
                <a:ln>
                  <a:noFill/>
                </a:ln>
                <a:solidFill>
                  <a:srgbClr val="000000"/>
                </a:solidFill>
                <a:effectLst/>
                <a:uLnTx/>
                <a:uFillTx/>
                <a:latin typeface="Arial"/>
                <a:ea typeface="+mn-ea"/>
                <a:cs typeface="+mn-cs"/>
              </a:rPr>
              <a:t>3</a:t>
            </a:r>
          </a:p>
        </p:txBody>
      </p:sp>
      <p:sp>
        <p:nvSpPr>
          <p:cNvPr id="24" name="TextBox 23"/>
          <p:cNvSpPr txBox="1"/>
          <p:nvPr/>
        </p:nvSpPr>
        <p:spPr>
          <a:xfrm>
            <a:off x="3581400" y="5181600"/>
            <a:ext cx="14093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K</a:t>
            </a:r>
            <a:r>
              <a:rPr kumimoji="0" lang="en-US" sz="1800" b="0" i="0" u="none" strike="noStrike" kern="1200" cap="none" spc="0" normalizeH="0" baseline="-25000" noProof="0" dirty="0">
                <a:ln>
                  <a:noFill/>
                </a:ln>
                <a:solidFill>
                  <a:srgbClr val="000000"/>
                </a:solidFill>
                <a:effectLst/>
                <a:uLnTx/>
                <a:uFillTx/>
                <a:latin typeface="Arial"/>
                <a:ea typeface="+mn-ea"/>
                <a:cs typeface="+mn-cs"/>
              </a:rPr>
              <a:t>4</a:t>
            </a:r>
            <a:r>
              <a:rPr kumimoji="0" lang="en-US" sz="1800" b="0" i="0" u="none" strike="noStrike" kern="1200" cap="none" spc="0" normalizeH="0" baseline="0" noProof="0" dirty="0">
                <a:ln>
                  <a:noFill/>
                </a:ln>
                <a:solidFill>
                  <a:srgbClr val="000000"/>
                </a:solidFill>
                <a:effectLst/>
                <a:uLnTx/>
                <a:uFillTx/>
                <a:latin typeface="Arial"/>
                <a:ea typeface="+mn-ea"/>
                <a:cs typeface="+mn-cs"/>
              </a:rPr>
              <a:t>, k</a:t>
            </a:r>
            <a:r>
              <a:rPr kumimoji="0" lang="en-US" sz="1800" b="0" i="0" u="none" strike="noStrike" kern="1200" cap="none" spc="0" normalizeH="0" baseline="-25000" noProof="0" dirty="0">
                <a:ln>
                  <a:noFill/>
                </a:ln>
                <a:solidFill>
                  <a:srgbClr val="000000"/>
                </a:solidFill>
                <a:effectLst/>
                <a:uLnTx/>
                <a:uFillTx/>
                <a:latin typeface="Arial"/>
                <a:ea typeface="+mn-ea"/>
                <a:cs typeface="+mn-cs"/>
              </a:rPr>
              <a:t>5</a:t>
            </a:r>
            <a:r>
              <a:rPr kumimoji="0" lang="en-US" sz="1800" b="0" i="0" u="none" strike="noStrike" kern="1200" cap="none" spc="0" normalizeH="0" baseline="0" noProof="0" dirty="0">
                <a:ln>
                  <a:noFill/>
                </a:ln>
                <a:solidFill>
                  <a:srgbClr val="000000"/>
                </a:solidFill>
                <a:effectLst/>
                <a:uLnTx/>
                <a:uFillTx/>
                <a:latin typeface="Arial"/>
                <a:ea typeface="+mn-ea"/>
                <a:cs typeface="+mn-cs"/>
              </a:rPr>
              <a:t>, k</a:t>
            </a:r>
            <a:r>
              <a:rPr kumimoji="0" lang="en-US" sz="1800" b="0" i="0" u="none" strike="noStrike" kern="1200" cap="none" spc="0" normalizeH="0" baseline="-25000" noProof="0" dirty="0">
                <a:ln>
                  <a:noFill/>
                </a:ln>
                <a:solidFill>
                  <a:srgbClr val="000000"/>
                </a:solidFill>
                <a:effectLst/>
                <a:uLnTx/>
                <a:uFillTx/>
                <a:latin typeface="Arial"/>
                <a:ea typeface="+mn-ea"/>
                <a:cs typeface="+mn-cs"/>
              </a:rPr>
              <a:t>6</a:t>
            </a:r>
            <a:r>
              <a:rPr kumimoji="0" lang="en-US" sz="1800" b="0" i="0" u="none" strike="noStrike" kern="1200" cap="none" spc="0" normalizeH="0" baseline="0" noProof="0" dirty="0">
                <a:ln>
                  <a:noFill/>
                </a:ln>
                <a:solidFill>
                  <a:srgbClr val="000000"/>
                </a:solidFill>
                <a:effectLst/>
                <a:uLnTx/>
                <a:uFillTx/>
                <a:latin typeface="Arial"/>
                <a:ea typeface="+mn-ea"/>
                <a:cs typeface="+mn-cs"/>
              </a:rPr>
              <a:t>, k</a:t>
            </a:r>
            <a:r>
              <a:rPr kumimoji="0" lang="en-US" sz="1800" b="0" i="0" u="none" strike="noStrike" kern="1200" cap="none" spc="0" normalizeH="0" baseline="-25000" noProof="0" dirty="0">
                <a:ln>
                  <a:noFill/>
                </a:ln>
                <a:solidFill>
                  <a:srgbClr val="000000"/>
                </a:solidFill>
                <a:effectLst/>
                <a:uLnTx/>
                <a:uFillTx/>
                <a:latin typeface="Arial"/>
                <a:ea typeface="+mn-ea"/>
                <a:cs typeface="+mn-cs"/>
              </a:rPr>
              <a:t>7</a:t>
            </a:r>
          </a:p>
        </p:txBody>
      </p:sp>
      <p:sp>
        <p:nvSpPr>
          <p:cNvPr id="25" name="TextBox 24"/>
          <p:cNvSpPr txBox="1"/>
          <p:nvPr/>
        </p:nvSpPr>
        <p:spPr>
          <a:xfrm>
            <a:off x="5335524" y="3736537"/>
            <a:ext cx="154401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Intersect with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 </a:t>
            </a:r>
            <a:r>
              <a:rPr kumimoji="0" lang="en-US" sz="1800" b="0" i="0" u="none" strike="noStrike" kern="1200" cap="none" spc="0" normalizeH="0" baseline="0" noProof="0" dirty="0">
                <a:ln>
                  <a:noFill/>
                </a:ln>
                <a:solidFill>
                  <a:srgbClr val="000000"/>
                </a:solidFill>
                <a:effectLst/>
                <a:uLnTx/>
                <a:uFillTx/>
                <a:latin typeface="Arial"/>
                <a:ea typeface="+mn-ea"/>
                <a:cs typeface="+mn-cs"/>
              </a:rPr>
              <a:t>&gt;=  2 cubes</a:t>
            </a:r>
          </a:p>
        </p:txBody>
      </p:sp>
      <p:sp>
        <p:nvSpPr>
          <p:cNvPr id="26" name="TextBox 25"/>
          <p:cNvSpPr txBox="1"/>
          <p:nvPr/>
        </p:nvSpPr>
        <p:spPr>
          <a:xfrm>
            <a:off x="5685541" y="4419601"/>
            <a:ext cx="75212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K</a:t>
            </a:r>
            <a:r>
              <a:rPr kumimoji="0" lang="en-US" sz="1800" b="0" i="0" u="none" strike="noStrike" kern="1200" cap="none" spc="0" normalizeH="0" baseline="-25000" noProof="0" dirty="0">
                <a:ln>
                  <a:noFill/>
                </a:ln>
                <a:solidFill>
                  <a:srgbClr val="000000"/>
                </a:solidFill>
                <a:effectLst/>
                <a:uLnTx/>
                <a:uFillTx/>
                <a:latin typeface="Arial"/>
                <a:ea typeface="+mn-ea"/>
                <a:cs typeface="+mn-cs"/>
              </a:rPr>
              <a:t>1</a:t>
            </a:r>
            <a:r>
              <a:rPr kumimoji="0" lang="en-US" sz="1800" b="0" i="0" u="none" strike="noStrike" kern="1200" cap="none" spc="0" normalizeH="0" baseline="0" noProof="0" dirty="0">
                <a:ln>
                  <a:noFill/>
                </a:ln>
                <a:solidFill>
                  <a:srgbClr val="000000"/>
                </a:solidFill>
                <a:effectLst/>
                <a:uLnTx/>
                <a:uFillTx/>
                <a:latin typeface="Arial"/>
                <a:ea typeface="+mn-ea"/>
                <a:cs typeface="+mn-cs"/>
              </a:rPr>
              <a:t>, k</a:t>
            </a:r>
            <a:r>
              <a:rPr kumimoji="0" lang="en-US" sz="1800" b="0" i="0" u="none" strike="noStrike" kern="1200" cap="none" spc="0" normalizeH="0" baseline="-25000" noProof="0" dirty="0">
                <a:ln>
                  <a:noFill/>
                </a:ln>
                <a:solidFill>
                  <a:srgbClr val="000000"/>
                </a:solidFill>
                <a:effectLst/>
                <a:uLnTx/>
                <a:uFillTx/>
                <a:latin typeface="Arial"/>
                <a:ea typeface="+mn-ea"/>
                <a:cs typeface="+mn-cs"/>
              </a:rPr>
              <a:t>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 yes</a:t>
            </a:r>
            <a:endParaRPr kumimoji="0" lang="en-US" sz="1800" b="0" i="0" u="none" strike="noStrike" kern="1200" cap="none" spc="0" normalizeH="0" baseline="-25000" noProof="0" dirty="0">
              <a:ln>
                <a:noFill/>
              </a:ln>
              <a:solidFill>
                <a:srgbClr val="000000"/>
              </a:solidFill>
              <a:effectLst/>
              <a:uLnTx/>
              <a:uFillTx/>
              <a:latin typeface="Arial"/>
              <a:ea typeface="+mn-ea"/>
              <a:cs typeface="+mn-cs"/>
            </a:endParaRPr>
          </a:p>
        </p:txBody>
      </p:sp>
      <p:sp>
        <p:nvSpPr>
          <p:cNvPr id="27" name="TextBox 26"/>
          <p:cNvSpPr txBox="1"/>
          <p:nvPr/>
        </p:nvSpPr>
        <p:spPr>
          <a:xfrm>
            <a:off x="7352036" y="4495801"/>
            <a:ext cx="1303562" cy="29751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25000" noProof="0" dirty="0">
                <a:ln>
                  <a:noFill/>
                </a:ln>
                <a:solidFill>
                  <a:srgbClr val="000000"/>
                </a:solidFill>
                <a:effectLst/>
                <a:uLnTx/>
                <a:uFillTx/>
                <a:latin typeface="Arial"/>
                <a:ea typeface="+mn-ea"/>
                <a:cs typeface="+mn-cs"/>
              </a:rPr>
              <a:t>d = ab + c + </a:t>
            </a:r>
            <a:r>
              <a:rPr kumimoji="0" lang="en-US" sz="2000" b="0" i="0" u="none" strike="noStrike" kern="1200" cap="none" spc="0" normalizeH="0" baseline="-25000" noProof="0" dirty="0" smtClean="0">
                <a:ln>
                  <a:noFill/>
                </a:ln>
                <a:solidFill>
                  <a:srgbClr val="000000"/>
                </a:solidFill>
                <a:effectLst/>
                <a:uLnTx/>
                <a:uFillTx/>
                <a:latin typeface="Arial"/>
                <a:ea typeface="+mn-ea"/>
                <a:cs typeface="+mn-cs"/>
              </a:rPr>
              <a:t>-- </a:t>
            </a:r>
            <a:endParaRPr kumimoji="0" lang="en-US" sz="2000" b="0" i="0" u="none" strike="noStrike" kern="1200" cap="none" spc="0" normalizeH="0" baseline="-25000" noProof="0" dirty="0">
              <a:ln>
                <a:noFill/>
              </a:ln>
              <a:solidFill>
                <a:srgbClr val="000000"/>
              </a:solidFill>
              <a:effectLst/>
              <a:uLnTx/>
              <a:uFillTx/>
              <a:latin typeface="Arial"/>
              <a:ea typeface="+mn-ea"/>
              <a:cs typeface="+mn-cs"/>
            </a:endParaRPr>
          </a:p>
        </p:txBody>
      </p:sp>
      <p:sp>
        <p:nvSpPr>
          <p:cNvPr id="28" name="TextBox 27"/>
          <p:cNvSpPr txBox="1"/>
          <p:nvPr/>
        </p:nvSpPr>
        <p:spPr>
          <a:xfrm>
            <a:off x="9448800" y="3886200"/>
            <a:ext cx="6062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srgbClr val="000000"/>
                </a:solidFill>
                <a:effectLst/>
                <a:uLnTx/>
                <a:uFillTx/>
                <a:latin typeface="Arial"/>
                <a:ea typeface="+mn-ea"/>
                <a:cs typeface="+mn-cs"/>
              </a:rPr>
              <a:t>F</a:t>
            </a:r>
            <a:r>
              <a:rPr kumimoji="0" lang="en-US" sz="1800" b="0" i="0" u="none" strike="noStrike" kern="1200" cap="none" spc="0" normalizeH="0" baseline="-25000" noProof="0" dirty="0" err="1" smtClean="0">
                <a:ln>
                  <a:noFill/>
                </a:ln>
                <a:solidFill>
                  <a:srgbClr val="000000"/>
                </a:solidFill>
                <a:effectLst/>
                <a:uLnTx/>
                <a:uFillTx/>
                <a:latin typeface="Arial"/>
                <a:ea typeface="+mn-ea"/>
                <a:cs typeface="+mn-cs"/>
              </a:rPr>
              <a:t>new</a:t>
            </a:r>
            <a:endParaRPr kumimoji="0" lang="en-US" sz="1800" b="0" i="0" u="none" strike="noStrike" kern="1200" cap="none" spc="0" normalizeH="0" baseline="-25000" noProof="0" dirty="0">
              <a:ln>
                <a:noFill/>
              </a:ln>
              <a:solidFill>
                <a:srgbClr val="000000"/>
              </a:solidFill>
              <a:effectLst/>
              <a:uLnTx/>
              <a:uFillTx/>
              <a:latin typeface="Arial"/>
              <a:ea typeface="+mn-ea"/>
              <a:cs typeface="+mn-cs"/>
            </a:endParaRPr>
          </a:p>
        </p:txBody>
      </p:sp>
      <p:sp>
        <p:nvSpPr>
          <p:cNvPr id="29" name="TextBox 28"/>
          <p:cNvSpPr txBox="1"/>
          <p:nvPr/>
        </p:nvSpPr>
        <p:spPr>
          <a:xfrm>
            <a:off x="3378073" y="5669032"/>
            <a:ext cx="146706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Kernels </a:t>
            </a:r>
            <a:r>
              <a:rPr kumimoji="0" lang="en-US" sz="1800" b="0" i="0" u="none" strike="noStrike" kern="1200" cap="none" spc="0" normalizeH="0" baseline="0" noProof="0" dirty="0">
                <a:ln>
                  <a:noFill/>
                </a:ln>
                <a:solidFill>
                  <a:srgbClr val="000000"/>
                </a:solidFill>
                <a:effectLst/>
                <a:uLnTx/>
                <a:uFillTx/>
                <a:latin typeface="Arial"/>
                <a:ea typeface="+mn-ea"/>
                <a:cs typeface="+mn-cs"/>
              </a:rPr>
              <a:t>of </a:t>
            </a:r>
            <a:r>
              <a:rPr kumimoji="0" lang="en-US" sz="1800" b="0" i="0" u="none" strike="noStrike" kern="1200" cap="none" spc="0" normalizeH="0" baseline="0" noProof="0" dirty="0" smtClean="0">
                <a:ln>
                  <a:noFill/>
                </a:ln>
                <a:solidFill>
                  <a:srgbClr val="000000"/>
                </a:solidFill>
                <a:effectLst/>
                <a:uLnTx/>
                <a:uFillTx/>
                <a:latin typeface="Arial"/>
                <a:ea typeface="+mn-ea"/>
                <a:cs typeface="+mn-cs"/>
              </a:rPr>
              <a:t>G</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TextBox 29"/>
          <p:cNvSpPr txBox="1"/>
          <p:nvPr/>
        </p:nvSpPr>
        <p:spPr>
          <a:xfrm>
            <a:off x="6885978" y="5207367"/>
            <a:ext cx="226215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Multi-cube common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mn-cs"/>
              </a:rPr>
              <a:t>Divisor extracted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01203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CE27-9A9B-4A3A-977C-AC223C075757}"/>
              </a:ext>
            </a:extLst>
          </p:cNvPr>
          <p:cNvSpPr>
            <a:spLocks noGrp="1"/>
          </p:cNvSpPr>
          <p:nvPr>
            <p:ph type="title"/>
          </p:nvPr>
        </p:nvSpPr>
        <p:spPr>
          <a:xfrm>
            <a:off x="838200" y="365125"/>
            <a:ext cx="10515600" cy="886293"/>
          </a:xfrm>
        </p:spPr>
        <p:txBody>
          <a:bodyPr/>
          <a:lstStyle/>
          <a:p>
            <a:r>
              <a:rPr lang="en-US" sz="3600" b="1">
                <a:cs typeface="Calibri Light"/>
              </a:rPr>
              <a:t>Algebraic Kernels and Co-kernels cont'd...</a:t>
            </a:r>
            <a:r>
              <a:rPr lang="en-US" sz="3200" b="1" dirty="0">
                <a:cs typeface="Calibri Light"/>
              </a:rPr>
              <a:t> </a:t>
            </a:r>
            <a:endParaRPr lang="en-US" b="1" dirty="0">
              <a:cs typeface="Calibri Light"/>
            </a:endParaRPr>
          </a:p>
        </p:txBody>
      </p:sp>
      <p:sp>
        <p:nvSpPr>
          <p:cNvPr id="3" name="Content Placeholder 2">
            <a:extLst>
              <a:ext uri="{FF2B5EF4-FFF2-40B4-BE49-F238E27FC236}">
                <a16:creationId xmlns:a16="http://schemas.microsoft.com/office/drawing/2014/main" id="{F66A576E-09D7-41FD-AE0D-A05EE043B048}"/>
              </a:ext>
            </a:extLst>
          </p:cNvPr>
          <p:cNvSpPr>
            <a:spLocks noGrp="1"/>
          </p:cNvSpPr>
          <p:nvPr>
            <p:ph idx="1"/>
          </p:nvPr>
        </p:nvSpPr>
        <p:spPr>
          <a:xfrm>
            <a:off x="838200" y="1189131"/>
            <a:ext cx="10515600" cy="5507784"/>
          </a:xfrm>
        </p:spPr>
        <p:txBody>
          <a:bodyPr vert="horz" lIns="91440" tIns="45720" rIns="91440" bIns="45720" rtlCol="0" anchor="t">
            <a:normAutofit/>
          </a:bodyPr>
          <a:lstStyle/>
          <a:p>
            <a:r>
              <a:rPr lang="en-US" dirty="0">
                <a:ea typeface="+mn-lt"/>
                <a:cs typeface="+mn-lt"/>
              </a:rPr>
              <a:t>If a kernel has no kernel except itself, it is called a level-0 kernel. </a:t>
            </a:r>
          </a:p>
          <a:p>
            <a:r>
              <a:rPr lang="en-US" dirty="0">
                <a:ea typeface="+mn-lt"/>
                <a:cs typeface="+mn-lt"/>
              </a:rPr>
              <a:t>If a kernel has at least one kernel of level n−1 but no kernel of level nor greater except itself, it is called a level-n kernel. A co-kernel has the same level as its kernel.</a:t>
            </a:r>
          </a:p>
          <a:p>
            <a:r>
              <a:rPr lang="en-US" dirty="0">
                <a:ea typeface="+mn-lt"/>
                <a:cs typeface="+mn-lt"/>
              </a:rPr>
              <a:t>Consider the expression f = (uwz+uxz+vwz+vxz+yz+uv). Its kernels and co-kernels and their levels are shown in Table 6.1</a:t>
            </a:r>
            <a:endParaRPr lang="en-US" dirty="0">
              <a:cs typeface="Calibri"/>
            </a:endParaRPr>
          </a:p>
          <a:p>
            <a:endParaRPr lang="en-US" dirty="0">
              <a:cs typeface="Calibri"/>
            </a:endParaRPr>
          </a:p>
          <a:p>
            <a:endParaRPr lang="en-US" dirty="0">
              <a:cs typeface="Calibri"/>
            </a:endParaRPr>
          </a:p>
        </p:txBody>
      </p:sp>
      <p:pic>
        <p:nvPicPr>
          <p:cNvPr id="4" name="Picture 4" descr="A screenshot of a cell phone&#10;&#10;Description automatically generated">
            <a:extLst>
              <a:ext uri="{FF2B5EF4-FFF2-40B4-BE49-F238E27FC236}">
                <a16:creationId xmlns:a16="http://schemas.microsoft.com/office/drawing/2014/main" id="{F5D9C82C-CFB7-4910-AA67-11C59A660422}"/>
              </a:ext>
            </a:extLst>
          </p:cNvPr>
          <p:cNvPicPr>
            <a:picLocks noChangeAspect="1"/>
          </p:cNvPicPr>
          <p:nvPr/>
        </p:nvPicPr>
        <p:blipFill>
          <a:blip r:embed="rId2"/>
          <a:stretch>
            <a:fillRect/>
          </a:stretch>
        </p:blipFill>
        <p:spPr>
          <a:xfrm>
            <a:off x="3044093" y="3981939"/>
            <a:ext cx="5703276" cy="2518507"/>
          </a:xfrm>
          <a:prstGeom prst="rect">
            <a:avLst/>
          </a:prstGeom>
        </p:spPr>
      </p:pic>
    </p:spTree>
    <p:extLst>
      <p:ext uri="{BB962C8B-B14F-4D97-AF65-F5344CB8AC3E}">
        <p14:creationId xmlns:p14="http://schemas.microsoft.com/office/powerpoint/2010/main" val="915820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3C93-2344-49CA-BADC-79C016E8C185}"/>
              </a:ext>
            </a:extLst>
          </p:cNvPr>
          <p:cNvSpPr>
            <a:spLocks noGrp="1"/>
          </p:cNvSpPr>
          <p:nvPr>
            <p:ph type="title"/>
          </p:nvPr>
        </p:nvSpPr>
        <p:spPr>
          <a:xfrm>
            <a:off x="838200" y="365125"/>
            <a:ext cx="10515600" cy="729640"/>
          </a:xfrm>
        </p:spPr>
        <p:txBody>
          <a:bodyPr>
            <a:normAutofit/>
          </a:bodyPr>
          <a:lstStyle/>
          <a:p>
            <a:r>
              <a:rPr lang="en-US" sz="4000" b="1" dirty="0">
                <a:cs typeface="Calibri Light"/>
              </a:rPr>
              <a:t>Extraction</a:t>
            </a:r>
          </a:p>
        </p:txBody>
      </p:sp>
      <p:sp>
        <p:nvSpPr>
          <p:cNvPr id="3" name="Content Placeholder 2">
            <a:extLst>
              <a:ext uri="{FF2B5EF4-FFF2-40B4-BE49-F238E27FC236}">
                <a16:creationId xmlns:a16="http://schemas.microsoft.com/office/drawing/2014/main" id="{7980A2AF-72BA-44B7-96FA-D57171816A5A}"/>
              </a:ext>
            </a:extLst>
          </p:cNvPr>
          <p:cNvSpPr>
            <a:spLocks noGrp="1"/>
          </p:cNvSpPr>
          <p:nvPr>
            <p:ph idx="1"/>
          </p:nvPr>
        </p:nvSpPr>
        <p:spPr>
          <a:xfrm>
            <a:off x="838200" y="1337164"/>
            <a:ext cx="11004061" cy="5084030"/>
          </a:xfrm>
        </p:spPr>
        <p:txBody>
          <a:bodyPr vert="horz" lIns="91440" tIns="45720" rIns="91440" bIns="45720" rtlCol="0" anchor="t">
            <a:normAutofit/>
          </a:bodyPr>
          <a:lstStyle/>
          <a:p>
            <a:r>
              <a:rPr lang="en-US" dirty="0">
                <a:ea typeface="+mn-lt"/>
                <a:cs typeface="+mn-lt"/>
              </a:rPr>
              <a:t>If two or more expressions have common divisors, the divisors can be extracted.</a:t>
            </a:r>
          </a:p>
          <a:p>
            <a:r>
              <a:rPr lang="en-US" dirty="0">
                <a:ea typeface="+mn-lt"/>
                <a:cs typeface="+mn-lt"/>
              </a:rPr>
              <a:t>The rectangle-covering method can be extended to perform extraction as well.</a:t>
            </a:r>
          </a:p>
          <a:p>
            <a:r>
              <a:rPr lang="en-US" dirty="0">
                <a:ea typeface="+mn-lt"/>
                <a:cs typeface="+mn-lt"/>
              </a:rPr>
              <a:t>There are two types of extraction methods:</a:t>
            </a:r>
          </a:p>
          <a:p>
            <a:pPr marL="971550" lvl="1" indent="-514350">
              <a:buAutoNum type="arabicPeriod"/>
            </a:pPr>
            <a:r>
              <a:rPr lang="en-US" b="1" dirty="0">
                <a:ea typeface="+mn-lt"/>
                <a:cs typeface="+mn-lt"/>
              </a:rPr>
              <a:t>Cube extraction</a:t>
            </a:r>
            <a:r>
              <a:rPr lang="en-US" dirty="0">
                <a:ea typeface="+mn-lt"/>
                <a:cs typeface="+mn-lt"/>
              </a:rPr>
              <a:t>: Cube extraction refers to the extraction of a cube.</a:t>
            </a:r>
          </a:p>
          <a:p>
            <a:pPr marL="971550" lvl="1" indent="-514350">
              <a:buAutoNum type="arabicPeriod"/>
            </a:pPr>
            <a:r>
              <a:rPr lang="en-US" b="1" dirty="0">
                <a:ea typeface="+mn-lt"/>
                <a:cs typeface="+mn-lt"/>
              </a:rPr>
              <a:t>Kernel extraction</a:t>
            </a:r>
            <a:r>
              <a:rPr lang="en-US" dirty="0">
                <a:ea typeface="+mn-lt"/>
                <a:cs typeface="+mn-lt"/>
              </a:rPr>
              <a:t>: Extraction of  kernel from two or more expressions.</a:t>
            </a:r>
            <a:endParaRPr lang="en-US">
              <a:cs typeface="Calibri"/>
            </a:endParaRPr>
          </a:p>
        </p:txBody>
      </p:sp>
    </p:spTree>
    <p:extLst>
      <p:ext uri="{BB962C8B-B14F-4D97-AF65-F5344CB8AC3E}">
        <p14:creationId xmlns:p14="http://schemas.microsoft.com/office/powerpoint/2010/main" val="324939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Rectangle </a:t>
            </a:r>
            <a:r>
              <a:rPr lang="en-US" dirty="0" smtClean="0"/>
              <a:t>covering – Identify all Kernels </a:t>
            </a:r>
            <a:endParaRPr lang="en-US" dirty="0"/>
          </a:p>
        </p:txBody>
      </p:sp>
      <p:sp>
        <p:nvSpPr>
          <p:cNvPr id="3" name="Content Placeholder 2"/>
          <p:cNvSpPr>
            <a:spLocks noGrp="1"/>
          </p:cNvSpPr>
          <p:nvPr>
            <p:ph idx="1"/>
          </p:nvPr>
        </p:nvSpPr>
        <p:spPr/>
        <p:txBody>
          <a:bodyPr/>
          <a:lstStyle/>
          <a:p>
            <a:r>
              <a:rPr lang="en-US" dirty="0">
                <a:solidFill>
                  <a:schemeClr val="tx1"/>
                </a:solidFill>
              </a:rPr>
              <a:t>Identifying all Kernels of an </a:t>
            </a:r>
            <a:r>
              <a:rPr lang="en-US" dirty="0" smtClean="0">
                <a:solidFill>
                  <a:schemeClr val="tx1"/>
                </a:solidFill>
              </a:rPr>
              <a:t>Expression</a:t>
            </a:r>
          </a:p>
          <a:p>
            <a:r>
              <a:rPr lang="en-US" dirty="0">
                <a:solidFill>
                  <a:schemeClr val="tx1"/>
                </a:solidFill>
              </a:rPr>
              <a:t>Consider a sum-of-products expression </a:t>
            </a:r>
            <a:r>
              <a:rPr lang="en-US" i="1" dirty="0">
                <a:solidFill>
                  <a:schemeClr val="tx1"/>
                </a:solidFill>
              </a:rPr>
              <a:t>f </a:t>
            </a:r>
            <a:r>
              <a:rPr lang="en-US" dirty="0">
                <a:solidFill>
                  <a:schemeClr val="tx1"/>
                </a:solidFill>
              </a:rPr>
              <a:t>with </a:t>
            </a:r>
            <a:r>
              <a:rPr lang="en-US" i="1" dirty="0">
                <a:solidFill>
                  <a:schemeClr val="tx1"/>
                </a:solidFill>
              </a:rPr>
              <a:t>p </a:t>
            </a:r>
            <a:r>
              <a:rPr lang="en-US" dirty="0">
                <a:solidFill>
                  <a:schemeClr val="tx1"/>
                </a:solidFill>
              </a:rPr>
              <a:t>cubes and </a:t>
            </a:r>
            <a:r>
              <a:rPr lang="en-US" i="1" dirty="0">
                <a:solidFill>
                  <a:schemeClr val="tx1"/>
                </a:solidFill>
              </a:rPr>
              <a:t>q </a:t>
            </a:r>
            <a:r>
              <a:rPr lang="en-US" dirty="0">
                <a:solidFill>
                  <a:schemeClr val="tx1"/>
                </a:solidFill>
              </a:rPr>
              <a:t>distinct literals.</a:t>
            </a:r>
          </a:p>
          <a:p>
            <a:r>
              <a:rPr lang="en-US" dirty="0">
                <a:solidFill>
                  <a:schemeClr val="tx1"/>
                </a:solidFill>
              </a:rPr>
              <a:t>A </a:t>
            </a:r>
            <a:r>
              <a:rPr lang="en-US" i="1" dirty="0">
                <a:solidFill>
                  <a:schemeClr val="tx1"/>
                </a:solidFill>
              </a:rPr>
              <a:t>p </a:t>
            </a:r>
            <a:r>
              <a:rPr lang="en-US" dirty="0">
                <a:solidFill>
                  <a:schemeClr val="tx1"/>
                </a:solidFill>
              </a:rPr>
              <a:t>× </a:t>
            </a:r>
            <a:r>
              <a:rPr lang="en-US" i="1" dirty="0">
                <a:solidFill>
                  <a:schemeClr val="tx1"/>
                </a:solidFill>
              </a:rPr>
              <a:t>q </a:t>
            </a:r>
            <a:r>
              <a:rPr lang="en-US" i="1" dirty="0">
                <a:solidFill>
                  <a:schemeClr val="accent2"/>
                </a:solidFill>
              </a:rPr>
              <a:t>cube–literal incidence matrix </a:t>
            </a:r>
            <a:r>
              <a:rPr lang="en-US" dirty="0">
                <a:solidFill>
                  <a:schemeClr val="tx1"/>
                </a:solidFill>
              </a:rPr>
              <a:t>can be defined for </a:t>
            </a:r>
            <a:r>
              <a:rPr lang="en-US" i="1" dirty="0">
                <a:solidFill>
                  <a:schemeClr val="tx1"/>
                </a:solidFill>
              </a:rPr>
              <a:t>f </a:t>
            </a:r>
            <a:r>
              <a:rPr lang="en-US" dirty="0">
                <a:solidFill>
                  <a:schemeClr val="tx1"/>
                </a:solidFill>
              </a:rPr>
              <a:t>in </a:t>
            </a:r>
            <a:r>
              <a:rPr lang="en-US" dirty="0" smtClean="0">
                <a:solidFill>
                  <a:schemeClr val="tx1"/>
                </a:solidFill>
              </a:rPr>
              <a:t>which element </a:t>
            </a:r>
            <a:r>
              <a:rPr lang="en-US" dirty="0">
                <a:solidFill>
                  <a:schemeClr val="tx1"/>
                </a:solidFill>
              </a:rPr>
              <a:t>(</a:t>
            </a:r>
            <a:r>
              <a:rPr lang="en-US" i="1" dirty="0" err="1">
                <a:solidFill>
                  <a:schemeClr val="tx1"/>
                </a:solidFill>
              </a:rPr>
              <a:t>i</a:t>
            </a:r>
            <a:r>
              <a:rPr lang="en-US" i="1" dirty="0">
                <a:solidFill>
                  <a:schemeClr val="tx1"/>
                </a:solidFill>
              </a:rPr>
              <a:t>, j </a:t>
            </a:r>
            <a:r>
              <a:rPr lang="en-US" dirty="0">
                <a:solidFill>
                  <a:schemeClr val="tx1"/>
                </a:solidFill>
              </a:rPr>
              <a:t>) is 1 if the </a:t>
            </a:r>
            <a:r>
              <a:rPr lang="en-US" i="1" dirty="0">
                <a:solidFill>
                  <a:schemeClr val="tx1"/>
                </a:solidFill>
              </a:rPr>
              <a:t>j </a:t>
            </a:r>
            <a:r>
              <a:rPr lang="en-US" dirty="0" err="1">
                <a:solidFill>
                  <a:schemeClr val="tx1"/>
                </a:solidFill>
              </a:rPr>
              <a:t>th</a:t>
            </a:r>
            <a:r>
              <a:rPr lang="en-US" dirty="0">
                <a:solidFill>
                  <a:schemeClr val="tx1"/>
                </a:solidFill>
              </a:rPr>
              <a:t> literal is used in the </a:t>
            </a:r>
            <a:r>
              <a:rPr lang="en-US" i="1" dirty="0" err="1">
                <a:solidFill>
                  <a:schemeClr val="tx1"/>
                </a:solidFill>
              </a:rPr>
              <a:t>i</a:t>
            </a:r>
            <a:r>
              <a:rPr lang="en-US" dirty="0" err="1">
                <a:solidFill>
                  <a:schemeClr val="tx1"/>
                </a:solidFill>
              </a:rPr>
              <a:t>th</a:t>
            </a:r>
            <a:r>
              <a:rPr lang="en-US" dirty="0">
                <a:solidFill>
                  <a:schemeClr val="tx1"/>
                </a:solidFill>
              </a:rPr>
              <a:t> cube, and 0 otherwise. </a:t>
            </a:r>
          </a:p>
          <a:p>
            <a:r>
              <a:rPr lang="en-US" i="1" dirty="0" smtClean="0">
                <a:solidFill>
                  <a:schemeClr val="tx1"/>
                </a:solidFill>
              </a:rPr>
              <a:t>A rectangle </a:t>
            </a:r>
            <a:r>
              <a:rPr lang="en-US" dirty="0">
                <a:solidFill>
                  <a:schemeClr val="tx1"/>
                </a:solidFill>
              </a:rPr>
              <a:t>of this matrix denotes a set of rows and columns in which all </a:t>
            </a:r>
            <a:r>
              <a:rPr lang="en-US" dirty="0" smtClean="0">
                <a:solidFill>
                  <a:schemeClr val="tx1"/>
                </a:solidFill>
              </a:rPr>
              <a:t>entries are </a:t>
            </a:r>
            <a:r>
              <a:rPr lang="en-US" dirty="0">
                <a:solidFill>
                  <a:schemeClr val="tx1"/>
                </a:solidFill>
              </a:rPr>
              <a:t>1. </a:t>
            </a:r>
            <a:endParaRPr lang="en-US" dirty="0" smtClean="0">
              <a:solidFill>
                <a:schemeClr val="tx1"/>
              </a:solidFill>
            </a:endParaRPr>
          </a:p>
          <a:p>
            <a:r>
              <a:rPr lang="en-US" dirty="0" smtClean="0">
                <a:solidFill>
                  <a:schemeClr val="tx1"/>
                </a:solidFill>
              </a:rPr>
              <a:t>Let </a:t>
            </a:r>
            <a:r>
              <a:rPr lang="en-US" dirty="0">
                <a:solidFill>
                  <a:schemeClr val="tx1"/>
                </a:solidFill>
              </a:rPr>
              <a:t>(</a:t>
            </a:r>
            <a:r>
              <a:rPr lang="en-US" i="1" dirty="0">
                <a:solidFill>
                  <a:schemeClr val="tx1"/>
                </a:solidFill>
              </a:rPr>
              <a:t>r, c</a:t>
            </a:r>
            <a:r>
              <a:rPr lang="en-US" dirty="0">
                <a:solidFill>
                  <a:schemeClr val="tx1"/>
                </a:solidFill>
              </a:rPr>
              <a:t>) denote the row and column subsets of the rectangle. </a:t>
            </a:r>
            <a:endParaRPr lang="en-US" dirty="0" smtClean="0">
              <a:solidFill>
                <a:schemeClr val="tx1"/>
              </a:solidFill>
            </a:endParaRPr>
          </a:p>
          <a:p>
            <a:r>
              <a:rPr lang="en-US" dirty="0" smtClean="0">
                <a:solidFill>
                  <a:schemeClr val="tx1"/>
                </a:solidFill>
              </a:rPr>
              <a:t>A rectangle (</a:t>
            </a:r>
            <a:r>
              <a:rPr lang="en-US" i="1" dirty="0" smtClean="0">
                <a:solidFill>
                  <a:schemeClr val="tx1"/>
                </a:solidFill>
              </a:rPr>
              <a:t>r</a:t>
            </a:r>
            <a:r>
              <a:rPr lang="en-US" dirty="0" smtClean="0">
                <a:solidFill>
                  <a:schemeClr val="tx1"/>
                </a:solidFill>
              </a:rPr>
              <a:t>1</a:t>
            </a:r>
            <a:r>
              <a:rPr lang="en-US" i="1" dirty="0">
                <a:solidFill>
                  <a:schemeClr val="tx1"/>
                </a:solidFill>
              </a:rPr>
              <a:t>, c</a:t>
            </a:r>
            <a:r>
              <a:rPr lang="en-US" dirty="0">
                <a:solidFill>
                  <a:schemeClr val="tx1"/>
                </a:solidFill>
              </a:rPr>
              <a:t>1) is said to </a:t>
            </a:r>
            <a:r>
              <a:rPr lang="en-US" i="1" dirty="0">
                <a:solidFill>
                  <a:schemeClr val="tx1"/>
                </a:solidFill>
              </a:rPr>
              <a:t>contain </a:t>
            </a:r>
            <a:r>
              <a:rPr lang="en-US" dirty="0">
                <a:solidFill>
                  <a:schemeClr val="tx1"/>
                </a:solidFill>
              </a:rPr>
              <a:t>another rectangle (</a:t>
            </a:r>
            <a:r>
              <a:rPr lang="en-US" i="1" dirty="0">
                <a:solidFill>
                  <a:schemeClr val="tx1"/>
                </a:solidFill>
              </a:rPr>
              <a:t>r</a:t>
            </a:r>
            <a:r>
              <a:rPr lang="en-US" dirty="0">
                <a:solidFill>
                  <a:schemeClr val="tx1"/>
                </a:solidFill>
              </a:rPr>
              <a:t>2</a:t>
            </a:r>
            <a:r>
              <a:rPr lang="en-US" i="1" dirty="0">
                <a:solidFill>
                  <a:schemeClr val="tx1"/>
                </a:solidFill>
              </a:rPr>
              <a:t>, c</a:t>
            </a:r>
            <a:r>
              <a:rPr lang="en-US" dirty="0">
                <a:solidFill>
                  <a:schemeClr val="tx1"/>
                </a:solidFill>
              </a:rPr>
              <a:t>2) if </a:t>
            </a:r>
            <a:r>
              <a:rPr lang="en-US" i="1" dirty="0">
                <a:solidFill>
                  <a:schemeClr val="tx1"/>
                </a:solidFill>
              </a:rPr>
              <a:t>r</a:t>
            </a:r>
            <a:r>
              <a:rPr lang="en-US" dirty="0">
                <a:solidFill>
                  <a:schemeClr val="tx1"/>
                </a:solidFill>
              </a:rPr>
              <a:t>1 ⊇ </a:t>
            </a:r>
            <a:r>
              <a:rPr lang="en-US" i="1" dirty="0">
                <a:solidFill>
                  <a:schemeClr val="tx1"/>
                </a:solidFill>
              </a:rPr>
              <a:t>r</a:t>
            </a:r>
            <a:r>
              <a:rPr lang="en-US" dirty="0">
                <a:solidFill>
                  <a:schemeClr val="tx1"/>
                </a:solidFill>
              </a:rPr>
              <a:t>2 and </a:t>
            </a:r>
            <a:r>
              <a:rPr lang="en-US" i="1" dirty="0">
                <a:solidFill>
                  <a:schemeClr val="tx1"/>
                </a:solidFill>
              </a:rPr>
              <a:t>c</a:t>
            </a:r>
            <a:r>
              <a:rPr lang="en-US" dirty="0">
                <a:solidFill>
                  <a:schemeClr val="tx1"/>
                </a:solidFill>
              </a:rPr>
              <a:t>1 ⊇ </a:t>
            </a:r>
            <a:r>
              <a:rPr lang="en-US" i="1" dirty="0">
                <a:solidFill>
                  <a:schemeClr val="tx1"/>
                </a:solidFill>
              </a:rPr>
              <a:t>c</a:t>
            </a:r>
            <a:r>
              <a:rPr lang="en-US" dirty="0">
                <a:solidFill>
                  <a:schemeClr val="tx1"/>
                </a:solidFill>
              </a:rPr>
              <a:t>2. </a:t>
            </a:r>
            <a:endParaRPr lang="en-US" dirty="0" smtClean="0">
              <a:solidFill>
                <a:schemeClr val="tx1"/>
              </a:solidFill>
            </a:endParaRPr>
          </a:p>
          <a:p>
            <a:r>
              <a:rPr lang="en-US" dirty="0" smtClean="0">
                <a:solidFill>
                  <a:schemeClr val="tx1"/>
                </a:solidFill>
              </a:rPr>
              <a:t>A</a:t>
            </a:r>
            <a:r>
              <a:rPr lang="en-US" dirty="0">
                <a:solidFill>
                  <a:schemeClr val="tx1"/>
                </a:solidFill>
              </a:rPr>
              <a:t> </a:t>
            </a:r>
            <a:r>
              <a:rPr lang="en-US" dirty="0" smtClean="0">
                <a:solidFill>
                  <a:schemeClr val="tx1"/>
                </a:solidFill>
              </a:rPr>
              <a:t>rectangle </a:t>
            </a:r>
            <a:r>
              <a:rPr lang="en-US" dirty="0">
                <a:solidFill>
                  <a:schemeClr val="tx1"/>
                </a:solidFill>
              </a:rPr>
              <a:t>is called </a:t>
            </a:r>
            <a:r>
              <a:rPr lang="en-US" i="1" dirty="0">
                <a:solidFill>
                  <a:schemeClr val="tx1"/>
                </a:solidFill>
              </a:rPr>
              <a:t>prime </a:t>
            </a:r>
            <a:r>
              <a:rPr lang="en-US" dirty="0">
                <a:solidFill>
                  <a:schemeClr val="tx1"/>
                </a:solidFill>
              </a:rPr>
              <a:t>if it is not strictly contained in another rectangle</a:t>
            </a:r>
            <a:r>
              <a:rPr lang="en-US" dirty="0" smtClean="0">
                <a:solidFill>
                  <a:schemeClr val="tx1"/>
                </a:solidFill>
              </a:rPr>
              <a:t>.</a:t>
            </a:r>
            <a:endParaRPr lang="en-US" dirty="0">
              <a:solidFill>
                <a:schemeClr val="tx1"/>
              </a:solidFill>
            </a:endParaRPr>
          </a:p>
        </p:txBody>
      </p:sp>
      <p:sp>
        <p:nvSpPr>
          <p:cNvPr id="5" name="Slide Number Placeholder 4"/>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B0733AD-FA9B-493A-A743-42324D6E13CC}"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117765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Rectangle covering</a:t>
            </a:r>
          </a:p>
        </p:txBody>
      </p:sp>
      <p:sp>
        <p:nvSpPr>
          <p:cNvPr id="3" name="Content Placeholder 2"/>
          <p:cNvSpPr>
            <a:spLocks noGrp="1"/>
          </p:cNvSpPr>
          <p:nvPr>
            <p:ph idx="1"/>
          </p:nvPr>
        </p:nvSpPr>
        <p:spPr/>
        <p:txBody>
          <a:bodyPr/>
          <a:lstStyle/>
          <a:p>
            <a:r>
              <a:rPr lang="en-US" dirty="0"/>
              <a:t>The co-rectangle of rectangle (</a:t>
            </a:r>
            <a:r>
              <a:rPr lang="en-US" i="1" dirty="0"/>
              <a:t>r, c</a:t>
            </a:r>
            <a:r>
              <a:rPr lang="en-US" dirty="0"/>
              <a:t>) is denoted as (</a:t>
            </a:r>
            <a:r>
              <a:rPr lang="en-US" i="1" dirty="0"/>
              <a:t>r, </a:t>
            </a:r>
            <a:r>
              <a:rPr lang="en-US" i="1" dirty="0" smtClean="0"/>
              <a:t>¯C</a:t>
            </a:r>
            <a:r>
              <a:rPr lang="en-US" dirty="0" smtClean="0"/>
              <a:t>) </a:t>
            </a:r>
            <a:r>
              <a:rPr lang="en-US" dirty="0"/>
              <a:t>where ¯ </a:t>
            </a:r>
            <a:r>
              <a:rPr lang="en-US" i="1" dirty="0"/>
              <a:t>c </a:t>
            </a:r>
            <a:r>
              <a:rPr lang="en-US" dirty="0"/>
              <a:t>is the </a:t>
            </a:r>
            <a:r>
              <a:rPr lang="en-US" dirty="0" smtClean="0"/>
              <a:t>complement of </a:t>
            </a:r>
            <a:r>
              <a:rPr lang="en-US" dirty="0"/>
              <a:t>the column subset </a:t>
            </a:r>
            <a:r>
              <a:rPr lang="en-US" i="1" dirty="0"/>
              <a:t>c</a:t>
            </a:r>
            <a:r>
              <a:rPr lang="en-US" dirty="0"/>
              <a:t>, i.e., it includes all columns of the matrix </a:t>
            </a:r>
            <a:r>
              <a:rPr lang="en-US" dirty="0" smtClean="0"/>
              <a:t>not in </a:t>
            </a:r>
            <a:r>
              <a:rPr lang="en-US" i="1" dirty="0"/>
              <a:t>c</a:t>
            </a:r>
            <a:r>
              <a:rPr lang="en-US" dirty="0"/>
              <a:t>.</a:t>
            </a:r>
          </a:p>
          <a:p>
            <a:r>
              <a:rPr lang="en-US" i="1" dirty="0"/>
              <a:t>f </a:t>
            </a:r>
            <a:r>
              <a:rPr lang="en-US" dirty="0"/>
              <a:t>= </a:t>
            </a:r>
            <a:r>
              <a:rPr lang="en-US" i="1" dirty="0" err="1"/>
              <a:t>uwz</a:t>
            </a:r>
            <a:r>
              <a:rPr lang="en-US" i="1" dirty="0"/>
              <a:t> </a:t>
            </a:r>
            <a:r>
              <a:rPr lang="en-US" dirty="0"/>
              <a:t>+ </a:t>
            </a:r>
            <a:r>
              <a:rPr lang="en-US" i="1" dirty="0" err="1"/>
              <a:t>uxz</a:t>
            </a:r>
            <a:r>
              <a:rPr lang="en-US" i="1" dirty="0"/>
              <a:t> </a:t>
            </a:r>
            <a:r>
              <a:rPr lang="en-US" dirty="0"/>
              <a:t>+ </a:t>
            </a:r>
            <a:r>
              <a:rPr lang="en-US" i="1" dirty="0" err="1"/>
              <a:t>yz</a:t>
            </a:r>
            <a:r>
              <a:rPr lang="en-US" i="1" dirty="0"/>
              <a:t> </a:t>
            </a:r>
            <a:r>
              <a:rPr lang="en-US" dirty="0"/>
              <a:t>+ </a:t>
            </a:r>
            <a:r>
              <a:rPr lang="en-US" i="1" dirty="0" err="1"/>
              <a:t>uv</a:t>
            </a:r>
            <a:r>
              <a:rPr lang="en-US" dirty="0" smtClean="0"/>
              <a:t>.</a:t>
            </a:r>
          </a:p>
          <a:p>
            <a:pPr lvl="1"/>
            <a:r>
              <a:rPr lang="en-US" dirty="0" smtClean="0"/>
              <a:t>4 cubes and 6 distinct literals</a:t>
            </a:r>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B0733AD-FA9B-493A-A743-42324D6E13CC}"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pic>
        <p:nvPicPr>
          <p:cNvPr id="6" name="Picture 5"/>
          <p:cNvPicPr>
            <a:picLocks noChangeAspect="1"/>
          </p:cNvPicPr>
          <p:nvPr/>
        </p:nvPicPr>
        <p:blipFill>
          <a:blip r:embed="rId2"/>
          <a:stretch>
            <a:fillRect/>
          </a:stretch>
        </p:blipFill>
        <p:spPr>
          <a:xfrm>
            <a:off x="1877890" y="3598252"/>
            <a:ext cx="3829050" cy="2228850"/>
          </a:xfrm>
          <a:prstGeom prst="rect">
            <a:avLst/>
          </a:prstGeom>
        </p:spPr>
      </p:pic>
      <p:sp>
        <p:nvSpPr>
          <p:cNvPr id="7" name="TextBox 6"/>
          <p:cNvSpPr txBox="1"/>
          <p:nvPr/>
        </p:nvSpPr>
        <p:spPr>
          <a:xfrm>
            <a:off x="5808439" y="2674922"/>
            <a:ext cx="2646878" cy="1200329"/>
          </a:xfrm>
          <a:prstGeom prst="rect">
            <a:avLst/>
          </a:prstGeom>
          <a:noFill/>
        </p:spPr>
        <p:txBody>
          <a:bodyPr wrap="none" rtlCol="0">
            <a:spAutoFit/>
          </a:bodyPr>
          <a:lstStyle/>
          <a:p>
            <a:r>
              <a:rPr lang="en-US" dirty="0" smtClean="0"/>
              <a:t>Prime Rectangles:</a:t>
            </a:r>
          </a:p>
          <a:p>
            <a:pPr marL="342900" indent="-342900">
              <a:buFont typeface="+mj-lt"/>
              <a:buAutoNum type="arabicPeriod"/>
            </a:pPr>
            <a:r>
              <a:rPr lang="en-US" dirty="0" smtClean="0"/>
              <a:t>({</a:t>
            </a:r>
            <a:r>
              <a:rPr lang="en-US" i="1" dirty="0" err="1"/>
              <a:t>uwz</a:t>
            </a:r>
            <a:r>
              <a:rPr lang="en-US" i="1" dirty="0"/>
              <a:t>, </a:t>
            </a:r>
            <a:r>
              <a:rPr lang="en-US" i="1" dirty="0" err="1"/>
              <a:t>uxz</a:t>
            </a:r>
            <a:r>
              <a:rPr lang="en-US" dirty="0"/>
              <a:t>}</a:t>
            </a:r>
            <a:r>
              <a:rPr lang="en-US" i="1" dirty="0"/>
              <a:t>, </a:t>
            </a:r>
            <a:r>
              <a:rPr lang="en-US" dirty="0"/>
              <a:t>{</a:t>
            </a:r>
            <a:r>
              <a:rPr lang="en-US" i="1" dirty="0"/>
              <a:t>u, z</a:t>
            </a:r>
            <a:r>
              <a:rPr lang="en-US" dirty="0"/>
              <a:t>}) </a:t>
            </a:r>
            <a:r>
              <a:rPr lang="en-US" dirty="0" smtClean="0"/>
              <a:t> </a:t>
            </a:r>
          </a:p>
          <a:p>
            <a:pPr marL="342900" indent="-342900">
              <a:buFont typeface="+mj-lt"/>
              <a:buAutoNum type="arabicPeriod"/>
            </a:pPr>
            <a:r>
              <a:rPr lang="en-US" dirty="0" smtClean="0"/>
              <a:t> </a:t>
            </a:r>
            <a:r>
              <a:rPr lang="en-US" dirty="0"/>
              <a:t>({</a:t>
            </a:r>
            <a:r>
              <a:rPr lang="en-US" i="1" dirty="0" err="1"/>
              <a:t>uwz</a:t>
            </a:r>
            <a:r>
              <a:rPr lang="en-US" i="1" dirty="0"/>
              <a:t>, </a:t>
            </a:r>
            <a:r>
              <a:rPr lang="en-US" i="1" dirty="0" err="1"/>
              <a:t>uxz</a:t>
            </a:r>
            <a:r>
              <a:rPr lang="en-US" i="1" dirty="0"/>
              <a:t>, </a:t>
            </a:r>
            <a:r>
              <a:rPr lang="en-US" i="1" dirty="0" err="1"/>
              <a:t>uv</a:t>
            </a:r>
            <a:r>
              <a:rPr lang="en-US" dirty="0"/>
              <a:t>}</a:t>
            </a:r>
            <a:r>
              <a:rPr lang="en-US" i="1" dirty="0"/>
              <a:t>, </a:t>
            </a:r>
            <a:r>
              <a:rPr lang="en-US" dirty="0"/>
              <a:t>{</a:t>
            </a:r>
            <a:r>
              <a:rPr lang="en-US" i="1" dirty="0"/>
              <a:t>u</a:t>
            </a:r>
            <a:r>
              <a:rPr lang="en-US" dirty="0"/>
              <a:t>}) </a:t>
            </a:r>
          </a:p>
          <a:p>
            <a:pPr marL="342900" indent="-342900">
              <a:buFont typeface="+mj-lt"/>
              <a:buAutoNum type="arabicPeriod"/>
            </a:pPr>
            <a:r>
              <a:rPr lang="en-US" dirty="0"/>
              <a:t>({</a:t>
            </a:r>
            <a:r>
              <a:rPr lang="en-US" i="1" dirty="0" err="1"/>
              <a:t>uwz</a:t>
            </a:r>
            <a:r>
              <a:rPr lang="en-US" i="1" dirty="0"/>
              <a:t>, </a:t>
            </a:r>
            <a:r>
              <a:rPr lang="en-US" i="1" dirty="0" err="1"/>
              <a:t>uxz</a:t>
            </a:r>
            <a:r>
              <a:rPr lang="en-US" i="1" dirty="0"/>
              <a:t>, </a:t>
            </a:r>
            <a:r>
              <a:rPr lang="en-US" i="1" dirty="0" err="1"/>
              <a:t>yz</a:t>
            </a:r>
            <a:r>
              <a:rPr lang="en-US" dirty="0"/>
              <a:t>}</a:t>
            </a:r>
            <a:r>
              <a:rPr lang="en-US" i="1" dirty="0"/>
              <a:t>, </a:t>
            </a:r>
            <a:r>
              <a:rPr lang="en-US" dirty="0"/>
              <a:t>{</a:t>
            </a:r>
            <a:r>
              <a:rPr lang="en-US" i="1" dirty="0"/>
              <a:t>z</a:t>
            </a:r>
            <a:r>
              <a:rPr lang="en-US" dirty="0"/>
              <a:t>}).</a:t>
            </a:r>
          </a:p>
        </p:txBody>
      </p:sp>
      <p:sp>
        <p:nvSpPr>
          <p:cNvPr id="8" name="TextBox 7"/>
          <p:cNvSpPr txBox="1"/>
          <p:nvPr/>
        </p:nvSpPr>
        <p:spPr>
          <a:xfrm>
            <a:off x="5706940" y="4180051"/>
            <a:ext cx="4403770" cy="923330"/>
          </a:xfrm>
          <a:prstGeom prst="rect">
            <a:avLst/>
          </a:prstGeom>
          <a:noFill/>
        </p:spPr>
        <p:txBody>
          <a:bodyPr wrap="none" rtlCol="0">
            <a:spAutoFit/>
          </a:bodyPr>
          <a:lstStyle/>
          <a:p>
            <a:r>
              <a:rPr lang="en-US" dirty="0"/>
              <a:t>({</a:t>
            </a:r>
            <a:r>
              <a:rPr lang="en-US" i="1" dirty="0" err="1"/>
              <a:t>uwz</a:t>
            </a:r>
            <a:r>
              <a:rPr lang="en-US" i="1" dirty="0"/>
              <a:t>, </a:t>
            </a:r>
            <a:r>
              <a:rPr lang="en-US" i="1" dirty="0" err="1"/>
              <a:t>uxz</a:t>
            </a:r>
            <a:r>
              <a:rPr lang="en-US" dirty="0"/>
              <a:t>}</a:t>
            </a:r>
            <a:r>
              <a:rPr lang="en-US" i="1" dirty="0"/>
              <a:t>, </a:t>
            </a:r>
            <a:r>
              <a:rPr lang="en-US" dirty="0"/>
              <a:t>{</a:t>
            </a:r>
            <a:r>
              <a:rPr lang="en-US" i="1" dirty="0"/>
              <a:t>u, z</a:t>
            </a:r>
            <a:r>
              <a:rPr lang="en-US" dirty="0"/>
              <a:t>}) </a:t>
            </a:r>
            <a:r>
              <a:rPr lang="en-US" dirty="0" smtClean="0"/>
              <a:t>whose </a:t>
            </a:r>
            <a:r>
              <a:rPr lang="en-US" dirty="0"/>
              <a:t>co-rectangle is </a:t>
            </a:r>
            <a:endParaRPr lang="en-US" dirty="0" smtClean="0"/>
          </a:p>
          <a:p>
            <a:r>
              <a:rPr lang="en-US" dirty="0" smtClean="0"/>
              <a:t>({</a:t>
            </a:r>
            <a:r>
              <a:rPr lang="en-US" i="1" dirty="0" err="1"/>
              <a:t>uwz</a:t>
            </a:r>
            <a:r>
              <a:rPr lang="en-US" i="1" dirty="0"/>
              <a:t>, </a:t>
            </a:r>
            <a:r>
              <a:rPr lang="en-US" i="1" dirty="0" err="1"/>
              <a:t>uxz</a:t>
            </a:r>
            <a:r>
              <a:rPr lang="en-US" dirty="0" smtClean="0"/>
              <a:t>}</a:t>
            </a:r>
            <a:r>
              <a:rPr lang="en-US" i="1" dirty="0" smtClean="0"/>
              <a:t>, {v, w, x, y}}</a:t>
            </a:r>
            <a:endParaRPr lang="en-US" dirty="0"/>
          </a:p>
          <a:p>
            <a:endParaRPr lang="en-US" dirty="0"/>
          </a:p>
        </p:txBody>
      </p:sp>
    </p:spTree>
    <p:extLst>
      <p:ext uri="{BB962C8B-B14F-4D97-AF65-F5344CB8AC3E}">
        <p14:creationId xmlns:p14="http://schemas.microsoft.com/office/powerpoint/2010/main" val="165662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Rectangle covering</a:t>
            </a:r>
          </a:p>
        </p:txBody>
      </p:sp>
      <p:sp>
        <p:nvSpPr>
          <p:cNvPr id="3" name="Content Placeholder 2"/>
          <p:cNvSpPr>
            <a:spLocks noGrp="1"/>
          </p:cNvSpPr>
          <p:nvPr>
            <p:ph idx="1"/>
          </p:nvPr>
        </p:nvSpPr>
        <p:spPr/>
        <p:txBody>
          <a:bodyPr/>
          <a:lstStyle/>
          <a:p>
            <a:r>
              <a:rPr lang="en-US" dirty="0"/>
              <a:t>A co-kernel of an expression can be derived from a prime rectangle (</a:t>
            </a:r>
            <a:r>
              <a:rPr lang="en-US" i="1" dirty="0"/>
              <a:t>r, </a:t>
            </a:r>
            <a:r>
              <a:rPr lang="en-US" i="1" dirty="0" smtClean="0"/>
              <a:t>c</a:t>
            </a:r>
            <a:r>
              <a:rPr lang="en-US" dirty="0" smtClean="0"/>
              <a:t>) that </a:t>
            </a:r>
            <a:r>
              <a:rPr lang="en-US" dirty="0"/>
              <a:t>contains at least two rows. </a:t>
            </a:r>
            <a:endParaRPr lang="en-US" dirty="0" smtClean="0"/>
          </a:p>
          <a:p>
            <a:r>
              <a:rPr lang="en-US" dirty="0" smtClean="0"/>
              <a:t>Its </a:t>
            </a:r>
            <a:r>
              <a:rPr lang="en-US" dirty="0"/>
              <a:t>co-rectangle (</a:t>
            </a:r>
            <a:r>
              <a:rPr lang="en-US" i="1" dirty="0"/>
              <a:t>r, </a:t>
            </a:r>
            <a:r>
              <a:rPr lang="en-US" dirty="0"/>
              <a:t>¯ </a:t>
            </a:r>
            <a:r>
              <a:rPr lang="en-US" i="1" dirty="0"/>
              <a:t>c</a:t>
            </a:r>
            <a:r>
              <a:rPr lang="en-US" dirty="0"/>
              <a:t>) yields the </a:t>
            </a:r>
            <a:r>
              <a:rPr lang="en-US" dirty="0" smtClean="0"/>
              <a:t>corresponding kernel</a:t>
            </a:r>
            <a:r>
              <a:rPr lang="en-US" dirty="0"/>
              <a:t>, which can be derived as the sum of the cubes in </a:t>
            </a:r>
            <a:r>
              <a:rPr lang="en-US" i="1" dirty="0"/>
              <a:t>r </a:t>
            </a:r>
            <a:r>
              <a:rPr lang="en-US" dirty="0"/>
              <a:t>restricted to the </a:t>
            </a:r>
            <a:r>
              <a:rPr lang="en-US" dirty="0" smtClean="0"/>
              <a:t>literals in </a:t>
            </a:r>
            <a:r>
              <a:rPr lang="en-US" dirty="0"/>
              <a:t>¯ </a:t>
            </a:r>
            <a:r>
              <a:rPr lang="en-US" i="1" dirty="0"/>
              <a:t>c</a:t>
            </a:r>
            <a:r>
              <a:rPr lang="en-US" dirty="0" smtClean="0"/>
              <a:t>.</a:t>
            </a:r>
          </a:p>
          <a:p>
            <a:r>
              <a:rPr lang="en-US" dirty="0" smtClean="0"/>
              <a:t>The prime rectangle </a:t>
            </a:r>
            <a:r>
              <a:rPr lang="en-US" dirty="0"/>
              <a:t>({</a:t>
            </a:r>
            <a:r>
              <a:rPr lang="en-US" i="1" dirty="0" err="1"/>
              <a:t>uwz</a:t>
            </a:r>
            <a:r>
              <a:rPr lang="en-US" i="1" dirty="0"/>
              <a:t>, </a:t>
            </a:r>
            <a:r>
              <a:rPr lang="en-US" i="1" dirty="0" err="1"/>
              <a:t>uxz</a:t>
            </a:r>
            <a:r>
              <a:rPr lang="en-US" dirty="0"/>
              <a:t>}</a:t>
            </a:r>
            <a:r>
              <a:rPr lang="en-US" i="1" dirty="0"/>
              <a:t>, </a:t>
            </a:r>
            <a:r>
              <a:rPr lang="en-US" dirty="0"/>
              <a:t>{</a:t>
            </a:r>
            <a:r>
              <a:rPr lang="en-US" i="1" dirty="0"/>
              <a:t>u, z</a:t>
            </a:r>
            <a:r>
              <a:rPr lang="en-US" dirty="0"/>
              <a:t>}) yields co-kernel </a:t>
            </a:r>
            <a:r>
              <a:rPr lang="en-US" i="1" dirty="0" err="1"/>
              <a:t>uz</a:t>
            </a:r>
            <a:r>
              <a:rPr lang="en-US" dirty="0"/>
              <a:t>. </a:t>
            </a:r>
            <a:endParaRPr lang="en-US" dirty="0" smtClean="0"/>
          </a:p>
          <a:p>
            <a:r>
              <a:rPr lang="en-US" dirty="0" smtClean="0"/>
              <a:t>Its co-rectangle ({</a:t>
            </a:r>
            <a:r>
              <a:rPr lang="en-US" i="1" dirty="0" err="1"/>
              <a:t>uwz</a:t>
            </a:r>
            <a:r>
              <a:rPr lang="en-US" i="1" dirty="0"/>
              <a:t>, </a:t>
            </a:r>
            <a:r>
              <a:rPr lang="en-US" i="1" dirty="0" err="1"/>
              <a:t>uxz</a:t>
            </a:r>
            <a:r>
              <a:rPr lang="en-US" dirty="0"/>
              <a:t>}</a:t>
            </a:r>
            <a:r>
              <a:rPr lang="en-US" i="1" dirty="0"/>
              <a:t>, </a:t>
            </a:r>
            <a:r>
              <a:rPr lang="en-US" dirty="0"/>
              <a:t>{</a:t>
            </a:r>
            <a:r>
              <a:rPr lang="en-US" i="1" dirty="0" err="1"/>
              <a:t>v,w</a:t>
            </a:r>
            <a:r>
              <a:rPr lang="en-US" i="1" dirty="0"/>
              <a:t>, x, y</a:t>
            </a:r>
            <a:r>
              <a:rPr lang="en-US" dirty="0"/>
              <a:t>}) yields the kernel </a:t>
            </a:r>
            <a:r>
              <a:rPr lang="en-US" i="1" dirty="0"/>
              <a:t>w </a:t>
            </a:r>
            <a:r>
              <a:rPr lang="en-US" dirty="0"/>
              <a:t>+ </a:t>
            </a:r>
            <a:r>
              <a:rPr lang="en-US" i="1" dirty="0" smtClean="0"/>
              <a:t>x</a:t>
            </a:r>
            <a:endParaRPr lang="en-US" dirty="0"/>
          </a:p>
          <a:p>
            <a:r>
              <a:rPr lang="en-US" dirty="0" smtClean="0"/>
              <a:t>Kernel </a:t>
            </a:r>
            <a:r>
              <a:rPr lang="en-US" dirty="0"/>
              <a:t>is obtained </a:t>
            </a:r>
            <a:r>
              <a:rPr lang="en-US" dirty="0" smtClean="0"/>
              <a:t>by restricting </a:t>
            </a:r>
            <a:r>
              <a:rPr lang="en-US" i="1" dirty="0" err="1"/>
              <a:t>uwz</a:t>
            </a:r>
            <a:r>
              <a:rPr lang="en-US" i="1" dirty="0"/>
              <a:t> </a:t>
            </a:r>
            <a:r>
              <a:rPr lang="en-US" dirty="0"/>
              <a:t>+ </a:t>
            </a:r>
            <a:r>
              <a:rPr lang="en-US" i="1" dirty="0" err="1"/>
              <a:t>uxz</a:t>
            </a:r>
            <a:r>
              <a:rPr lang="en-US" i="1" dirty="0"/>
              <a:t> </a:t>
            </a:r>
            <a:r>
              <a:rPr lang="en-US" dirty="0"/>
              <a:t>to literals in {</a:t>
            </a:r>
            <a:r>
              <a:rPr lang="en-US" i="1" dirty="0"/>
              <a:t>v</a:t>
            </a:r>
            <a:r>
              <a:rPr lang="en-US" i="1" dirty="0" smtClean="0"/>
              <a:t>, w</a:t>
            </a:r>
            <a:r>
              <a:rPr lang="en-US" i="1" dirty="0"/>
              <a:t>, x, y</a:t>
            </a:r>
            <a:r>
              <a:rPr lang="en-US" dirty="0"/>
              <a:t>}.</a:t>
            </a:r>
          </a:p>
        </p:txBody>
      </p:sp>
      <p:sp>
        <p:nvSpPr>
          <p:cNvPr id="5" name="Slide Number Placeholder 4"/>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B0733AD-FA9B-493A-A743-42324D6E13CC}" type="slidenum">
              <a:rPr kumimoji="0" lang="en-US" altLang="en-US" sz="10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smtClean="0">
              <a:ln>
                <a:noFill/>
              </a:ln>
              <a:solidFill>
                <a:srgbClr val="000000"/>
              </a:solidFill>
              <a:effectLst/>
              <a:uLnTx/>
              <a:uFillTx/>
              <a:latin typeface="Bradley Hand ITC" panose="03070402050302030203" pitchFamily="66" charset="0"/>
              <a:ea typeface="+mn-ea"/>
              <a:cs typeface="+mn-cs"/>
            </a:endParaRPr>
          </a:p>
        </p:txBody>
      </p:sp>
    </p:spTree>
    <p:extLst>
      <p:ext uri="{BB962C8B-B14F-4D97-AF65-F5344CB8AC3E}">
        <p14:creationId xmlns:p14="http://schemas.microsoft.com/office/powerpoint/2010/main" val="53027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0343-182A-4553-A65B-2B687C5D5826}"/>
              </a:ext>
            </a:extLst>
          </p:cNvPr>
          <p:cNvSpPr>
            <a:spLocks noGrp="1"/>
          </p:cNvSpPr>
          <p:nvPr>
            <p:ph type="title"/>
          </p:nvPr>
        </p:nvSpPr>
        <p:spPr>
          <a:xfrm>
            <a:off x="838200" y="365125"/>
            <a:ext cx="10515600" cy="788256"/>
          </a:xfrm>
        </p:spPr>
        <p:txBody>
          <a:bodyPr/>
          <a:lstStyle/>
          <a:p>
            <a:r>
              <a:rPr lang="en-US" b="1" dirty="0"/>
              <a:t>Find kernels in </a:t>
            </a:r>
            <a:r>
              <a:rPr lang="en-US" b="1" dirty="0" smtClean="0"/>
              <a:t>Intersections</a:t>
            </a:r>
            <a:endParaRPr lang="en-US" b="1" dirty="0">
              <a:cs typeface="Calibri Light"/>
            </a:endParaRPr>
          </a:p>
        </p:txBody>
      </p:sp>
      <p:sp>
        <p:nvSpPr>
          <p:cNvPr id="3" name="Content Placeholder 2">
            <a:extLst>
              <a:ext uri="{FF2B5EF4-FFF2-40B4-BE49-F238E27FC236}">
                <a16:creationId xmlns:a16="http://schemas.microsoft.com/office/drawing/2014/main" id="{CF3F8ADC-B846-4BB0-9E73-FB5ECB1D8C93}"/>
              </a:ext>
            </a:extLst>
          </p:cNvPr>
          <p:cNvSpPr>
            <a:spLocks noGrp="1"/>
          </p:cNvSpPr>
          <p:nvPr>
            <p:ph idx="1"/>
          </p:nvPr>
        </p:nvSpPr>
        <p:spPr>
          <a:xfrm>
            <a:off x="515816" y="1356266"/>
            <a:ext cx="10837984" cy="4607805"/>
          </a:xfrm>
        </p:spPr>
        <p:txBody>
          <a:bodyPr vert="horz" lIns="91440" tIns="45720" rIns="91440" bIns="45720" rtlCol="0" anchor="t">
            <a:normAutofit/>
          </a:bodyPr>
          <a:lstStyle/>
          <a:p>
            <a:pPr algn="just"/>
            <a:r>
              <a:rPr lang="en-US" dirty="0">
                <a:ea typeface="+mn-lt"/>
                <a:cs typeface="+mn-lt"/>
              </a:rPr>
              <a:t>To perform kernel extraction, a </a:t>
            </a:r>
            <a:r>
              <a:rPr lang="en-US" b="1" dirty="0">
                <a:ea typeface="+mn-lt"/>
                <a:cs typeface="+mn-lt"/>
              </a:rPr>
              <a:t>kernel–cube incidence matrix </a:t>
            </a:r>
            <a:r>
              <a:rPr lang="en-US" dirty="0">
                <a:ea typeface="+mn-lt"/>
                <a:cs typeface="+mn-lt"/>
              </a:rPr>
              <a:t>is defined analogously to the cube–literal incidence matrix. </a:t>
            </a:r>
            <a:endParaRPr lang="en-US" dirty="0" smtClean="0">
              <a:ea typeface="+mn-lt"/>
              <a:cs typeface="+mn-lt"/>
            </a:endParaRPr>
          </a:p>
          <a:p>
            <a:pPr lvl="1" algn="just"/>
            <a:r>
              <a:rPr lang="en-US" dirty="0" smtClean="0">
                <a:ea typeface="+mn-lt"/>
                <a:cs typeface="+mn-lt"/>
              </a:rPr>
              <a:t>The kernels of each expression are identified.</a:t>
            </a:r>
          </a:p>
          <a:p>
            <a:pPr lvl="1" algn="just"/>
            <a:r>
              <a:rPr lang="en-US" dirty="0">
                <a:ea typeface="+mn-lt"/>
                <a:cs typeface="+mn-lt"/>
              </a:rPr>
              <a:t>The set of kernels for expression f</a:t>
            </a:r>
            <a:r>
              <a:rPr lang="en-US" baseline="-25000" dirty="0">
                <a:ea typeface="+mn-lt"/>
                <a:cs typeface="+mn-lt"/>
              </a:rPr>
              <a:t>i</a:t>
            </a:r>
            <a:r>
              <a:rPr lang="en-US" dirty="0">
                <a:ea typeface="+mn-lt"/>
                <a:cs typeface="+mn-lt"/>
              </a:rPr>
              <a:t> is denoted by K(f</a:t>
            </a:r>
            <a:r>
              <a:rPr lang="en-US" baseline="-25000" dirty="0">
                <a:ea typeface="+mn-lt"/>
                <a:cs typeface="+mn-lt"/>
              </a:rPr>
              <a:t>i</a:t>
            </a:r>
            <a:r>
              <a:rPr lang="en-US" dirty="0">
                <a:ea typeface="+mn-lt"/>
                <a:cs typeface="+mn-lt"/>
              </a:rPr>
              <a:t>).</a:t>
            </a:r>
            <a:endParaRPr lang="en-US" dirty="0"/>
          </a:p>
          <a:p>
            <a:pPr algn="just"/>
            <a:r>
              <a:rPr lang="en-US" dirty="0">
                <a:ea typeface="+mn-lt"/>
                <a:cs typeface="+mn-lt"/>
              </a:rPr>
              <a:t>To derive such a matrix, we first represent each cube in a kernel with a new variable and the kernel by a set of such variables. </a:t>
            </a:r>
            <a:endParaRPr lang="en-US" dirty="0" smtClean="0">
              <a:ea typeface="+mn-lt"/>
              <a:cs typeface="+mn-lt"/>
            </a:endParaRPr>
          </a:p>
          <a:p>
            <a:pPr marL="685800" lvl="2">
              <a:spcBef>
                <a:spcPts val="1000"/>
              </a:spcBef>
            </a:pPr>
            <a:r>
              <a:rPr lang="en-US" dirty="0">
                <a:ea typeface="+mn-lt"/>
                <a:cs typeface="+mn-lt"/>
              </a:rPr>
              <a:t>For each </a:t>
            </a:r>
            <a:r>
              <a:rPr lang="en-US" dirty="0" err="1">
                <a:ea typeface="+mn-lt"/>
                <a:cs typeface="+mn-lt"/>
              </a:rPr>
              <a:t>minterm</a:t>
            </a:r>
            <a:r>
              <a:rPr lang="en-US" dirty="0">
                <a:ea typeface="+mn-lt"/>
                <a:cs typeface="+mn-lt"/>
              </a:rPr>
              <a:t>/cube in kernels, a new variable is introduced</a:t>
            </a:r>
          </a:p>
          <a:p>
            <a:pPr marL="228600" lvl="1">
              <a:spcBef>
                <a:spcPts val="1000"/>
              </a:spcBef>
            </a:pPr>
            <a:r>
              <a:rPr lang="en-US" dirty="0">
                <a:ea typeface="+mn-lt"/>
                <a:cs typeface="+mn-lt"/>
              </a:rPr>
              <a:t>The sets of kernels can now be represented in terms of these </a:t>
            </a:r>
            <a:r>
              <a:rPr lang="en-US" dirty="0" smtClean="0">
                <a:ea typeface="+mn-lt"/>
                <a:cs typeface="+mn-lt"/>
              </a:rPr>
              <a:t>variables.</a:t>
            </a:r>
          </a:p>
          <a:p>
            <a:pPr marL="228600" lvl="1">
              <a:spcBef>
                <a:spcPts val="1000"/>
              </a:spcBef>
            </a:pPr>
            <a:r>
              <a:rPr lang="en-US" dirty="0">
                <a:ea typeface="+mn-lt"/>
                <a:cs typeface="+mn-lt"/>
              </a:rPr>
              <a:t>Form an auxiliary function </a:t>
            </a:r>
            <a:r>
              <a:rPr lang="en-US" dirty="0" err="1">
                <a:ea typeface="+mn-lt"/>
                <a:cs typeface="+mn-lt"/>
              </a:rPr>
              <a:t>f</a:t>
            </a:r>
            <a:r>
              <a:rPr lang="en-US" baseline="-25000" dirty="0" err="1">
                <a:ea typeface="+mn-lt"/>
                <a:cs typeface="+mn-lt"/>
              </a:rPr>
              <a:t>a</a:t>
            </a:r>
            <a:r>
              <a:rPr lang="en-US" dirty="0">
                <a:ea typeface="+mn-lt"/>
                <a:cs typeface="+mn-lt"/>
              </a:rPr>
              <a:t> as a sum of cubes, where a cube is the product of the new variables corresponding to a kernel for all the expressions under consideration</a:t>
            </a:r>
            <a:r>
              <a:rPr lang="en-US" dirty="0" smtClean="0">
                <a:ea typeface="+mn-lt"/>
                <a:cs typeface="+mn-lt"/>
              </a:rPr>
              <a:t>.</a:t>
            </a:r>
            <a:endParaRPr lang="en-US" dirty="0">
              <a:ea typeface="+mn-lt"/>
              <a:cs typeface="+mn-lt"/>
            </a:endParaRPr>
          </a:p>
          <a:p>
            <a:pPr algn="just"/>
            <a:endParaRPr lang="en-US" dirty="0" smtClean="0">
              <a:ea typeface="+mn-lt"/>
              <a:cs typeface="+mn-lt"/>
            </a:endParaRPr>
          </a:p>
          <a:p>
            <a:pPr marL="0" indent="0" algn="just">
              <a:buNone/>
            </a:pPr>
            <a:endParaRPr lang="en-US" dirty="0">
              <a:ea typeface="+mn-lt"/>
              <a:cs typeface="+mn-lt"/>
            </a:endParaRPr>
          </a:p>
        </p:txBody>
      </p:sp>
    </p:spTree>
    <p:extLst>
      <p:ext uri="{BB962C8B-B14F-4D97-AF65-F5344CB8AC3E}">
        <p14:creationId xmlns:p14="http://schemas.microsoft.com/office/powerpoint/2010/main" val="311863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a:t>
            </a:r>
            <a:endParaRPr lang="en-IN" b="1" dirty="0"/>
          </a:p>
        </p:txBody>
      </p:sp>
      <p:sp>
        <p:nvSpPr>
          <p:cNvPr id="4" name="Rectangle 3"/>
          <p:cNvSpPr/>
          <p:nvPr/>
        </p:nvSpPr>
        <p:spPr>
          <a:xfrm>
            <a:off x="1574040" y="1690688"/>
            <a:ext cx="3571165" cy="584775"/>
          </a:xfrm>
          <a:prstGeom prst="rect">
            <a:avLst/>
          </a:prstGeom>
          <a:solidFill>
            <a:schemeClr val="accent2">
              <a:lumMod val="20000"/>
              <a:lumOff val="80000"/>
            </a:schemeClr>
          </a:solidFill>
        </p:spPr>
        <p:txBody>
          <a:bodyPr wrap="square">
            <a:spAutoFit/>
          </a:bodyPr>
          <a:lstStyle/>
          <a:p>
            <a:pPr marL="0" lvl="1" algn="just"/>
            <a:r>
              <a:rPr lang="en-US" sz="3200" dirty="0" smtClean="0">
                <a:ea typeface="+mn-lt"/>
                <a:cs typeface="+mn-lt"/>
              </a:rPr>
              <a:t>f</a:t>
            </a:r>
            <a:r>
              <a:rPr lang="en-US" sz="3200" baseline="-25000" dirty="0" smtClean="0">
                <a:ea typeface="+mn-lt"/>
                <a:cs typeface="+mn-lt"/>
              </a:rPr>
              <a:t>1</a:t>
            </a:r>
            <a:r>
              <a:rPr lang="en-US" sz="3200" dirty="0">
                <a:ea typeface="+mn-lt"/>
                <a:cs typeface="+mn-lt"/>
              </a:rPr>
              <a:t> = (</a:t>
            </a:r>
            <a:r>
              <a:rPr lang="en-US" sz="3200" dirty="0" err="1" smtClean="0">
                <a:ea typeface="+mn-lt"/>
                <a:cs typeface="+mn-lt"/>
              </a:rPr>
              <a:t>uwz</a:t>
            </a:r>
            <a:r>
              <a:rPr lang="en-US" sz="3200" dirty="0" smtClean="0">
                <a:ea typeface="+mn-lt"/>
                <a:cs typeface="+mn-lt"/>
              </a:rPr>
              <a:t> + </a:t>
            </a:r>
            <a:r>
              <a:rPr lang="en-US" sz="3200" dirty="0" err="1" smtClean="0">
                <a:ea typeface="+mn-lt"/>
                <a:cs typeface="+mn-lt"/>
              </a:rPr>
              <a:t>uxz</a:t>
            </a:r>
            <a:r>
              <a:rPr lang="en-US" sz="3200" dirty="0" smtClean="0">
                <a:ea typeface="+mn-lt"/>
                <a:cs typeface="+mn-lt"/>
              </a:rPr>
              <a:t> + </a:t>
            </a:r>
            <a:r>
              <a:rPr lang="en-US" sz="3200" dirty="0" err="1" smtClean="0">
                <a:ea typeface="+mn-lt"/>
                <a:cs typeface="+mn-lt"/>
              </a:rPr>
              <a:t>yz</a:t>
            </a:r>
            <a:r>
              <a:rPr lang="en-US" sz="3200" dirty="0" smtClean="0">
                <a:ea typeface="+mn-lt"/>
                <a:cs typeface="+mn-lt"/>
              </a:rPr>
              <a:t>)</a:t>
            </a:r>
            <a:endParaRPr lang="en-US" sz="3200" dirty="0">
              <a:ea typeface="+mn-lt"/>
              <a:cs typeface="+mn-lt"/>
            </a:endParaRPr>
          </a:p>
        </p:txBody>
      </p:sp>
      <p:sp>
        <p:nvSpPr>
          <p:cNvPr id="5" name="Rectangle 4"/>
          <p:cNvSpPr/>
          <p:nvPr/>
        </p:nvSpPr>
        <p:spPr>
          <a:xfrm>
            <a:off x="6388364" y="1648110"/>
            <a:ext cx="3722276" cy="584775"/>
          </a:xfrm>
          <a:prstGeom prst="rect">
            <a:avLst/>
          </a:prstGeom>
          <a:solidFill>
            <a:schemeClr val="accent2">
              <a:lumMod val="20000"/>
              <a:lumOff val="80000"/>
            </a:schemeClr>
          </a:solidFill>
        </p:spPr>
        <p:txBody>
          <a:bodyPr wrap="square">
            <a:spAutoFit/>
          </a:bodyPr>
          <a:lstStyle/>
          <a:p>
            <a:pPr marL="0" lvl="1" algn="just"/>
            <a:r>
              <a:rPr lang="en-US" sz="3200" dirty="0">
                <a:ea typeface="+mn-lt"/>
                <a:cs typeface="+mn-lt"/>
              </a:rPr>
              <a:t>f</a:t>
            </a:r>
            <a:r>
              <a:rPr lang="en-US" sz="3200" baseline="-25000" dirty="0">
                <a:ea typeface="+mn-lt"/>
                <a:cs typeface="+mn-lt"/>
              </a:rPr>
              <a:t>2</a:t>
            </a:r>
            <a:r>
              <a:rPr lang="en-US" sz="3200" dirty="0">
                <a:ea typeface="+mn-lt"/>
                <a:cs typeface="+mn-lt"/>
              </a:rPr>
              <a:t> = (</a:t>
            </a:r>
            <a:r>
              <a:rPr lang="en-US" sz="3200" dirty="0" err="1" smtClean="0">
                <a:ea typeface="+mn-lt"/>
                <a:cs typeface="+mn-lt"/>
              </a:rPr>
              <a:t>vw</a:t>
            </a:r>
            <a:r>
              <a:rPr lang="en-US" sz="3200" dirty="0" smtClean="0">
                <a:ea typeface="+mn-lt"/>
                <a:cs typeface="+mn-lt"/>
              </a:rPr>
              <a:t> + </a:t>
            </a:r>
            <a:r>
              <a:rPr lang="en-US" sz="3200" dirty="0" err="1" smtClean="0">
                <a:ea typeface="+mn-lt"/>
                <a:cs typeface="+mn-lt"/>
              </a:rPr>
              <a:t>vx</a:t>
            </a:r>
            <a:r>
              <a:rPr lang="en-US" sz="3200" dirty="0" smtClean="0">
                <a:ea typeface="+mn-lt"/>
                <a:cs typeface="+mn-lt"/>
              </a:rPr>
              <a:t> + </a:t>
            </a:r>
            <a:r>
              <a:rPr lang="en-US" sz="3200" dirty="0" err="1" smtClean="0">
                <a:ea typeface="+mn-lt"/>
                <a:cs typeface="+mn-lt"/>
              </a:rPr>
              <a:t>vyz</a:t>
            </a:r>
            <a:r>
              <a:rPr lang="en-US" sz="3200" dirty="0" smtClean="0">
                <a:ea typeface="+mn-lt"/>
                <a:cs typeface="+mn-lt"/>
              </a:rPr>
              <a:t>)</a:t>
            </a:r>
            <a:endParaRPr lang="en-US" sz="3200" dirty="0">
              <a:ea typeface="+mn-lt"/>
              <a:cs typeface="+mn-lt"/>
            </a:endParaRPr>
          </a:p>
        </p:txBody>
      </p:sp>
      <p:sp>
        <p:nvSpPr>
          <p:cNvPr id="7" name="Rectangle 6"/>
          <p:cNvSpPr/>
          <p:nvPr/>
        </p:nvSpPr>
        <p:spPr>
          <a:xfrm>
            <a:off x="689209" y="3041792"/>
            <a:ext cx="4988260" cy="584775"/>
          </a:xfrm>
          <a:prstGeom prst="rect">
            <a:avLst/>
          </a:prstGeom>
          <a:solidFill>
            <a:schemeClr val="accent2">
              <a:lumMod val="20000"/>
              <a:lumOff val="80000"/>
            </a:schemeClr>
          </a:solidFill>
        </p:spPr>
        <p:txBody>
          <a:bodyPr wrap="square">
            <a:spAutoFit/>
          </a:bodyPr>
          <a:lstStyle/>
          <a:p>
            <a:pPr marL="0" lvl="1" algn="just"/>
            <a:r>
              <a:rPr lang="en-US" sz="3200" dirty="0">
                <a:ea typeface="+mn-lt"/>
                <a:cs typeface="+mn-lt"/>
              </a:rPr>
              <a:t>K(f</a:t>
            </a:r>
            <a:r>
              <a:rPr lang="en-US" sz="3200" baseline="-25000" dirty="0">
                <a:ea typeface="+mn-lt"/>
                <a:cs typeface="+mn-lt"/>
              </a:rPr>
              <a:t>1</a:t>
            </a:r>
            <a:r>
              <a:rPr lang="en-US" sz="3200" dirty="0">
                <a:ea typeface="+mn-lt"/>
                <a:cs typeface="+mn-lt"/>
              </a:rPr>
              <a:t>) = {(</a:t>
            </a:r>
            <a:r>
              <a:rPr lang="en-US" sz="3200" dirty="0" smtClean="0">
                <a:ea typeface="+mn-lt"/>
                <a:cs typeface="+mn-lt"/>
              </a:rPr>
              <a:t>w + x), (</a:t>
            </a:r>
            <a:r>
              <a:rPr lang="en-US" sz="3200" dirty="0" err="1" smtClean="0">
                <a:ea typeface="+mn-lt"/>
                <a:cs typeface="+mn-lt"/>
              </a:rPr>
              <a:t>uw</a:t>
            </a:r>
            <a:r>
              <a:rPr lang="en-US" sz="3200" dirty="0" smtClean="0">
                <a:ea typeface="+mn-lt"/>
                <a:cs typeface="+mn-lt"/>
              </a:rPr>
              <a:t> +</a:t>
            </a:r>
            <a:r>
              <a:rPr lang="en-US" sz="3200" dirty="0" err="1" smtClean="0">
                <a:ea typeface="+mn-lt"/>
                <a:cs typeface="+mn-lt"/>
              </a:rPr>
              <a:t>ux</a:t>
            </a:r>
            <a:r>
              <a:rPr lang="en-US" sz="3200" dirty="0" smtClean="0">
                <a:ea typeface="+mn-lt"/>
                <a:cs typeface="+mn-lt"/>
              </a:rPr>
              <a:t> + y</a:t>
            </a:r>
            <a:r>
              <a:rPr lang="en-US" sz="3200" dirty="0">
                <a:ea typeface="+mn-lt"/>
                <a:cs typeface="+mn-lt"/>
              </a:rPr>
              <a:t>)}</a:t>
            </a:r>
          </a:p>
        </p:txBody>
      </p:sp>
      <p:sp>
        <p:nvSpPr>
          <p:cNvPr id="8" name="Rectangle 7"/>
          <p:cNvSpPr/>
          <p:nvPr/>
        </p:nvSpPr>
        <p:spPr>
          <a:xfrm>
            <a:off x="6388364" y="2918085"/>
            <a:ext cx="3722276" cy="584775"/>
          </a:xfrm>
          <a:prstGeom prst="rect">
            <a:avLst/>
          </a:prstGeom>
          <a:solidFill>
            <a:schemeClr val="accent2">
              <a:lumMod val="20000"/>
              <a:lumOff val="80000"/>
            </a:schemeClr>
          </a:solidFill>
        </p:spPr>
        <p:txBody>
          <a:bodyPr wrap="square">
            <a:spAutoFit/>
          </a:bodyPr>
          <a:lstStyle/>
          <a:p>
            <a:pPr marL="0" lvl="1" algn="just"/>
            <a:r>
              <a:rPr lang="en-US" sz="3200" dirty="0">
                <a:ea typeface="+mn-lt"/>
                <a:cs typeface="+mn-lt"/>
              </a:rPr>
              <a:t>K(f</a:t>
            </a:r>
            <a:r>
              <a:rPr lang="en-US" sz="3200" baseline="-25000" dirty="0">
                <a:ea typeface="+mn-lt"/>
                <a:cs typeface="+mn-lt"/>
              </a:rPr>
              <a:t>2</a:t>
            </a:r>
            <a:r>
              <a:rPr lang="en-US" sz="3200" dirty="0">
                <a:ea typeface="+mn-lt"/>
                <a:cs typeface="+mn-lt"/>
              </a:rPr>
              <a:t>) = {(</a:t>
            </a:r>
            <a:r>
              <a:rPr lang="en-US" sz="3200" dirty="0" smtClean="0">
                <a:ea typeface="+mn-lt"/>
                <a:cs typeface="+mn-lt"/>
              </a:rPr>
              <a:t>w + x + </a:t>
            </a:r>
            <a:r>
              <a:rPr lang="en-US" sz="3200" dirty="0" err="1" smtClean="0">
                <a:ea typeface="+mn-lt"/>
                <a:cs typeface="+mn-lt"/>
              </a:rPr>
              <a:t>yz</a:t>
            </a:r>
            <a:r>
              <a:rPr lang="en-US" sz="3200" dirty="0" smtClean="0">
                <a:ea typeface="+mn-lt"/>
                <a:cs typeface="+mn-lt"/>
              </a:rPr>
              <a:t>)}</a:t>
            </a:r>
            <a:endParaRPr lang="en-US" sz="3200" dirty="0">
              <a:ea typeface="+mn-lt"/>
              <a:cs typeface="+mn-lt"/>
            </a:endParaRPr>
          </a:p>
        </p:txBody>
      </p:sp>
      <p:sp>
        <p:nvSpPr>
          <p:cNvPr id="9" name="Rectangle 8"/>
          <p:cNvSpPr/>
          <p:nvPr/>
        </p:nvSpPr>
        <p:spPr>
          <a:xfrm>
            <a:off x="689209" y="4367607"/>
            <a:ext cx="4988260" cy="584775"/>
          </a:xfrm>
          <a:prstGeom prst="rect">
            <a:avLst/>
          </a:prstGeom>
          <a:solidFill>
            <a:schemeClr val="accent2">
              <a:lumMod val="20000"/>
              <a:lumOff val="80000"/>
            </a:schemeClr>
          </a:solidFill>
        </p:spPr>
        <p:txBody>
          <a:bodyPr wrap="square">
            <a:spAutoFit/>
          </a:bodyPr>
          <a:lstStyle/>
          <a:p>
            <a:pPr marL="228600" lvl="1">
              <a:spcBef>
                <a:spcPts val="1000"/>
              </a:spcBef>
            </a:pPr>
            <a:r>
              <a:rPr lang="en-US" sz="3200" dirty="0">
                <a:ea typeface="+mn-lt"/>
                <a:cs typeface="+mn-lt"/>
              </a:rPr>
              <a:t>K(f</a:t>
            </a:r>
            <a:r>
              <a:rPr lang="en-US" sz="3200" baseline="-25000" dirty="0">
                <a:ea typeface="+mn-lt"/>
                <a:cs typeface="+mn-lt"/>
              </a:rPr>
              <a:t>1</a:t>
            </a:r>
            <a:r>
              <a:rPr lang="en-US" sz="3200" dirty="0">
                <a:ea typeface="+mn-lt"/>
                <a:cs typeface="+mn-lt"/>
              </a:rPr>
              <a:t>) = {{a</a:t>
            </a:r>
            <a:r>
              <a:rPr lang="en-US" sz="3200" baseline="-25000" dirty="0">
                <a:ea typeface="+mn-lt"/>
                <a:cs typeface="+mn-lt"/>
              </a:rPr>
              <a:t>w</a:t>
            </a:r>
            <a:r>
              <a:rPr lang="en-US" sz="3200" dirty="0">
                <a:ea typeface="+mn-lt"/>
                <a:cs typeface="+mn-lt"/>
              </a:rPr>
              <a:t>, a</a:t>
            </a:r>
            <a:r>
              <a:rPr lang="en-US" sz="3200" baseline="-25000" dirty="0">
                <a:ea typeface="+mn-lt"/>
                <a:cs typeface="+mn-lt"/>
              </a:rPr>
              <a:t>x</a:t>
            </a:r>
            <a:r>
              <a:rPr lang="en-US" sz="3200" dirty="0">
                <a:ea typeface="+mn-lt"/>
                <a:cs typeface="+mn-lt"/>
              </a:rPr>
              <a:t>},{</a:t>
            </a:r>
            <a:r>
              <a:rPr lang="en-US" sz="3200" dirty="0" err="1">
                <a:ea typeface="+mn-lt"/>
                <a:cs typeface="+mn-lt"/>
              </a:rPr>
              <a:t>a</a:t>
            </a:r>
            <a:r>
              <a:rPr lang="en-US" sz="3200" baseline="-25000" dirty="0" err="1">
                <a:ea typeface="+mn-lt"/>
                <a:cs typeface="+mn-lt"/>
              </a:rPr>
              <a:t>uw</a:t>
            </a:r>
            <a:r>
              <a:rPr lang="en-US" sz="3200" dirty="0">
                <a:ea typeface="+mn-lt"/>
                <a:cs typeface="+mn-lt"/>
              </a:rPr>
              <a:t>, a</a:t>
            </a:r>
            <a:r>
              <a:rPr lang="en-US" sz="3200" baseline="-25000" dirty="0">
                <a:ea typeface="+mn-lt"/>
                <a:cs typeface="+mn-lt"/>
              </a:rPr>
              <a:t>ux </a:t>
            </a:r>
            <a:r>
              <a:rPr lang="en-US" sz="3200" dirty="0">
                <a:ea typeface="+mn-lt"/>
                <a:cs typeface="+mn-lt"/>
              </a:rPr>
              <a:t>,a</a:t>
            </a:r>
            <a:r>
              <a:rPr lang="en-US" sz="3200" baseline="-25000" dirty="0">
                <a:ea typeface="+mn-lt"/>
                <a:cs typeface="+mn-lt"/>
              </a:rPr>
              <a:t>y</a:t>
            </a:r>
            <a:r>
              <a:rPr lang="en-US" sz="3200" dirty="0">
                <a:ea typeface="+mn-lt"/>
                <a:cs typeface="+mn-lt"/>
              </a:rPr>
              <a:t>}}</a:t>
            </a:r>
          </a:p>
        </p:txBody>
      </p:sp>
      <p:sp>
        <p:nvSpPr>
          <p:cNvPr id="10" name="Rectangle 9"/>
          <p:cNvSpPr/>
          <p:nvPr/>
        </p:nvSpPr>
        <p:spPr>
          <a:xfrm>
            <a:off x="6388364" y="4321411"/>
            <a:ext cx="3722276" cy="584775"/>
          </a:xfrm>
          <a:prstGeom prst="rect">
            <a:avLst/>
          </a:prstGeom>
          <a:solidFill>
            <a:schemeClr val="accent2">
              <a:lumMod val="20000"/>
              <a:lumOff val="80000"/>
            </a:schemeClr>
          </a:solidFill>
        </p:spPr>
        <p:txBody>
          <a:bodyPr wrap="square">
            <a:spAutoFit/>
          </a:bodyPr>
          <a:lstStyle/>
          <a:p>
            <a:pPr marL="228600" lvl="1">
              <a:spcBef>
                <a:spcPts val="1000"/>
              </a:spcBef>
            </a:pPr>
            <a:r>
              <a:rPr lang="en-US" sz="3200" dirty="0">
                <a:ea typeface="+mn-lt"/>
                <a:cs typeface="+mn-lt"/>
              </a:rPr>
              <a:t>K(f</a:t>
            </a:r>
            <a:r>
              <a:rPr lang="en-US" sz="3200" baseline="-25000" dirty="0">
                <a:ea typeface="+mn-lt"/>
                <a:cs typeface="+mn-lt"/>
              </a:rPr>
              <a:t>2</a:t>
            </a:r>
            <a:r>
              <a:rPr lang="en-US" sz="3200" dirty="0">
                <a:ea typeface="+mn-lt"/>
                <a:cs typeface="+mn-lt"/>
              </a:rPr>
              <a:t>) = {{a</a:t>
            </a:r>
            <a:r>
              <a:rPr lang="en-US" sz="3200" baseline="-25000" dirty="0">
                <a:ea typeface="+mn-lt"/>
                <a:cs typeface="+mn-lt"/>
              </a:rPr>
              <a:t>w</a:t>
            </a:r>
            <a:r>
              <a:rPr lang="en-US" sz="3200" dirty="0">
                <a:ea typeface="+mn-lt"/>
                <a:cs typeface="+mn-lt"/>
              </a:rPr>
              <a:t>, a</a:t>
            </a:r>
            <a:r>
              <a:rPr lang="en-US" sz="3200" baseline="-25000" dirty="0">
                <a:ea typeface="+mn-lt"/>
                <a:cs typeface="+mn-lt"/>
              </a:rPr>
              <a:t>x</a:t>
            </a:r>
            <a:r>
              <a:rPr lang="en-US" sz="3200" dirty="0">
                <a:ea typeface="+mn-lt"/>
                <a:cs typeface="+mn-lt"/>
              </a:rPr>
              <a:t>, </a:t>
            </a:r>
            <a:r>
              <a:rPr lang="en-US" sz="3200" dirty="0" err="1">
                <a:ea typeface="+mn-lt"/>
                <a:cs typeface="+mn-lt"/>
              </a:rPr>
              <a:t>a</a:t>
            </a:r>
            <a:r>
              <a:rPr lang="en-US" sz="3200" baseline="-25000" dirty="0" err="1">
                <a:ea typeface="+mn-lt"/>
                <a:cs typeface="+mn-lt"/>
              </a:rPr>
              <a:t>yz</a:t>
            </a:r>
            <a:r>
              <a:rPr lang="en-US" sz="3200" dirty="0">
                <a:ea typeface="+mn-lt"/>
                <a:cs typeface="+mn-lt"/>
              </a:rPr>
              <a:t>}}.</a:t>
            </a:r>
            <a:endParaRPr lang="en-US" sz="3200" dirty="0">
              <a:cs typeface="Calibri"/>
            </a:endParaRPr>
          </a:p>
        </p:txBody>
      </p:sp>
      <p:sp>
        <p:nvSpPr>
          <p:cNvPr id="11" name="Rectangle 10"/>
          <p:cNvSpPr/>
          <p:nvPr/>
        </p:nvSpPr>
        <p:spPr>
          <a:xfrm>
            <a:off x="2651074" y="5543589"/>
            <a:ext cx="5414753" cy="584775"/>
          </a:xfrm>
          <a:prstGeom prst="rect">
            <a:avLst/>
          </a:prstGeom>
          <a:solidFill>
            <a:schemeClr val="accent2">
              <a:lumMod val="20000"/>
              <a:lumOff val="80000"/>
            </a:schemeClr>
          </a:solidFill>
        </p:spPr>
        <p:txBody>
          <a:bodyPr wrap="square">
            <a:spAutoFit/>
          </a:bodyPr>
          <a:lstStyle/>
          <a:p>
            <a:pPr marL="228600" lvl="1">
              <a:spcBef>
                <a:spcPts val="1000"/>
              </a:spcBef>
            </a:pPr>
            <a:r>
              <a:rPr lang="en-US" sz="3200" dirty="0" err="1">
                <a:ea typeface="+mn-lt"/>
                <a:cs typeface="+mn-lt"/>
              </a:rPr>
              <a:t>f</a:t>
            </a:r>
            <a:r>
              <a:rPr lang="en-US" sz="3200" baseline="-25000" dirty="0" err="1">
                <a:ea typeface="+mn-lt"/>
                <a:cs typeface="+mn-lt"/>
              </a:rPr>
              <a:t>a</a:t>
            </a:r>
            <a:r>
              <a:rPr lang="en-US" sz="3200" dirty="0">
                <a:ea typeface="+mn-lt"/>
                <a:cs typeface="+mn-lt"/>
              </a:rPr>
              <a:t> = (</a:t>
            </a:r>
            <a:r>
              <a:rPr lang="en-US" sz="3200" dirty="0" err="1" smtClean="0">
                <a:ea typeface="+mn-lt"/>
                <a:cs typeface="+mn-lt"/>
              </a:rPr>
              <a:t>a</a:t>
            </a:r>
            <a:r>
              <a:rPr lang="en-US" sz="3200" baseline="-25000" dirty="0" err="1" smtClean="0">
                <a:ea typeface="+mn-lt"/>
                <a:cs typeface="+mn-lt"/>
              </a:rPr>
              <a:t>w</a:t>
            </a:r>
            <a:r>
              <a:rPr lang="en-US" sz="3200" dirty="0" err="1" smtClean="0">
                <a:ea typeface="+mn-lt"/>
                <a:cs typeface="+mn-lt"/>
              </a:rPr>
              <a:t>a</a:t>
            </a:r>
            <a:r>
              <a:rPr lang="en-US" sz="3200" baseline="-25000" dirty="0" err="1" smtClean="0">
                <a:ea typeface="+mn-lt"/>
                <a:cs typeface="+mn-lt"/>
              </a:rPr>
              <a:t>x</a:t>
            </a:r>
            <a:r>
              <a:rPr lang="en-US" sz="3200" baseline="-25000" dirty="0" smtClean="0">
                <a:ea typeface="+mn-lt"/>
                <a:cs typeface="+mn-lt"/>
              </a:rPr>
              <a:t> </a:t>
            </a:r>
            <a:r>
              <a:rPr lang="en-US" sz="3200" dirty="0" smtClean="0">
                <a:ea typeface="+mn-lt"/>
                <a:cs typeface="+mn-lt"/>
              </a:rPr>
              <a:t>+  </a:t>
            </a:r>
            <a:r>
              <a:rPr lang="en-US" sz="3200" dirty="0" err="1" smtClean="0">
                <a:ea typeface="+mn-lt"/>
                <a:cs typeface="+mn-lt"/>
              </a:rPr>
              <a:t>a</a:t>
            </a:r>
            <a:r>
              <a:rPr lang="en-US" sz="3200" baseline="-25000" dirty="0" err="1" smtClean="0">
                <a:ea typeface="+mn-lt"/>
                <a:cs typeface="+mn-lt"/>
              </a:rPr>
              <a:t>uw</a:t>
            </a:r>
            <a:r>
              <a:rPr lang="en-US" sz="3200" dirty="0" err="1" smtClean="0">
                <a:ea typeface="+mn-lt"/>
                <a:cs typeface="+mn-lt"/>
              </a:rPr>
              <a:t>a</a:t>
            </a:r>
            <a:r>
              <a:rPr lang="en-US" sz="3200" baseline="-25000" dirty="0" err="1" smtClean="0">
                <a:ea typeface="+mn-lt"/>
                <a:cs typeface="+mn-lt"/>
              </a:rPr>
              <a:t>ux</a:t>
            </a:r>
            <a:r>
              <a:rPr lang="en-US" sz="3200" dirty="0" err="1" smtClean="0">
                <a:ea typeface="+mn-lt"/>
                <a:cs typeface="+mn-lt"/>
              </a:rPr>
              <a:t>a</a:t>
            </a:r>
            <a:r>
              <a:rPr lang="en-US" sz="3200" baseline="-25000" dirty="0" err="1" smtClean="0">
                <a:ea typeface="+mn-lt"/>
                <a:cs typeface="+mn-lt"/>
              </a:rPr>
              <a:t>y</a:t>
            </a:r>
            <a:r>
              <a:rPr lang="en-US" sz="3200" baseline="-25000" dirty="0" smtClean="0">
                <a:ea typeface="+mn-lt"/>
                <a:cs typeface="+mn-lt"/>
              </a:rPr>
              <a:t> </a:t>
            </a:r>
            <a:r>
              <a:rPr lang="en-US" sz="3200" dirty="0" smtClean="0">
                <a:ea typeface="+mn-lt"/>
                <a:cs typeface="+mn-lt"/>
              </a:rPr>
              <a:t>+ </a:t>
            </a:r>
            <a:r>
              <a:rPr lang="en-US" sz="3200" dirty="0" err="1" smtClean="0">
                <a:ea typeface="+mn-lt"/>
                <a:cs typeface="+mn-lt"/>
              </a:rPr>
              <a:t>a</a:t>
            </a:r>
            <a:r>
              <a:rPr lang="en-US" sz="3200" baseline="-25000" dirty="0" err="1" smtClean="0">
                <a:ea typeface="+mn-lt"/>
                <a:cs typeface="+mn-lt"/>
              </a:rPr>
              <a:t>w</a:t>
            </a:r>
            <a:r>
              <a:rPr lang="en-US" sz="3200" dirty="0" err="1" smtClean="0">
                <a:ea typeface="+mn-lt"/>
                <a:cs typeface="+mn-lt"/>
              </a:rPr>
              <a:t>a</a:t>
            </a:r>
            <a:r>
              <a:rPr lang="en-US" sz="3200" baseline="-25000" dirty="0" err="1" smtClean="0">
                <a:ea typeface="+mn-lt"/>
                <a:cs typeface="+mn-lt"/>
              </a:rPr>
              <a:t>x</a:t>
            </a:r>
            <a:r>
              <a:rPr lang="en-US" sz="3200" dirty="0" err="1" smtClean="0">
                <a:ea typeface="+mn-lt"/>
                <a:cs typeface="+mn-lt"/>
              </a:rPr>
              <a:t>a</a:t>
            </a:r>
            <a:r>
              <a:rPr lang="en-US" sz="3200" baseline="-25000" dirty="0" err="1" smtClean="0">
                <a:ea typeface="+mn-lt"/>
                <a:cs typeface="+mn-lt"/>
              </a:rPr>
              <a:t>yz</a:t>
            </a:r>
            <a:r>
              <a:rPr lang="en-US" sz="3200" dirty="0">
                <a:ea typeface="+mn-lt"/>
                <a:cs typeface="+mn-lt"/>
              </a:rPr>
              <a:t>)</a:t>
            </a:r>
          </a:p>
        </p:txBody>
      </p:sp>
    </p:spTree>
    <p:extLst>
      <p:ext uri="{BB962C8B-B14F-4D97-AF65-F5344CB8AC3E}">
        <p14:creationId xmlns:p14="http://schemas.microsoft.com/office/powerpoint/2010/main" val="398724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24E5-9335-4C1E-854E-B8BF427749EB}"/>
              </a:ext>
            </a:extLst>
          </p:cNvPr>
          <p:cNvSpPr>
            <a:spLocks noGrp="1"/>
          </p:cNvSpPr>
          <p:nvPr>
            <p:ph type="title"/>
          </p:nvPr>
        </p:nvSpPr>
        <p:spPr>
          <a:xfrm>
            <a:off x="838200" y="365125"/>
            <a:ext cx="10515600" cy="583102"/>
          </a:xfrm>
        </p:spPr>
        <p:txBody>
          <a:bodyPr>
            <a:normAutofit fontScale="90000"/>
          </a:bodyPr>
          <a:lstStyle/>
          <a:p>
            <a:r>
              <a:rPr lang="en-US" b="1" dirty="0" smtClean="0">
                <a:ea typeface="+mn-lt"/>
                <a:cs typeface="+mn-lt"/>
              </a:rPr>
              <a:t>Kernel–cube </a:t>
            </a:r>
            <a:r>
              <a:rPr lang="en-US" b="1" dirty="0">
                <a:ea typeface="+mn-lt"/>
                <a:cs typeface="+mn-lt"/>
              </a:rPr>
              <a:t>incidence matrix</a:t>
            </a:r>
            <a:endParaRPr lang="en-US" b="1" dirty="0">
              <a:cs typeface="Calibri Light"/>
            </a:endParaRPr>
          </a:p>
        </p:txBody>
      </p:sp>
      <p:sp>
        <p:nvSpPr>
          <p:cNvPr id="3" name="Content Placeholder 2">
            <a:extLst>
              <a:ext uri="{FF2B5EF4-FFF2-40B4-BE49-F238E27FC236}">
                <a16:creationId xmlns:a16="http://schemas.microsoft.com/office/drawing/2014/main" id="{C93AC235-7A5B-444D-9FDE-03C11D9C3342}"/>
              </a:ext>
            </a:extLst>
          </p:cNvPr>
          <p:cNvSpPr>
            <a:spLocks noGrp="1"/>
          </p:cNvSpPr>
          <p:nvPr>
            <p:ph idx="1"/>
          </p:nvPr>
        </p:nvSpPr>
        <p:spPr>
          <a:xfrm>
            <a:off x="838200" y="1171087"/>
            <a:ext cx="10515600" cy="5328260"/>
          </a:xfrm>
        </p:spPr>
        <p:txBody>
          <a:bodyPr vert="horz" lIns="91440" tIns="45720" rIns="91440" bIns="45720" rtlCol="0" anchor="t">
            <a:normAutofit/>
          </a:bodyPr>
          <a:lstStyle/>
          <a:p>
            <a:r>
              <a:rPr lang="en-US" sz="2400" dirty="0">
                <a:ea typeface="+mn-lt"/>
                <a:cs typeface="+mn-lt"/>
              </a:rPr>
              <a:t>The row headings in the kernel–cube incidence matrix denote the cubes, representing the </a:t>
            </a:r>
            <a:r>
              <a:rPr lang="en-US" sz="2400" dirty="0" smtClean="0">
                <a:ea typeface="+mn-lt"/>
                <a:cs typeface="+mn-lt"/>
              </a:rPr>
              <a:t>kernels.</a:t>
            </a:r>
          </a:p>
          <a:p>
            <a:r>
              <a:rPr lang="en-US" sz="2400" dirty="0" smtClean="0">
                <a:ea typeface="+mn-lt"/>
                <a:cs typeface="+mn-lt"/>
              </a:rPr>
              <a:t> </a:t>
            </a:r>
            <a:r>
              <a:rPr lang="en-US" sz="2400" dirty="0">
                <a:ea typeface="+mn-lt"/>
                <a:cs typeface="+mn-lt"/>
              </a:rPr>
              <a:t>T</a:t>
            </a:r>
            <a:r>
              <a:rPr lang="en-US" sz="2400" dirty="0" smtClean="0">
                <a:ea typeface="+mn-lt"/>
                <a:cs typeface="+mn-lt"/>
              </a:rPr>
              <a:t>he </a:t>
            </a:r>
            <a:r>
              <a:rPr lang="en-US" sz="2400" dirty="0">
                <a:ea typeface="+mn-lt"/>
                <a:cs typeface="+mn-lt"/>
              </a:rPr>
              <a:t>columns headings denote the new variables.</a:t>
            </a:r>
          </a:p>
          <a:p>
            <a:r>
              <a:rPr lang="en-US" sz="2400" dirty="0">
                <a:ea typeface="+mn-lt"/>
                <a:cs typeface="+mn-lt"/>
              </a:rPr>
              <a:t>Element (</a:t>
            </a:r>
            <a:r>
              <a:rPr lang="en-US" sz="2400" dirty="0" err="1">
                <a:ea typeface="+mn-lt"/>
                <a:cs typeface="+mn-lt"/>
              </a:rPr>
              <a:t>i</a:t>
            </a:r>
            <a:r>
              <a:rPr lang="en-US" sz="2400" dirty="0">
                <a:ea typeface="+mn-lt"/>
                <a:cs typeface="+mn-lt"/>
              </a:rPr>
              <a:t>, j) of this matrix is 1 if the </a:t>
            </a:r>
            <a:r>
              <a:rPr lang="en-US" sz="2400" dirty="0" err="1">
                <a:ea typeface="+mn-lt"/>
                <a:cs typeface="+mn-lt"/>
              </a:rPr>
              <a:t>j</a:t>
            </a:r>
            <a:r>
              <a:rPr lang="en-US" sz="2400" baseline="30000" dirty="0" err="1">
                <a:ea typeface="+mn-lt"/>
                <a:cs typeface="+mn-lt"/>
              </a:rPr>
              <a:t>th</a:t>
            </a:r>
            <a:r>
              <a:rPr lang="en-US" sz="2400" dirty="0">
                <a:ea typeface="+mn-lt"/>
                <a:cs typeface="+mn-lt"/>
              </a:rPr>
              <a:t> new variable is used in the </a:t>
            </a:r>
            <a:r>
              <a:rPr lang="en-US" sz="2400" dirty="0" err="1">
                <a:ea typeface="+mn-lt"/>
                <a:cs typeface="+mn-lt"/>
              </a:rPr>
              <a:t>i</a:t>
            </a:r>
            <a:r>
              <a:rPr lang="en-US" sz="2400" baseline="30000" dirty="0" err="1">
                <a:ea typeface="+mn-lt"/>
                <a:cs typeface="+mn-lt"/>
              </a:rPr>
              <a:t>th</a:t>
            </a:r>
            <a:r>
              <a:rPr lang="en-US" sz="2400" dirty="0">
                <a:ea typeface="+mn-lt"/>
                <a:cs typeface="+mn-lt"/>
              </a:rPr>
              <a:t> cube, and 0 otherwise.</a:t>
            </a:r>
          </a:p>
          <a:p>
            <a:r>
              <a:rPr lang="en-US" sz="2400" dirty="0">
                <a:ea typeface="+mn-lt"/>
                <a:cs typeface="+mn-lt"/>
              </a:rPr>
              <a:t>A prime rectangle in such a matrix corresponds </a:t>
            </a:r>
            <a:r>
              <a:rPr lang="en-US" sz="2400" dirty="0" smtClean="0">
                <a:ea typeface="+mn-lt"/>
                <a:cs typeface="+mn-lt"/>
              </a:rPr>
              <a:t>to a kernel in the </a:t>
            </a:r>
            <a:r>
              <a:rPr lang="en-US" sz="2400" dirty="0">
                <a:ea typeface="+mn-lt"/>
                <a:cs typeface="+mn-lt"/>
              </a:rPr>
              <a:t>intersection.</a:t>
            </a:r>
          </a:p>
          <a:p>
            <a:r>
              <a:rPr lang="en-US" sz="2400" dirty="0">
                <a:ea typeface="+mn-lt"/>
                <a:cs typeface="+mn-lt"/>
              </a:rPr>
              <a:t>If the rows of such a rectangle correspond to different expressions, then the kernel intersection corresponds to the subexpression that can be extracted from these expressions.</a:t>
            </a:r>
          </a:p>
          <a:p>
            <a:endParaRPr lang="en-US" sz="2400" dirty="0">
              <a:cs typeface="Calibri"/>
            </a:endParaRPr>
          </a:p>
        </p:txBody>
      </p:sp>
    </p:spTree>
    <p:extLst>
      <p:ext uri="{BB962C8B-B14F-4D97-AF65-F5344CB8AC3E}">
        <p14:creationId xmlns:p14="http://schemas.microsoft.com/office/powerpoint/2010/main" val="3511194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efault Design">
  <a:themeElements>
    <a:clrScheme name="">
      <a:dk1>
        <a:srgbClr val="000000"/>
      </a:dk1>
      <a:lt1>
        <a:srgbClr val="FFFFFF"/>
      </a:lt1>
      <a:dk2>
        <a:srgbClr val="000000"/>
      </a:dk2>
      <a:lt2>
        <a:srgbClr val="808080"/>
      </a:lt2>
      <a:accent1>
        <a:srgbClr val="66CCFF"/>
      </a:accent1>
      <a:accent2>
        <a:srgbClr val="3333CC"/>
      </a:accent2>
      <a:accent3>
        <a:srgbClr val="FFFFFF"/>
      </a:accent3>
      <a:accent4>
        <a:srgbClr val="000000"/>
      </a:accent4>
      <a:accent5>
        <a:srgbClr val="B8E2FF"/>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7665400C6FC3418C47505E9F76C819" ma:contentTypeVersion="2" ma:contentTypeDescription="Create a new document." ma:contentTypeScope="" ma:versionID="d559ea32193ade8190c1dc4ea120286b">
  <xsd:schema xmlns:xsd="http://www.w3.org/2001/XMLSchema" xmlns:xs="http://www.w3.org/2001/XMLSchema" xmlns:p="http://schemas.microsoft.com/office/2006/metadata/properties" xmlns:ns2="3427c18a-c320-42b9-901c-f893cd815ef6" targetNamespace="http://schemas.microsoft.com/office/2006/metadata/properties" ma:root="true" ma:fieldsID="3344ee42885af776a25598b875520f9b" ns2:_="">
    <xsd:import namespace="3427c18a-c320-42b9-901c-f893cd815e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7c18a-c320-42b9-901c-f893cd815e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7D4823-F528-4BC7-83B1-A6DEA6F8F10C}"/>
</file>

<file path=customXml/itemProps2.xml><?xml version="1.0" encoding="utf-8"?>
<ds:datastoreItem xmlns:ds="http://schemas.openxmlformats.org/officeDocument/2006/customXml" ds:itemID="{D7301DDA-30E1-4EB8-9CD9-3D6A3354A15C}"/>
</file>

<file path=customXml/itemProps3.xml><?xml version="1.0" encoding="utf-8"?>
<ds:datastoreItem xmlns:ds="http://schemas.openxmlformats.org/officeDocument/2006/customXml" ds:itemID="{31FBE35D-6455-4253-94B6-A4E2FEC9D2BB}"/>
</file>

<file path=docProps/app.xml><?xml version="1.0" encoding="utf-8"?>
<Properties xmlns="http://schemas.openxmlformats.org/officeDocument/2006/extended-properties" xmlns:vt="http://schemas.openxmlformats.org/officeDocument/2006/docPropsVTypes">
  <Template>office theme</Template>
  <TotalTime>607</TotalTime>
  <Words>1646</Words>
  <Application>Microsoft Office PowerPoint</Application>
  <PresentationFormat>Widescreen</PresentationFormat>
  <Paragraphs>167</Paragraphs>
  <Slides>31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Bradley Hand ITC</vt:lpstr>
      <vt:lpstr>Calibri</vt:lpstr>
      <vt:lpstr>Calibri Light</vt:lpstr>
      <vt:lpstr>MTMI</vt:lpstr>
      <vt:lpstr>MTSY</vt:lpstr>
      <vt:lpstr>Times-Roman</vt:lpstr>
      <vt:lpstr>office theme</vt:lpstr>
      <vt:lpstr>3_Default Design</vt:lpstr>
      <vt:lpstr>Multi-level logic Minimization  Dr. Chandan Karfa CSE IIT Guwahati </vt:lpstr>
      <vt:lpstr>Text Book</vt:lpstr>
      <vt:lpstr>The Algebraic Method</vt:lpstr>
      <vt:lpstr>Rectangle covering – Identify all Kernels </vt:lpstr>
      <vt:lpstr>Rectangle covering</vt:lpstr>
      <vt:lpstr>Rectangle covering</vt:lpstr>
      <vt:lpstr>Find kernels in Intersections</vt:lpstr>
      <vt:lpstr>Example</vt:lpstr>
      <vt:lpstr>Kernel–cube incidence matrix</vt:lpstr>
      <vt:lpstr>kernel–cube incidence matrix</vt:lpstr>
      <vt:lpstr>PowerPoint Presentation</vt:lpstr>
      <vt:lpstr>Steps for Kernel Extraction in Intersections</vt:lpstr>
      <vt:lpstr>Cube Extraction</vt:lpstr>
      <vt:lpstr>Cube Extraction</vt:lpstr>
      <vt:lpstr>Cube Extraction</vt:lpstr>
      <vt:lpstr>PowerPoint Presentation</vt:lpstr>
      <vt:lpstr>Technology Mapping</vt:lpstr>
      <vt:lpstr>Technology Mapping Example</vt:lpstr>
      <vt:lpstr>Approach to Technology Mapping</vt:lpstr>
      <vt:lpstr>Network Cover Cont'd...</vt:lpstr>
      <vt:lpstr>Steps in Technology Mapping</vt:lpstr>
      <vt:lpstr>Decomposing a network into base functions</vt:lpstr>
      <vt:lpstr>Partitioning a network into subject graphs</vt:lpstr>
      <vt:lpstr>Cont'd...</vt:lpstr>
      <vt:lpstr>Obtaining matches</vt:lpstr>
      <vt:lpstr>Obtaining matches cont'd...</vt:lpstr>
      <vt:lpstr>Obtaining the network cover</vt:lpstr>
      <vt:lpstr>PowerPoint Presentation</vt:lpstr>
      <vt:lpstr>Algebraic kernels and Co-kernels</vt:lpstr>
      <vt:lpstr>Algebraic Kernels and Co-kernels cont'd... </vt:lpstr>
      <vt:lpstr>Extraction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ckarfa</dc:creator>
  <cp:lastModifiedBy>hp</cp:lastModifiedBy>
  <cp:revision>1567</cp:revision>
  <dcterms:created xsi:type="dcterms:W3CDTF">2020-09-10T04:06:49Z</dcterms:created>
  <dcterms:modified xsi:type="dcterms:W3CDTF">2020-10-08T05:25:47Z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0x0101004C7665400C6FC3418C47505E9F76C819</vt:lpwstr>
  </property>
</Properties>
</file>