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331" r:id="rId3"/>
    <p:sldId id="310" r:id="rId4"/>
    <p:sldId id="259" r:id="rId5"/>
    <p:sldId id="314" r:id="rId6"/>
    <p:sldId id="313" r:id="rId7"/>
    <p:sldId id="309" r:id="rId8"/>
    <p:sldId id="311" r:id="rId9"/>
    <p:sldId id="312" r:id="rId10"/>
    <p:sldId id="261" r:id="rId11"/>
    <p:sldId id="265" r:id="rId12"/>
    <p:sldId id="315" r:id="rId13"/>
    <p:sldId id="316" r:id="rId14"/>
    <p:sldId id="317" r:id="rId15"/>
    <p:sldId id="267" r:id="rId16"/>
    <p:sldId id="318" r:id="rId17"/>
    <p:sldId id="319" r:id="rId18"/>
    <p:sldId id="269" r:id="rId19"/>
    <p:sldId id="270" r:id="rId20"/>
    <p:sldId id="320" r:id="rId21"/>
    <p:sldId id="321" r:id="rId22"/>
    <p:sldId id="322" r:id="rId23"/>
    <p:sldId id="32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85C27-2BCD-58EB-4DB0-FF6E37B9A64A}" v="390" dt="2020-09-19T22:29:0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F3BC0-ECEA-4DB6-A27F-E8A6F11ED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Combinational Logic Design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21381" y="4256116"/>
            <a:ext cx="2790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Dr. </a:t>
            </a:r>
            <a:r>
              <a:rPr lang="en-US" sz="2800" dirty="0" err="1" smtClean="0"/>
              <a:t>Chandan</a:t>
            </a:r>
            <a:r>
              <a:rPr lang="en-US" sz="2800" dirty="0" smtClean="0"/>
              <a:t> </a:t>
            </a:r>
            <a:r>
              <a:rPr lang="en-US" sz="2800" dirty="0" err="1" smtClean="0"/>
              <a:t>Karfa</a:t>
            </a:r>
            <a:endParaRPr lang="en-US" sz="2800" dirty="0" smtClean="0"/>
          </a:p>
          <a:p>
            <a:r>
              <a:rPr lang="en-US" sz="2800" dirty="0" smtClean="0"/>
              <a:t>CSE IIT Guwahati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79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4A66EB-2B5E-46F6-A033-7AA036793C95}"/>
              </a:ext>
            </a:extLst>
          </p:cNvPr>
          <p:cNvSpPr txBox="1"/>
          <p:nvPr/>
        </p:nvSpPr>
        <p:spPr>
          <a:xfrm>
            <a:off x="466200" y="49851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Parity-bit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generator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508FE24-0878-4D50-AD8E-7CE75015D923}"/>
              </a:ext>
            </a:extLst>
          </p:cNvPr>
          <p:cNvSpPr txBox="1"/>
          <p:nvPr/>
        </p:nvSpPr>
        <p:spPr>
          <a:xfrm>
            <a:off x="316571" y="1590363"/>
            <a:ext cx="113811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Produce an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 value 1 if and only if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 odd number of its inputs have the value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x’y’z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x’yz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+ xyz. 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86" y="2802775"/>
            <a:ext cx="5410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9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4DF264-98C9-4820-999C-D2F0CC187E86}"/>
              </a:ext>
            </a:extLst>
          </p:cNvPr>
          <p:cNvSpPr txBox="1"/>
          <p:nvPr/>
        </p:nvSpPr>
        <p:spPr>
          <a:xfrm>
            <a:off x="301053" y="705001"/>
            <a:ext cx="609452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IN" sz="1800" b="1" u="sng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1FC510-77F8-4694-8E87-D071F9584CA8}"/>
              </a:ext>
            </a:extLst>
          </p:cNvPr>
          <p:cNvSpPr txBox="1"/>
          <p:nvPr/>
        </p:nvSpPr>
        <p:spPr>
          <a:xfrm>
            <a:off x="478034" y="1376116"/>
            <a:ext cx="115209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n-bit comparator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circuit that compares the magnitude of two numbers X and Y . It has three outputs f1, f2, and f3, such that: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and only if )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X&gt;Y;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Y;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X &lt; Y.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F7B50C9-CA18-4222-84B7-1743A0B93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2"/>
          <a:stretch/>
        </p:blipFill>
        <p:spPr>
          <a:xfrm>
            <a:off x="4414905" y="1770293"/>
            <a:ext cx="4244497" cy="4209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8254EB-7EB4-4F94-B089-D9DAE86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83" y="281326"/>
            <a:ext cx="9784862" cy="89619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COMPARATORS</a:t>
            </a:r>
            <a:endParaRPr lang="en-IN" sz="4000" dirty="0">
              <a:solidFill>
                <a:schemeClr val="accent1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8378" y="5980113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bits comparator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89" y="3495155"/>
            <a:ext cx="3952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1" y="102493"/>
            <a:ext cx="10515600" cy="1325563"/>
          </a:xfrm>
        </p:spPr>
        <p:txBody>
          <a:bodyPr/>
          <a:lstStyle/>
          <a:p>
            <a:r>
              <a:rPr lang="en-US" dirty="0" smtClean="0"/>
              <a:t>4 bits Comparator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8924" y="20615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40" y="1581150"/>
            <a:ext cx="2143125" cy="2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4" y="1912847"/>
            <a:ext cx="1828800" cy="666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2801756"/>
            <a:ext cx="5188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LTStd-Roman"/>
              </a:rPr>
              <a:t>The two numbers </a:t>
            </a:r>
            <a:r>
              <a:rPr lang="en-US" dirty="0" smtClean="0">
                <a:latin typeface="TimesTenLTStd-Roman"/>
              </a:rPr>
              <a:t>are equal </a:t>
            </a:r>
            <a:r>
              <a:rPr lang="en-US" dirty="0">
                <a:latin typeface="TimesTenLTStd-Roman"/>
              </a:rPr>
              <a:t>if all pairs of significant digits are equal: </a:t>
            </a:r>
            <a:r>
              <a:rPr lang="en-US" i="1" dirty="0">
                <a:latin typeface="TimesTenLTStd-Italic"/>
              </a:rPr>
              <a:t>A</a:t>
            </a:r>
            <a:r>
              <a:rPr lang="en-US" sz="800" dirty="0">
                <a:latin typeface="TimesTenLTStd-Roman"/>
              </a:rPr>
              <a:t>3 </a:t>
            </a:r>
            <a:r>
              <a:rPr lang="en-US" dirty="0">
                <a:latin typeface="PearsonMATH08"/>
              </a:rPr>
              <a:t>= </a:t>
            </a:r>
            <a:r>
              <a:rPr lang="en-US" i="1" dirty="0">
                <a:latin typeface="TimesTenLTStd-Italic"/>
              </a:rPr>
              <a:t>B</a:t>
            </a:r>
            <a:r>
              <a:rPr lang="en-US" sz="800" dirty="0">
                <a:latin typeface="TimesTenLTStd-Roman"/>
              </a:rPr>
              <a:t>3</a:t>
            </a:r>
            <a:r>
              <a:rPr lang="en-US" dirty="0">
                <a:latin typeface="TimesTenLTStd-Roman"/>
              </a:rPr>
              <a:t>, </a:t>
            </a:r>
            <a:r>
              <a:rPr lang="en-US" i="1" dirty="0">
                <a:latin typeface="TimesTenLTStd-Italic"/>
              </a:rPr>
              <a:t>A</a:t>
            </a:r>
            <a:r>
              <a:rPr lang="en-US" sz="800" dirty="0">
                <a:latin typeface="TimesTenLTStd-Roman"/>
              </a:rPr>
              <a:t>2 </a:t>
            </a:r>
            <a:r>
              <a:rPr lang="en-US" dirty="0">
                <a:latin typeface="PearsonMATH08"/>
              </a:rPr>
              <a:t>= </a:t>
            </a:r>
            <a:r>
              <a:rPr lang="en-US" i="1" dirty="0">
                <a:latin typeface="TimesTenLTStd-Italic"/>
              </a:rPr>
              <a:t>B</a:t>
            </a:r>
            <a:r>
              <a:rPr lang="en-US" sz="800" dirty="0">
                <a:latin typeface="TimesTenLTStd-Roman"/>
              </a:rPr>
              <a:t>2</a:t>
            </a:r>
            <a:r>
              <a:rPr lang="en-US" dirty="0">
                <a:latin typeface="TimesTenLTStd-Roman"/>
              </a:rPr>
              <a:t>, </a:t>
            </a:r>
            <a:r>
              <a:rPr lang="en-US" i="1" dirty="0">
                <a:latin typeface="TimesTenLTStd-Italic"/>
              </a:rPr>
              <a:t>A</a:t>
            </a:r>
            <a:r>
              <a:rPr lang="en-US" sz="800" dirty="0">
                <a:latin typeface="TimesTenLTStd-Roman"/>
              </a:rPr>
              <a:t>1 </a:t>
            </a:r>
            <a:r>
              <a:rPr lang="en-US" dirty="0">
                <a:latin typeface="PearsonMATH08"/>
              </a:rPr>
              <a:t>= </a:t>
            </a:r>
            <a:r>
              <a:rPr lang="en-US" i="1" dirty="0">
                <a:latin typeface="TimesTenLTStd-Italic"/>
              </a:rPr>
              <a:t>B</a:t>
            </a:r>
            <a:r>
              <a:rPr lang="en-US" sz="800" dirty="0">
                <a:latin typeface="TimesTenLTStd-Roman"/>
              </a:rPr>
              <a:t>1</a:t>
            </a:r>
            <a:r>
              <a:rPr lang="en-US" dirty="0">
                <a:latin typeface="TimesTenLTStd-Roman"/>
              </a:rPr>
              <a:t>, </a:t>
            </a:r>
            <a:r>
              <a:rPr lang="en-US" dirty="0" smtClean="0">
                <a:latin typeface="TimesTenLTStd-Roman"/>
              </a:rPr>
              <a:t>and </a:t>
            </a:r>
            <a:r>
              <a:rPr lang="en-US" i="1" dirty="0" smtClean="0">
                <a:latin typeface="TimesTenLTStd-Italic"/>
              </a:rPr>
              <a:t>A</a:t>
            </a:r>
            <a:r>
              <a:rPr lang="en-US" sz="800" dirty="0" smtClean="0">
                <a:latin typeface="TimesTenLTStd-Roman"/>
              </a:rPr>
              <a:t>0 </a:t>
            </a:r>
            <a:r>
              <a:rPr lang="en-US" dirty="0">
                <a:latin typeface="PearsonMATH08"/>
              </a:rPr>
              <a:t>= </a:t>
            </a:r>
            <a:r>
              <a:rPr lang="en-US" i="1" dirty="0">
                <a:latin typeface="TimesTenLTStd-Italic"/>
              </a:rPr>
              <a:t>B</a:t>
            </a:r>
            <a:r>
              <a:rPr lang="en-US" sz="800" dirty="0">
                <a:latin typeface="TimesTenLTStd-Roman"/>
              </a:rPr>
              <a:t>0</a:t>
            </a:r>
            <a:r>
              <a:rPr lang="en-US" dirty="0">
                <a:latin typeface="TimesTenLTStd-Roman"/>
              </a:rPr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591" y="3761507"/>
            <a:ext cx="324802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607" y="4169403"/>
            <a:ext cx="2076450" cy="466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22635" y="140328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is greater or less than B , we inspect the relative magnitudes</a:t>
            </a:r>
          </a:p>
          <a:p>
            <a:r>
              <a:rPr lang="en-US" dirty="0"/>
              <a:t>of pairs of significant digits, starting from the most significant position. If the two </a:t>
            </a:r>
            <a:r>
              <a:rPr lang="en-US" dirty="0" smtClean="0"/>
              <a:t>digits of </a:t>
            </a:r>
            <a:r>
              <a:rPr lang="en-US" dirty="0"/>
              <a:t>a pair are equal, we compare the next lower significant pair of digits. The </a:t>
            </a:r>
            <a:r>
              <a:rPr lang="en-US" dirty="0" smtClean="0"/>
              <a:t>comparison continues </a:t>
            </a:r>
            <a:r>
              <a:rPr lang="en-US" dirty="0"/>
              <a:t>until a pair of unequal digits is reached. If the corresponding digit of A is </a:t>
            </a:r>
            <a:r>
              <a:rPr lang="en-US" dirty="0" smtClean="0"/>
              <a:t>1 and that of B is 0, we conclude that A &gt; B. </a:t>
            </a:r>
          </a:p>
          <a:p>
            <a:r>
              <a:rPr lang="en-US" dirty="0" smtClean="0"/>
              <a:t>If the corresponding digit of A is 0 and that</a:t>
            </a:r>
          </a:p>
          <a:p>
            <a:r>
              <a:rPr lang="en-US" dirty="0" smtClean="0"/>
              <a:t>of </a:t>
            </a:r>
            <a:r>
              <a:rPr lang="en-US" dirty="0"/>
              <a:t>B is 1, we have A </a:t>
            </a:r>
            <a:r>
              <a:rPr lang="en-US" dirty="0" smtClean="0"/>
              <a:t>&lt; </a:t>
            </a:r>
            <a:r>
              <a:rPr lang="en-US" dirty="0"/>
              <a:t>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727" y="3813894"/>
            <a:ext cx="4867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bits Comparator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31433" cy="4960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20" y="1225176"/>
            <a:ext cx="3248025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250" y="1690688"/>
            <a:ext cx="2076450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633" y="2231651"/>
            <a:ext cx="4867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12-bits Comparator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14925" cy="3343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7662" y="50339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conditions are inserted at the inputs of the comparator corresponding to the least significant bits in such a way that the outputs of this comparator will depend only on the values of its own x’s and y’s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3B8E6-2C8C-415A-A3FA-173F0710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00174"/>
            <a:ext cx="9854610" cy="1325810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Data </a:t>
            </a:r>
            <a:r>
              <a:rPr lang="en-AU" sz="4000" b="1" u="sng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selectors/Multiplexers</a:t>
            </a:r>
            <a:endParaRPr lang="en-AU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A4F415-B474-4AD6-A1D7-9DB1A659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890250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2000" dirty="0">
                <a:latin typeface="Calibri Light"/>
                <a:cs typeface="Calibri Light"/>
              </a:rPr>
              <a:t>Multiplexer is an electronic switch that can </a:t>
            </a:r>
            <a:r>
              <a:rPr lang="en-AU" sz="2000" b="1" dirty="0">
                <a:latin typeface="Calibri Light"/>
                <a:cs typeface="Calibri Light"/>
              </a:rPr>
              <a:t>connect one out of n inputs to the output</a:t>
            </a:r>
            <a:r>
              <a:rPr lang="en-AU" sz="2000" dirty="0">
                <a:latin typeface="Calibri Light"/>
                <a:cs typeface="Calibri Light"/>
              </a:rPr>
              <a:t>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AU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smtClean="0">
                <a:latin typeface="Calibri Light"/>
                <a:cs typeface="Calibri Light"/>
              </a:rPr>
              <a:t>A </a:t>
            </a:r>
            <a:r>
              <a:rPr lang="en-US" sz="2000" dirty="0">
                <a:latin typeface="Calibri Light"/>
                <a:cs typeface="Calibri Light"/>
              </a:rPr>
              <a:t>data selector has n data input lines D</a:t>
            </a:r>
            <a:r>
              <a:rPr lang="en-US" sz="2000" baseline="-25000" dirty="0">
                <a:latin typeface="Calibri Light"/>
                <a:cs typeface="Calibri Light"/>
              </a:rPr>
              <a:t>0</a:t>
            </a:r>
            <a:r>
              <a:rPr lang="en-US" sz="2000" dirty="0">
                <a:latin typeface="Calibri Light"/>
                <a:cs typeface="Calibri Light"/>
              </a:rPr>
              <a:t>, D</a:t>
            </a:r>
            <a:r>
              <a:rPr lang="en-US" sz="2000" baseline="-25000" dirty="0">
                <a:latin typeface="Calibri Light"/>
                <a:cs typeface="Calibri Light"/>
              </a:rPr>
              <a:t>1</a:t>
            </a:r>
            <a:r>
              <a:rPr lang="en-US" sz="2000" dirty="0">
                <a:latin typeface="Calibri Light"/>
                <a:cs typeface="Calibri Light"/>
              </a:rPr>
              <a:t>,...,D</a:t>
            </a:r>
            <a:r>
              <a:rPr lang="en-US" sz="2000" baseline="-25000" dirty="0">
                <a:latin typeface="Calibri Light"/>
                <a:cs typeface="Calibri Light"/>
              </a:rPr>
              <a:t>n−1</a:t>
            </a:r>
            <a:r>
              <a:rPr lang="en-US" sz="2000" dirty="0">
                <a:latin typeface="Calibri Light"/>
                <a:cs typeface="Calibri Light"/>
              </a:rPr>
              <a:t>, m select digit inputs s</a:t>
            </a:r>
            <a:r>
              <a:rPr lang="en-US" sz="2000" baseline="-25000" dirty="0">
                <a:latin typeface="Calibri Light"/>
                <a:cs typeface="Calibri Light"/>
              </a:rPr>
              <a:t>0</a:t>
            </a:r>
            <a:r>
              <a:rPr lang="en-US" sz="2000" dirty="0">
                <a:latin typeface="Calibri Light"/>
                <a:cs typeface="Calibri Light"/>
              </a:rPr>
              <a:t>, s</a:t>
            </a:r>
            <a:r>
              <a:rPr lang="en-US" sz="2000" baseline="-25000" dirty="0">
                <a:latin typeface="Calibri Light"/>
                <a:cs typeface="Calibri Light"/>
              </a:rPr>
              <a:t>1</a:t>
            </a:r>
            <a:r>
              <a:rPr lang="en-US" sz="2000" dirty="0">
                <a:latin typeface="Calibri Light"/>
                <a:cs typeface="Calibri Light"/>
              </a:rPr>
              <a:t>,...,s</a:t>
            </a:r>
            <a:r>
              <a:rPr lang="en-US" sz="2000" baseline="-25000" dirty="0">
                <a:latin typeface="Calibri Light"/>
                <a:cs typeface="Calibri Light"/>
              </a:rPr>
              <a:t>m−1</a:t>
            </a:r>
            <a:r>
              <a:rPr lang="en-US" sz="2000" dirty="0">
                <a:latin typeface="Calibri Light"/>
                <a:cs typeface="Calibri Light"/>
              </a:rPr>
              <a:t>, and one output. 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/>
                <a:cs typeface="Calibri Light"/>
              </a:rPr>
              <a:t>The m select digits form a binary select number ranging from 0 to </a:t>
            </a:r>
            <a:r>
              <a:rPr lang="en-US" sz="2000" dirty="0" smtClean="0">
                <a:latin typeface="Calibri Light"/>
                <a:cs typeface="Calibri Light"/>
              </a:rPr>
              <a:t>2</a:t>
            </a:r>
            <a:r>
              <a:rPr lang="en-US" sz="2000" baseline="30000" dirty="0" smtClean="0">
                <a:latin typeface="Calibri Light"/>
                <a:cs typeface="Calibri Light"/>
              </a:rPr>
              <a:t>m </a:t>
            </a:r>
            <a:r>
              <a:rPr lang="en-US" sz="2000" baseline="30000" dirty="0">
                <a:latin typeface="Calibri Light"/>
                <a:cs typeface="Calibri Light"/>
              </a:rPr>
              <a:t>− 1</a:t>
            </a:r>
            <a:r>
              <a:rPr lang="en-US" sz="2000" dirty="0">
                <a:latin typeface="Calibri Light"/>
                <a:cs typeface="Calibri Light"/>
              </a:rPr>
              <a:t>, and when this number has the value k then Dk is connected to the output.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/>
                <a:cs typeface="Calibri Light"/>
              </a:rPr>
              <a:t>The number of select digits must equal m = log2 n, so that it can identify all the data inputs.</a:t>
            </a:r>
            <a:endParaRPr lang="en-AU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AU" sz="2000" dirty="0">
              <a:cs typeface="Calibri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61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2-to-1 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486275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80" y="1690789"/>
            <a:ext cx="30956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26" y="1686719"/>
            <a:ext cx="4352925" cy="462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76" y="1975571"/>
            <a:ext cx="17811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B1260-4DF5-40D0-9BBE-20E93919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59" y="-95619"/>
            <a:ext cx="11499110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Implementing switching functions with data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5CA9B6-114E-4C64-A7BB-F190F5A9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18" y="1207930"/>
            <a:ext cx="10288772" cy="5299416"/>
          </a:xfrm>
        </p:spPr>
        <p:txBody>
          <a:bodyPr>
            <a:normAutofit fontScale="85000" lnSpcReduction="2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Implementing of the arbitrary switching functions is an important application of data selectors.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For example: we show how functions of two variables can be implemented by data </a:t>
            </a:r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selector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if s=0, then z=</a:t>
            </a:r>
            <a:r>
              <a:rPr lang="en-AU" dirty="0"/>
              <a:t>D</a:t>
            </a:r>
            <a:r>
              <a:rPr lang="en-AU" baseline="-25000" dirty="0"/>
              <a:t>0</a:t>
            </a:r>
            <a:endParaRPr lang="en-AU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if s=1, then z=</a:t>
            </a:r>
            <a:r>
              <a:rPr lang="en-AU" dirty="0"/>
              <a:t>D</a:t>
            </a:r>
            <a:r>
              <a:rPr lang="en-AU" baseline="-25000" dirty="0"/>
              <a:t>1</a:t>
            </a:r>
            <a:endParaRPr lang="en-AU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AU" dirty="0" smtClean="0"/>
              <a:t> </a:t>
            </a:r>
            <a:r>
              <a:rPr lang="en-AU" dirty="0"/>
              <a:t>z</a:t>
            </a:r>
            <a:r>
              <a:rPr lang="en-AU" dirty="0" smtClean="0"/>
              <a:t> </a:t>
            </a:r>
            <a:r>
              <a:rPr lang="en-AU" dirty="0"/>
              <a:t>= sD</a:t>
            </a:r>
            <a:r>
              <a:rPr lang="en-AU" baseline="-25000" dirty="0"/>
              <a:t>1</a:t>
            </a:r>
            <a:r>
              <a:rPr lang="en-AU" dirty="0"/>
              <a:t> + </a:t>
            </a:r>
            <a:r>
              <a:rPr lang="en-AU" dirty="0" smtClean="0"/>
              <a:t>s’D</a:t>
            </a:r>
            <a:r>
              <a:rPr lang="en-AU" baseline="-25000" dirty="0" smtClean="0"/>
              <a:t>0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EXCLUSIVE-OR operation</a:t>
            </a:r>
            <a:r>
              <a:rPr lang="en-AU" dirty="0"/>
              <a:t> A ⊕ </a:t>
            </a:r>
            <a:r>
              <a:rPr lang="en-AU" dirty="0" smtClean="0"/>
              <a:t>B, s=A, D</a:t>
            </a:r>
            <a:r>
              <a:rPr lang="en-AU" baseline="-25000" dirty="0" smtClean="0"/>
              <a:t>1</a:t>
            </a:r>
            <a:r>
              <a:rPr lang="en-AU" dirty="0" smtClean="0"/>
              <a:t>=B’, D</a:t>
            </a:r>
            <a:r>
              <a:rPr lang="en-AU" baseline="-25000" dirty="0" smtClean="0"/>
              <a:t>0</a:t>
            </a:r>
            <a:r>
              <a:rPr lang="en-AU" dirty="0" smtClean="0"/>
              <a:t>=B</a:t>
            </a:r>
            <a:endParaRPr lang="en-AU" dirty="0"/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pt-BR" dirty="0" smtClean="0"/>
              <a:t>z </a:t>
            </a:r>
            <a:r>
              <a:rPr lang="pt-BR" dirty="0"/>
              <a:t>= </a:t>
            </a:r>
            <a:r>
              <a:rPr lang="pt-BR" dirty="0" smtClean="0"/>
              <a:t>AB’ </a:t>
            </a:r>
            <a:r>
              <a:rPr lang="pt-BR" dirty="0"/>
              <a:t>+ </a:t>
            </a:r>
            <a:r>
              <a:rPr lang="pt-BR" dirty="0" smtClean="0"/>
              <a:t>A’B </a:t>
            </a:r>
            <a:r>
              <a:rPr lang="pt-BR" dirty="0"/>
              <a:t>= A ⊕ B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Similarly, </a:t>
            </a:r>
            <a:r>
              <a:rPr lang="en-US" dirty="0"/>
              <a:t>NAND operation z = A’+ B</a:t>
            </a:r>
            <a:r>
              <a:rPr lang="en-US" dirty="0" smtClean="0"/>
              <a:t>’. S=A, D</a:t>
            </a:r>
            <a:r>
              <a:rPr lang="en-US" baseline="-25000" dirty="0" smtClean="0"/>
              <a:t>1</a:t>
            </a:r>
            <a:r>
              <a:rPr lang="en-US" dirty="0" smtClean="0"/>
              <a:t>=B’, D</a:t>
            </a:r>
            <a:r>
              <a:rPr lang="en-US" baseline="-25000" dirty="0" smtClean="0"/>
              <a:t>0</a:t>
            </a:r>
            <a:r>
              <a:rPr lang="en-US" dirty="0" smtClean="0"/>
              <a:t>=1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logic gate can be realized using a 2-to-1 MUX</a:t>
            </a:r>
            <a:endParaRPr lang="en-AU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14" y="2653047"/>
            <a:ext cx="2634699" cy="15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FED41-C4C7-4E23-9B6F-67D2D04F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1" y="338544"/>
            <a:ext cx="10683949" cy="1325563"/>
          </a:xfrm>
        </p:spPr>
        <p:txBody>
          <a:bodyPr>
            <a:normAutofit/>
          </a:bodyPr>
          <a:lstStyle/>
          <a:p>
            <a:r>
              <a:rPr lang="en-AU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Implementing two variable function with data selector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DD8454-56F6-4122-96BA-47728A64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83" y="2357438"/>
            <a:ext cx="7697652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conversion</a:t>
            </a:r>
          </a:p>
          <a:p>
            <a:r>
              <a:rPr lang="en-IN" dirty="0" smtClean="0"/>
              <a:t>Parity bit generator</a:t>
            </a:r>
          </a:p>
          <a:p>
            <a:r>
              <a:rPr lang="en-IN" dirty="0" smtClean="0"/>
              <a:t>Comparator</a:t>
            </a:r>
          </a:p>
          <a:p>
            <a:r>
              <a:rPr lang="en-IN" dirty="0" smtClean="0"/>
              <a:t>Multiplexer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5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Boolean Function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mplementing </a:t>
            </a:r>
            <a:r>
              <a:rPr lang="en-IN" dirty="0"/>
              <a:t>a Boolean function </a:t>
            </a:r>
            <a:r>
              <a:rPr lang="en-IN" dirty="0" smtClean="0"/>
              <a:t>of </a:t>
            </a:r>
            <a:r>
              <a:rPr lang="en-IN" i="1" dirty="0" smtClean="0"/>
              <a:t>n </a:t>
            </a:r>
            <a:r>
              <a:rPr lang="en-IN" dirty="0"/>
              <a:t>variables with a multiplexer that has </a:t>
            </a:r>
            <a:r>
              <a:rPr lang="en-IN" i="1" dirty="0"/>
              <a:t>n </a:t>
            </a:r>
            <a:r>
              <a:rPr lang="en-IN" dirty="0"/>
              <a:t>- 1 selection inputs.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first </a:t>
            </a:r>
            <a:r>
              <a:rPr lang="en-IN" i="1" dirty="0"/>
              <a:t>n </a:t>
            </a:r>
            <a:r>
              <a:rPr lang="en-IN" dirty="0"/>
              <a:t>- 1 </a:t>
            </a:r>
            <a:r>
              <a:rPr lang="en-IN" dirty="0" smtClean="0"/>
              <a:t>variables of </a:t>
            </a:r>
            <a:r>
              <a:rPr lang="en-IN" dirty="0"/>
              <a:t>the function are connected to the selection inputs of the multiplexer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dirty="0" smtClean="0"/>
              <a:t>remaining single </a:t>
            </a:r>
            <a:r>
              <a:rPr lang="en-IN" dirty="0"/>
              <a:t>variable of the function is used for the </a:t>
            </a:r>
            <a:r>
              <a:rPr lang="en-IN" dirty="0" smtClean="0"/>
              <a:t>2</a:t>
            </a:r>
            <a:r>
              <a:rPr lang="en-IN" baseline="30000" dirty="0" smtClean="0"/>
              <a:t>(n-1)</a:t>
            </a:r>
            <a:r>
              <a:rPr lang="en-IN" dirty="0" smtClean="0"/>
              <a:t>data </a:t>
            </a:r>
            <a:r>
              <a:rPr lang="en-IN" dirty="0"/>
              <a:t>inputs. </a:t>
            </a:r>
          </a:p>
          <a:p>
            <a:r>
              <a:rPr lang="en-IN" dirty="0" smtClean="0"/>
              <a:t>If </a:t>
            </a:r>
            <a:r>
              <a:rPr lang="en-IN" dirty="0"/>
              <a:t>the single variable is </a:t>
            </a:r>
            <a:r>
              <a:rPr lang="en-IN" dirty="0" smtClean="0"/>
              <a:t>denoted </a:t>
            </a:r>
            <a:r>
              <a:rPr lang="en-IN" dirty="0"/>
              <a:t>by </a:t>
            </a:r>
            <a:r>
              <a:rPr lang="en-IN" i="1" dirty="0"/>
              <a:t>z </a:t>
            </a:r>
            <a:r>
              <a:rPr lang="en-IN" dirty="0"/>
              <a:t>, each data input of the multiplexer will be </a:t>
            </a:r>
            <a:r>
              <a:rPr lang="en-IN" i="1" dirty="0"/>
              <a:t>z </a:t>
            </a:r>
            <a:r>
              <a:rPr lang="en-IN" dirty="0"/>
              <a:t>, </a:t>
            </a:r>
            <a:r>
              <a:rPr lang="en-IN" i="1" dirty="0" smtClean="0"/>
              <a:t>z’</a:t>
            </a:r>
            <a:r>
              <a:rPr lang="en-IN" dirty="0" smtClean="0"/>
              <a:t>, </a:t>
            </a:r>
            <a:r>
              <a:rPr lang="en-IN" dirty="0"/>
              <a:t>1, or 0</a:t>
            </a:r>
          </a:p>
        </p:txBody>
      </p:sp>
    </p:spTree>
    <p:extLst>
      <p:ext uri="{BB962C8B-B14F-4D97-AF65-F5344CB8AC3E}">
        <p14:creationId xmlns:p14="http://schemas.microsoft.com/office/powerpoint/2010/main" val="42686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Boolean Function Implementation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077" y="1718116"/>
            <a:ext cx="2651631" cy="509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89" y="2296257"/>
            <a:ext cx="2792958" cy="3550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831" y="2412296"/>
            <a:ext cx="3158814" cy="34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Boolean Function Implementation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71" y="1717010"/>
            <a:ext cx="3981485" cy="446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17" y="2271288"/>
            <a:ext cx="2372848" cy="4199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672" y="2410083"/>
            <a:ext cx="3946201" cy="37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3600" dirty="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746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4: M</a:t>
            </a:r>
            <a:r>
              <a:rPr lang="en-US" dirty="0"/>
              <a:t>. M. Mano and M. D. </a:t>
            </a:r>
            <a:r>
              <a:rPr lang="en-US" dirty="0" err="1"/>
              <a:t>Ciletti</a:t>
            </a:r>
            <a:r>
              <a:rPr lang="en-US" dirty="0"/>
              <a:t>, Digital Design, 5th Ed., Pearson Education.</a:t>
            </a:r>
          </a:p>
          <a:p>
            <a:endParaRPr lang="en-US" dirty="0"/>
          </a:p>
          <a:p>
            <a:r>
              <a:rPr lang="en-US" dirty="0" smtClean="0"/>
              <a:t>Chapter 5: Z</a:t>
            </a:r>
            <a:r>
              <a:rPr lang="en-US" dirty="0"/>
              <a:t>. </a:t>
            </a:r>
            <a:r>
              <a:rPr lang="en-US" dirty="0" err="1"/>
              <a:t>Kohavi</a:t>
            </a:r>
            <a:r>
              <a:rPr lang="en-US" dirty="0"/>
              <a:t> and N. </a:t>
            </a:r>
            <a:r>
              <a:rPr lang="en-US" dirty="0" err="1"/>
              <a:t>Jha</a:t>
            </a:r>
            <a:r>
              <a:rPr lang="en-US" dirty="0"/>
              <a:t>, Switching and Finite Automata Theory, 3rd Ed., Cambridge University Press, 2010.</a:t>
            </a:r>
          </a:p>
        </p:txBody>
      </p:sp>
    </p:spTree>
    <p:extLst>
      <p:ext uri="{BB962C8B-B14F-4D97-AF65-F5344CB8AC3E}">
        <p14:creationId xmlns:p14="http://schemas.microsoft.com/office/powerpoint/2010/main" val="322117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1A6E9B-4FCD-4789-8959-6D682993622C}"/>
              </a:ext>
            </a:extLst>
          </p:cNvPr>
          <p:cNvSpPr txBox="1"/>
          <p:nvPr/>
        </p:nvSpPr>
        <p:spPr>
          <a:xfrm>
            <a:off x="394402" y="1092783"/>
            <a:ext cx="1072200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number of gate inputs that can be driven by the output of a single gate is limited. The maximum such number is called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fanout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the gate.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bound on the number of inputs that a single gate may have is referred to as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fanin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the gate.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finite amount of time is required to propagate a signal through a gate, or to switch a gate output from one value to another is known as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propagation delay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2CE7235-86FD-4143-A002-6752331F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04" y="131380"/>
            <a:ext cx="9784862" cy="896191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Basic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6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DA9CA-3AE8-4758-BC8C-D97375F4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48" y="369223"/>
            <a:ext cx="10058400" cy="99793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Logic design with integrated circuits</a:t>
            </a:r>
            <a:endParaRPr lang="en-IN" sz="4000" b="1" u="sng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51D41A-D2D4-4A8D-A308-31EC4B8C1B99}"/>
              </a:ext>
            </a:extLst>
          </p:cNvPr>
          <p:cNvSpPr txBox="1"/>
          <p:nvPr/>
        </p:nvSpPr>
        <p:spPr>
          <a:xfrm>
            <a:off x="348448" y="1536174"/>
            <a:ext cx="112280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Integrated circuits are produced in packages, or chips, and are historically classified into four categories: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Small-scale integration (SSI)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usually refers to packages containing single gates, e.g., AND, OR, NOT, NAND, NOR, XOR, or small packages containing two or four gates of the same type.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2. Medium-scale integration (MSI)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refers to intermediate packages containing up to about 100 gates. They usually realize standard circuits that are used often in logic design, e.g., code converters, adders, etc.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 Large-scale integration (LSI),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contain many hundreds or thousands of gates in a single package. Some LSI circuits are standard, e.g., subsystems for computer control or for a computer arithmetic unit, while other LSI circuits are manufactured to the specification of the logic designer.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4. Very-large-scale integration (VLSI)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what we currently observe, in chips in which there may be millions of gates.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0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BAFC4C-DB58-45ED-9D66-D90C37256EEE}"/>
              </a:ext>
            </a:extLst>
          </p:cNvPr>
          <p:cNvSpPr txBox="1"/>
          <p:nvPr/>
        </p:nvSpPr>
        <p:spPr>
          <a:xfrm>
            <a:off x="215284" y="989833"/>
            <a:ext cx="114677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combinational circuit is analyzed by tracing the output of each gate, starting from the circuit inputs and continuing toward each circuit output.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output, designated C0, is given by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C0 = AB + (A + B)C = AB + AC + BC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second output, designated S, is found to be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 = (A + B + C)[AB + (A + B)C]’ + ABC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= (A + B + C)(A’ + B’ )(A’ + C’ )(B’ + C’ ) + ABC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= AB’C’ + A’BC’ + A’B’C + ABC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= A ⊕ B ⊕ C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1A3C25-A2E9-4A51-A909-C7DF787C3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6"/>
          <a:stretch/>
        </p:blipFill>
        <p:spPr>
          <a:xfrm>
            <a:off x="6096000" y="1845302"/>
            <a:ext cx="5587014" cy="3410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00943-D2DB-4F34-98F0-863C554D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89" y="268149"/>
            <a:ext cx="9784862" cy="896191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ANALYSIS OF COMBINATIONAL CIRCUITS</a:t>
            </a:r>
            <a:endParaRPr lang="en-IN" sz="4000" dirty="0">
              <a:solidFill>
                <a:schemeClr val="accent1">
                  <a:lumMod val="75000"/>
                </a:schemeClr>
              </a:solidFill>
              <a:ea typeface="+mj-lt"/>
              <a:cs typeface="+mj-lt"/>
            </a:endParaRPr>
          </a:p>
          <a:p>
            <a:endParaRPr lang="en-IN" sz="4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28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specifications of the circuit, determine the required number of </a:t>
            </a:r>
            <a:r>
              <a:rPr lang="en-US" dirty="0" smtClean="0"/>
              <a:t>inputs and </a:t>
            </a:r>
            <a:r>
              <a:rPr lang="en-US" dirty="0"/>
              <a:t>outputs and assign a symbol to each.</a:t>
            </a:r>
          </a:p>
          <a:p>
            <a:r>
              <a:rPr lang="en-US" dirty="0" smtClean="0"/>
              <a:t>Derive </a:t>
            </a:r>
            <a:r>
              <a:rPr lang="en-US" dirty="0"/>
              <a:t>the truth table that defines the required relationship between inputs </a:t>
            </a:r>
            <a:r>
              <a:rPr lang="en-US" dirty="0" smtClean="0"/>
              <a:t>and outputs.</a:t>
            </a:r>
          </a:p>
          <a:p>
            <a:r>
              <a:rPr lang="en-US" dirty="0"/>
              <a:t>Obtain the simplified Boolean functions for each output as a function of the </a:t>
            </a:r>
            <a:r>
              <a:rPr lang="en-US" dirty="0" smtClean="0"/>
              <a:t>input variables</a:t>
            </a:r>
            <a:r>
              <a:rPr lang="en-US" dirty="0"/>
              <a:t>.</a:t>
            </a:r>
          </a:p>
          <a:p>
            <a:r>
              <a:rPr lang="en-US" dirty="0" smtClean="0"/>
              <a:t>Draw </a:t>
            </a:r>
            <a:r>
              <a:rPr lang="en-US" dirty="0"/>
              <a:t>the logic diagram and verify the correctness of the design (manually or </a:t>
            </a:r>
            <a:r>
              <a:rPr lang="en-US" dirty="0" smtClean="0"/>
              <a:t>by simulation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035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Conversion </a:t>
            </a:r>
            <a:r>
              <a:rPr lang="en-US" b="1" dirty="0" smtClean="0"/>
              <a:t>Example : BCD to Excess-3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8" y="1690688"/>
            <a:ext cx="453390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643915"/>
            <a:ext cx="4590876" cy="4714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" y="4864100"/>
            <a:ext cx="4562475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25837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4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Conversion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02" y="1825625"/>
            <a:ext cx="5466224" cy="3931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137526"/>
            <a:ext cx="45624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1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2916B3-329C-4BDF-854C-C768C396BBE5}"/>
</file>

<file path=customXml/itemProps2.xml><?xml version="1.0" encoding="utf-8"?>
<ds:datastoreItem xmlns:ds="http://schemas.openxmlformats.org/officeDocument/2006/customXml" ds:itemID="{6C69B4AC-C22B-4910-959C-20F57728729B}"/>
</file>

<file path=customXml/itemProps3.xml><?xml version="1.0" encoding="utf-8"?>
<ds:datastoreItem xmlns:ds="http://schemas.openxmlformats.org/officeDocument/2006/customXml" ds:itemID="{58F7F9D2-F689-42A9-B231-AE1790F80BB1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301</TotalTime>
  <Words>983</Words>
  <Application>Microsoft Office PowerPoint</Application>
  <PresentationFormat>Widescreen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PearsonMATH08</vt:lpstr>
      <vt:lpstr>TimesTenLTStd-Italic</vt:lpstr>
      <vt:lpstr>TimesTenLTStd-Roman</vt:lpstr>
      <vt:lpstr>Office Theme</vt:lpstr>
      <vt:lpstr>Combinational Logic Design</vt:lpstr>
      <vt:lpstr>PowerPoint Presentation</vt:lpstr>
      <vt:lpstr>Source</vt:lpstr>
      <vt:lpstr>Basic</vt:lpstr>
      <vt:lpstr>Logic design with integrated circuits</vt:lpstr>
      <vt:lpstr>ANALYSIS OF COMBINATIONAL CIRCUITS </vt:lpstr>
      <vt:lpstr>Design Procedure</vt:lpstr>
      <vt:lpstr>Code Conversion Example : BCD to Excess-3</vt:lpstr>
      <vt:lpstr>Code Conversion Example</vt:lpstr>
      <vt:lpstr>PowerPoint Presentation</vt:lpstr>
      <vt:lpstr>COMPARATORS</vt:lpstr>
      <vt:lpstr>4 bits Comparator</vt:lpstr>
      <vt:lpstr>4 bits Comparator</vt:lpstr>
      <vt:lpstr>12-bits Comparator</vt:lpstr>
      <vt:lpstr>Data selectors/Multiplexers</vt:lpstr>
      <vt:lpstr>2-to-1 Multiplexer</vt:lpstr>
      <vt:lpstr>4-to-1 Multiplexer</vt:lpstr>
      <vt:lpstr>Implementing switching functions with data selectors</vt:lpstr>
      <vt:lpstr>Implementing two variable function with data selector</vt:lpstr>
      <vt:lpstr>Boolean Function Implementation</vt:lpstr>
      <vt:lpstr>Boolean Function Implementation</vt:lpstr>
      <vt:lpstr>Boolean Function Implementation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Simarpreet Kaur</dc:creator>
  <cp:lastModifiedBy>Chandan Karfa</cp:lastModifiedBy>
  <cp:revision>306</cp:revision>
  <dcterms:created xsi:type="dcterms:W3CDTF">2020-09-15T15:59:25Z</dcterms:created>
  <dcterms:modified xsi:type="dcterms:W3CDTF">2020-09-24T03:51:33Z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