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7" r:id="rId5"/>
    <p:sldId id="268" r:id="rId6"/>
    <p:sldId id="270" r:id="rId7"/>
    <p:sldId id="272" r:id="rId8"/>
    <p:sldId id="273" r:id="rId9"/>
    <p:sldId id="271" r:id="rId10"/>
    <p:sldId id="265" r:id="rId11"/>
    <p:sldId id="257" r:id="rId12"/>
    <p:sldId id="259" r:id="rId13"/>
    <p:sldId id="258" r:id="rId14"/>
    <p:sldId id="26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4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6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92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3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40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8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6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7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83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8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F37E-FDAE-4065-B2BF-ACAF70F2EDB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7EAC-B5B7-43FE-ABC4-BB5EA9F66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itg.ac.in/ckarfa/current_cours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Digital Design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CS221</a:t>
            </a:r>
            <a:br>
              <a:rPr lang="en-IN" dirty="0" smtClean="0"/>
            </a:br>
            <a:r>
              <a:rPr lang="en-IN" dirty="0" smtClean="0"/>
              <a:t>CSE IIT Guwahati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4" y="3891755"/>
            <a:ext cx="2695922" cy="1375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516" y="3748881"/>
            <a:ext cx="408412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653" y="3891755"/>
            <a:ext cx="3414243" cy="12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First Half:</a:t>
            </a:r>
          </a:p>
          <a:p>
            <a:pPr lvl="1"/>
            <a:r>
              <a:rPr lang="en-IN" dirty="0" smtClean="0"/>
              <a:t>Switching Algebra</a:t>
            </a:r>
          </a:p>
          <a:p>
            <a:pPr lvl="1"/>
            <a:r>
              <a:rPr lang="en-IN" dirty="0" smtClean="0"/>
              <a:t>Number Systems – coding</a:t>
            </a:r>
          </a:p>
          <a:p>
            <a:pPr lvl="1"/>
            <a:r>
              <a:rPr lang="en-IN" dirty="0" smtClean="0"/>
              <a:t>Boolean </a:t>
            </a:r>
            <a:r>
              <a:rPr lang="en-IN" dirty="0"/>
              <a:t>algebra and logic minimisation;</a:t>
            </a:r>
          </a:p>
          <a:p>
            <a:pPr lvl="1"/>
            <a:r>
              <a:rPr lang="en-IN" dirty="0"/>
              <a:t>Design of combinational logic blocks (MUX, </a:t>
            </a:r>
            <a:r>
              <a:rPr lang="en-IN" dirty="0" err="1"/>
              <a:t>DeMUX</a:t>
            </a:r>
            <a:r>
              <a:rPr lang="en-IN" dirty="0"/>
              <a:t>, encoder, decoder, adders, multipliers, etc.);</a:t>
            </a:r>
          </a:p>
          <a:p>
            <a:pPr lvl="1"/>
            <a:r>
              <a:rPr lang="en-IN" dirty="0"/>
              <a:t>Design using combinational logic blocks</a:t>
            </a:r>
            <a:r>
              <a:rPr lang="en-IN" dirty="0" smtClean="0"/>
              <a:t>;</a:t>
            </a:r>
          </a:p>
          <a:p>
            <a:pPr lvl="1"/>
            <a:r>
              <a:rPr lang="en-IN" dirty="0" smtClean="0"/>
              <a:t>Programming using HDLs (Verilog).</a:t>
            </a:r>
          </a:p>
          <a:p>
            <a:pPr marL="0" indent="0">
              <a:buNone/>
            </a:pPr>
            <a:r>
              <a:rPr lang="en-IN" dirty="0" smtClean="0"/>
              <a:t>Second Half:</a:t>
            </a:r>
            <a:endParaRPr lang="en-IN" dirty="0"/>
          </a:p>
          <a:p>
            <a:pPr lvl="1"/>
            <a:r>
              <a:rPr lang="en-IN" dirty="0"/>
              <a:t>Sequential circuit design: flip-flops, FSM, registers, counters, state tables and diagrams, state minimization, excitation functions of memory elements, synthesis of synchronous sequential circuits; representation and synthesis using ASM charts;</a:t>
            </a:r>
          </a:p>
          <a:p>
            <a:pPr lvl="1"/>
            <a:r>
              <a:rPr lang="en-IN" dirty="0"/>
              <a:t>Specification and synthesis of asynchronous sequential machines;</a:t>
            </a:r>
          </a:p>
          <a:p>
            <a:pPr lvl="1"/>
            <a:r>
              <a:rPr lang="en-IN" dirty="0"/>
              <a:t>Basics of FPGA architecture;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40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Instructors</a:t>
            </a:r>
            <a:endParaRPr lang="en-IN" b="1" dirty="0"/>
          </a:p>
          <a:p>
            <a:pPr lvl="1"/>
            <a:r>
              <a:rPr lang="en-IN" dirty="0" err="1"/>
              <a:t>Dr.</a:t>
            </a:r>
            <a:r>
              <a:rPr lang="en-IN" dirty="0"/>
              <a:t> Chandan Karfa </a:t>
            </a:r>
            <a:r>
              <a:rPr lang="en-IN" dirty="0" smtClean="0"/>
              <a:t>(first half)</a:t>
            </a:r>
            <a:endParaRPr lang="en-IN" dirty="0"/>
          </a:p>
          <a:p>
            <a:pPr lvl="1"/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 smtClean="0"/>
              <a:t>Aryabartta</a:t>
            </a:r>
            <a:r>
              <a:rPr lang="en-IN" dirty="0" smtClean="0"/>
              <a:t> </a:t>
            </a:r>
            <a:r>
              <a:rPr lang="en-IN" dirty="0" err="1" smtClean="0"/>
              <a:t>sahu</a:t>
            </a:r>
            <a:r>
              <a:rPr lang="en-IN" dirty="0" smtClean="0"/>
              <a:t> </a:t>
            </a:r>
            <a:r>
              <a:rPr lang="en-IN" dirty="0" smtClean="0"/>
              <a:t>(second half)</a:t>
            </a:r>
          </a:p>
          <a:p>
            <a:r>
              <a:rPr lang="en-IN" dirty="0" smtClean="0"/>
              <a:t>TAs: </a:t>
            </a:r>
          </a:p>
          <a:p>
            <a:pPr lvl="1"/>
            <a:r>
              <a:rPr lang="en-IN" dirty="0" err="1" smtClean="0"/>
              <a:t>Debabrata</a:t>
            </a:r>
            <a:r>
              <a:rPr lang="en-IN" dirty="0" smtClean="0"/>
              <a:t> </a:t>
            </a:r>
            <a:r>
              <a:rPr lang="en-IN" dirty="0" err="1"/>
              <a:t>Senapati</a:t>
            </a:r>
            <a:r>
              <a:rPr lang="en-IN" dirty="0"/>
              <a:t> - debab176101003@iitg.ac.in </a:t>
            </a:r>
          </a:p>
          <a:p>
            <a:pPr lvl="1"/>
            <a:r>
              <a:rPr lang="en-IN" dirty="0" smtClean="0"/>
              <a:t>Priyanka </a:t>
            </a:r>
            <a:r>
              <a:rPr lang="en-IN" dirty="0" err="1"/>
              <a:t>Panigrahi</a:t>
            </a:r>
            <a:r>
              <a:rPr lang="en-IN" dirty="0"/>
              <a:t> - priya176101006@iitg.ac.in  </a:t>
            </a:r>
          </a:p>
          <a:p>
            <a:pPr lvl="1"/>
            <a:r>
              <a:rPr lang="en-IN" dirty="0" smtClean="0"/>
              <a:t>K </a:t>
            </a:r>
            <a:r>
              <a:rPr lang="en-IN" dirty="0" err="1"/>
              <a:t>Chitra</a:t>
            </a:r>
            <a:r>
              <a:rPr lang="en-IN" dirty="0"/>
              <a:t>  - k.chitra@iitg.ac.in   </a:t>
            </a:r>
          </a:p>
          <a:p>
            <a:pPr lvl="1"/>
            <a:r>
              <a:rPr lang="en-IN" dirty="0" err="1" smtClean="0"/>
              <a:t>Nilotpola</a:t>
            </a:r>
            <a:r>
              <a:rPr lang="en-IN" dirty="0" smtClean="0"/>
              <a:t> </a:t>
            </a:r>
            <a:r>
              <a:rPr lang="en-IN" dirty="0" err="1"/>
              <a:t>Sarma</a:t>
            </a:r>
            <a:r>
              <a:rPr lang="en-IN" dirty="0"/>
              <a:t> - s.nilotpola@iitg.ac.in   </a:t>
            </a:r>
          </a:p>
          <a:p>
            <a:pPr lvl="1"/>
            <a:r>
              <a:rPr lang="en-IN" dirty="0" err="1" smtClean="0"/>
              <a:t>Surajit</a:t>
            </a:r>
            <a:r>
              <a:rPr lang="en-IN" dirty="0" smtClean="0"/>
              <a:t> </a:t>
            </a:r>
            <a:r>
              <a:rPr lang="en-IN" dirty="0"/>
              <a:t>Das - d.surajit@iitg.ac.in   </a:t>
            </a:r>
          </a:p>
          <a:p>
            <a:pPr lvl="1"/>
            <a:r>
              <a:rPr lang="en-IN" dirty="0" err="1" smtClean="0"/>
              <a:t>Subham</a:t>
            </a:r>
            <a:r>
              <a:rPr lang="en-IN" dirty="0" smtClean="0"/>
              <a:t> </a:t>
            </a:r>
            <a:r>
              <a:rPr lang="en-IN" dirty="0"/>
              <a:t>Das - subham.das@iitg.ac.in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05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Course website is up. </a:t>
            </a:r>
            <a:r>
              <a:rPr lang="en-IN" dirty="0" smtClean="0">
                <a:hlinkClick r:id="rId2"/>
              </a:rPr>
              <a:t>https://iitg.ac.in/ckarfa/current_course.html</a:t>
            </a:r>
            <a:endParaRPr lang="en-IN" dirty="0" smtClean="0"/>
          </a:p>
          <a:p>
            <a:r>
              <a:rPr lang="en-IN" dirty="0" smtClean="0"/>
              <a:t>Text Book:</a:t>
            </a:r>
          </a:p>
          <a:p>
            <a:pPr lvl="1"/>
            <a:r>
              <a:rPr lang="en-IN" dirty="0" smtClean="0"/>
              <a:t> M. M. Mano and M. D. </a:t>
            </a:r>
            <a:r>
              <a:rPr lang="en-IN" dirty="0" err="1" smtClean="0"/>
              <a:t>Ciletti</a:t>
            </a:r>
            <a:r>
              <a:rPr lang="en-IN" dirty="0" smtClean="0"/>
              <a:t>, Digital Design, 5th Ed., Pearson Education.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Z. </a:t>
            </a:r>
            <a:r>
              <a:rPr lang="en-IN" dirty="0" err="1" smtClean="0"/>
              <a:t>Kohavi</a:t>
            </a:r>
            <a:r>
              <a:rPr lang="en-IN" dirty="0" smtClean="0"/>
              <a:t> and N. </a:t>
            </a:r>
            <a:r>
              <a:rPr lang="en-IN" dirty="0" err="1" smtClean="0"/>
              <a:t>Jha</a:t>
            </a:r>
            <a:r>
              <a:rPr lang="en-IN" dirty="0" smtClean="0"/>
              <a:t>, Switching and Finite Automata Theory, 3rd Ed., Cambridge University Press, 2010.</a:t>
            </a:r>
          </a:p>
          <a:p>
            <a:r>
              <a:rPr lang="en-IN" dirty="0" smtClean="0"/>
              <a:t>References:</a:t>
            </a:r>
          </a:p>
          <a:p>
            <a:pPr lvl="1"/>
            <a:r>
              <a:rPr lang="en-IN" dirty="0" smtClean="0"/>
              <a:t>S. </a:t>
            </a:r>
            <a:r>
              <a:rPr lang="en-IN" dirty="0" err="1" smtClean="0"/>
              <a:t>Palnitkar</a:t>
            </a:r>
            <a:r>
              <a:rPr lang="en-IN" dirty="0" smtClean="0"/>
              <a:t>, Verilog HDL: A Guide to Digital Design and </a:t>
            </a:r>
            <a:r>
              <a:rPr lang="en-IN" dirty="0" err="1" smtClean="0"/>
              <a:t>Synthesis,Pearson</a:t>
            </a:r>
            <a:r>
              <a:rPr lang="en-IN" dirty="0" smtClean="0"/>
              <a:t>, 2nd Ed, 2003.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F. </a:t>
            </a:r>
            <a:r>
              <a:rPr lang="en-IN" dirty="0" err="1" smtClean="0"/>
              <a:t>Vahid</a:t>
            </a:r>
            <a:r>
              <a:rPr lang="en-IN" dirty="0" smtClean="0"/>
              <a:t>, Digital Design, 1st Ed., Wiley India, 2011.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72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Youtube</a:t>
            </a:r>
            <a:r>
              <a:rPr lang="en-IN" dirty="0" smtClean="0"/>
              <a:t> Channel: </a:t>
            </a:r>
            <a:r>
              <a:rPr lang="en-IN" dirty="0"/>
              <a:t> CS221 </a:t>
            </a:r>
            <a:r>
              <a:rPr lang="en-IN" dirty="0" smtClean="0"/>
              <a:t>Digital_Design_2021</a:t>
            </a:r>
            <a:endParaRPr lang="en-IN" dirty="0" smtClean="0"/>
          </a:p>
          <a:p>
            <a:pPr lvl="1"/>
            <a:r>
              <a:rPr lang="en-IN" dirty="0" smtClean="0"/>
              <a:t>For lecture video upload</a:t>
            </a:r>
          </a:p>
          <a:p>
            <a:r>
              <a:rPr lang="en-IN" b="1" dirty="0"/>
              <a:t>MS Teams</a:t>
            </a:r>
            <a:r>
              <a:rPr lang="en-IN" dirty="0"/>
              <a:t> </a:t>
            </a:r>
            <a:r>
              <a:rPr lang="en-IN" dirty="0" smtClean="0"/>
              <a:t>group: </a:t>
            </a:r>
            <a:r>
              <a:rPr lang="en-IN" dirty="0" smtClean="0"/>
              <a:t>Course name: </a:t>
            </a:r>
            <a:r>
              <a:rPr lang="en-IN" b="1" dirty="0" smtClean="0"/>
              <a:t>CS221_2021</a:t>
            </a:r>
            <a:endParaRPr lang="en-IN" b="1" dirty="0" smtClean="0"/>
          </a:p>
          <a:p>
            <a:pPr lvl="1"/>
            <a:r>
              <a:rPr lang="en-IN" dirty="0" smtClean="0"/>
              <a:t>For online examination and Assignment </a:t>
            </a:r>
            <a:r>
              <a:rPr lang="en-IN" dirty="0" smtClean="0"/>
              <a:t>submission</a:t>
            </a:r>
          </a:p>
          <a:p>
            <a:pPr lvl="1"/>
            <a:r>
              <a:rPr lang="en-IN" dirty="0" smtClean="0"/>
              <a:t>Online live classes</a:t>
            </a:r>
          </a:p>
          <a:p>
            <a:pPr lvl="1"/>
            <a:r>
              <a:rPr lang="en-IN" dirty="0" smtClean="0"/>
              <a:t>Posting Quarries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2478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Grade </a:t>
            </a:r>
            <a:r>
              <a:rPr lang="en-IN" b="1" dirty="0" smtClean="0"/>
              <a:t>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r>
              <a:rPr lang="en-US" dirty="0"/>
              <a:t>: 40\%. 4 Quizzes, two before mid-</a:t>
            </a:r>
            <a:r>
              <a:rPr lang="en-US" dirty="0" err="1"/>
              <a:t>sem</a:t>
            </a:r>
            <a:r>
              <a:rPr lang="en-US" dirty="0"/>
              <a:t> and two after mid-sem. Each carries 10\% marks. </a:t>
            </a:r>
          </a:p>
          <a:p>
            <a:r>
              <a:rPr lang="en-US" dirty="0" smtClean="0"/>
              <a:t>Mid-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/>
              <a:t>Examinations: 20\%. </a:t>
            </a:r>
          </a:p>
          <a:p>
            <a:r>
              <a:rPr lang="en-US" dirty="0" smtClean="0"/>
              <a:t>End-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/>
              <a:t>Examinations: 30\% </a:t>
            </a:r>
          </a:p>
          <a:p>
            <a:r>
              <a:rPr lang="en-US" dirty="0" smtClean="0"/>
              <a:t>Class </a:t>
            </a:r>
            <a:r>
              <a:rPr lang="en-US" dirty="0"/>
              <a:t>Participation: 10\%. It includes attendance, class interaction and class </a:t>
            </a:r>
            <a:r>
              <a:rPr lang="en-US" dirty="0" smtClean="0"/>
              <a:t>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1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Happy Learning English - YouTube"/>
          <p:cNvSpPr>
            <a:spLocks noChangeAspect="1" noChangeArrowheads="1"/>
          </p:cNvSpPr>
          <p:nvPr/>
        </p:nvSpPr>
        <p:spPr bwMode="auto">
          <a:xfrm>
            <a:off x="4032116" y="32813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Happy Learning – The Asian American Chamber of Commerce of Kansas C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6" y="2509792"/>
            <a:ext cx="3544076" cy="2654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426" y="2784721"/>
            <a:ext cx="2684219" cy="23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Digital systems have such a prominent role in everyday life that we refer to the </a:t>
            </a:r>
            <a:r>
              <a:rPr lang="en-IN" dirty="0" smtClean="0"/>
              <a:t>present technological </a:t>
            </a:r>
            <a:r>
              <a:rPr lang="en-IN" dirty="0"/>
              <a:t>period as the </a:t>
            </a:r>
            <a:r>
              <a:rPr lang="en-IN" i="1" dirty="0"/>
              <a:t>digital age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Digital </a:t>
            </a:r>
            <a:r>
              <a:rPr lang="en-IN" dirty="0"/>
              <a:t>systems are used in communication, </a:t>
            </a:r>
            <a:r>
              <a:rPr lang="en-IN" dirty="0" smtClean="0"/>
              <a:t>business transactions</a:t>
            </a:r>
            <a:r>
              <a:rPr lang="en-IN" dirty="0"/>
              <a:t>, traffic control, spacecraft guidance, medical treatment, weather </a:t>
            </a:r>
            <a:r>
              <a:rPr lang="en-IN" dirty="0" smtClean="0"/>
              <a:t>monitoring, the </a:t>
            </a:r>
            <a:r>
              <a:rPr lang="en-IN" dirty="0"/>
              <a:t>Internet, and many other commercial, industrial, and scientific </a:t>
            </a:r>
            <a:r>
              <a:rPr lang="en-IN" dirty="0" smtClean="0"/>
              <a:t>enterprises.</a:t>
            </a:r>
          </a:p>
          <a:p>
            <a:r>
              <a:rPr lang="es-ES" dirty="0"/>
              <a:t>D</a:t>
            </a:r>
            <a:r>
              <a:rPr lang="es-ES" dirty="0" smtClean="0"/>
              <a:t>igital </a:t>
            </a:r>
            <a:r>
              <a:rPr lang="es-ES" dirty="0" err="1"/>
              <a:t>telephones</a:t>
            </a:r>
            <a:r>
              <a:rPr lang="es-ES" dirty="0"/>
              <a:t>, digital </a:t>
            </a:r>
            <a:r>
              <a:rPr lang="es-ES" dirty="0" err="1"/>
              <a:t>televisions</a:t>
            </a:r>
            <a:r>
              <a:rPr lang="es-ES" dirty="0"/>
              <a:t>, digital </a:t>
            </a:r>
            <a:r>
              <a:rPr lang="es-ES" dirty="0" err="1"/>
              <a:t>versatile</a:t>
            </a:r>
            <a:r>
              <a:rPr lang="es-ES" dirty="0"/>
              <a:t> discs, digital </a:t>
            </a:r>
            <a:r>
              <a:rPr lang="es-ES" dirty="0" smtClean="0"/>
              <a:t>cameras, </a:t>
            </a:r>
            <a:r>
              <a:rPr lang="en-IN" dirty="0" smtClean="0"/>
              <a:t>handheld </a:t>
            </a:r>
            <a:r>
              <a:rPr lang="en-IN" dirty="0"/>
              <a:t>devices, and, of course, digital </a:t>
            </a:r>
            <a:r>
              <a:rPr lang="en-IN" dirty="0" smtClean="0"/>
              <a:t>computers</a:t>
            </a:r>
          </a:p>
          <a:p>
            <a:r>
              <a:rPr lang="en-IN" dirty="0" smtClean="0"/>
              <a:t>Online Class!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8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These devices have graphical user interfaces (GUIs</a:t>
            </a:r>
            <a:r>
              <a:rPr lang="en-IN" dirty="0" smtClean="0"/>
              <a:t>) </a:t>
            </a:r>
            <a:r>
              <a:rPr lang="en-IN" dirty="0"/>
              <a:t>which </a:t>
            </a:r>
            <a:r>
              <a:rPr lang="en-IN" dirty="0" smtClean="0"/>
              <a:t>enable them </a:t>
            </a:r>
            <a:r>
              <a:rPr lang="en-IN" dirty="0"/>
              <a:t>to execute </a:t>
            </a:r>
            <a:r>
              <a:rPr lang="en-IN" dirty="0" smtClean="0"/>
              <a:t>commands</a:t>
            </a:r>
          </a:p>
          <a:p>
            <a:r>
              <a:rPr lang="en-IN" dirty="0" smtClean="0"/>
              <a:t>Internally, it involves precise </a:t>
            </a:r>
            <a:r>
              <a:rPr lang="en-IN" dirty="0"/>
              <a:t>execution of a sequence of complex internal </a:t>
            </a:r>
            <a:r>
              <a:rPr lang="en-IN" dirty="0" smtClean="0"/>
              <a:t>instructions over a set of data. </a:t>
            </a:r>
          </a:p>
          <a:p>
            <a:r>
              <a:rPr lang="en-IN" dirty="0"/>
              <a:t>Electronic devices called transistors predominate in the circuitry that implements </a:t>
            </a:r>
            <a:r>
              <a:rPr lang="en-IN" dirty="0" smtClean="0"/>
              <a:t>the signals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signals in most present‐day electronic digital systems use just two </a:t>
            </a:r>
            <a:r>
              <a:rPr lang="en-IN" dirty="0" smtClean="0"/>
              <a:t>discrete values </a:t>
            </a:r>
            <a:r>
              <a:rPr lang="en-IN" dirty="0"/>
              <a:t>and are therefore said to be </a:t>
            </a:r>
            <a:r>
              <a:rPr lang="en-IN" i="1" dirty="0" smtClean="0"/>
              <a:t>binary</a:t>
            </a:r>
          </a:p>
          <a:p>
            <a:pPr lvl="1"/>
            <a:r>
              <a:rPr lang="en-IN" dirty="0" err="1"/>
              <a:t>Analog</a:t>
            </a:r>
            <a:r>
              <a:rPr lang="en-IN" dirty="0"/>
              <a:t>‐to‐digital converter, a device that forms a digital (discrete) representation of an </a:t>
            </a:r>
            <a:r>
              <a:rPr lang="en-IN" dirty="0" err="1"/>
              <a:t>analog</a:t>
            </a:r>
            <a:r>
              <a:rPr lang="en-IN" dirty="0"/>
              <a:t> (continuous) quantity.</a:t>
            </a:r>
          </a:p>
          <a:p>
            <a:r>
              <a:rPr lang="en-IN" dirty="0" smtClean="0"/>
              <a:t>A </a:t>
            </a:r>
            <a:r>
              <a:rPr lang="en-IN" dirty="0"/>
              <a:t>digital system is a system that manipulates discrete elements of </a:t>
            </a:r>
            <a:r>
              <a:rPr lang="en-IN" dirty="0" smtClean="0"/>
              <a:t>information represented </a:t>
            </a:r>
            <a:r>
              <a:rPr lang="en-IN" dirty="0"/>
              <a:t>internally in binary form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2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there inside an electronic device?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Transistors</a:t>
            </a:r>
          </a:p>
          <a:p>
            <a:r>
              <a:rPr lang="en-US" dirty="0" smtClean="0"/>
              <a:t>CMOS, PMOS</a:t>
            </a:r>
            <a:endParaRPr lang="en-US" dirty="0"/>
          </a:p>
        </p:txBody>
      </p:sp>
      <p:pic>
        <p:nvPicPr>
          <p:cNvPr id="1026" name="Picture 2" descr="https://upload.wikimedia.org/wikipedia/commons/thumb/6/62/Cmos_impurity_profile.PNG/500px-Cmos_impurity_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66" y="2929168"/>
            <a:ext cx="4762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2/2f/CMOS_inverter.svg/220px-CMOS_inver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33" y="2016471"/>
            <a:ext cx="2095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electronic Design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23" y="1418301"/>
            <a:ext cx="10515600" cy="4351338"/>
          </a:xfrm>
        </p:spPr>
        <p:txBody>
          <a:bodyPr/>
          <a:lstStyle/>
          <a:p>
            <a:r>
              <a:rPr lang="en-US" dirty="0" smtClean="0"/>
              <a:t>Electronic Design Automation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72" y="1283781"/>
            <a:ext cx="7215447" cy="5266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9" y="2166446"/>
            <a:ext cx="3954353" cy="41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0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56" y="1802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>
                <a:solidFill>
                  <a:srgbClr val="FF0000"/>
                </a:solidFill>
              </a:rPr>
              <a:t>Chips Have Shrunk?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11" y="1331595"/>
            <a:ext cx="5733576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IIT Guwahati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6ACF3-9E57-4397-A1A4-837A40331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550870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•1946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UPenn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•Measured in cubic ft.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062" y="1331595"/>
            <a:ext cx="3568173" cy="42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Digital Design all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digital circuits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Blocks needed to design a digital 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Ingredients: </a:t>
            </a:r>
          </a:p>
          <a:p>
            <a:pPr lvl="1"/>
            <a:r>
              <a:rPr lang="en-IN" dirty="0" smtClean="0"/>
              <a:t>A way to distinguish between 0’s and 1’s (called Binary digits) </a:t>
            </a:r>
          </a:p>
          <a:p>
            <a:pPr lvl="1"/>
            <a:r>
              <a:rPr lang="en-IN" dirty="0" smtClean="0"/>
              <a:t>A way to store information (Memory) </a:t>
            </a:r>
          </a:p>
          <a:p>
            <a:pPr lvl="1"/>
            <a:r>
              <a:rPr lang="en-IN" dirty="0" smtClean="0"/>
              <a:t>A way to encode Finite state instructions (Boolean functions)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41" y="3471705"/>
            <a:ext cx="5054894" cy="27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CS students need to learn Hardware?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runs on hardware</a:t>
            </a:r>
          </a:p>
          <a:p>
            <a:r>
              <a:rPr lang="en-US" dirty="0" smtClean="0"/>
              <a:t>EDA tools is developed by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0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0" ma:contentTypeDescription="Create a new document." ma:contentTypeScope="" ma:versionID="db2ceab0d26efb1cb5280321a7e9f1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714B62-68F7-46FA-9428-55EA09B6091A}"/>
</file>

<file path=customXml/itemProps2.xml><?xml version="1.0" encoding="utf-8"?>
<ds:datastoreItem xmlns:ds="http://schemas.openxmlformats.org/officeDocument/2006/customXml" ds:itemID="{9B926935-7017-48A4-97E6-E66A8544265A}"/>
</file>

<file path=customXml/itemProps3.xml><?xml version="1.0" encoding="utf-8"?>
<ds:datastoreItem xmlns:ds="http://schemas.openxmlformats.org/officeDocument/2006/customXml" ds:itemID="{15BE3374-10F4-4727-8702-9E866F2FE6A2}"/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511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Digital Design CS221 CSE IIT Guwahati</vt:lpstr>
      <vt:lpstr>Introduction</vt:lpstr>
      <vt:lpstr>Introduction</vt:lpstr>
      <vt:lpstr>What is there inside an electronic device?</vt:lpstr>
      <vt:lpstr>How an electronic Design built</vt:lpstr>
      <vt:lpstr>How Chips Have Shrunk?</vt:lpstr>
      <vt:lpstr>What is Digital Design all about?</vt:lpstr>
      <vt:lpstr>Blocks needed to design a digital computer</vt:lpstr>
      <vt:lpstr>Why do CS students need to learn Hardware?</vt:lpstr>
      <vt:lpstr>Syllabus</vt:lpstr>
      <vt:lpstr>Logistics</vt:lpstr>
      <vt:lpstr>Logistics</vt:lpstr>
      <vt:lpstr>Logistics</vt:lpstr>
      <vt:lpstr>Grade Calculation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</dc:title>
  <dc:creator>Chandan Karfa</dc:creator>
  <cp:lastModifiedBy>hp</cp:lastModifiedBy>
  <cp:revision>30</cp:revision>
  <dcterms:created xsi:type="dcterms:W3CDTF">2020-09-02T15:18:45Z</dcterms:created>
  <dcterms:modified xsi:type="dcterms:W3CDTF">2021-07-29T03:25:47Z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