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82" r:id="rId6"/>
    <p:sldId id="259" r:id="rId7"/>
    <p:sldId id="277" r:id="rId8"/>
    <p:sldId id="278" r:id="rId9"/>
    <p:sldId id="279" r:id="rId10"/>
    <p:sldId id="260" r:id="rId11"/>
    <p:sldId id="261" r:id="rId12"/>
    <p:sldId id="262" r:id="rId13"/>
    <p:sldId id="263" r:id="rId14"/>
    <p:sldId id="265" r:id="rId15"/>
    <p:sldId id="283" r:id="rId16"/>
    <p:sldId id="264" r:id="rId17"/>
    <p:sldId id="280" r:id="rId18"/>
    <p:sldId id="266" r:id="rId19"/>
    <p:sldId id="281" r:id="rId20"/>
    <p:sldId id="267" r:id="rId21"/>
    <p:sldId id="268" r:id="rId22"/>
    <p:sldId id="269" r:id="rId23"/>
    <p:sldId id="270" r:id="rId24"/>
    <p:sldId id="271" r:id="rId25"/>
    <p:sldId id="272" r:id="rId26"/>
    <p:sldId id="274" r:id="rId27"/>
    <p:sldId id="27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AAC6-6DDA-4CD7-9E10-6759535CA8B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A510-99C0-4F5F-8412-12B02BEB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Switching </a:t>
            </a:r>
            <a:r>
              <a:rPr lang="en-US" b="1" dirty="0" smtClean="0"/>
              <a:t>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Chandan</a:t>
            </a:r>
            <a:r>
              <a:rPr lang="en-US" dirty="0" smtClean="0"/>
              <a:t> </a:t>
            </a:r>
            <a:r>
              <a:rPr lang="en-US" dirty="0" err="1" smtClean="0"/>
              <a:t>Karfa</a:t>
            </a:r>
            <a:endParaRPr lang="en-US" dirty="0" smtClean="0"/>
          </a:p>
          <a:p>
            <a:r>
              <a:rPr lang="en-US" dirty="0" smtClean="0"/>
              <a:t>CSE, IIT Guwahati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Morgan’s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02" y="1822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Governing complementation operations</a:t>
            </a:r>
          </a:p>
          <a:p>
            <a:endParaRPr lang="en-US" dirty="0"/>
          </a:p>
          <a:p>
            <a:r>
              <a:rPr lang="en-US" dirty="0"/>
              <a:t>De Morgan’s theorems for two variables </a:t>
            </a:r>
            <a:r>
              <a:rPr lang="en-US" dirty="0" smtClean="0"/>
              <a:t>are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General </a:t>
            </a:r>
            <a:r>
              <a:rPr lang="en-US" i="1" dirty="0"/>
              <a:t>De Morgan’s </a:t>
            </a:r>
            <a:r>
              <a:rPr lang="en-US" i="1" dirty="0" smtClean="0"/>
              <a:t>theorem: </a:t>
            </a:r>
            <a:r>
              <a:rPr lang="en-US" dirty="0" smtClean="0"/>
              <a:t>The complement </a:t>
            </a:r>
            <a:r>
              <a:rPr lang="en-US" dirty="0"/>
              <a:t>of any expression can be obtained by replacing each variable </a:t>
            </a:r>
            <a:r>
              <a:rPr lang="en-US" dirty="0" smtClean="0"/>
              <a:t>and element </a:t>
            </a:r>
            <a:r>
              <a:rPr lang="en-US" dirty="0"/>
              <a:t>with its complement and, at the same time, interchanging the OR </a:t>
            </a: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15" y="2248902"/>
            <a:ext cx="27051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57" y="3384008"/>
            <a:ext cx="298132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01" y="1776585"/>
            <a:ext cx="4600575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31" y="5895975"/>
            <a:ext cx="5619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switching function 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x</a:t>
            </a:r>
            <a:r>
              <a:rPr lang="en-US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xn</a:t>
            </a:r>
            <a:r>
              <a:rPr lang="en-US" dirty="0"/>
              <a:t>) </a:t>
            </a:r>
            <a:r>
              <a:rPr lang="en-US" dirty="0" smtClean="0"/>
              <a:t>is a </a:t>
            </a:r>
            <a:r>
              <a:rPr lang="en-US" dirty="0"/>
              <a:t>correspondence that associates an element of the algebra with each of </a:t>
            </a:r>
            <a:r>
              <a:rPr lang="en-US" dirty="0" smtClean="0"/>
              <a:t>the 2</a:t>
            </a:r>
            <a:r>
              <a:rPr lang="en-US" baseline="30000" dirty="0" smtClean="0"/>
              <a:t>n</a:t>
            </a:r>
            <a:r>
              <a:rPr lang="en-US" dirty="0" smtClean="0"/>
              <a:t>combinations </a:t>
            </a:r>
            <a:r>
              <a:rPr lang="en-US" dirty="0"/>
              <a:t>of variables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i="1" dirty="0"/>
              <a:t>x</a:t>
            </a:r>
            <a:r>
              <a:rPr lang="en-US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xn</a:t>
            </a:r>
            <a:r>
              <a:rPr lang="en-US" dirty="0" smtClean="0"/>
              <a:t>.</a:t>
            </a:r>
          </a:p>
          <a:p>
            <a:r>
              <a:rPr lang="en-US" dirty="0"/>
              <a:t>This correspondence is best </a:t>
            </a:r>
            <a:r>
              <a:rPr lang="en-US" dirty="0" smtClean="0"/>
              <a:t>specified by </a:t>
            </a:r>
            <a:r>
              <a:rPr lang="en-US" dirty="0"/>
              <a:t>means of a truth table.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60" y="3676650"/>
            <a:ext cx="33718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Complement of a function</a:t>
            </a:r>
            <a:r>
              <a:rPr lang="en-US" dirty="0" smtClean="0"/>
              <a:t>: If </a:t>
            </a:r>
            <a:r>
              <a:rPr lang="en-US" dirty="0"/>
              <a:t>a function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x</a:t>
            </a:r>
            <a:r>
              <a:rPr lang="en-US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xn</a:t>
            </a:r>
            <a:r>
              <a:rPr lang="en-US" dirty="0"/>
              <a:t>) </a:t>
            </a:r>
            <a:r>
              <a:rPr lang="en-US" dirty="0" smtClean="0"/>
              <a:t>is specified </a:t>
            </a:r>
            <a:r>
              <a:rPr lang="en-US" dirty="0"/>
              <a:t>by means of a truth table, its complement is obtained </a:t>
            </a:r>
            <a:r>
              <a:rPr lang="en-US" dirty="0" smtClean="0"/>
              <a:t>by complementing each </a:t>
            </a:r>
            <a:r>
              <a:rPr lang="en-US" dirty="0"/>
              <a:t>entry in the column headed </a:t>
            </a:r>
            <a:r>
              <a:rPr lang="en-US" i="1" dirty="0"/>
              <a:t>f </a:t>
            </a:r>
            <a:r>
              <a:rPr lang="en-US" dirty="0"/>
              <a:t>. New functions that are equal </a:t>
            </a:r>
            <a:r>
              <a:rPr lang="en-US" dirty="0" smtClean="0"/>
              <a:t>to the </a:t>
            </a:r>
            <a:r>
              <a:rPr lang="en-US" dirty="0"/>
              <a:t>sum </a:t>
            </a:r>
            <a:r>
              <a:rPr lang="en-US" i="1" dirty="0"/>
              <a:t>f </a:t>
            </a:r>
            <a:r>
              <a:rPr lang="en-US" dirty="0"/>
              <a:t>+ </a:t>
            </a:r>
            <a:r>
              <a:rPr lang="en-US" i="1" dirty="0"/>
              <a:t>g </a:t>
            </a:r>
            <a:r>
              <a:rPr lang="en-US" dirty="0"/>
              <a:t>and the product </a:t>
            </a:r>
            <a:r>
              <a:rPr lang="en-US" i="1" dirty="0" err="1"/>
              <a:t>fg</a:t>
            </a:r>
            <a:r>
              <a:rPr lang="en-US" i="1" dirty="0"/>
              <a:t> </a:t>
            </a:r>
            <a:r>
              <a:rPr lang="en-US" dirty="0"/>
              <a:t>are obtained by adding or multiplying </a:t>
            </a:r>
            <a:r>
              <a:rPr lang="en-US" dirty="0" smtClean="0"/>
              <a:t>the corresponding </a:t>
            </a:r>
            <a:r>
              <a:rPr lang="en-US" dirty="0"/>
              <a:t>entries in the </a:t>
            </a:r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 </a:t>
            </a:r>
            <a:r>
              <a:rPr lang="en-US" dirty="0"/>
              <a:t>columns.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63" y="3809221"/>
            <a:ext cx="54483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Canonical </a:t>
            </a:r>
            <a:r>
              <a:rPr lang="en-US" b="1" dirty="0" smtClean="0"/>
              <a:t>forms: Sum of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5" y="1690688"/>
            <a:ext cx="8125496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How to represent a function uniquely? </a:t>
            </a:r>
          </a:p>
          <a:p>
            <a:pPr algn="just"/>
            <a:r>
              <a:rPr lang="en-US" dirty="0" err="1" smtClean="0"/>
              <a:t>Minterm</a:t>
            </a:r>
            <a:r>
              <a:rPr lang="en-US" dirty="0" smtClean="0"/>
              <a:t>: A </a:t>
            </a:r>
            <a:r>
              <a:rPr lang="en-US" dirty="0"/>
              <a:t>product term </a:t>
            </a:r>
            <a:r>
              <a:rPr lang="en-US" dirty="0" smtClean="0"/>
              <a:t>that contains each </a:t>
            </a:r>
            <a:r>
              <a:rPr lang="en-US" dirty="0"/>
              <a:t>of the </a:t>
            </a:r>
            <a:r>
              <a:rPr lang="en-US" i="1" dirty="0"/>
              <a:t>n </a:t>
            </a:r>
            <a:r>
              <a:rPr lang="en-US" dirty="0"/>
              <a:t>variables as factors in either complemented or </a:t>
            </a:r>
            <a:r>
              <a:rPr lang="en-US" dirty="0" err="1" smtClean="0"/>
              <a:t>uncomplemented</a:t>
            </a:r>
            <a:r>
              <a:rPr lang="en-US" dirty="0" smtClean="0"/>
              <a:t> form </a:t>
            </a:r>
            <a:r>
              <a:rPr lang="en-US" dirty="0"/>
              <a:t>is called a </a:t>
            </a:r>
            <a:r>
              <a:rPr lang="en-US" i="1" dirty="0" err="1" smtClean="0"/>
              <a:t>minterm</a:t>
            </a:r>
            <a:endParaRPr lang="en-US" i="1" dirty="0" smtClean="0"/>
          </a:p>
          <a:p>
            <a:pPr algn="just"/>
            <a:r>
              <a:rPr lang="en-US" i="1" dirty="0" smtClean="0"/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 possible </a:t>
            </a:r>
            <a:r>
              <a:rPr lang="en-US" i="1" dirty="0" err="1" smtClean="0"/>
              <a:t>minterms</a:t>
            </a:r>
            <a:r>
              <a:rPr lang="en-US" i="1" dirty="0" smtClean="0"/>
              <a:t> f</a:t>
            </a:r>
          </a:p>
          <a:p>
            <a:pPr algn="just"/>
            <a:r>
              <a:rPr lang="en-US" dirty="0" smtClean="0"/>
              <a:t>Sum of products (</a:t>
            </a:r>
            <a:r>
              <a:rPr lang="en-US" dirty="0" err="1" smtClean="0"/>
              <a:t>SoP</a:t>
            </a:r>
            <a:r>
              <a:rPr lang="en-US" dirty="0" smtClean="0"/>
              <a:t>): The sum of </a:t>
            </a:r>
            <a:r>
              <a:rPr lang="en-US" dirty="0"/>
              <a:t>all </a:t>
            </a:r>
            <a:r>
              <a:rPr lang="en-US" dirty="0" err="1"/>
              <a:t>minterms</a:t>
            </a:r>
            <a:r>
              <a:rPr lang="en-US" dirty="0"/>
              <a:t> derived from those rows for which the value of </a:t>
            </a:r>
            <a:r>
              <a:rPr lang="en-US" dirty="0" smtClean="0"/>
              <a:t>the function is 1.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SoP</a:t>
            </a:r>
            <a:r>
              <a:rPr lang="en-US" dirty="0" smtClean="0"/>
              <a:t> is the canonical representation of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451" y="1367821"/>
            <a:ext cx="3539593" cy="24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Canonical forms: Product of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sum </a:t>
            </a:r>
            <a:r>
              <a:rPr lang="en-US" dirty="0"/>
              <a:t>term that contains each of the </a:t>
            </a:r>
            <a:r>
              <a:rPr lang="en-US" i="1" dirty="0"/>
              <a:t>n </a:t>
            </a:r>
            <a:r>
              <a:rPr lang="en-US" dirty="0"/>
              <a:t>variables in either a complemented </a:t>
            </a:r>
            <a:r>
              <a:rPr lang="en-US" dirty="0" smtClean="0"/>
              <a:t>or an </a:t>
            </a:r>
            <a:r>
              <a:rPr lang="en-US" dirty="0" err="1"/>
              <a:t>uncomplemented</a:t>
            </a:r>
            <a:r>
              <a:rPr lang="en-US" dirty="0"/>
              <a:t> form is called a </a:t>
            </a:r>
            <a:r>
              <a:rPr lang="en-US" i="1" dirty="0" err="1"/>
              <a:t>maxterm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expression formed of </a:t>
            </a:r>
            <a:r>
              <a:rPr lang="en-US" dirty="0" smtClean="0"/>
              <a:t>the product </a:t>
            </a:r>
            <a:r>
              <a:rPr lang="en-US" dirty="0"/>
              <a:t>of all </a:t>
            </a:r>
            <a:r>
              <a:rPr lang="en-US" dirty="0" err="1"/>
              <a:t>maxterms</a:t>
            </a:r>
            <a:r>
              <a:rPr lang="en-US" dirty="0"/>
              <a:t> for which the function takes on the value 0 is called </a:t>
            </a:r>
            <a:r>
              <a:rPr lang="en-US" dirty="0" smtClean="0"/>
              <a:t>a </a:t>
            </a:r>
            <a:r>
              <a:rPr lang="en-US" i="1" dirty="0" smtClean="0"/>
              <a:t>canonical </a:t>
            </a:r>
            <a:r>
              <a:rPr lang="en-US" i="1" dirty="0"/>
              <a:t>product of sums </a:t>
            </a:r>
            <a:r>
              <a:rPr lang="en-US" dirty="0"/>
              <a:t>or </a:t>
            </a:r>
            <a:r>
              <a:rPr lang="en-US" i="1" dirty="0"/>
              <a:t>conjunctive normal </a:t>
            </a:r>
            <a:r>
              <a:rPr lang="en-US" dirty="0" smtClean="0"/>
              <a:t>expression</a:t>
            </a:r>
          </a:p>
          <a:p>
            <a:pPr algn="just"/>
            <a:r>
              <a:rPr lang="en-US" dirty="0"/>
              <a:t>In each </a:t>
            </a:r>
            <a:r>
              <a:rPr lang="en-US" dirty="0" err="1"/>
              <a:t>maxterm</a:t>
            </a:r>
            <a:r>
              <a:rPr lang="en-US" dirty="0"/>
              <a:t>, a variable </a:t>
            </a:r>
            <a:r>
              <a:rPr lang="en-US" i="1" dirty="0"/>
              <a:t>xi </a:t>
            </a:r>
            <a:r>
              <a:rPr lang="en-US" dirty="0"/>
              <a:t>appears in </a:t>
            </a:r>
            <a:r>
              <a:rPr lang="en-US" dirty="0" err="1"/>
              <a:t>uncomplemented</a:t>
            </a:r>
            <a:r>
              <a:rPr lang="en-US" dirty="0"/>
              <a:t> form if it has </a:t>
            </a:r>
            <a:r>
              <a:rPr lang="en-US" dirty="0" smtClean="0"/>
              <a:t>the value </a:t>
            </a:r>
            <a:r>
              <a:rPr lang="en-US" dirty="0"/>
              <a:t>0 in the corresponding row in the truth table, and it appears in </a:t>
            </a:r>
            <a:r>
              <a:rPr lang="en-US" dirty="0" smtClean="0"/>
              <a:t>complemented form </a:t>
            </a:r>
            <a:r>
              <a:rPr lang="en-US" dirty="0"/>
              <a:t>if it has the value 1.</a:t>
            </a:r>
          </a:p>
        </p:txBody>
      </p:sp>
    </p:spTree>
    <p:extLst>
      <p:ext uri="{BB962C8B-B14F-4D97-AF65-F5344CB8AC3E}">
        <p14:creationId xmlns:p14="http://schemas.microsoft.com/office/powerpoint/2010/main" val="39086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10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Canonical 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44" y="1873668"/>
            <a:ext cx="46196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89" y="811334"/>
            <a:ext cx="42100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44" y="2637673"/>
            <a:ext cx="288607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60" y="4692714"/>
            <a:ext cx="470535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01" y="5208077"/>
            <a:ext cx="256222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3499" y="1552457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Products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347809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of Sums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to Canonical Form using Shannon’s Expansion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One way of obtaining the canonical forms of any switching function is </a:t>
            </a:r>
            <a:r>
              <a:rPr lang="en-IN" dirty="0" smtClean="0"/>
              <a:t>by means </a:t>
            </a:r>
            <a:r>
              <a:rPr lang="en-IN" dirty="0"/>
              <a:t>of </a:t>
            </a:r>
            <a:r>
              <a:rPr lang="en-IN" i="1" dirty="0"/>
              <a:t>Shannon’s expansion </a:t>
            </a:r>
            <a:r>
              <a:rPr lang="en-IN" i="1" dirty="0" smtClean="0"/>
              <a:t>theorem repeatedly.</a:t>
            </a:r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r>
              <a:rPr lang="en-IN" dirty="0"/>
              <a:t>N</a:t>
            </a:r>
            <a:r>
              <a:rPr lang="en-IN" dirty="0" smtClean="0"/>
              <a:t>ow </a:t>
            </a:r>
            <a:r>
              <a:rPr lang="en-IN" dirty="0"/>
              <a:t>apply the expansion theorem with respect to variable </a:t>
            </a:r>
            <a:r>
              <a:rPr lang="en-IN" i="1" dirty="0"/>
              <a:t>x</a:t>
            </a:r>
            <a:r>
              <a:rPr lang="en-IN" dirty="0"/>
              <a:t>2 to </a:t>
            </a:r>
            <a:r>
              <a:rPr lang="en-IN" dirty="0" smtClean="0"/>
              <a:t>each of </a:t>
            </a:r>
            <a:r>
              <a:rPr lang="en-IN" dirty="0"/>
              <a:t>the two </a:t>
            </a:r>
            <a:r>
              <a:rPr lang="en-IN" dirty="0" smtClean="0"/>
              <a:t>terms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expansion of the function about the remaining variables yields the </a:t>
            </a:r>
            <a:r>
              <a:rPr lang="en-IN" dirty="0" smtClean="0"/>
              <a:t>disjunctive normal form (</a:t>
            </a:r>
            <a:r>
              <a:rPr lang="en-IN" dirty="0" err="1" smtClean="0"/>
              <a:t>SoP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6" y="4245993"/>
            <a:ext cx="8496073" cy="1102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52" y="2626234"/>
            <a:ext cx="5581650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241" y="3035809"/>
            <a:ext cx="5972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</a:t>
            </a:r>
            <a:r>
              <a:rPr lang="en-US" dirty="0" err="1" smtClean="0"/>
              <a:t>SoP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and faster procedure for obtaining the canonical </a:t>
            </a:r>
            <a:r>
              <a:rPr lang="en-US" dirty="0" smtClean="0"/>
              <a:t>sum-of-products form </a:t>
            </a:r>
            <a:r>
              <a:rPr lang="en-US" dirty="0"/>
              <a:t>of a switching </a:t>
            </a:r>
            <a:r>
              <a:rPr lang="en-US" dirty="0" smtClean="0"/>
              <a:t>function.</a:t>
            </a:r>
            <a:endParaRPr lang="en-US" dirty="0"/>
          </a:p>
          <a:p>
            <a:pPr lvl="1"/>
            <a:r>
              <a:rPr lang="en-US" dirty="0" smtClean="0"/>
              <a:t>Examine </a:t>
            </a:r>
            <a:r>
              <a:rPr lang="en-US" dirty="0"/>
              <a:t>each term; if it is a </a:t>
            </a:r>
            <a:r>
              <a:rPr lang="en-US" dirty="0" err="1"/>
              <a:t>minterm</a:t>
            </a:r>
            <a:r>
              <a:rPr lang="en-US" dirty="0"/>
              <a:t>, retain it, and continue to the </a:t>
            </a:r>
            <a:r>
              <a:rPr lang="en-US" dirty="0" smtClean="0"/>
              <a:t>next term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product that is not a </a:t>
            </a:r>
            <a:r>
              <a:rPr lang="en-US" dirty="0" err="1"/>
              <a:t>minterm</a:t>
            </a:r>
            <a:r>
              <a:rPr lang="en-US" dirty="0"/>
              <a:t>, check the variables that do not </a:t>
            </a:r>
            <a:r>
              <a:rPr lang="en-US" dirty="0" smtClean="0"/>
              <a:t>occur, for </a:t>
            </a:r>
            <a:r>
              <a:rPr lang="en-US" dirty="0"/>
              <a:t>each 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en-US" dirty="0"/>
              <a:t>that does not occur, multiply the product by 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en-US" dirty="0"/>
              <a:t>+ </a:t>
            </a:r>
            <a:r>
              <a:rPr lang="en-US" i="1" dirty="0" err="1" smtClean="0"/>
              <a:t>x’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Multiply </a:t>
            </a:r>
            <a:r>
              <a:rPr lang="en-US" dirty="0"/>
              <a:t>out all products and eliminate redundant terms.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33" y="4193165"/>
            <a:ext cx="70199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convert </a:t>
            </a:r>
            <a:r>
              <a:rPr lang="en-IN" dirty="0" err="1" smtClean="0"/>
              <a:t>SoP</a:t>
            </a:r>
            <a:r>
              <a:rPr lang="en-IN" dirty="0" smtClean="0"/>
              <a:t> to </a:t>
            </a:r>
            <a:r>
              <a:rPr lang="en-IN" dirty="0" err="1" smtClean="0"/>
              <a:t>PoS</a:t>
            </a:r>
            <a:r>
              <a:rPr lang="en-IN" dirty="0" smtClean="0"/>
              <a:t> and vice versa?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Option 1: Using Truth Table method</a:t>
            </a:r>
          </a:p>
          <a:p>
            <a:r>
              <a:rPr lang="en-IN" dirty="0" smtClean="0"/>
              <a:t>Option 2: Use </a:t>
            </a:r>
            <a:r>
              <a:rPr lang="en-IN" dirty="0"/>
              <a:t>involution theorem (</a:t>
            </a:r>
            <a:r>
              <a:rPr lang="en-IN" i="1" dirty="0" smtClean="0"/>
              <a:t>x’</a:t>
            </a:r>
            <a:r>
              <a:rPr lang="en-IN" dirty="0" smtClean="0"/>
              <a:t>)’ </a:t>
            </a:r>
            <a:r>
              <a:rPr lang="en-IN" dirty="0"/>
              <a:t>= </a:t>
            </a:r>
            <a:r>
              <a:rPr lang="en-IN" i="1" dirty="0"/>
              <a:t>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04" y="3035120"/>
            <a:ext cx="6137367" cy="28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Chapter </a:t>
            </a:r>
            <a:r>
              <a:rPr lang="en-US" dirty="0"/>
              <a:t>3 of Z. </a:t>
            </a:r>
            <a:r>
              <a:rPr lang="en-US" dirty="0" err="1"/>
              <a:t>Kohavi</a:t>
            </a:r>
            <a:r>
              <a:rPr lang="en-US" dirty="0"/>
              <a:t> and N. </a:t>
            </a:r>
            <a:r>
              <a:rPr lang="en-US" dirty="0" err="1"/>
              <a:t>Jha</a:t>
            </a:r>
            <a:r>
              <a:rPr lang="en-US" dirty="0"/>
              <a:t>, Switching and Finite Automata Theory, 3rd Ed., Cambridge University Press, 2010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9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switching functions are </a:t>
            </a:r>
            <a:r>
              <a:rPr lang="en-US" b="1" dirty="0"/>
              <a:t>equivalent</a:t>
            </a:r>
            <a:r>
              <a:rPr lang="en-US" dirty="0"/>
              <a:t> if and only if their canonical </a:t>
            </a:r>
            <a:r>
              <a:rPr lang="en-US" dirty="0" smtClean="0"/>
              <a:t>sum of products </a:t>
            </a:r>
            <a:r>
              <a:rPr lang="en-US" dirty="0"/>
              <a:t>forms are identical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factor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set to 1 (0) if the corresponding </a:t>
            </a:r>
            <a:r>
              <a:rPr lang="en-US" dirty="0" err="1"/>
              <a:t>minterm</a:t>
            </a:r>
            <a:r>
              <a:rPr lang="en-US" dirty="0"/>
              <a:t> is (is not) </a:t>
            </a:r>
            <a:r>
              <a:rPr lang="en-US" dirty="0" smtClean="0"/>
              <a:t>contained in </a:t>
            </a:r>
            <a:r>
              <a:rPr lang="en-US" dirty="0"/>
              <a:t>the canonical form of the function.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coefficients, each of </a:t>
            </a:r>
            <a:r>
              <a:rPr lang="en-US" dirty="0" smtClean="0"/>
              <a:t>which can </a:t>
            </a:r>
            <a:r>
              <a:rPr lang="en-US" dirty="0"/>
              <a:t>have two values, 0 and 1. Hence, </a:t>
            </a:r>
            <a:r>
              <a:rPr lang="en-US" dirty="0" smtClean="0"/>
              <a:t>thus </a:t>
            </a:r>
            <a:r>
              <a:rPr lang="en-US" i="1" dirty="0"/>
              <a:t>there exist </a:t>
            </a:r>
            <a:r>
              <a:rPr lang="en-US" dirty="0" smtClean="0"/>
              <a:t>2^(2</a:t>
            </a:r>
            <a:r>
              <a:rPr lang="en-US" i="1" baseline="30000" dirty="0" smtClean="0"/>
              <a:t>n</a:t>
            </a:r>
            <a:r>
              <a:rPr lang="en-US" i="1" dirty="0" smtClean="0"/>
              <a:t>) </a:t>
            </a:r>
            <a:r>
              <a:rPr lang="en-US" i="1" dirty="0"/>
              <a:t>switching functions of </a:t>
            </a:r>
            <a:r>
              <a:rPr lang="en-US" i="1" dirty="0" smtClean="0"/>
              <a:t>n variables.</a:t>
            </a:r>
          </a:p>
          <a:p>
            <a:r>
              <a:rPr lang="en-US" i="1" dirty="0" smtClean="0"/>
              <a:t>Functions with 2 variables are of our interests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01" y="3483746"/>
            <a:ext cx="51911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90" y="5537154"/>
            <a:ext cx="4029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79" y="1858876"/>
            <a:ext cx="586964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38" y="693810"/>
            <a:ext cx="3664354" cy="57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assigns value 1 to two arguments if and only if they </a:t>
            </a:r>
            <a:r>
              <a:rPr lang="en-US" dirty="0" smtClean="0"/>
              <a:t>have complementary values</a:t>
            </a:r>
            <a:r>
              <a:rPr lang="en-US" dirty="0"/>
              <a:t>; that is, </a:t>
            </a:r>
            <a:r>
              <a:rPr lang="en-US" i="1" dirty="0"/>
              <a:t>A </a:t>
            </a:r>
            <a:r>
              <a:rPr lang="en-US" dirty="0"/>
              <a:t>⊕ </a:t>
            </a:r>
            <a:r>
              <a:rPr lang="en-US" i="1" dirty="0"/>
              <a:t>B </a:t>
            </a:r>
            <a:r>
              <a:rPr lang="en-US" dirty="0"/>
              <a:t>= 1 if either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 </a:t>
            </a:r>
            <a:r>
              <a:rPr lang="en-US" dirty="0"/>
              <a:t>is 1 but not when both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/>
              <a:t>B </a:t>
            </a:r>
            <a:r>
              <a:rPr lang="en-US" dirty="0"/>
              <a:t>are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02" y="3511347"/>
            <a:ext cx="5419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Functionally complete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operations is said to be </a:t>
            </a:r>
            <a:r>
              <a:rPr lang="en-US" i="1" dirty="0"/>
              <a:t>functionally complete </a:t>
            </a:r>
            <a:r>
              <a:rPr lang="en-US" dirty="0"/>
              <a:t>(</a:t>
            </a:r>
            <a:r>
              <a:rPr lang="en-US" dirty="0" smtClean="0"/>
              <a:t>or </a:t>
            </a:r>
            <a:r>
              <a:rPr lang="en-US" i="1" dirty="0" smtClean="0"/>
              <a:t>universal</a:t>
            </a:r>
            <a:r>
              <a:rPr lang="en-US" dirty="0"/>
              <a:t>) if and only if every switching function can be expressed entirely </a:t>
            </a:r>
            <a:r>
              <a:rPr lang="en-US" dirty="0" smtClean="0"/>
              <a:t>by means </a:t>
            </a:r>
            <a:r>
              <a:rPr lang="en-US" dirty="0"/>
              <a:t>of operations from this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switching function can be expressed </a:t>
            </a:r>
            <a:r>
              <a:rPr lang="en-US" dirty="0" smtClean="0"/>
              <a:t>in a </a:t>
            </a:r>
            <a:r>
              <a:rPr lang="en-US" dirty="0"/>
              <a:t>canonical sum-of-products form, where each expression consists of a </a:t>
            </a:r>
            <a:r>
              <a:rPr lang="en-US" dirty="0" smtClean="0"/>
              <a:t>finite number </a:t>
            </a:r>
            <a:r>
              <a:rPr lang="en-US" dirty="0"/>
              <a:t>of switching </a:t>
            </a:r>
            <a:r>
              <a:rPr lang="en-US" dirty="0" smtClean="0"/>
              <a:t>variables</a:t>
            </a:r>
          </a:p>
          <a:p>
            <a:r>
              <a:rPr lang="en-US" i="1" dirty="0"/>
              <a:t>{</a:t>
            </a:r>
            <a:r>
              <a:rPr lang="en-US" dirty="0"/>
              <a:t>+</a:t>
            </a:r>
            <a:r>
              <a:rPr lang="en-US" i="1" dirty="0"/>
              <a:t>, </a:t>
            </a:r>
            <a:r>
              <a:rPr lang="en-US" dirty="0" smtClean="0"/>
              <a:t>·</a:t>
            </a:r>
            <a:r>
              <a:rPr lang="en-US" i="1" dirty="0" smtClean="0"/>
              <a:t>, ’} </a:t>
            </a:r>
            <a:r>
              <a:rPr lang="en-US" dirty="0"/>
              <a:t>is clearly functionally </a:t>
            </a:r>
            <a:r>
              <a:rPr lang="en-US" dirty="0" smtClean="0"/>
              <a:t>complete. </a:t>
            </a:r>
          </a:p>
          <a:p>
            <a:r>
              <a:rPr lang="en-US" dirty="0" smtClean="0"/>
              <a:t>Other functionally complete sets: </a:t>
            </a:r>
            <a:r>
              <a:rPr lang="en-US" i="1" dirty="0" smtClean="0"/>
              <a:t>{</a:t>
            </a:r>
            <a:r>
              <a:rPr lang="en-US" dirty="0" smtClean="0"/>
              <a:t>+</a:t>
            </a:r>
            <a:r>
              <a:rPr lang="en-US" i="1" dirty="0" smtClean="0"/>
              <a:t>, ’}, {., ‘}, {NAND}, {NOR}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736" y="2078801"/>
            <a:ext cx="8713394" cy="31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algebras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oolean </a:t>
            </a:r>
            <a:r>
              <a:rPr lang="en-IN" dirty="0"/>
              <a:t>algebra </a:t>
            </a:r>
            <a:r>
              <a:rPr lang="en-IN" i="1" dirty="0"/>
              <a:t>B </a:t>
            </a:r>
            <a:r>
              <a:rPr lang="en-IN" dirty="0"/>
              <a:t>is a set of elements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c, . . . , </a:t>
            </a:r>
            <a:r>
              <a:rPr lang="en-IN" dirty="0"/>
              <a:t>together with two </a:t>
            </a:r>
            <a:r>
              <a:rPr lang="en-IN" dirty="0" smtClean="0"/>
              <a:t>binary operations</a:t>
            </a:r>
            <a:r>
              <a:rPr lang="en-IN" dirty="0"/>
              <a:t>, + and ·, that satisfy the </a:t>
            </a:r>
            <a:r>
              <a:rPr lang="en-IN" b="1" dirty="0" smtClean="0"/>
              <a:t>idempotent, commutative</a:t>
            </a:r>
            <a:r>
              <a:rPr lang="en-IN" b="1" dirty="0"/>
              <a:t>, </a:t>
            </a:r>
            <a:r>
              <a:rPr lang="en-IN" b="1" dirty="0" smtClean="0"/>
              <a:t>absorption, and </a:t>
            </a:r>
            <a:r>
              <a:rPr lang="en-IN" b="1" dirty="0"/>
              <a:t>associative laws and are mutually </a:t>
            </a:r>
            <a:r>
              <a:rPr lang="en-IN" b="1" dirty="0" smtClean="0"/>
              <a:t>distributive.</a:t>
            </a:r>
          </a:p>
          <a:p>
            <a:r>
              <a:rPr lang="en-IN" i="1" dirty="0"/>
              <a:t>B </a:t>
            </a:r>
            <a:r>
              <a:rPr lang="en-IN" dirty="0"/>
              <a:t>contains two bounds, 0 and 1, which are the </a:t>
            </a:r>
            <a:r>
              <a:rPr lang="en-IN" b="1" dirty="0"/>
              <a:t>least and greatest </a:t>
            </a:r>
            <a:r>
              <a:rPr lang="en-IN" b="1" dirty="0" smtClean="0"/>
              <a:t>elements</a:t>
            </a:r>
            <a:r>
              <a:rPr lang="en-IN" dirty="0" smtClean="0"/>
              <a:t>, respectively;  B </a:t>
            </a:r>
            <a:r>
              <a:rPr lang="en-IN" b="1" dirty="0" smtClean="0"/>
              <a:t>is closed under </a:t>
            </a:r>
            <a:r>
              <a:rPr lang="en-IN" dirty="0" smtClean="0"/>
              <a:t>+ and . .</a:t>
            </a:r>
          </a:p>
          <a:p>
            <a:r>
              <a:rPr lang="en-IN" dirty="0" smtClean="0"/>
              <a:t>The </a:t>
            </a:r>
            <a:r>
              <a:rPr lang="en-IN" dirty="0"/>
              <a:t>A set </a:t>
            </a:r>
            <a:r>
              <a:rPr lang="en-IN" i="1" dirty="0"/>
              <a:t>S </a:t>
            </a:r>
            <a:r>
              <a:rPr lang="en-IN" dirty="0"/>
              <a:t>is closed with respect to a binary operator if, for every pair </a:t>
            </a:r>
            <a:r>
              <a:rPr lang="en-IN" dirty="0" smtClean="0"/>
              <a:t>of elements </a:t>
            </a:r>
            <a:r>
              <a:rPr lang="en-IN" dirty="0"/>
              <a:t>of </a:t>
            </a:r>
            <a:r>
              <a:rPr lang="en-IN" i="1" dirty="0"/>
              <a:t>S</a:t>
            </a:r>
            <a:r>
              <a:rPr lang="en-IN" dirty="0"/>
              <a:t>, the binary operator specifies a rule for obtaining a unique </a:t>
            </a:r>
            <a:r>
              <a:rPr lang="en-IN" dirty="0" smtClean="0"/>
              <a:t>element of </a:t>
            </a:r>
            <a:r>
              <a:rPr lang="en-IN" i="1" dirty="0"/>
              <a:t>S</a:t>
            </a:r>
            <a:r>
              <a:rPr lang="en-IN" dirty="0" smtClean="0"/>
              <a:t>.</a:t>
            </a:r>
          </a:p>
          <a:p>
            <a:r>
              <a:rPr lang="en-IN" dirty="0"/>
              <a:t>B has a unary operation of complementation that assigns to every </a:t>
            </a:r>
            <a:r>
              <a:rPr lang="en-IN" dirty="0" smtClean="0"/>
              <a:t>element its </a:t>
            </a:r>
            <a:r>
              <a:rPr lang="en-IN" dirty="0"/>
              <a:t>complement</a:t>
            </a:r>
            <a:r>
              <a:rPr lang="en-IN" dirty="0" smtClean="0"/>
              <a:t>. </a:t>
            </a:r>
            <a:r>
              <a:rPr lang="en-IN" i="1" dirty="0"/>
              <a:t>T</a:t>
            </a:r>
            <a:r>
              <a:rPr lang="en-IN" i="1" dirty="0" smtClean="0"/>
              <a:t>he </a:t>
            </a:r>
            <a:r>
              <a:rPr lang="en-IN" b="1" i="1" dirty="0"/>
              <a:t>complement </a:t>
            </a:r>
            <a:r>
              <a:rPr lang="en-IN" b="1" i="1" dirty="0" smtClean="0"/>
              <a:t>a of </a:t>
            </a:r>
            <a:r>
              <a:rPr lang="en-IN" b="1" i="1" dirty="0"/>
              <a:t>any element a in B is </a:t>
            </a:r>
            <a:r>
              <a:rPr lang="en-IN" b="1" i="1" dirty="0" smtClean="0"/>
              <a:t>unique</a:t>
            </a:r>
            <a:r>
              <a:rPr lang="en-IN" i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6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properties of </a:t>
            </a:r>
            <a:r>
              <a:rPr lang="en-US" i="1" dirty="0" smtClean="0"/>
              <a:t>switching algebra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7205"/>
            <a:ext cx="461962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1" y="2983273"/>
            <a:ext cx="376237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68" y="3078523"/>
            <a:ext cx="4800600" cy="7048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74506" y="1833695"/>
            <a:ext cx="3209925" cy="666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170" y="4176135"/>
            <a:ext cx="9640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Switching </a:t>
            </a:r>
            <a:r>
              <a:rPr lang="en-US" dirty="0"/>
              <a:t>algebra is known as </a:t>
            </a:r>
            <a:r>
              <a:rPr lang="en-US" b="1" dirty="0"/>
              <a:t>the </a:t>
            </a:r>
            <a:r>
              <a:rPr lang="en-US" b="1" i="1" dirty="0" smtClean="0"/>
              <a:t>principle of </a:t>
            </a:r>
            <a:r>
              <a:rPr lang="en-US" b="1" i="1" dirty="0"/>
              <a:t>duality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One </a:t>
            </a:r>
            <a:r>
              <a:rPr lang="en-US" dirty="0">
                <a:latin typeface="Times-Roman"/>
              </a:rPr>
              <a:t>statement can be obtained from the other by interchanging the OR </a:t>
            </a:r>
            <a:r>
              <a:rPr lang="en-US" dirty="0" smtClean="0">
                <a:latin typeface="Times-Roman"/>
              </a:rPr>
              <a:t>and </a:t>
            </a:r>
            <a:r>
              <a:rPr lang="en-US" dirty="0" err="1" smtClean="0">
                <a:latin typeface="Times-Roman"/>
              </a:rPr>
              <a:t>AND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operations and replacing the constants 0 and 1 by 1 and 0, respectively.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6225" y="5769226"/>
            <a:ext cx="560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Relation between switching algebra and Boolean algebra?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algebras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1854, George Boole developed an algebraic system now called </a:t>
            </a:r>
            <a:r>
              <a:rPr lang="en-IN" i="1" dirty="0"/>
              <a:t>Boolean </a:t>
            </a:r>
            <a:r>
              <a:rPr lang="en-IN" i="1" dirty="0" smtClean="0"/>
              <a:t>algebra</a:t>
            </a:r>
          </a:p>
          <a:p>
            <a:r>
              <a:rPr lang="en-IN" dirty="0" smtClean="0"/>
              <a:t>In 1938</a:t>
            </a:r>
            <a:r>
              <a:rPr lang="en-IN" dirty="0"/>
              <a:t>, Claude E. Shannon introduced a two‐valued Boolean algebra called </a:t>
            </a:r>
            <a:r>
              <a:rPr lang="en-IN" i="1" dirty="0" smtClean="0"/>
              <a:t>switching algebra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b="1" dirty="0"/>
              <a:t>switching algebra </a:t>
            </a:r>
            <a:r>
              <a:rPr lang="en-IN" b="1" dirty="0" smtClean="0"/>
              <a:t>is two-valued </a:t>
            </a:r>
            <a:r>
              <a:rPr lang="en-IN" b="1" dirty="0"/>
              <a:t>Boolean algebra</a:t>
            </a:r>
            <a:r>
              <a:rPr lang="en-IN" b="1" dirty="0" smtClean="0"/>
              <a:t>.</a:t>
            </a:r>
          </a:p>
          <a:p>
            <a:pPr lvl="1"/>
            <a:r>
              <a:rPr lang="en-IN" b="1" dirty="0" smtClean="0"/>
              <a:t>Closed under + and . .  And each element has unique complement element.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6" y="4402270"/>
            <a:ext cx="6791641" cy="19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</a:t>
            </a: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721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analysis and design of combinational </a:t>
            </a:r>
            <a:r>
              <a:rPr lang="en-US" dirty="0" smtClean="0"/>
              <a:t>switching circuits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combinational switching circuit </a:t>
            </a:r>
            <a:r>
              <a:rPr lang="en-US" dirty="0" smtClean="0"/>
              <a:t>is that </a:t>
            </a:r>
            <a:r>
              <a:rPr lang="en-US" dirty="0"/>
              <a:t>its outputs are functions of only the present circuit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Switching </a:t>
            </a:r>
            <a:r>
              <a:rPr lang="en-US" dirty="0"/>
              <a:t>algebra is the existence of a two-valued </a:t>
            </a:r>
            <a:r>
              <a:rPr lang="en-US" dirty="0" smtClean="0"/>
              <a:t>switching variable </a:t>
            </a:r>
            <a:r>
              <a:rPr lang="en-US" dirty="0"/>
              <a:t>that can take either of two distinct values, 0 and </a:t>
            </a:r>
            <a:r>
              <a:rPr lang="en-US" dirty="0" smtClean="0"/>
              <a:t>1</a:t>
            </a:r>
          </a:p>
          <a:p>
            <a:r>
              <a:rPr lang="en-US" dirty="0"/>
              <a:t>if </a:t>
            </a:r>
            <a:r>
              <a:rPr lang="en-US" i="1" dirty="0"/>
              <a:t>x </a:t>
            </a:r>
            <a:r>
              <a:rPr lang="en-US" dirty="0"/>
              <a:t>is a switching variable then</a:t>
            </a:r>
          </a:p>
          <a:p>
            <a:pPr lvl="1"/>
            <a:r>
              <a:rPr lang="en-US" i="1" dirty="0"/>
              <a:t>x </a:t>
            </a:r>
            <a:r>
              <a:rPr lang="en-US" dirty="0" smtClean="0"/>
              <a:t>!= </a:t>
            </a:r>
            <a:r>
              <a:rPr lang="en-US" dirty="0"/>
              <a:t>0 if and only if </a:t>
            </a:r>
            <a:r>
              <a:rPr lang="en-US" i="1" dirty="0"/>
              <a:t>x </a:t>
            </a:r>
            <a:r>
              <a:rPr lang="en-US" dirty="0"/>
              <a:t>= 1</a:t>
            </a:r>
            <a:r>
              <a:rPr lang="en-US" i="1" dirty="0"/>
              <a:t>,</a:t>
            </a:r>
          </a:p>
          <a:p>
            <a:pPr lvl="1"/>
            <a:r>
              <a:rPr lang="en-US" i="1" dirty="0"/>
              <a:t>x </a:t>
            </a:r>
            <a:r>
              <a:rPr lang="en-US" i="1" dirty="0" smtClean="0"/>
              <a:t>!</a:t>
            </a:r>
            <a:r>
              <a:rPr lang="en-US" dirty="0" smtClean="0"/>
              <a:t>= </a:t>
            </a:r>
            <a:r>
              <a:rPr lang="en-US" dirty="0"/>
              <a:t>1 if and only if </a:t>
            </a:r>
            <a:r>
              <a:rPr lang="en-US" i="1" dirty="0"/>
              <a:t>x </a:t>
            </a:r>
            <a:r>
              <a:rPr lang="en-US" dirty="0"/>
              <a:t>= 0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dirty="0" smtClean="0"/>
              <a:t>witching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switching algebra </a:t>
            </a:r>
            <a:r>
              <a:rPr lang="en-US" dirty="0"/>
              <a:t>is an algebraic system consisting of the set </a:t>
            </a:r>
            <a:r>
              <a:rPr lang="en-US" i="1" dirty="0"/>
              <a:t>{</a:t>
            </a:r>
            <a:r>
              <a:rPr lang="en-US" dirty="0"/>
              <a:t>0, 1</a:t>
            </a:r>
            <a:r>
              <a:rPr lang="en-US" i="1" dirty="0" smtClean="0"/>
              <a:t>}</a:t>
            </a:r>
            <a:r>
              <a:rPr lang="en-US" dirty="0" smtClean="0"/>
              <a:t>, two binary </a:t>
            </a:r>
            <a:r>
              <a:rPr lang="en-US" dirty="0"/>
              <a:t>operations called OR and </a:t>
            </a:r>
            <a:r>
              <a:rPr lang="en-US" dirty="0" err="1"/>
              <a:t>AND</a:t>
            </a:r>
            <a:r>
              <a:rPr lang="en-US" dirty="0"/>
              <a:t>, denoted by the symbols + and </a:t>
            </a:r>
            <a:r>
              <a:rPr lang="en-US" dirty="0" smtClean="0"/>
              <a:t>· respectively</a:t>
            </a:r>
            <a:r>
              <a:rPr lang="en-US" dirty="0"/>
              <a:t>, and one unary operation called NOT, denoted by a </a:t>
            </a:r>
            <a:r>
              <a:rPr lang="en-US" dirty="0" smtClean="0"/>
              <a:t>prime also known as complement and a set of postulates.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23" y="3805757"/>
            <a:ext cx="4524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in Combinational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Combinational c</a:t>
            </a:r>
            <a:r>
              <a:rPr lang="en-IN" dirty="0" smtClean="0"/>
              <a:t>ircuit minimization/simplification</a:t>
            </a:r>
          </a:p>
          <a:p>
            <a:r>
              <a:rPr lang="en-IN" dirty="0" smtClean="0"/>
              <a:t>Equivalence of </a:t>
            </a:r>
            <a:r>
              <a:rPr lang="en-IN" dirty="0"/>
              <a:t>Combinational </a:t>
            </a:r>
            <a:r>
              <a:rPr lang="en-IN" dirty="0" smtClean="0"/>
              <a:t>circuits</a:t>
            </a:r>
          </a:p>
          <a:p>
            <a:r>
              <a:rPr lang="en-IN" dirty="0" smtClean="0"/>
              <a:t>Conversion of one form to another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properties of </a:t>
            </a:r>
            <a:r>
              <a:rPr lang="en-US" i="1" dirty="0" smtClean="0"/>
              <a:t>switching algebra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7205"/>
            <a:ext cx="461962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1" y="2983273"/>
            <a:ext cx="376237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68" y="3078523"/>
            <a:ext cx="4800600" cy="7048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74506" y="1833695"/>
            <a:ext cx="3209925" cy="666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170" y="4176135"/>
            <a:ext cx="9640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Switching </a:t>
            </a:r>
            <a:r>
              <a:rPr lang="en-US" dirty="0"/>
              <a:t>algebra is known as </a:t>
            </a:r>
            <a:r>
              <a:rPr lang="en-US" b="1" dirty="0"/>
              <a:t>the </a:t>
            </a:r>
            <a:r>
              <a:rPr lang="en-US" b="1" i="1" dirty="0" smtClean="0"/>
              <a:t>principle of </a:t>
            </a:r>
            <a:r>
              <a:rPr lang="en-US" b="1" i="1" dirty="0"/>
              <a:t>duality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One </a:t>
            </a:r>
            <a:r>
              <a:rPr lang="en-US" dirty="0">
                <a:latin typeface="Times-Roman"/>
              </a:rPr>
              <a:t>statement can be obtained from the other by interchanging the OR </a:t>
            </a:r>
            <a:r>
              <a:rPr lang="en-US" dirty="0" smtClean="0">
                <a:latin typeface="Times-Roman"/>
              </a:rPr>
              <a:t>and </a:t>
            </a:r>
            <a:r>
              <a:rPr lang="en-US" dirty="0" err="1" smtClean="0">
                <a:latin typeface="Times-Roman"/>
              </a:rPr>
              <a:t>AND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operations and replacing the constants 0 and 1 by 1 and 0,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Switching </a:t>
            </a:r>
            <a:r>
              <a:rPr lang="en-IN" b="1" dirty="0" smtClean="0"/>
              <a:t>expressions and its Simplification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i="1" dirty="0"/>
              <a:t>switching expression </a:t>
            </a:r>
            <a:r>
              <a:rPr lang="en-IN" dirty="0"/>
              <a:t>we mean the combination of a finite number </a:t>
            </a:r>
            <a:r>
              <a:rPr lang="en-IN" dirty="0" smtClean="0"/>
              <a:t>of switching variables </a:t>
            </a:r>
            <a:r>
              <a:rPr lang="en-IN" dirty="0"/>
              <a:t>and constants (0, 1) by means of </a:t>
            </a:r>
            <a:r>
              <a:rPr lang="en-IN" dirty="0" smtClean="0"/>
              <a:t>switching operations </a:t>
            </a:r>
            <a:r>
              <a:rPr lang="en-IN" dirty="0"/>
              <a:t>(+, ·, and </a:t>
            </a:r>
            <a:r>
              <a:rPr lang="en-IN" dirty="0" smtClean="0"/>
              <a:t>)</a:t>
            </a:r>
          </a:p>
          <a:p>
            <a:r>
              <a:rPr lang="en-IN" dirty="0"/>
              <a:t>any switching constant or variable is</a:t>
            </a:r>
          </a:p>
          <a:p>
            <a:r>
              <a:rPr lang="en-IN" dirty="0"/>
              <a:t>a switching expression, and if </a:t>
            </a:r>
            <a:r>
              <a:rPr lang="en-IN" i="1" dirty="0"/>
              <a:t>T</a:t>
            </a:r>
            <a:r>
              <a:rPr lang="en-IN" dirty="0"/>
              <a:t>1 and </a:t>
            </a:r>
            <a:r>
              <a:rPr lang="en-IN" i="1" dirty="0"/>
              <a:t>T</a:t>
            </a:r>
            <a:r>
              <a:rPr lang="en-IN" dirty="0"/>
              <a:t>2 are switching expressions then so </a:t>
            </a:r>
            <a:r>
              <a:rPr lang="en-IN" dirty="0" smtClean="0"/>
              <a:t>are </a:t>
            </a:r>
            <a:r>
              <a:rPr lang="en-IN" i="1" dirty="0" smtClean="0"/>
              <a:t>T</a:t>
            </a:r>
            <a:r>
              <a:rPr lang="en-IN" dirty="0" smtClean="0"/>
              <a:t>1.</a:t>
            </a:r>
            <a:r>
              <a:rPr lang="en-IN" i="1" dirty="0" smtClean="0"/>
              <a:t>T</a:t>
            </a:r>
            <a:r>
              <a:rPr lang="en-IN" dirty="0" smtClean="0"/>
              <a:t>2</a:t>
            </a:r>
            <a:r>
              <a:rPr lang="en-IN" dirty="0"/>
              <a:t>, </a:t>
            </a:r>
            <a:r>
              <a:rPr lang="en-IN" i="1" dirty="0"/>
              <a:t>T</a:t>
            </a:r>
            <a:r>
              <a:rPr lang="en-IN" dirty="0"/>
              <a:t>1 + </a:t>
            </a:r>
            <a:r>
              <a:rPr lang="en-IN" i="1" dirty="0"/>
              <a:t>T</a:t>
            </a:r>
            <a:r>
              <a:rPr lang="en-IN" dirty="0"/>
              <a:t>2, and </a:t>
            </a:r>
            <a:r>
              <a:rPr lang="en-IN" i="1" dirty="0"/>
              <a:t>T</a:t>
            </a:r>
            <a:r>
              <a:rPr lang="en-IN" dirty="0"/>
              <a:t>1</a:t>
            </a:r>
            <a:r>
              <a:rPr lang="en-IN" i="1" dirty="0"/>
              <a:t>T</a:t>
            </a:r>
            <a:r>
              <a:rPr lang="en-IN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926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Simplification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absorption law </a:t>
            </a:r>
            <a:r>
              <a:rPr lang="en-IN" dirty="0" smtClean="0"/>
              <a:t>of switching algebra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Simplification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Consensus theorem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66" y="2336643"/>
            <a:ext cx="3138092" cy="625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78" y="3895523"/>
            <a:ext cx="1971474" cy="713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66" y="5474684"/>
            <a:ext cx="5816448" cy="8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Simplification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2" y="2257694"/>
            <a:ext cx="4935762" cy="20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0" ma:contentTypeDescription="Create a new document." ma:contentTypeScope="" ma:versionID="db2ceab0d26efb1cb5280321a7e9f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D6CCA-FD5D-49AA-AF9B-8410274F16D5}"/>
</file>

<file path=customXml/itemProps2.xml><?xml version="1.0" encoding="utf-8"?>
<ds:datastoreItem xmlns:ds="http://schemas.openxmlformats.org/officeDocument/2006/customXml" ds:itemID="{58A6E942-CA4D-496C-B6D3-6DE3857B7D31}"/>
</file>

<file path=customXml/itemProps3.xml><?xml version="1.0" encoding="utf-8"?>
<ds:datastoreItem xmlns:ds="http://schemas.openxmlformats.org/officeDocument/2006/customXml" ds:itemID="{443615A2-6298-4DE8-9C58-E4C4BF97341C}"/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1298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Times-Roman</vt:lpstr>
      <vt:lpstr>Office Theme</vt:lpstr>
      <vt:lpstr>Switching Algebra</vt:lpstr>
      <vt:lpstr>PowerPoint Presentation</vt:lpstr>
      <vt:lpstr>Introduction</vt:lpstr>
      <vt:lpstr>Switching algebra</vt:lpstr>
      <vt:lpstr>Applications in Combinational Circuits</vt:lpstr>
      <vt:lpstr>Basic properties of switching algebra</vt:lpstr>
      <vt:lpstr>Switching expressions and its Simplification</vt:lpstr>
      <vt:lpstr>Simplification Rules</vt:lpstr>
      <vt:lpstr>Simplification Example</vt:lpstr>
      <vt:lpstr>De Morgan’s theorems</vt:lpstr>
      <vt:lpstr>Switching functions</vt:lpstr>
      <vt:lpstr>Switching functions</vt:lpstr>
      <vt:lpstr>Canonical forms: Sum of Products</vt:lpstr>
      <vt:lpstr>Canonical forms: Product of Sums</vt:lpstr>
      <vt:lpstr>PowerPoint Presentation</vt:lpstr>
      <vt:lpstr>Canonical forms</vt:lpstr>
      <vt:lpstr>Converting to Canonical Form using Shannon’s Expansion Theorem</vt:lpstr>
      <vt:lpstr>Converting to SoP form</vt:lpstr>
      <vt:lpstr>How to convert SoP to PoS and vice versa?</vt:lpstr>
      <vt:lpstr>Functional properties</vt:lpstr>
      <vt:lpstr>PowerPoint Presentation</vt:lpstr>
      <vt:lpstr>XOR</vt:lpstr>
      <vt:lpstr>Functionally complete operations</vt:lpstr>
      <vt:lpstr>PowerPoint Presentation</vt:lpstr>
      <vt:lpstr>Boolean algebras</vt:lpstr>
      <vt:lpstr>Basic properties of switching algebra</vt:lpstr>
      <vt:lpstr>Boolean algebras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Algebra</dc:title>
  <dc:creator>hp</dc:creator>
  <cp:lastModifiedBy>Chandan Karfa</cp:lastModifiedBy>
  <cp:revision>35</cp:revision>
  <dcterms:created xsi:type="dcterms:W3CDTF">2020-09-02T09:46:26Z</dcterms:created>
  <dcterms:modified xsi:type="dcterms:W3CDTF">2021-07-30T06:20:30Z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