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66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FB474-7402-3EA5-53AA-27F6E881EF3A}" v="83" dt="2020-09-02T08:10:21.180"/>
    <p1510:client id="{A374075B-BE4C-5711-2E0E-CFEDDB8DB7A1}" v="141" dt="2020-09-02T08:42:28.989"/>
    <p1510:client id="{C0A4B02A-DEB4-4F1C-AEE6-CC311CCEFEAB}" v="609" dt="2020-09-01T11:51:06.692"/>
    <p1510:client id="{EE4B9D3B-99AB-7326-BA17-D889B105A1CD}" v="878" dt="2020-09-01T19:22:38.170"/>
    <p1510:client id="{F1BD245E-9F8B-AC55-8B02-E4C843B2AD12}" v="1633" dt="2020-09-01T16:55:5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9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cs typeface="Calibri"/>
              </a:rPr>
              <a:t>Number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Systems</a:t>
            </a:r>
            <a:endParaRPr lang="en-US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Chandan</a:t>
            </a:r>
            <a:r>
              <a:rPr lang="en-US" dirty="0" smtClean="0"/>
              <a:t> </a:t>
            </a:r>
            <a:r>
              <a:rPr lang="en-US" dirty="0" err="1" smtClean="0"/>
              <a:t>Karfa</a:t>
            </a:r>
            <a:endParaRPr lang="en-US" dirty="0" smtClean="0"/>
          </a:p>
          <a:p>
            <a:r>
              <a:rPr lang="en-US" dirty="0" smtClean="0"/>
              <a:t>CSE IIT Guwahati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5465F0-0E08-4543-A73F-6D5A47262C97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Fractional Part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(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baseline="-25000" dirty="0"/>
              <a:t>b</a:t>
            </a:r>
            <a:r>
              <a:rPr lang="en-US" baseline="-25000" dirty="0"/>
              <a:t>1</a:t>
            </a:r>
            <a:r>
              <a:rPr lang="en-US" dirty="0"/>
              <a:t> is a fraction, a dual procedure is employed. It can be expressed </a:t>
            </a:r>
            <a:r>
              <a:rPr lang="en-US" dirty="0" smtClean="0"/>
              <a:t>in base </a:t>
            </a:r>
            <a:r>
              <a:rPr lang="en-US" i="1" dirty="0"/>
              <a:t>b</a:t>
            </a:r>
            <a:r>
              <a:rPr lang="en-US" dirty="0"/>
              <a:t>2 as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The most significant digit, </a:t>
            </a:r>
            <a:r>
              <a:rPr lang="en-US" i="1" dirty="0"/>
              <a:t>a</a:t>
            </a:r>
            <a:r>
              <a:rPr lang="en-US" baseline="-25000" dirty="0"/>
              <a:t>−1</a:t>
            </a:r>
            <a:r>
              <a:rPr lang="en-US" dirty="0"/>
              <a:t>, can be obtained by multiplying the </a:t>
            </a:r>
            <a:r>
              <a:rPr lang="en-US" dirty="0" smtClean="0"/>
              <a:t>polynomial by </a:t>
            </a:r>
            <a:r>
              <a:rPr lang="en-US" i="1" dirty="0"/>
              <a:t>b</a:t>
            </a:r>
            <a:r>
              <a:rPr lang="en-US" dirty="0"/>
              <a:t>2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If the above product is less than 1 then </a:t>
            </a:r>
            <a:r>
              <a:rPr lang="en-US" i="1" dirty="0"/>
              <a:t>a</a:t>
            </a:r>
            <a:r>
              <a:rPr lang="en-US" baseline="-25000" dirty="0"/>
              <a:t>−1</a:t>
            </a:r>
            <a:r>
              <a:rPr lang="en-US" dirty="0"/>
              <a:t> equals 0; if the product is </a:t>
            </a:r>
            <a:r>
              <a:rPr lang="en-US" dirty="0" smtClean="0"/>
              <a:t>greater than </a:t>
            </a:r>
            <a:r>
              <a:rPr lang="en-US" dirty="0"/>
              <a:t>or equal to 1 then </a:t>
            </a:r>
            <a:r>
              <a:rPr lang="en-US" i="1" dirty="0"/>
              <a:t>a</a:t>
            </a:r>
            <a:r>
              <a:rPr lang="en-US" baseline="-25000" dirty="0"/>
              <a:t>−1</a:t>
            </a:r>
            <a:r>
              <a:rPr lang="en-US" dirty="0"/>
              <a:t> is equal to the integer part of the product.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206" y="2404456"/>
            <a:ext cx="4810125" cy="68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181" y="3796145"/>
            <a:ext cx="50101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E9FBC-35C1-4550-9349-69702C2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Fractional Part Conversion</a:t>
            </a:r>
            <a:endParaRPr lang="en-US" b="1" dirty="0"/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967ED8A-2129-4E9E-BC74-E38C82FC3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269" y="2807333"/>
            <a:ext cx="8440189" cy="3789629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B60566A-4460-4A2D-8212-20312E659189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911629" y="1607004"/>
            <a:ext cx="97702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most significant digit, </a:t>
            </a:r>
            <a:r>
              <a:rPr lang="en-US" i="1" dirty="0"/>
              <a:t>a</a:t>
            </a:r>
            <a:r>
              <a:rPr lang="en-US" baseline="-25000" dirty="0"/>
              <a:t>−2</a:t>
            </a:r>
            <a:r>
              <a:rPr lang="en-US" dirty="0"/>
              <a:t>, is found by multiplying the fractional part </a:t>
            </a:r>
            <a:r>
              <a:rPr lang="en-US" dirty="0" smtClean="0"/>
              <a:t>of the </a:t>
            </a:r>
            <a:r>
              <a:rPr lang="en-US" dirty="0"/>
              <a:t>above product part by </a:t>
            </a:r>
            <a:r>
              <a:rPr lang="en-US" i="1" dirty="0"/>
              <a:t>b</a:t>
            </a:r>
            <a:r>
              <a:rPr lang="en-US" dirty="0"/>
              <a:t>2 and determining its integer part; and so on.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process </a:t>
            </a:r>
            <a:r>
              <a:rPr lang="en-US" dirty="0"/>
              <a:t>does not necessarily terminate since it may not be possible to </a:t>
            </a:r>
            <a:r>
              <a:rPr lang="en-US" dirty="0" smtClean="0"/>
              <a:t>represent the </a:t>
            </a:r>
            <a:r>
              <a:rPr lang="en-US" dirty="0"/>
              <a:t>fraction in base </a:t>
            </a:r>
            <a:r>
              <a:rPr lang="en-US" i="1" dirty="0"/>
              <a:t>b</a:t>
            </a:r>
            <a:r>
              <a:rPr lang="en-US" dirty="0"/>
              <a:t>2 with a finite number of digits.</a:t>
            </a:r>
          </a:p>
        </p:txBody>
      </p:sp>
    </p:spTree>
    <p:extLst>
      <p:ext uri="{BB962C8B-B14F-4D97-AF65-F5344CB8AC3E}">
        <p14:creationId xmlns:p14="http://schemas.microsoft.com/office/powerpoint/2010/main" val="301684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571" y="1542653"/>
            <a:ext cx="10515600" cy="4351338"/>
          </a:xfrm>
        </p:spPr>
        <p:txBody>
          <a:bodyPr/>
          <a:lstStyle/>
          <a:p>
            <a:r>
              <a:rPr lang="en-US" dirty="0" smtClean="0"/>
              <a:t>Convert (432.354)</a:t>
            </a:r>
            <a:r>
              <a:rPr lang="en-US" baseline="-25000" dirty="0" smtClean="0"/>
              <a:t>10</a:t>
            </a:r>
            <a:r>
              <a:rPr lang="en-US" dirty="0" smtClean="0"/>
              <a:t> to Binary.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855"/>
            <a:ext cx="1981200" cy="395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029" y="2246709"/>
            <a:ext cx="478155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77" y="5956695"/>
            <a:ext cx="3324225" cy="54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311" y="5252638"/>
            <a:ext cx="302895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784" y="3468380"/>
            <a:ext cx="4381500" cy="6000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26773" y="2268051"/>
            <a:ext cx="37270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conversion is usually carried</a:t>
            </a:r>
          </a:p>
          <a:p>
            <a:r>
              <a:rPr lang="en-US" dirty="0">
                <a:latin typeface="Times-Roman"/>
              </a:rPr>
              <a:t>up to the desired accuracy. In our example, reconversion to base 10</a:t>
            </a:r>
          </a:p>
          <a:p>
            <a:r>
              <a:rPr lang="en-US" dirty="0">
                <a:latin typeface="Times-Roman"/>
              </a:rPr>
              <a:t>shows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40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to Octal/Hexadecimal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conversion from and to binary, octal, </a:t>
            </a:r>
            <a:r>
              <a:rPr lang="en-US" dirty="0" smtClean="0"/>
              <a:t>and hexadecimal </a:t>
            </a:r>
            <a:r>
              <a:rPr lang="en-US" dirty="0"/>
              <a:t>plays an important role in </a:t>
            </a:r>
            <a:r>
              <a:rPr lang="en-US" dirty="0" smtClean="0"/>
              <a:t>digital computers</a:t>
            </a:r>
            <a:r>
              <a:rPr lang="en-US" dirty="0"/>
              <a:t>, because shorter patterns of hex characters are easier to recognize than </a:t>
            </a:r>
            <a:r>
              <a:rPr lang="en-US" dirty="0" smtClean="0"/>
              <a:t>long patterns </a:t>
            </a:r>
            <a:r>
              <a:rPr lang="en-US" dirty="0"/>
              <a:t>of 1’s and 0’s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Conversion of binary </a:t>
            </a:r>
            <a:r>
              <a:rPr lang="en-US" dirty="0"/>
              <a:t>to octal is </a:t>
            </a:r>
            <a:r>
              <a:rPr lang="en-US" dirty="0" smtClean="0"/>
              <a:t>accomplished by partitioning </a:t>
            </a:r>
            <a:r>
              <a:rPr lang="en-US" dirty="0"/>
              <a:t>the </a:t>
            </a:r>
            <a:r>
              <a:rPr lang="en-US" dirty="0" smtClean="0"/>
              <a:t>binary number </a:t>
            </a:r>
            <a:r>
              <a:rPr lang="en-US" dirty="0"/>
              <a:t>into groups of three digits each, starting from the binary point and </a:t>
            </a:r>
            <a:r>
              <a:rPr lang="en-US" dirty="0" smtClean="0"/>
              <a:t>proceeding to </a:t>
            </a:r>
            <a:r>
              <a:rPr lang="en-US" dirty="0"/>
              <a:t>the left and to the right. </a:t>
            </a:r>
            <a:r>
              <a:rPr lang="en-US" dirty="0" smtClean="0"/>
              <a:t>The corresponding </a:t>
            </a:r>
            <a:r>
              <a:rPr lang="en-US" dirty="0"/>
              <a:t>octal digit is then assigned to each group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66" y="4987290"/>
            <a:ext cx="62674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60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Octal/Hexadecimal to Binary Conversion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binary to hexadecimal is similar, except that the binary number </a:t>
            </a:r>
            <a:r>
              <a:rPr lang="en-US" dirty="0" smtClean="0"/>
              <a:t>is divided </a:t>
            </a:r>
            <a:r>
              <a:rPr lang="en-US" dirty="0"/>
              <a:t>into groups of </a:t>
            </a:r>
            <a:r>
              <a:rPr lang="en-US" i="1" dirty="0"/>
              <a:t>four </a:t>
            </a:r>
            <a:r>
              <a:rPr lang="en-US" dirty="0"/>
              <a:t>digits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Octal </a:t>
            </a:r>
            <a:r>
              <a:rPr lang="en-US" dirty="0"/>
              <a:t>or hexadecimal to binary is done by reversing the </a:t>
            </a:r>
            <a:r>
              <a:rPr lang="en-US" dirty="0" smtClean="0"/>
              <a:t>preceding procedure</a:t>
            </a:r>
            <a:r>
              <a:rPr lang="en-US" dirty="0"/>
              <a:t>. Each octal digit is converted to its three‐digit binary equivalent. </a:t>
            </a:r>
            <a:r>
              <a:rPr lang="en-US" dirty="0" smtClean="0"/>
              <a:t>Similarly, each </a:t>
            </a:r>
            <a:r>
              <a:rPr lang="en-US" dirty="0"/>
              <a:t>hexadecimal digit is converted to its four‐digit binary equivalent.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157" y="2682875"/>
            <a:ext cx="5248275" cy="657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09" y="4854575"/>
            <a:ext cx="47720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9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 of a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b="1" dirty="0"/>
              <a:t>simplify </a:t>
            </a:r>
            <a:r>
              <a:rPr lang="en-US" b="1" dirty="0" smtClean="0"/>
              <a:t>the </a:t>
            </a:r>
            <a:r>
              <a:rPr lang="en-US" b="1" dirty="0"/>
              <a:t>subtraction operation</a:t>
            </a:r>
            <a:endParaRPr lang="en-US" b="1" dirty="0" smtClean="0"/>
          </a:p>
          <a:p>
            <a:r>
              <a:rPr lang="en-US" i="1" dirty="0"/>
              <a:t>N </a:t>
            </a:r>
            <a:r>
              <a:rPr lang="en-US" dirty="0"/>
              <a:t>in base </a:t>
            </a:r>
            <a:r>
              <a:rPr lang="en-US" i="1" dirty="0"/>
              <a:t>r </a:t>
            </a:r>
            <a:r>
              <a:rPr lang="en-US" dirty="0"/>
              <a:t>having </a:t>
            </a:r>
            <a:r>
              <a:rPr lang="en-US" i="1" dirty="0"/>
              <a:t>n </a:t>
            </a:r>
            <a:r>
              <a:rPr lang="en-US" dirty="0"/>
              <a:t>digits, the </a:t>
            </a:r>
            <a:r>
              <a:rPr lang="en-US" b="1" dirty="0"/>
              <a:t>(</a:t>
            </a:r>
            <a:r>
              <a:rPr lang="en-US" b="1" i="1" dirty="0"/>
              <a:t>r </a:t>
            </a:r>
            <a:r>
              <a:rPr lang="en-US" b="1" dirty="0"/>
              <a:t>- </a:t>
            </a:r>
            <a:r>
              <a:rPr lang="en-US" b="1" dirty="0" smtClean="0"/>
              <a:t>1)’s </a:t>
            </a:r>
            <a:r>
              <a:rPr lang="en-US" b="1" dirty="0"/>
              <a:t>complement of </a:t>
            </a:r>
            <a:r>
              <a:rPr lang="en-US" b="1" i="1" dirty="0"/>
              <a:t>N </a:t>
            </a:r>
            <a:r>
              <a:rPr lang="en-US" i="1" dirty="0"/>
              <a:t>, </a:t>
            </a:r>
            <a:r>
              <a:rPr lang="en-US" dirty="0"/>
              <a:t>i.e., </a:t>
            </a:r>
            <a:r>
              <a:rPr lang="en-US" dirty="0" smtClean="0"/>
              <a:t>its diminished </a:t>
            </a:r>
            <a:r>
              <a:rPr lang="en-US" dirty="0"/>
              <a:t>radix complement, is defined as (</a:t>
            </a:r>
            <a:r>
              <a:rPr lang="en-US" i="1" dirty="0" smtClean="0"/>
              <a:t>r</a:t>
            </a:r>
            <a:r>
              <a:rPr lang="en-US" i="1" baseline="30000" dirty="0"/>
              <a:t> n</a:t>
            </a:r>
            <a:r>
              <a:rPr lang="en-US" i="1" dirty="0"/>
              <a:t> </a:t>
            </a:r>
            <a:r>
              <a:rPr lang="en-US" dirty="0"/>
              <a:t>- 1) – </a:t>
            </a:r>
            <a:r>
              <a:rPr lang="en-US" i="1" dirty="0"/>
              <a:t>N</a:t>
            </a:r>
            <a:r>
              <a:rPr lang="en-US" i="1" dirty="0" smtClean="0"/>
              <a:t> </a:t>
            </a:r>
          </a:p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1’s complement of a binary number is formed </a:t>
            </a:r>
            <a:r>
              <a:rPr lang="en-US" b="1" dirty="0" smtClean="0"/>
              <a:t>by changing </a:t>
            </a:r>
            <a:r>
              <a:rPr lang="en-US" b="1" dirty="0"/>
              <a:t>1’s to 0’s and 0’s to 1’s</a:t>
            </a:r>
            <a:r>
              <a:rPr lang="en-US" b="1" dirty="0" smtClean="0"/>
              <a:t>.</a:t>
            </a:r>
            <a:endParaRPr lang="en-US" dirty="0"/>
          </a:p>
          <a:p>
            <a:pPr lvl="1"/>
            <a:r>
              <a:rPr lang="en-US" dirty="0"/>
              <a:t>The 1’s complement of 1011000 is 0100111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i="1" dirty="0"/>
              <a:t>r</a:t>
            </a:r>
            <a:r>
              <a:rPr lang="en-US" b="1" dirty="0"/>
              <a:t>’s complement</a:t>
            </a:r>
            <a:r>
              <a:rPr lang="en-US" dirty="0"/>
              <a:t> of an </a:t>
            </a:r>
            <a:r>
              <a:rPr lang="en-US" i="1" dirty="0"/>
              <a:t>n</a:t>
            </a:r>
            <a:r>
              <a:rPr lang="en-US" dirty="0"/>
              <a:t>‐digit number </a:t>
            </a:r>
            <a:r>
              <a:rPr lang="en-US" i="1" dirty="0"/>
              <a:t>N </a:t>
            </a:r>
            <a:r>
              <a:rPr lang="en-US" dirty="0"/>
              <a:t>in base </a:t>
            </a:r>
            <a:r>
              <a:rPr lang="en-US" i="1" dirty="0"/>
              <a:t>r </a:t>
            </a:r>
            <a:r>
              <a:rPr lang="en-US" dirty="0"/>
              <a:t>is </a:t>
            </a:r>
            <a:r>
              <a:rPr lang="en-US" dirty="0" smtClean="0"/>
              <a:t>as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- </a:t>
            </a:r>
            <a:r>
              <a:rPr lang="en-US" i="1" dirty="0"/>
              <a:t>N </a:t>
            </a:r>
            <a:r>
              <a:rPr lang="en-US" dirty="0"/>
              <a:t>for </a:t>
            </a:r>
            <a:r>
              <a:rPr lang="en-US" i="1" dirty="0"/>
              <a:t>N </a:t>
            </a:r>
            <a:r>
              <a:rPr lang="en-US" dirty="0"/>
              <a:t> </a:t>
            </a:r>
            <a:r>
              <a:rPr lang="en-US" dirty="0" smtClean="0"/>
              <a:t>!= 0 and </a:t>
            </a:r>
            <a:r>
              <a:rPr lang="pt-BR" dirty="0" smtClean="0"/>
              <a:t>as </a:t>
            </a:r>
            <a:r>
              <a:rPr lang="pt-BR" dirty="0"/>
              <a:t>0 for </a:t>
            </a:r>
            <a:r>
              <a:rPr lang="pt-BR" i="1" dirty="0"/>
              <a:t>N </a:t>
            </a:r>
            <a:r>
              <a:rPr lang="pt-BR" dirty="0"/>
              <a:t>= 0</a:t>
            </a:r>
            <a:r>
              <a:rPr lang="pt-BR" dirty="0" smtClean="0"/>
              <a:t>.</a:t>
            </a:r>
          </a:p>
          <a:p>
            <a:r>
              <a:rPr lang="en-US" dirty="0"/>
              <a:t>r’s </a:t>
            </a:r>
            <a:r>
              <a:rPr lang="en-US" dirty="0" smtClean="0"/>
              <a:t>complement is </a:t>
            </a:r>
            <a:r>
              <a:rPr lang="en-US" dirty="0"/>
              <a:t>obtained by adding 1 to the (</a:t>
            </a:r>
            <a:r>
              <a:rPr lang="en-US" i="1" dirty="0"/>
              <a:t>r </a:t>
            </a:r>
            <a:r>
              <a:rPr lang="en-US" dirty="0"/>
              <a:t>- </a:t>
            </a:r>
            <a:r>
              <a:rPr lang="en-US" dirty="0" smtClean="0"/>
              <a:t>1)’s </a:t>
            </a:r>
            <a:r>
              <a:rPr lang="en-US" dirty="0"/>
              <a:t>complement, </a:t>
            </a:r>
            <a:r>
              <a:rPr lang="en-US" dirty="0" smtClean="0"/>
              <a:t>i.e., </a:t>
            </a:r>
            <a:r>
              <a:rPr lang="pt-BR" i="1" dirty="0" smtClean="0"/>
              <a:t>r </a:t>
            </a:r>
            <a:r>
              <a:rPr lang="pt-BR" i="1" baseline="30000" dirty="0"/>
              <a:t>n</a:t>
            </a:r>
            <a:r>
              <a:rPr lang="pt-BR" i="1" dirty="0"/>
              <a:t> </a:t>
            </a:r>
            <a:r>
              <a:rPr lang="pt-BR" dirty="0"/>
              <a:t>- </a:t>
            </a:r>
            <a:r>
              <a:rPr lang="pt-BR" i="1" dirty="0"/>
              <a:t>N </a:t>
            </a:r>
            <a:r>
              <a:rPr lang="pt-BR" dirty="0"/>
              <a:t>= [(</a:t>
            </a:r>
            <a:r>
              <a:rPr lang="pt-BR" i="1" dirty="0" smtClean="0"/>
              <a:t>r</a:t>
            </a:r>
            <a:r>
              <a:rPr lang="pt-BR" i="1" baseline="30000" dirty="0" smtClean="0"/>
              <a:t>n</a:t>
            </a:r>
            <a:r>
              <a:rPr lang="pt-BR" i="1" dirty="0" smtClean="0"/>
              <a:t> </a:t>
            </a:r>
            <a:r>
              <a:rPr lang="pt-BR" dirty="0"/>
              <a:t>- 1) </a:t>
            </a:r>
            <a:r>
              <a:rPr lang="pt-BR" dirty="0" smtClean="0"/>
              <a:t>– </a:t>
            </a:r>
            <a:r>
              <a:rPr lang="pt-BR" i="1" dirty="0" smtClean="0"/>
              <a:t>N</a:t>
            </a:r>
          </a:p>
          <a:p>
            <a:pPr lvl="1"/>
            <a:r>
              <a:rPr lang="en-US" dirty="0"/>
              <a:t>2’s complement of 0110111 is </a:t>
            </a:r>
            <a:r>
              <a:rPr lang="en-US" dirty="0" smtClean="0"/>
              <a:t>1001001</a:t>
            </a:r>
            <a:endParaRPr lang="pt-BR" dirty="0" smtClean="0"/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2’s complement can be formed by leaving all least significant 0’s </a:t>
            </a:r>
            <a:r>
              <a:rPr lang="en-US" dirty="0" smtClean="0"/>
              <a:t>and the </a:t>
            </a:r>
            <a:r>
              <a:rPr lang="en-US" dirty="0"/>
              <a:t>first 1 unchanged and replacing 1’s with 0’s and 0’s with 1’s in all other higher </a:t>
            </a:r>
            <a:r>
              <a:rPr lang="en-US" dirty="0" smtClean="0"/>
              <a:t>significant digits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486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complement </a:t>
            </a:r>
            <a:r>
              <a:rPr lang="en-US" b="1" dirty="0"/>
              <a:t>of the complement restores the number to its original value . 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i="1" dirty="0"/>
              <a:t>r</a:t>
            </a:r>
            <a:r>
              <a:rPr lang="en-US" dirty="0"/>
              <a:t>’s complement of </a:t>
            </a:r>
            <a:r>
              <a:rPr lang="en-US" i="1" dirty="0"/>
              <a:t>N </a:t>
            </a:r>
            <a:r>
              <a:rPr lang="en-US" dirty="0"/>
              <a:t>is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- </a:t>
            </a:r>
            <a:r>
              <a:rPr lang="en-US" i="1" dirty="0"/>
              <a:t>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complement of </a:t>
            </a:r>
            <a:r>
              <a:rPr lang="en-US" dirty="0" smtClean="0"/>
              <a:t>the complement </a:t>
            </a:r>
            <a:r>
              <a:rPr lang="en-US" dirty="0"/>
              <a:t>is 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- (</a:t>
            </a:r>
            <a:r>
              <a:rPr lang="en-US" i="1" dirty="0" err="1" smtClean="0"/>
              <a:t>r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/>
              <a:t>- 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/>
              <a:t>N </a:t>
            </a:r>
            <a:r>
              <a:rPr lang="en-US" dirty="0"/>
              <a:t>and is equal to the original number</a:t>
            </a:r>
          </a:p>
        </p:txBody>
      </p:sp>
    </p:spTree>
    <p:extLst>
      <p:ext uri="{BB962C8B-B14F-4D97-AF65-F5344CB8AC3E}">
        <p14:creationId xmlns:p14="http://schemas.microsoft.com/office/powerpoint/2010/main" val="1650337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of Unsigned Numbers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936" y="2253283"/>
            <a:ext cx="9185990" cy="30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287" y="1981994"/>
            <a:ext cx="83534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Signed Binary Number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binary </a:t>
            </a:r>
            <a:r>
              <a:rPr lang="en-US" dirty="0"/>
              <a:t>number is signed, then the leftmost bit represents </a:t>
            </a:r>
            <a:r>
              <a:rPr lang="en-US" dirty="0" smtClean="0"/>
              <a:t>the sign </a:t>
            </a:r>
            <a:r>
              <a:rPr lang="en-US" dirty="0"/>
              <a:t>and the rest of the bits represent the </a:t>
            </a:r>
            <a:r>
              <a:rPr lang="en-US" dirty="0" smtClean="0"/>
              <a:t>number.</a:t>
            </a:r>
          </a:p>
          <a:p>
            <a:pPr lvl="1"/>
            <a:r>
              <a:rPr lang="en-US" dirty="0" smtClean="0"/>
              <a:t>Signed Magnitude: 10001001 (-9)</a:t>
            </a:r>
          </a:p>
          <a:p>
            <a:pPr lvl="1"/>
            <a:r>
              <a:rPr lang="en-US" dirty="0" smtClean="0"/>
              <a:t>1’s complement: 11110110  (-9)</a:t>
            </a:r>
          </a:p>
          <a:p>
            <a:pPr lvl="1"/>
            <a:r>
              <a:rPr lang="en-US" dirty="0" smtClean="0"/>
              <a:t>2’s complement: 11110111 (-9)</a:t>
            </a:r>
          </a:p>
          <a:p>
            <a:r>
              <a:rPr lang="en-US" dirty="0"/>
              <a:t>The signed‐2’s‐complement representation of </a:t>
            </a:r>
            <a:r>
              <a:rPr lang="en-US" dirty="0" smtClean="0"/>
              <a:t>-</a:t>
            </a:r>
            <a:r>
              <a:rPr lang="en-US" dirty="0"/>
              <a:t>N</a:t>
            </a:r>
            <a:r>
              <a:rPr lang="en-US" dirty="0" smtClean="0"/>
              <a:t> is obtained </a:t>
            </a:r>
            <a:r>
              <a:rPr lang="en-US" dirty="0"/>
              <a:t>by taking the 2’s complement of the positive </a:t>
            </a:r>
            <a:r>
              <a:rPr lang="en-US" dirty="0" smtClean="0"/>
              <a:t>number N, </a:t>
            </a:r>
            <a:r>
              <a:rPr lang="en-US" dirty="0"/>
              <a:t>including the sign bit.</a:t>
            </a:r>
            <a:endParaRPr lang="en-US" dirty="0" smtClean="0"/>
          </a:p>
          <a:p>
            <a:pPr lvl="1"/>
            <a:r>
              <a:rPr lang="en-US" dirty="0" smtClean="0"/>
              <a:t>Signed‐2’s‐complement representation of -9: 11110111</a:t>
            </a:r>
          </a:p>
          <a:p>
            <a:r>
              <a:rPr lang="en-US" dirty="0" smtClean="0"/>
              <a:t>2’s complement form is used for number representation in Digital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4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11AFCB-E5BB-4CFB-ADF6-5B388014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B90AC9-F332-4F51-B118-A86C89DA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 smtClean="0">
                <a:ea typeface="+mn-lt"/>
                <a:cs typeface="+mn-lt"/>
              </a:rPr>
              <a:t>Chapter 1: Z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Kohavi</a:t>
            </a:r>
            <a:r>
              <a:rPr lang="en-US" dirty="0">
                <a:ea typeface="+mn-lt"/>
                <a:cs typeface="+mn-lt"/>
              </a:rPr>
              <a:t> and N. </a:t>
            </a:r>
            <a:r>
              <a:rPr lang="en-US" dirty="0" err="1">
                <a:ea typeface="+mn-lt"/>
                <a:cs typeface="+mn-lt"/>
              </a:rPr>
              <a:t>Jha</a:t>
            </a:r>
            <a:r>
              <a:rPr lang="en-US" dirty="0">
                <a:ea typeface="+mn-lt"/>
                <a:cs typeface="+mn-lt"/>
              </a:rPr>
              <a:t>, Switching and Finite Automata Theory, 3rd Ed., Cambridge University Press, 2010</a:t>
            </a:r>
            <a:r>
              <a:rPr lang="en-US" dirty="0" smtClean="0">
                <a:ea typeface="+mn-lt"/>
                <a:cs typeface="+mn-lt"/>
              </a:rPr>
              <a:t>.</a:t>
            </a:r>
          </a:p>
          <a:p>
            <a:pPr lvl="1"/>
            <a:r>
              <a:rPr lang="en-IN" dirty="0" smtClean="0"/>
              <a:t>Chapter 1, Sec 1.6 M</a:t>
            </a:r>
            <a:r>
              <a:rPr lang="en-IN" dirty="0"/>
              <a:t>. M. Mano and M. D. </a:t>
            </a:r>
            <a:r>
              <a:rPr lang="en-IN" dirty="0" err="1"/>
              <a:t>Ciletti</a:t>
            </a:r>
            <a:r>
              <a:rPr lang="en-IN" dirty="0"/>
              <a:t>, Digital Design, 5th Ed., Pearson </a:t>
            </a:r>
            <a:r>
              <a:rPr lang="en-IN" dirty="0" smtClean="0"/>
              <a:t>Education (Signed numbers)</a:t>
            </a:r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A1C760-8676-4E2B-841B-8713339E562A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</p:spTree>
    <p:extLst>
      <p:ext uri="{BB962C8B-B14F-4D97-AF65-F5344CB8AC3E}">
        <p14:creationId xmlns:p14="http://schemas.microsoft.com/office/powerpoint/2010/main" val="2227902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5969" y="1825625"/>
            <a:ext cx="5476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5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addition of two signed binary numbers with negative numbers represented </a:t>
            </a:r>
            <a:r>
              <a:rPr lang="en-US" dirty="0" smtClean="0"/>
              <a:t>in signed</a:t>
            </a:r>
            <a:r>
              <a:rPr lang="en-US" dirty="0"/>
              <a:t>‐ 2’s‐complement form is obtained from the addition of the two numbers, </a:t>
            </a:r>
            <a:r>
              <a:rPr lang="en-US" dirty="0" smtClean="0"/>
              <a:t>including their </a:t>
            </a:r>
            <a:r>
              <a:rPr lang="en-US" dirty="0"/>
              <a:t>sign bits. A carry out of the sign‐bit position is discarded.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94" y="3671888"/>
            <a:ext cx="53625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2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of two signed binary numbers when negative numbers are in </a:t>
            </a:r>
            <a:r>
              <a:rPr lang="en-US" dirty="0" smtClean="0"/>
              <a:t>2’s‐complement form </a:t>
            </a:r>
            <a:r>
              <a:rPr lang="en-US" dirty="0"/>
              <a:t>is simple and can be stated as follows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Take the 2’s complement of the subtrahend (including the sign bit) and add it to </a:t>
            </a:r>
            <a:r>
              <a:rPr lang="en-US" dirty="0" smtClean="0"/>
              <a:t>the minuend </a:t>
            </a:r>
            <a:r>
              <a:rPr lang="en-US" dirty="0"/>
              <a:t>(including the sign bit). A carry out of the sign‐bit position is discarded.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90" y="3861262"/>
            <a:ext cx="40290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17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worth noting that binary numbers in the </a:t>
            </a:r>
            <a:r>
              <a:rPr lang="en-US" b="1" dirty="0"/>
              <a:t>signed‐complement</a:t>
            </a:r>
            <a:r>
              <a:rPr lang="en-US" dirty="0"/>
              <a:t> system are </a:t>
            </a:r>
            <a:r>
              <a:rPr lang="en-US" dirty="0" smtClean="0"/>
              <a:t>added and </a:t>
            </a:r>
            <a:r>
              <a:rPr lang="en-US" dirty="0"/>
              <a:t>subtracted by the same basic addition and subtraction rules as </a:t>
            </a:r>
            <a:r>
              <a:rPr lang="en-US" b="1" dirty="0"/>
              <a:t>unsigned numbers</a:t>
            </a:r>
            <a:r>
              <a:rPr lang="en-US" dirty="0"/>
              <a:t>.</a:t>
            </a:r>
          </a:p>
          <a:p>
            <a:r>
              <a:rPr lang="en-US" dirty="0"/>
              <a:t>Therefore, </a:t>
            </a:r>
            <a:r>
              <a:rPr lang="en-US" b="1" dirty="0"/>
              <a:t>computers need only one common hardware circuit to handle both types </a:t>
            </a:r>
            <a:r>
              <a:rPr lang="en-US" b="1" dirty="0" smtClean="0"/>
              <a:t>of arithmetic</a:t>
            </a:r>
            <a:r>
              <a:rPr lang="en-US" b="1" dirty="0"/>
              <a:t>. </a:t>
            </a:r>
            <a:endParaRPr lang="en-US" b="1" dirty="0" smtClean="0"/>
          </a:p>
          <a:p>
            <a:r>
              <a:rPr lang="en-US" dirty="0" smtClean="0"/>
              <a:t>This </a:t>
            </a:r>
            <a:r>
              <a:rPr lang="en-US" dirty="0"/>
              <a:t>consideration has resulted in the </a:t>
            </a:r>
            <a:r>
              <a:rPr lang="en-US" b="1" dirty="0"/>
              <a:t>signed‐complement</a:t>
            </a:r>
            <a:r>
              <a:rPr lang="en-US" dirty="0"/>
              <a:t> system being </a:t>
            </a:r>
            <a:r>
              <a:rPr lang="en-US" dirty="0" smtClean="0"/>
              <a:t>used in </a:t>
            </a:r>
            <a:r>
              <a:rPr lang="en-US" dirty="0"/>
              <a:t>virtually all arithmetic units of computer systems.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453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0643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52659-0DDD-4ED7-A0A5-1EC4A3F2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Number System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083AAA-EF15-4039-9590-F13CB1D23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4340" indent="-342900" algn="just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ea typeface="+mn-lt"/>
                <a:cs typeface="+mn-lt"/>
              </a:rPr>
              <a:t>Convenient as the decimal number system generally is, its usefulness in machine computation is limited because of the nature of practical electronic devices. </a:t>
            </a:r>
          </a:p>
          <a:p>
            <a:pPr marL="434340" indent="-342900" algn="just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ea typeface="+mn-lt"/>
                <a:cs typeface="+mn-lt"/>
              </a:rPr>
              <a:t>In most present digital machines, the numbers are represented, and the arithmetic operations performed, in a different number system called the </a:t>
            </a:r>
            <a:r>
              <a:rPr lang="en-US" sz="2400" b="1" dirty="0">
                <a:ea typeface="+mn-lt"/>
                <a:cs typeface="+mn-lt"/>
              </a:rPr>
              <a:t>binary number system. </a:t>
            </a:r>
            <a:endParaRPr lang="en-US" sz="2400" dirty="0">
              <a:ea typeface="+mn-lt"/>
              <a:cs typeface="+mn-lt"/>
            </a:endParaRPr>
          </a:p>
          <a:p>
            <a:pPr marL="434340" indent="-342900" algn="just">
              <a:lnSpc>
                <a:spcPct val="100000"/>
              </a:lnSpc>
              <a:spcBef>
                <a:spcPts val="300"/>
              </a:spcBef>
            </a:pPr>
            <a:r>
              <a:rPr lang="en-US" sz="2400" dirty="0">
                <a:ea typeface="+mn-lt"/>
                <a:cs typeface="+mn-lt"/>
              </a:rPr>
              <a:t>T</a:t>
            </a:r>
            <a:r>
              <a:rPr lang="en-US" sz="2400" dirty="0" smtClean="0">
                <a:ea typeface="+mn-lt"/>
                <a:cs typeface="+mn-lt"/>
              </a:rPr>
              <a:t>he </a:t>
            </a:r>
            <a:r>
              <a:rPr lang="en-US" sz="2400" dirty="0">
                <a:ea typeface="+mn-lt"/>
                <a:cs typeface="+mn-lt"/>
              </a:rPr>
              <a:t>representation of numbers in various systems and with methods of conversion from one system to another.</a:t>
            </a:r>
          </a:p>
          <a:p>
            <a:pPr marL="91440" indent="0" algn="just">
              <a:lnSpc>
                <a:spcPct val="100000"/>
              </a:lnSpc>
              <a:spcBef>
                <a:spcPts val="300"/>
              </a:spcBef>
              <a:buNone/>
            </a:pPr>
            <a:endParaRPr lang="en-US" sz="2000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4E2939-8306-4EB4-AF3C-CD72829CA364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</p:spTree>
    <p:extLst>
      <p:ext uri="{BB962C8B-B14F-4D97-AF65-F5344CB8AC3E}">
        <p14:creationId xmlns:p14="http://schemas.microsoft.com/office/powerpoint/2010/main" val="94281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4A97A5-39AD-4DCF-B331-D2BC21F4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Number representation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D50463-10DC-4224-B5B9-5A75272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An ordinary decimal number actually represents a polynomial in powers of 10. </a:t>
            </a:r>
            <a:br>
              <a:rPr lang="en-US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For example, the number 123.45 represents the polynomial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/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/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/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This method of representing decimal numbers is known as the </a:t>
            </a:r>
            <a:r>
              <a:rPr lang="en-US" sz="2000" b="1" dirty="0">
                <a:ea typeface="+mn-lt"/>
                <a:cs typeface="+mn-lt"/>
              </a:rPr>
              <a:t>decimal number system</a:t>
            </a:r>
            <a:r>
              <a:rPr lang="en-US" sz="2000" dirty="0">
                <a:ea typeface="+mn-lt"/>
                <a:cs typeface="+mn-lt"/>
              </a:rPr>
              <a:t>, and the number 10 is referred to as </a:t>
            </a:r>
            <a:r>
              <a:rPr lang="en-US" sz="2000" b="1" dirty="0">
                <a:ea typeface="+mn-lt"/>
                <a:cs typeface="+mn-lt"/>
              </a:rPr>
              <a:t>the base (or radix) </a:t>
            </a:r>
            <a:r>
              <a:rPr lang="en-US" sz="2000" dirty="0">
                <a:ea typeface="+mn-lt"/>
                <a:cs typeface="+mn-lt"/>
              </a:rPr>
              <a:t>of the system.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 a system whose base is b, a positive number N represents the </a:t>
            </a:r>
            <a:r>
              <a:rPr lang="en-US" dirty="0" smtClean="0">
                <a:ea typeface="+mn-lt"/>
                <a:cs typeface="+mn-lt"/>
              </a:rPr>
              <a:t>polynomial. </a:t>
            </a:r>
            <a:r>
              <a:rPr lang="en-US" dirty="0"/>
              <a:t>where the base </a:t>
            </a:r>
            <a:r>
              <a:rPr lang="en-US" dirty="0" smtClean="0"/>
              <a:t>or radix </a:t>
            </a:r>
            <a:r>
              <a:rPr lang="en-US" i="1" dirty="0" smtClean="0"/>
              <a:t>b </a:t>
            </a:r>
            <a:r>
              <a:rPr lang="en-US" dirty="0"/>
              <a:t>is an integer greater than 1 and the </a:t>
            </a:r>
            <a:r>
              <a:rPr lang="en-US" i="1" dirty="0"/>
              <a:t>a</a:t>
            </a:r>
            <a:r>
              <a:rPr lang="en-US" dirty="0"/>
              <a:t>’s are integers in the </a:t>
            </a:r>
            <a:r>
              <a:rPr lang="en-US" dirty="0" smtClean="0"/>
              <a:t>range 0 </a:t>
            </a:r>
            <a:r>
              <a:rPr lang="en-US" dirty="0"/>
              <a:t>≤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i="1" dirty="0"/>
              <a:t> </a:t>
            </a:r>
            <a:r>
              <a:rPr lang="en-US" dirty="0"/>
              <a:t>≤ </a:t>
            </a:r>
            <a:r>
              <a:rPr lang="en-US" i="1" dirty="0"/>
              <a:t>b </a:t>
            </a:r>
            <a:r>
              <a:rPr lang="en-US" dirty="0"/>
              <a:t>− 1.</a:t>
            </a: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endParaRPr lang="en-US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D0489C-2DF7-4AB4-BDE3-5DEE2DFAC28C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4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614C4BD5-309F-48F4-B6F1-4B8AD1FCA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6" y="2798267"/>
            <a:ext cx="7056408" cy="659310"/>
          </a:xfrm>
          <a:prstGeom prst="rect">
            <a:avLst/>
          </a:prstGeom>
        </p:spPr>
      </p:pic>
      <p:pic>
        <p:nvPicPr>
          <p:cNvPr id="7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4DBEC7C-1509-4E50-B712-30A4BCDA8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09" y="5278610"/>
            <a:ext cx="5364656" cy="15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5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F8472A-5319-4761-9907-41EF197B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Representation of integers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9470424-7659-4255-9DB7-57F1CB0C112F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1" y="1773122"/>
            <a:ext cx="54673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6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8A85B-E4E5-40BF-ACED-DA7E77F2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Conversion of bases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81724A-4221-44D9-B8EC-C030D7FC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ea typeface="+mn-lt"/>
                <a:cs typeface="+mn-lt"/>
              </a:rPr>
              <a:t>Conversion a </a:t>
            </a:r>
            <a:r>
              <a:rPr lang="en-US" dirty="0">
                <a:ea typeface="+mn-lt"/>
                <a:cs typeface="+mn-lt"/>
              </a:rPr>
              <a:t>number </a:t>
            </a:r>
            <a:r>
              <a:rPr lang="en-US" dirty="0" smtClean="0">
                <a:ea typeface="+mn-lt"/>
                <a:cs typeface="+mn-lt"/>
              </a:rPr>
              <a:t>N from </a:t>
            </a:r>
            <a:r>
              <a:rPr lang="en-US" dirty="0">
                <a:ea typeface="+mn-lt"/>
                <a:cs typeface="+mn-lt"/>
              </a:rPr>
              <a:t>base b1 to base </a:t>
            </a:r>
            <a:r>
              <a:rPr lang="en-US" dirty="0" smtClean="0">
                <a:ea typeface="+mn-lt"/>
                <a:cs typeface="+mn-lt"/>
              </a:rPr>
              <a:t>b2. (N)</a:t>
            </a:r>
            <a:r>
              <a:rPr lang="en-US" baseline="-25000" dirty="0" smtClean="0">
                <a:ea typeface="+mn-lt"/>
                <a:cs typeface="+mn-lt"/>
              </a:rPr>
              <a:t>b1</a:t>
            </a:r>
            <a:r>
              <a:rPr lang="en-US" dirty="0" smtClean="0">
                <a:ea typeface="+mn-lt"/>
                <a:cs typeface="+mn-lt"/>
              </a:rPr>
              <a:t> =&gt; (X)</a:t>
            </a:r>
            <a:r>
              <a:rPr lang="en-US" baseline="-25000" dirty="0" smtClean="0">
                <a:ea typeface="+mn-lt"/>
                <a:cs typeface="+mn-lt"/>
              </a:rPr>
              <a:t>b2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</a:t>
            </a:r>
            <a:r>
              <a:rPr lang="en-US" b="1" dirty="0" smtClean="0">
                <a:ea typeface="+mn-lt"/>
                <a:cs typeface="+mn-lt"/>
              </a:rPr>
              <a:t>ase 1</a:t>
            </a:r>
            <a:r>
              <a:rPr lang="en-US" dirty="0" smtClean="0">
                <a:ea typeface="+mn-lt"/>
                <a:cs typeface="+mn-lt"/>
              </a:rPr>
              <a:t>: b1 </a:t>
            </a:r>
            <a:r>
              <a:rPr lang="en-US" dirty="0">
                <a:ea typeface="+mn-lt"/>
                <a:cs typeface="+mn-lt"/>
              </a:rPr>
              <a:t>&lt; </a:t>
            </a:r>
            <a:r>
              <a:rPr lang="en-US" dirty="0" smtClean="0">
                <a:ea typeface="+mn-lt"/>
                <a:cs typeface="+mn-lt"/>
              </a:rPr>
              <a:t>b2:</a:t>
            </a:r>
          </a:p>
          <a:p>
            <a:r>
              <a:rPr lang="en-US" dirty="0" smtClean="0">
                <a:ea typeface="+mn-lt"/>
                <a:cs typeface="+mn-lt"/>
              </a:rPr>
              <a:t>base-b2 </a:t>
            </a:r>
            <a:r>
              <a:rPr lang="en-US" dirty="0">
                <a:ea typeface="+mn-lt"/>
                <a:cs typeface="+mn-lt"/>
              </a:rPr>
              <a:t>arithmetic can be used in the conversion process. 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conversion technique involves expressing number (N)</a:t>
            </a:r>
            <a:r>
              <a:rPr lang="en-US" baseline="-25000" dirty="0">
                <a:ea typeface="+mn-lt"/>
                <a:cs typeface="+mn-lt"/>
              </a:rPr>
              <a:t>b1</a:t>
            </a:r>
            <a:r>
              <a:rPr lang="en-US" dirty="0">
                <a:ea typeface="+mn-lt"/>
                <a:cs typeface="+mn-lt"/>
              </a:rPr>
              <a:t> as a polynomial in powers of b1 and evaluating the polynomial using base-b2 arithmetic.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C687B1-8C13-4919-A6B2-4F8B6415CC4D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4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9C9CE82-CD5E-4792-9907-56D4D71BB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475" y="4242862"/>
            <a:ext cx="6975190" cy="2352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6524" y="5434885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(145)</a:t>
            </a:r>
            <a:r>
              <a:rPr lang="en-IN" baseline="-25000" dirty="0" smtClean="0"/>
              <a:t>10</a:t>
            </a:r>
            <a:r>
              <a:rPr lang="en-IN" dirty="0" smtClean="0"/>
              <a:t> == (X)</a:t>
            </a:r>
            <a:r>
              <a:rPr lang="en-IN" baseline="-25000" dirty="0" smtClean="0"/>
              <a:t>16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02268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788C1-E75C-4ECB-B5CA-EB22E8E7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Conversion Procedure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CEDDFD-5C16-4003-8BEA-A56F2276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>
                <a:ea typeface="+mn-lt"/>
                <a:cs typeface="+mn-lt"/>
              </a:rPr>
              <a:t>Case 2: b1 </a:t>
            </a:r>
            <a:r>
              <a:rPr lang="en-US" dirty="0">
                <a:ea typeface="+mn-lt"/>
                <a:cs typeface="+mn-lt"/>
              </a:rPr>
              <a:t>&gt; b2 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It </a:t>
            </a:r>
            <a:r>
              <a:rPr lang="en-US" dirty="0">
                <a:ea typeface="+mn-lt"/>
                <a:cs typeface="+mn-lt"/>
              </a:rPr>
              <a:t>is more convenient to use base-b1 arithmetic. The conversion procedure will be obtained by considering separately the integer and fractional parts of N .</a:t>
            </a:r>
          </a:p>
          <a:p>
            <a:pPr marL="457200" indent="-457200"/>
            <a:r>
              <a:rPr lang="en-US" sz="2400" dirty="0">
                <a:cs typeface="Calibri" panose="020F0502020204030204"/>
              </a:rPr>
              <a:t>Let (N)</a:t>
            </a:r>
            <a:r>
              <a:rPr lang="en-US" sz="2400" baseline="-25000" dirty="0">
                <a:cs typeface="Calibri" panose="020F0502020204030204"/>
              </a:rPr>
              <a:t>b1</a:t>
            </a:r>
            <a:r>
              <a:rPr lang="en-US" sz="2400" dirty="0">
                <a:cs typeface="Calibri" panose="020F0502020204030204"/>
              </a:rPr>
              <a:t> be an integer whose value in base </a:t>
            </a:r>
            <a:r>
              <a:rPr lang="en-US" sz="2400" dirty="0" smtClean="0">
                <a:cs typeface="Calibri" panose="020F0502020204030204"/>
              </a:rPr>
              <a:t>b2 </a:t>
            </a:r>
            <a:r>
              <a:rPr lang="en-US" sz="2400" dirty="0">
                <a:cs typeface="Calibri" panose="020F0502020204030204"/>
              </a:rPr>
              <a:t>is given by</a:t>
            </a:r>
            <a:br>
              <a:rPr lang="en-US" sz="2400" dirty="0">
                <a:cs typeface="Calibri" panose="020F0502020204030204"/>
              </a:rPr>
            </a:br>
            <a:r>
              <a:rPr lang="en-US" sz="2400" dirty="0">
                <a:cs typeface="Calibri" panose="020F0502020204030204"/>
              </a:rPr>
              <a:t/>
            </a:r>
            <a:br>
              <a:rPr lang="en-US" sz="2400" dirty="0">
                <a:cs typeface="Calibri" panose="020F0502020204030204"/>
              </a:rPr>
            </a:br>
            <a:endParaRPr lang="en-US" sz="2400" dirty="0" smtClean="0">
              <a:cs typeface="Calibri" panose="020F0502020204030204"/>
            </a:endParaRPr>
          </a:p>
          <a:p>
            <a:pPr marL="457200" indent="-457200"/>
            <a:r>
              <a:rPr lang="en-US" sz="2400" dirty="0" smtClean="0">
                <a:ea typeface="+mn-lt"/>
                <a:cs typeface="+mn-lt"/>
              </a:rPr>
              <a:t>To find the values of the a’s, let us divide the above polynomial by b2 .</a:t>
            </a:r>
            <a:br>
              <a:rPr lang="en-US" sz="2400" dirty="0" smtClean="0">
                <a:ea typeface="+mn-lt"/>
                <a:cs typeface="+mn-lt"/>
              </a:rPr>
            </a:br>
            <a:r>
              <a:rPr lang="en-US" sz="2400" dirty="0" smtClean="0">
                <a:ea typeface="+mn-lt"/>
                <a:cs typeface="+mn-lt"/>
              </a:rPr>
              <a:t/>
            </a:r>
            <a:br>
              <a:rPr lang="en-US" sz="2400" dirty="0" smtClean="0">
                <a:ea typeface="+mn-lt"/>
                <a:cs typeface="+mn-lt"/>
              </a:rPr>
            </a:br>
            <a:endParaRPr lang="en-US" sz="2400" dirty="0"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BA1340D-7BC3-4582-B6BF-B0397CAC7CE8}"/>
              </a:ext>
            </a:extLst>
          </p:cNvPr>
          <p:cNvSpPr/>
          <p:nvPr/>
        </p:nvSpPr>
        <p:spPr>
          <a:xfrm>
            <a:off x="10095781" y="6407987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6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xmlns="" id="{A928CF64-8AE0-4BBF-9A86-E3630F48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27" y="4001294"/>
            <a:ext cx="7228935" cy="659396"/>
          </a:xfrm>
          <a:prstGeom prst="rect">
            <a:avLst/>
          </a:prstGeom>
        </p:spPr>
      </p:pic>
      <p:pic>
        <p:nvPicPr>
          <p:cNvPr id="7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xmlns="" id="{599E76A3-562A-4ACF-8F77-90BF9ED45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64" y="5137141"/>
            <a:ext cx="7479668" cy="147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8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CD139-DEBB-4D25-9D53-F4F848EE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Cont'd...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2D316-3A04-43E2-9885-EF5F2CD2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Thus, the least significant digit of (N )</a:t>
            </a:r>
            <a:r>
              <a:rPr lang="en-US" baseline="-25000" dirty="0">
                <a:ea typeface="+mn-lt"/>
                <a:cs typeface="+mn-lt"/>
              </a:rPr>
              <a:t>b2</a:t>
            </a:r>
            <a:r>
              <a:rPr lang="en-US" dirty="0">
                <a:ea typeface="+mn-lt"/>
                <a:cs typeface="+mn-lt"/>
              </a:rPr>
              <a:t> , i.e., a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, is equal to the first remainder. The next most significant digit, a</a:t>
            </a:r>
            <a:r>
              <a:rPr lang="en-US" baseline="-250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 , is obtained by dividing the quotient Q</a:t>
            </a:r>
            <a:r>
              <a:rPr lang="en-US" baseline="-25000" dirty="0">
                <a:ea typeface="+mn-lt"/>
                <a:cs typeface="+mn-lt"/>
              </a:rPr>
              <a:t>0</a:t>
            </a:r>
            <a:r>
              <a:rPr lang="en-US" dirty="0">
                <a:ea typeface="+mn-lt"/>
                <a:cs typeface="+mn-lt"/>
              </a:rPr>
              <a:t> by b2 , i.e.,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remaining a’s are evaluated by repeated divisions of the quotients until Q</a:t>
            </a:r>
            <a:r>
              <a:rPr lang="en-US" baseline="-25000" dirty="0">
                <a:ea typeface="+mn-lt"/>
                <a:cs typeface="+mn-lt"/>
              </a:rPr>
              <a:t>q−1</a:t>
            </a:r>
            <a:r>
              <a:rPr lang="en-US" dirty="0">
                <a:ea typeface="+mn-lt"/>
                <a:cs typeface="+mn-lt"/>
              </a:rPr>
              <a:t> is equal to zero. </a:t>
            </a:r>
          </a:p>
          <a:p>
            <a:r>
              <a:rPr lang="en-US" dirty="0">
                <a:ea typeface="+mn-lt"/>
                <a:cs typeface="+mn-lt"/>
              </a:rPr>
              <a:t>If N is finite, the process must terminate.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76EB07F-0864-4DC0-A7DF-01CF7661E143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6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xmlns="" id="{870BFCC6-EC7C-433F-AAF7-D23EBC09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17" y="3075030"/>
            <a:ext cx="6398878" cy="145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3EEEF1-CAF8-4388-B14D-3E5C2620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Integral  Part conversion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5CAB52E-C76B-4628-8D09-81B282F2CC43}"/>
              </a:ext>
            </a:extLst>
          </p:cNvPr>
          <p:cNvSpPr/>
          <p:nvPr/>
        </p:nvSpPr>
        <p:spPr>
          <a:xfrm>
            <a:off x="10095781" y="6393610"/>
            <a:ext cx="1998451" cy="402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4/9/2020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341" y="2065371"/>
            <a:ext cx="2960867" cy="2683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6675" y="4939215"/>
            <a:ext cx="220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(548)</a:t>
            </a:r>
            <a:r>
              <a:rPr lang="en-IN" baseline="-25000" dirty="0" smtClean="0"/>
              <a:t>10</a:t>
            </a:r>
            <a:r>
              <a:rPr lang="en-IN" dirty="0" smtClean="0"/>
              <a:t> = (1044)</a:t>
            </a:r>
            <a:r>
              <a:rPr lang="en-IN" baseline="-25000" dirty="0" smtClean="0"/>
              <a:t>8</a:t>
            </a:r>
            <a:endParaRPr lang="en-IN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27" y="2065371"/>
            <a:ext cx="2109653" cy="24088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00800" y="493921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(345)</a:t>
            </a:r>
            <a:r>
              <a:rPr lang="en-IN" baseline="-25000" dirty="0" smtClean="0"/>
              <a:t>10</a:t>
            </a:r>
            <a:r>
              <a:rPr lang="en-IN" dirty="0" smtClean="0"/>
              <a:t> = (1366)</a:t>
            </a:r>
            <a:r>
              <a:rPr lang="en-IN" baseline="-25000" dirty="0" smtClean="0"/>
              <a:t>6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55791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7665400C6FC3418C47505E9F76C819" ma:contentTypeVersion="2" ma:contentTypeDescription="Create a new document." ma:contentTypeScope="" ma:versionID="d559ea32193ade8190c1dc4ea120286b">
  <xsd:schema xmlns:xsd="http://www.w3.org/2001/XMLSchema" xmlns:xs="http://www.w3.org/2001/XMLSchema" xmlns:p="http://schemas.microsoft.com/office/2006/metadata/properties" xmlns:ns2="3427c18a-c320-42b9-901c-f893cd815ef6" targetNamespace="http://schemas.microsoft.com/office/2006/metadata/properties" ma:root="true" ma:fieldsID="3344ee42885af776a25598b875520f9b" ns2:_="">
    <xsd:import namespace="3427c18a-c320-42b9-901c-f893cd815e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7c18a-c320-42b9-901c-f893cd815e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B8792C-AE5A-44CC-BA7C-C9C0784BAEE9}"/>
</file>

<file path=customXml/itemProps2.xml><?xml version="1.0" encoding="utf-8"?>
<ds:datastoreItem xmlns:ds="http://schemas.openxmlformats.org/officeDocument/2006/customXml" ds:itemID="{B02C76D0-4CF1-426F-A3AC-12D6B81E693D}"/>
</file>

<file path=customXml/itemProps3.xml><?xml version="1.0" encoding="utf-8"?>
<ds:datastoreItem xmlns:ds="http://schemas.openxmlformats.org/officeDocument/2006/customXml" ds:itemID="{31D42E73-D36D-4E95-BF3F-BBED888AF18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1090</Words>
  <Application>Microsoft Office PowerPoint</Application>
  <PresentationFormat>Widescreen</PresentationFormat>
  <Paragraphs>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Times-Roman</vt:lpstr>
      <vt:lpstr>office theme</vt:lpstr>
      <vt:lpstr>Number Systems</vt:lpstr>
      <vt:lpstr>Text Book</vt:lpstr>
      <vt:lpstr>Number System </vt:lpstr>
      <vt:lpstr>Number representation</vt:lpstr>
      <vt:lpstr>Representation of integers</vt:lpstr>
      <vt:lpstr>Conversion of bases</vt:lpstr>
      <vt:lpstr>Conversion Procedure</vt:lpstr>
      <vt:lpstr>Cont'd...</vt:lpstr>
      <vt:lpstr>Integral  Part conversion</vt:lpstr>
      <vt:lpstr>Fractional Part Conversion</vt:lpstr>
      <vt:lpstr>Fractional Part Conversion</vt:lpstr>
      <vt:lpstr>Example</vt:lpstr>
      <vt:lpstr>Binary to Octal/Hexadecimal Conversion</vt:lpstr>
      <vt:lpstr>Octal/Hexadecimal to Binary Conversion</vt:lpstr>
      <vt:lpstr>Complements of a Number</vt:lpstr>
      <vt:lpstr>PowerPoint Presentation</vt:lpstr>
      <vt:lpstr>Subtraction of Unsigned Numbers</vt:lpstr>
      <vt:lpstr>Example</vt:lpstr>
      <vt:lpstr>Signed Binary Number</vt:lpstr>
      <vt:lpstr>PowerPoint Presentation</vt:lpstr>
      <vt:lpstr>Arithmetic Addition</vt:lpstr>
      <vt:lpstr>Arithmetic Subtraction</vt:lpstr>
      <vt:lpstr>2’s Complement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Chandan Karfa</cp:lastModifiedBy>
  <cp:revision>1072</cp:revision>
  <dcterms:created xsi:type="dcterms:W3CDTF">2020-09-01T10:17:27Z</dcterms:created>
  <dcterms:modified xsi:type="dcterms:W3CDTF">2020-09-04T03:43:37Z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0x0101004C7665400C6FC3418C47505E9F76C819</vt:lpwstr>
  </property>
</Properties>
</file>