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2" r:id="rId5"/>
    <p:sldId id="273" r:id="rId6"/>
    <p:sldId id="275" r:id="rId7"/>
    <p:sldId id="276" r:id="rId8"/>
    <p:sldId id="259" r:id="rId9"/>
    <p:sldId id="260" r:id="rId10"/>
    <p:sldId id="277" r:id="rId11"/>
    <p:sldId id="261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C0E4-45EA-4242-9641-B75F4D32373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DFA8-6533-44E3-A2DF-53616F1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Binary Codes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Chandan Karfa</a:t>
            </a:r>
          </a:p>
          <a:p>
            <a:r>
              <a:rPr lang="en-US" dirty="0" smtClean="0"/>
              <a:t>CSE IIT Guwahati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3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Gray</a:t>
            </a:r>
            <a:r>
              <a:rPr lang="en-IN" dirty="0" smtClean="0"/>
              <a:t>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566" y="1510384"/>
            <a:ext cx="435315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E9FBC-35C1-4550-9349-69702C2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Binary code to gray code conversion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B9493-2A6C-43A6-9F74-DD9C645C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g</a:t>
            </a:r>
            <a:r>
              <a:rPr lang="en-US" baseline="-25000" dirty="0" err="1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· · · g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g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g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denote a code word in the (n + 1)</a:t>
            </a:r>
            <a:r>
              <a:rPr lang="en-US" baseline="30000" dirty="0" err="1">
                <a:ea typeface="+mn-lt"/>
                <a:cs typeface="+mn-lt"/>
              </a:rPr>
              <a:t>th</a:t>
            </a:r>
            <a:r>
              <a:rPr lang="en-US" dirty="0">
                <a:ea typeface="+mn-lt"/>
                <a:cs typeface="+mn-lt"/>
              </a:rPr>
              <a:t>-bit Gray code, and let b</a:t>
            </a:r>
            <a:r>
              <a:rPr lang="en-US" baseline="-25000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· · · b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b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b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designate the corresponding binary </a:t>
            </a:r>
            <a:r>
              <a:rPr lang="en-US" dirty="0" smtClean="0">
                <a:ea typeface="+mn-lt"/>
                <a:cs typeface="+mn-lt"/>
              </a:rPr>
              <a:t>number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B60566A-4460-4A2D-8212-20312E659189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="" xmlns:a16="http://schemas.microsoft.com/office/drawing/2014/main" id="{4FD9310C-BF24-435B-9E2F-DBAD305C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20" y="2807274"/>
            <a:ext cx="5978103" cy="336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2" y="3640684"/>
            <a:ext cx="4761418" cy="11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Gray</a:t>
            </a:r>
            <a:r>
              <a:rPr lang="en-IN" dirty="0" smtClean="0"/>
              <a:t> Code to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tart </a:t>
            </a:r>
            <a:r>
              <a:rPr lang="en-IN" dirty="0"/>
              <a:t>with the leftmost </a:t>
            </a:r>
            <a:r>
              <a:rPr lang="en-IN" dirty="0" smtClean="0"/>
              <a:t>digit and </a:t>
            </a:r>
            <a:r>
              <a:rPr lang="en-IN" dirty="0"/>
              <a:t>proceed to the least significant digit, setting </a:t>
            </a:r>
            <a:r>
              <a:rPr lang="en-IN" i="1" dirty="0"/>
              <a:t>bi </a:t>
            </a:r>
            <a:r>
              <a:rPr lang="en-IN" dirty="0"/>
              <a:t>= </a:t>
            </a:r>
            <a:r>
              <a:rPr lang="en-IN" i="1" dirty="0" err="1"/>
              <a:t>gi</a:t>
            </a:r>
            <a:r>
              <a:rPr lang="en-IN" i="1" dirty="0"/>
              <a:t> </a:t>
            </a:r>
            <a:r>
              <a:rPr lang="en-IN" dirty="0"/>
              <a:t>if the number of </a:t>
            </a:r>
            <a:r>
              <a:rPr lang="en-IN" dirty="0" smtClean="0"/>
              <a:t>1’s preceding </a:t>
            </a:r>
            <a:r>
              <a:rPr lang="en-IN" i="1" dirty="0" err="1"/>
              <a:t>gi</a:t>
            </a:r>
            <a:r>
              <a:rPr lang="en-IN" i="1" dirty="0"/>
              <a:t> </a:t>
            </a:r>
            <a:r>
              <a:rPr lang="en-IN" dirty="0"/>
              <a:t>is even and setting </a:t>
            </a:r>
            <a:r>
              <a:rPr lang="en-IN" i="1" dirty="0"/>
              <a:t>bi </a:t>
            </a:r>
            <a:r>
              <a:rPr lang="en-IN" dirty="0"/>
              <a:t>= </a:t>
            </a:r>
            <a:r>
              <a:rPr lang="en-IN" i="1" dirty="0" err="1" smtClean="0"/>
              <a:t>gi</a:t>
            </a:r>
            <a:r>
              <a:rPr lang="en-IN" i="1" dirty="0" smtClean="0"/>
              <a:t>’ </a:t>
            </a:r>
            <a:r>
              <a:rPr lang="en-IN" dirty="0"/>
              <a:t>if the number of 1’s preceding </a:t>
            </a:r>
            <a:r>
              <a:rPr lang="en-IN" i="1" dirty="0" err="1"/>
              <a:t>gi</a:t>
            </a:r>
            <a:r>
              <a:rPr lang="en-IN" i="1" dirty="0"/>
              <a:t> </a:t>
            </a:r>
            <a:r>
              <a:rPr lang="en-IN" dirty="0" smtClean="0"/>
              <a:t>is odd</a:t>
            </a:r>
          </a:p>
          <a:p>
            <a:r>
              <a:rPr lang="en-IN" dirty="0" err="1" smtClean="0"/>
              <a:t>Gray</a:t>
            </a:r>
            <a:r>
              <a:rPr lang="en-IN" dirty="0" smtClean="0"/>
              <a:t> </a:t>
            </a:r>
            <a:r>
              <a:rPr lang="en-IN" dirty="0"/>
              <a:t>code word 1001011 represents the binary number 1110010</a:t>
            </a:r>
          </a:p>
        </p:txBody>
      </p:sp>
    </p:spTree>
    <p:extLst>
      <p:ext uri="{BB962C8B-B14F-4D97-AF65-F5344CB8AC3E}">
        <p14:creationId xmlns:p14="http://schemas.microsoft.com/office/powerpoint/2010/main" val="177028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Reflected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70938" cy="4351338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term “reflected</a:t>
            </a:r>
            <a:r>
              <a:rPr lang="en-IN" dirty="0"/>
              <a:t>” is used to designate codes which have the property that the </a:t>
            </a:r>
            <a:r>
              <a:rPr lang="en-IN" i="1" dirty="0" smtClean="0"/>
              <a:t>n</a:t>
            </a:r>
            <a:r>
              <a:rPr lang="en-IN" dirty="0" smtClean="0"/>
              <a:t>-bit code </a:t>
            </a:r>
            <a:r>
              <a:rPr lang="en-IN" dirty="0"/>
              <a:t>can be generated by reflecting the (</a:t>
            </a:r>
            <a:r>
              <a:rPr lang="en-IN" i="1" dirty="0"/>
              <a:t>n </a:t>
            </a:r>
            <a:r>
              <a:rPr lang="en-IN" dirty="0"/>
              <a:t>− 1)</a:t>
            </a:r>
            <a:r>
              <a:rPr lang="en-IN" dirty="0" err="1"/>
              <a:t>th</a:t>
            </a:r>
            <a:r>
              <a:rPr lang="en-IN" dirty="0"/>
              <a:t>-bit </a:t>
            </a:r>
            <a:r>
              <a:rPr lang="en-IN" dirty="0" smtClean="0"/>
              <a:t>code.</a:t>
            </a:r>
          </a:p>
          <a:p>
            <a:r>
              <a:rPr lang="en-IN" dirty="0"/>
              <a:t>T</a:t>
            </a:r>
            <a:r>
              <a:rPr lang="en-IN" dirty="0" smtClean="0"/>
              <a:t>hree-bit </a:t>
            </a:r>
            <a:r>
              <a:rPr lang="en-IN" dirty="0" err="1"/>
              <a:t>Gray</a:t>
            </a:r>
            <a:r>
              <a:rPr lang="en-IN" dirty="0"/>
              <a:t> </a:t>
            </a:r>
            <a:r>
              <a:rPr lang="en-IN" dirty="0" smtClean="0"/>
              <a:t>code can </a:t>
            </a:r>
            <a:r>
              <a:rPr lang="en-IN" dirty="0"/>
              <a:t>be obtained by reflecting the two-bit code about an axis at </a:t>
            </a:r>
            <a:r>
              <a:rPr lang="en-IN" dirty="0" smtClean="0"/>
              <a:t>the end </a:t>
            </a:r>
            <a:r>
              <a:rPr lang="en-IN" dirty="0"/>
              <a:t>of the code and assigning a most significant bit of 0 above the axis and </a:t>
            </a:r>
            <a:r>
              <a:rPr lang="en-IN" dirty="0" smtClean="0"/>
              <a:t>1 below </a:t>
            </a:r>
            <a:r>
              <a:rPr lang="en-IN" dirty="0"/>
              <a:t>the axis.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496" y="1382333"/>
            <a:ext cx="3979304" cy="4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9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pPr marL="0" indent="0">
              <a:buNone/>
            </a:pPr>
            <a:r>
              <a:rPr lang="en-US" dirty="0"/>
              <a:t>    Chapter </a:t>
            </a:r>
            <a:r>
              <a:rPr lang="en-US" dirty="0" smtClean="0"/>
              <a:t>1 </a:t>
            </a:r>
            <a:r>
              <a:rPr lang="en-US" dirty="0"/>
              <a:t>of Z. </a:t>
            </a:r>
            <a:r>
              <a:rPr lang="en-US" dirty="0" err="1"/>
              <a:t>Kohavi</a:t>
            </a:r>
            <a:r>
              <a:rPr lang="en-US" dirty="0"/>
              <a:t> and N. </a:t>
            </a:r>
            <a:r>
              <a:rPr lang="en-US" dirty="0" err="1"/>
              <a:t>Jha</a:t>
            </a:r>
            <a:r>
              <a:rPr lang="en-US" dirty="0"/>
              <a:t>, Switching and Finite Automata Theory, 3rd Ed., Cambridge University Press, 2010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86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788C1-E75C-4ECB-B5CA-EB22E8E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Binary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CEDDFD-5C16-4003-8BEA-A56F2276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o simplify the problem of communication between human and machine, several codes have been devised in which decimal digits are represented by sequences of binary digits</a:t>
            </a:r>
            <a:r>
              <a:rPr lang="en-US" sz="2400" dirty="0" smtClean="0">
                <a:ea typeface="+mn-lt"/>
                <a:cs typeface="+mn-lt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ea typeface="+mn-lt"/>
                <a:cs typeface="+mn-lt"/>
              </a:rPr>
              <a:t>Weighted Code</a:t>
            </a:r>
          </a:p>
          <a:p>
            <a:pPr lvl="1">
              <a:buFontTx/>
              <a:buChar char="-"/>
            </a:pPr>
            <a:r>
              <a:rPr lang="en-US" sz="2000" dirty="0" smtClean="0">
                <a:ea typeface="+mn-lt"/>
                <a:cs typeface="+mn-lt"/>
              </a:rPr>
              <a:t>BCD</a:t>
            </a:r>
          </a:p>
          <a:p>
            <a:pPr lvl="1">
              <a:buFontTx/>
              <a:buChar char="-"/>
            </a:pPr>
            <a:r>
              <a:rPr lang="en-US" sz="2000" dirty="0" smtClean="0">
                <a:ea typeface="+mn-lt"/>
                <a:cs typeface="+mn-lt"/>
              </a:rPr>
              <a:t>Self-complementing code</a:t>
            </a:r>
          </a:p>
          <a:p>
            <a:pPr>
              <a:buFontTx/>
              <a:buChar char="-"/>
            </a:pPr>
            <a:r>
              <a:rPr lang="en-US" dirty="0" smtClean="0">
                <a:ea typeface="+mn-lt"/>
                <a:cs typeface="+mn-lt"/>
              </a:rPr>
              <a:t>Non-weighted code</a:t>
            </a:r>
          </a:p>
          <a:p>
            <a:pPr lvl="1">
              <a:buFontTx/>
              <a:buChar char="-"/>
            </a:pPr>
            <a:r>
              <a:rPr lang="en-US" dirty="0" smtClean="0">
                <a:ea typeface="+mn-lt"/>
                <a:cs typeface="+mn-lt"/>
              </a:rPr>
              <a:t>Excess-3 code</a:t>
            </a:r>
          </a:p>
          <a:p>
            <a:pPr lvl="1">
              <a:buFontTx/>
              <a:buChar char="-"/>
            </a:pPr>
            <a:r>
              <a:rPr lang="en-US" dirty="0" smtClean="0">
                <a:ea typeface="+mn-lt"/>
                <a:cs typeface="+mn-lt"/>
              </a:rPr>
              <a:t>Cycle code</a:t>
            </a:r>
          </a:p>
          <a:p>
            <a:pPr lvl="2">
              <a:buFontTx/>
              <a:buChar char="-"/>
            </a:pPr>
            <a:r>
              <a:rPr lang="en-US" dirty="0" smtClean="0">
                <a:ea typeface="+mn-lt"/>
                <a:cs typeface="+mn-lt"/>
              </a:rPr>
              <a:t>Gray code</a:t>
            </a:r>
          </a:p>
          <a:p>
            <a:pPr lvl="1">
              <a:buFontTx/>
              <a:buChar char="-"/>
            </a:pPr>
            <a:r>
              <a:rPr lang="en-US" dirty="0" smtClean="0">
                <a:ea typeface="+mn-lt"/>
                <a:cs typeface="+mn-lt"/>
              </a:rPr>
              <a:t>Reflected code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A1340D-7BC3-4582-B6BF-B0397CAC7CE8}"/>
              </a:ext>
            </a:extLst>
          </p:cNvPr>
          <p:cNvSpPr/>
          <p:nvPr/>
        </p:nvSpPr>
        <p:spPr>
          <a:xfrm>
            <a:off x="10095781" y="6407987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407884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Weighted </a:t>
            </a:r>
            <a:r>
              <a:rPr lang="en-US" dirty="0" smtClean="0">
                <a:ea typeface="+mn-lt"/>
                <a:cs typeface="+mn-lt"/>
              </a:rPr>
              <a:t>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ea typeface="+mn-lt"/>
                <a:cs typeface="+mn-lt"/>
              </a:rPr>
              <a:t>Each </a:t>
            </a:r>
            <a:r>
              <a:rPr lang="en-US" dirty="0">
                <a:ea typeface="+mn-lt"/>
                <a:cs typeface="+mn-lt"/>
              </a:rPr>
              <a:t>binary digit is assigned a decimal “weight,” and, for each group of four bits, the sum of the weights of those binary digits whose value is 1 is equal to the decimal digit which they represent.</a:t>
            </a:r>
          </a:p>
          <a:p>
            <a:pPr lvl="1"/>
            <a:r>
              <a:rPr lang="en-US" dirty="0">
                <a:ea typeface="+mn-lt"/>
                <a:cs typeface="+mn-lt"/>
              </a:rPr>
              <a:t>If w1, w2, w3, and w4 are the given weights of the binary digits and x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x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x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, x</a:t>
            </a:r>
            <a:r>
              <a:rPr lang="en-US" baseline="-25000" dirty="0">
                <a:ea typeface="+mn-lt"/>
                <a:cs typeface="+mn-lt"/>
              </a:rPr>
              <a:t>4 </a:t>
            </a:r>
            <a:r>
              <a:rPr lang="en-US" dirty="0">
                <a:ea typeface="+mn-lt"/>
                <a:cs typeface="+mn-lt"/>
              </a:rPr>
              <a:t>the corresponding digit values </a:t>
            </a:r>
            <a:r>
              <a:rPr lang="en-US" dirty="0" smtClean="0">
                <a:ea typeface="+mn-lt"/>
                <a:cs typeface="+mn-lt"/>
              </a:rPr>
              <a:t>then the </a:t>
            </a:r>
            <a:r>
              <a:rPr lang="en-US" dirty="0">
                <a:ea typeface="+mn-lt"/>
                <a:cs typeface="+mn-lt"/>
              </a:rPr>
              <a:t>decimal digit 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N </a:t>
            </a:r>
            <a:r>
              <a:rPr lang="en-US" dirty="0">
                <a:ea typeface="+mn-lt"/>
                <a:cs typeface="+mn-lt"/>
              </a:rPr>
              <a:t>= w</a:t>
            </a:r>
            <a:r>
              <a:rPr lang="en-US" baseline="-25000" dirty="0">
                <a:ea typeface="+mn-lt"/>
                <a:cs typeface="+mn-lt"/>
              </a:rPr>
              <a:t>4 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 + w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 x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 + w</a:t>
            </a:r>
            <a:r>
              <a:rPr lang="en-US" baseline="-25000" dirty="0">
                <a:ea typeface="+mn-lt"/>
                <a:cs typeface="+mn-lt"/>
              </a:rPr>
              <a:t>2 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2 </a:t>
            </a:r>
            <a:r>
              <a:rPr lang="en-US" dirty="0">
                <a:ea typeface="+mn-lt"/>
                <a:cs typeface="+mn-lt"/>
              </a:rPr>
              <a:t>+ w</a:t>
            </a:r>
            <a:r>
              <a:rPr lang="en-US" baseline="-25000" dirty="0">
                <a:ea typeface="+mn-lt"/>
                <a:cs typeface="+mn-lt"/>
              </a:rPr>
              <a:t>1 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  can be represented by the binary sequence x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sequence of binary digits that represents a decimal digit is called a code word.</a:t>
            </a:r>
            <a:br>
              <a:rPr lang="en-US" dirty="0">
                <a:ea typeface="+mn-lt"/>
                <a:cs typeface="+mn-lt"/>
              </a:rPr>
            </a:br>
            <a:endParaRPr lang="en-US" sz="2000" dirty="0">
              <a:cs typeface="Calibri" panose="020F050202020403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9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Weighted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 sequence x</a:t>
            </a:r>
            <a:r>
              <a:rPr lang="en-US" baseline="-25000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is the code word for N. </a:t>
            </a:r>
            <a:endParaRPr lang="en-US" sz="2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code word 8, 4, 2, 1 is known as Binary coded Decimal(BCD).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638"/>
            <a:ext cx="7334124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9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Self-complementing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apparent that the representations of some decimal numbers in the (2, </a:t>
            </a:r>
            <a:r>
              <a:rPr lang="en-IN" dirty="0" smtClean="0"/>
              <a:t>4, 2</a:t>
            </a:r>
            <a:r>
              <a:rPr lang="en-IN" dirty="0"/>
              <a:t>, 1) and (6</a:t>
            </a:r>
            <a:r>
              <a:rPr lang="en-IN" i="1" dirty="0"/>
              <a:t>, 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</a:t>
            </a:r>
            <a:r>
              <a:rPr lang="en-IN" dirty="0"/>
              <a:t>−3) codes are not unique.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in the (2, 4, 2, 1) </a:t>
            </a:r>
            <a:r>
              <a:rPr lang="en-IN" dirty="0" smtClean="0"/>
              <a:t>code, decimal </a:t>
            </a:r>
            <a:r>
              <a:rPr lang="en-IN" dirty="0"/>
              <a:t>7 may be represented by 1101 as well as 0111</a:t>
            </a:r>
            <a:r>
              <a:rPr lang="en-IN" dirty="0" smtClean="0"/>
              <a:t>.</a:t>
            </a:r>
          </a:p>
          <a:p>
            <a:r>
              <a:rPr lang="en-IN" dirty="0"/>
              <a:t>Adopting the </a:t>
            </a:r>
            <a:r>
              <a:rPr lang="en-IN" dirty="0" smtClean="0"/>
              <a:t>representations shown </a:t>
            </a:r>
            <a:r>
              <a:rPr lang="en-IN" dirty="0"/>
              <a:t>in </a:t>
            </a:r>
            <a:r>
              <a:rPr lang="en-IN" dirty="0" smtClean="0"/>
              <a:t>Table </a:t>
            </a:r>
            <a:r>
              <a:rPr lang="en-IN" dirty="0"/>
              <a:t>causes the codes to become self-complementing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code </a:t>
            </a:r>
            <a:r>
              <a:rPr lang="en-IN" dirty="0"/>
              <a:t>is said to be </a:t>
            </a:r>
            <a:r>
              <a:rPr lang="en-IN" i="1" dirty="0"/>
              <a:t>self-complementing </a:t>
            </a:r>
            <a:r>
              <a:rPr lang="en-IN" dirty="0"/>
              <a:t>if the code word of the “9’s </a:t>
            </a:r>
            <a:r>
              <a:rPr lang="en-IN" dirty="0" smtClean="0"/>
              <a:t>complement of </a:t>
            </a:r>
            <a:r>
              <a:rPr lang="en-IN" i="1" dirty="0"/>
              <a:t>N</a:t>
            </a:r>
            <a:r>
              <a:rPr lang="en-IN" dirty="0"/>
              <a:t>”, i.e., 9 − </a:t>
            </a:r>
            <a:r>
              <a:rPr lang="en-IN" i="1" dirty="0"/>
              <a:t>N</a:t>
            </a:r>
            <a:r>
              <a:rPr lang="en-IN" dirty="0"/>
              <a:t>, can be obtained from the code word of </a:t>
            </a:r>
            <a:r>
              <a:rPr lang="en-IN" i="1" dirty="0"/>
              <a:t>N </a:t>
            </a:r>
            <a:r>
              <a:rPr lang="en-IN" dirty="0"/>
              <a:t>by </a:t>
            </a:r>
            <a:r>
              <a:rPr lang="en-IN" dirty="0" smtClean="0"/>
              <a:t>interchanging all </a:t>
            </a:r>
            <a:r>
              <a:rPr lang="en-IN" dirty="0"/>
              <a:t>the 1’s and 0’s.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in the (6</a:t>
            </a:r>
            <a:r>
              <a:rPr lang="en-IN" i="1" dirty="0"/>
              <a:t>, 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</a:t>
            </a:r>
            <a:r>
              <a:rPr lang="en-IN" dirty="0"/>
              <a:t>−3) code, decimal 3 is </a:t>
            </a:r>
            <a:r>
              <a:rPr lang="en-IN" dirty="0" smtClean="0"/>
              <a:t>represented by </a:t>
            </a:r>
            <a:r>
              <a:rPr lang="en-IN" dirty="0"/>
              <a:t>1001 while decimal 6 is represented by 0110.</a:t>
            </a:r>
          </a:p>
        </p:txBody>
      </p:sp>
    </p:spTree>
    <p:extLst>
      <p:ext uri="{BB962C8B-B14F-4D97-AF65-F5344CB8AC3E}">
        <p14:creationId xmlns:p14="http://schemas.microsoft.com/office/powerpoint/2010/main" val="276161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Self-complementing</a:t>
            </a:r>
            <a:r>
              <a:rPr lang="en-US" dirty="0">
                <a:ea typeface="+mn-lt"/>
                <a:cs typeface="+mn-lt"/>
              </a:rPr>
              <a:t>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BCD code (8, 4, 2, 1) is not self-complementing. </a:t>
            </a:r>
            <a:endParaRPr lang="en-IN" dirty="0" smtClean="0"/>
          </a:p>
          <a:p>
            <a:pPr marL="228600" lvl="1">
              <a:spcBef>
                <a:spcPts val="1000"/>
              </a:spcBef>
            </a:pP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necessary condition for a weighted code to be self-complementing is that </a:t>
            </a:r>
            <a:r>
              <a:rPr lang="en-IN" dirty="0" smtClean="0"/>
              <a:t>the sum </a:t>
            </a:r>
            <a:r>
              <a:rPr lang="en-IN" dirty="0"/>
              <a:t>of the weights must equal 9.</a:t>
            </a:r>
          </a:p>
          <a:p>
            <a:pPr lvl="1"/>
            <a:r>
              <a:rPr lang="en-IN" dirty="0" smtClean="0"/>
              <a:t>There </a:t>
            </a:r>
            <a:r>
              <a:rPr lang="en-IN" dirty="0"/>
              <a:t>exist only four positively </a:t>
            </a:r>
            <a:r>
              <a:rPr lang="en-IN" dirty="0" smtClean="0"/>
              <a:t>weighted self-complementing </a:t>
            </a:r>
            <a:r>
              <a:rPr lang="en-IN" dirty="0"/>
              <a:t>codes, namely, (2, 4, 2, 1), (3, 3, 2, 1), (4, 3, 1, 1), and (</a:t>
            </a:r>
            <a:r>
              <a:rPr lang="en-IN" dirty="0" smtClean="0"/>
              <a:t>5, 2</a:t>
            </a:r>
            <a:r>
              <a:rPr lang="en-IN" dirty="0"/>
              <a:t>, 1, 1). </a:t>
            </a:r>
            <a:endParaRPr lang="en-IN" dirty="0" smtClean="0"/>
          </a:p>
          <a:p>
            <a:pPr lvl="1"/>
            <a:r>
              <a:rPr lang="en-IN" dirty="0" smtClean="0"/>
              <a:t>there </a:t>
            </a:r>
            <a:r>
              <a:rPr lang="en-IN" dirty="0"/>
              <a:t>exist 13 self-complementing codes with positive </a:t>
            </a:r>
            <a:r>
              <a:rPr lang="en-IN" dirty="0" smtClean="0"/>
              <a:t>and negative </a:t>
            </a:r>
            <a:r>
              <a:rPr lang="en-IN" dirty="0"/>
              <a:t>weights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2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3EEEF1-CAF8-4388-B14D-3E5C26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Nonweighted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E4AA76-2BDA-4105-88F1-37A2F1B2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210"/>
            <a:ext cx="10515600" cy="4595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There are many nonweighted binary codes, such as Excess-3 Code, Cyclic Code, Gray Code etc..</a:t>
            </a:r>
          </a:p>
          <a:p>
            <a:r>
              <a:rPr lang="en-US">
                <a:ea typeface="+mn-lt"/>
                <a:cs typeface="+mn-lt"/>
              </a:rPr>
              <a:t>The Excess-3 code is formed by adding 0011 to each BCD code word.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5CAB52E-C76B-4628-8D09-81B282F2CC43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DBCED4F-32AC-4BAC-8F13-50D4E1EB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2987209"/>
            <a:ext cx="5676181" cy="38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E9FBC-35C1-4550-9349-69702C2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n-lt"/>
                <a:cs typeface="+mn-lt"/>
              </a:rPr>
              <a:t>Cyclic </a:t>
            </a:r>
            <a:r>
              <a:rPr lang="en-US" dirty="0">
                <a:ea typeface="+mn-lt"/>
                <a:cs typeface="+mn-lt"/>
              </a:rPr>
              <a:t>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B9493-2A6C-43A6-9F74-DD9C645C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Code word having property of </a:t>
            </a:r>
            <a:r>
              <a:rPr lang="en-US" b="1" dirty="0">
                <a:ea typeface="+mn-lt"/>
                <a:cs typeface="+mn-lt"/>
              </a:rPr>
              <a:t>successive decimal integers differ in only one digit </a:t>
            </a:r>
            <a:r>
              <a:rPr lang="en-US" dirty="0">
                <a:ea typeface="+mn-lt"/>
                <a:cs typeface="+mn-lt"/>
              </a:rPr>
              <a:t>are referred to as cyclic codes.</a:t>
            </a:r>
          </a:p>
          <a:p>
            <a:r>
              <a:rPr lang="en-US" dirty="0">
                <a:cs typeface="Calibri" panose="020F0502020204030204"/>
              </a:rPr>
              <a:t>Gray code also have property of </a:t>
            </a:r>
            <a:r>
              <a:rPr lang="en-US" dirty="0">
                <a:ea typeface="+mn-lt"/>
                <a:cs typeface="+mn-lt"/>
              </a:rPr>
              <a:t>successive decimal integers differ by 1 bit, so it is also a cyclic code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IN" dirty="0"/>
              <a:t>C</a:t>
            </a:r>
            <a:r>
              <a:rPr lang="en-IN" dirty="0" smtClean="0"/>
              <a:t>ode </a:t>
            </a:r>
            <a:r>
              <a:rPr lang="en-IN" dirty="0"/>
              <a:t>useful is the simplicity of the procedure for converting from the </a:t>
            </a:r>
            <a:r>
              <a:rPr lang="en-IN" dirty="0" smtClean="0"/>
              <a:t>binary number </a:t>
            </a:r>
            <a:r>
              <a:rPr lang="en-IN" dirty="0"/>
              <a:t>system into the </a:t>
            </a:r>
            <a:r>
              <a:rPr lang="en-IN" dirty="0" err="1"/>
              <a:t>Gray</a:t>
            </a:r>
            <a:r>
              <a:rPr lang="en-IN" dirty="0"/>
              <a:t> code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B60566A-4460-4A2D-8212-20312E659189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55288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4AA4F6-DAE9-4485-AA67-AC4C57035482}"/>
</file>

<file path=customXml/itemProps2.xml><?xml version="1.0" encoding="utf-8"?>
<ds:datastoreItem xmlns:ds="http://schemas.openxmlformats.org/officeDocument/2006/customXml" ds:itemID="{63A690E5-4031-45A7-A6E7-DB7D01C8728C}"/>
</file>

<file path=customXml/itemProps3.xml><?xml version="1.0" encoding="utf-8"?>
<ds:datastoreItem xmlns:ds="http://schemas.openxmlformats.org/officeDocument/2006/customXml" ds:itemID="{87EFF1CA-D865-425F-BEB3-63C5EE36A949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Binary Codes</vt:lpstr>
      <vt:lpstr>PowerPoint Presentation</vt:lpstr>
      <vt:lpstr>Binary codes</vt:lpstr>
      <vt:lpstr>Weighted codes</vt:lpstr>
      <vt:lpstr>Weighted codes</vt:lpstr>
      <vt:lpstr>Self-complementing codes</vt:lpstr>
      <vt:lpstr>Self-complementing codes</vt:lpstr>
      <vt:lpstr>Nonweighted codes</vt:lpstr>
      <vt:lpstr>Cyclic codes</vt:lpstr>
      <vt:lpstr>Gray Code</vt:lpstr>
      <vt:lpstr>Binary code to gray code conversion</vt:lpstr>
      <vt:lpstr>Gray Code to Binary</vt:lpstr>
      <vt:lpstr>Reflected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Chandan Karfa</cp:lastModifiedBy>
  <cp:revision>12</cp:revision>
  <dcterms:created xsi:type="dcterms:W3CDTF">2020-09-03T11:59:02Z</dcterms:created>
  <dcterms:modified xsi:type="dcterms:W3CDTF">2020-09-07T03:33:57Z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