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7" r:id="rId5"/>
    <p:sldId id="258" r:id="rId6"/>
    <p:sldId id="259" r:id="rId7"/>
    <p:sldId id="260" r:id="rId8"/>
    <p:sldId id="261" r:id="rId9"/>
    <p:sldId id="278" r:id="rId10"/>
    <p:sldId id="262" r:id="rId11"/>
    <p:sldId id="279" r:id="rId12"/>
    <p:sldId id="268" r:id="rId13"/>
    <p:sldId id="267" r:id="rId14"/>
    <p:sldId id="269" r:id="rId15"/>
    <p:sldId id="271" r:id="rId16"/>
    <p:sldId id="272" r:id="rId17"/>
    <p:sldId id="263" r:id="rId18"/>
    <p:sldId id="273" r:id="rId19"/>
    <p:sldId id="274" r:id="rId20"/>
    <p:sldId id="275" r:id="rId21"/>
    <p:sldId id="276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9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4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9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4F05-437D-4C06-9CF2-AC9A45CEA10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0A0A-A9A1-41CF-82B2-43C9118AA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a typeface="+mj-lt"/>
                <a:cs typeface="+mj-lt"/>
              </a:rPr>
              <a:t>Error Detection and Correction Codes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180" y="4130072"/>
            <a:ext cx="9144000" cy="1655762"/>
          </a:xfrm>
        </p:spPr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Chandan Karfa</a:t>
            </a:r>
          </a:p>
          <a:p>
            <a:r>
              <a:rPr lang="en-IN" dirty="0" smtClean="0"/>
              <a:t>CSE, IIT Guwahati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3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Hamming Codes for error correcting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3137B-C512-493A-8E6A-ED91EE4F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1" y="14521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The basic principles in constructing a Hamming error-correcting code are as follows.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To each group of m information or message digits, k parity-checking digits, denoted </a:t>
            </a:r>
            <a:r>
              <a:rPr lang="en-US" dirty="0" smtClean="0">
                <a:ea typeface="+mn-lt"/>
                <a:cs typeface="+mn-lt"/>
              </a:rPr>
              <a:t>p1 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smtClean="0">
                <a:ea typeface="+mn-lt"/>
                <a:cs typeface="+mn-lt"/>
              </a:rPr>
              <a:t>p2 </a:t>
            </a:r>
            <a:r>
              <a:rPr lang="en-US" dirty="0">
                <a:ea typeface="+mn-lt"/>
                <a:cs typeface="+mn-lt"/>
              </a:rPr>
              <a:t>, . . . , </a:t>
            </a:r>
            <a:r>
              <a:rPr lang="en-US" dirty="0" err="1" smtClean="0">
                <a:ea typeface="+mn-lt"/>
                <a:cs typeface="+mn-lt"/>
              </a:rPr>
              <a:t>pk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, are added to form an (m + k)-digit code.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 location of each of the m + k digits within a code word is assigned a decimal value; one starts by assigning a 1 to the most significant digit and </a:t>
            </a:r>
            <a:r>
              <a:rPr lang="en-US" dirty="0" err="1">
                <a:ea typeface="+mn-lt"/>
                <a:cs typeface="+mn-lt"/>
              </a:rPr>
              <a:t>m+k</a:t>
            </a:r>
            <a:r>
              <a:rPr lang="en-US" dirty="0">
                <a:ea typeface="+mn-lt"/>
                <a:cs typeface="+mn-lt"/>
              </a:rPr>
              <a:t> to the least significant digit.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Then k parity checks are performed on selected digits of each code word. The result of each parity check is recorded as 1 or 0</a:t>
            </a:r>
            <a:r>
              <a:rPr lang="en-US" dirty="0" smtClean="0">
                <a:ea typeface="+mn-lt"/>
                <a:cs typeface="+mn-lt"/>
              </a:rPr>
              <a:t>, depending</a:t>
            </a:r>
            <a:r>
              <a:rPr lang="en-US" dirty="0">
                <a:ea typeface="+mn-lt"/>
                <a:cs typeface="+mn-lt"/>
              </a:rPr>
              <a:t>, respectively, on whether an error has or has not been detected.</a:t>
            </a:r>
            <a:endParaRPr lang="en-US" dirty="0">
              <a:cs typeface="Calibri" panose="020F0502020204030204"/>
            </a:endParaRPr>
          </a:p>
          <a:p>
            <a:pPr lvl="1" algn="just"/>
            <a:r>
              <a:rPr lang="en-US" dirty="0">
                <a:ea typeface="+mn-lt"/>
                <a:cs typeface="+mn-lt"/>
              </a:rPr>
              <a:t>If all parity checks indicate even parities then the message is correct.</a:t>
            </a:r>
            <a:endParaRPr lang="en-US" dirty="0">
              <a:cs typeface="Calibri" panose="020F0502020204030204"/>
            </a:endParaRPr>
          </a:p>
          <a:p>
            <a:pPr lvl="1" algn="just"/>
            <a:endParaRPr lang="en-US" dirty="0">
              <a:cs typeface="Calibri" panose="020F0502020204030204"/>
            </a:endParaRPr>
          </a:p>
          <a:p>
            <a:pPr lvl="1" algn="just"/>
            <a:endParaRPr lang="en-US" dirty="0">
              <a:cs typeface="Calibri" panose="020F0502020204030204"/>
            </a:endParaRPr>
          </a:p>
          <a:p>
            <a:pPr lvl="1" algn="just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069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0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2" y="249215"/>
            <a:ext cx="10515600" cy="1325563"/>
          </a:xfrm>
        </p:spPr>
        <p:txBody>
          <a:bodyPr/>
          <a:lstStyle/>
          <a:p>
            <a:r>
              <a:rPr lang="en-IN" b="1" dirty="0" smtClean="0"/>
              <a:t>Hamming Codes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82" y="1426380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The number </a:t>
            </a:r>
            <a:r>
              <a:rPr lang="en-IN" i="1" dirty="0"/>
              <a:t>k </a:t>
            </a:r>
            <a:r>
              <a:rPr lang="en-IN" dirty="0"/>
              <a:t>of digits in the position number must be large enough </a:t>
            </a:r>
            <a:r>
              <a:rPr lang="en-IN" dirty="0" smtClean="0"/>
              <a:t>to describe </a:t>
            </a:r>
            <a:r>
              <a:rPr lang="en-IN" dirty="0"/>
              <a:t>the location of any of the </a:t>
            </a:r>
            <a:r>
              <a:rPr lang="en-IN" i="1" dirty="0"/>
              <a:t>m </a:t>
            </a:r>
            <a:r>
              <a:rPr lang="en-IN" dirty="0"/>
              <a:t>+ </a:t>
            </a:r>
            <a:r>
              <a:rPr lang="en-IN" i="1" dirty="0"/>
              <a:t>k </a:t>
            </a:r>
            <a:r>
              <a:rPr lang="en-IN" dirty="0"/>
              <a:t>possible single errors, and must </a:t>
            </a:r>
            <a:r>
              <a:rPr lang="en-IN" dirty="0" smtClean="0"/>
              <a:t>in addition </a:t>
            </a:r>
            <a:r>
              <a:rPr lang="en-IN" dirty="0"/>
              <a:t>take on the value zero to describe the “no error” condition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Consequently, </a:t>
            </a:r>
            <a:r>
              <a:rPr lang="en-IN" i="1" dirty="0" smtClean="0"/>
              <a:t>k </a:t>
            </a:r>
            <a:r>
              <a:rPr lang="en-IN" dirty="0"/>
              <a:t>must satisfy the inequality 2</a:t>
            </a:r>
            <a:r>
              <a:rPr lang="en-IN" i="1" baseline="30000" dirty="0"/>
              <a:t>k</a:t>
            </a:r>
            <a:r>
              <a:rPr lang="en-IN" i="1" dirty="0"/>
              <a:t> </a:t>
            </a:r>
            <a:r>
              <a:rPr lang="en-IN" dirty="0"/>
              <a:t>≥ </a:t>
            </a:r>
            <a:r>
              <a:rPr lang="en-IN" i="1" dirty="0"/>
              <a:t>m </a:t>
            </a:r>
            <a:r>
              <a:rPr lang="en-IN" dirty="0"/>
              <a:t>+ </a:t>
            </a:r>
            <a:r>
              <a:rPr lang="en-IN" i="1" dirty="0"/>
              <a:t>k </a:t>
            </a:r>
            <a:r>
              <a:rPr lang="en-IN" dirty="0"/>
              <a:t>+ 1. </a:t>
            </a:r>
            <a:endParaRPr lang="en-IN" dirty="0" smtClean="0"/>
          </a:p>
          <a:p>
            <a:pPr lvl="1" algn="just"/>
            <a:r>
              <a:rPr lang="en-IN" dirty="0"/>
              <a:t>O</a:t>
            </a:r>
            <a:r>
              <a:rPr lang="en-IN" dirty="0" smtClean="0"/>
              <a:t>riginal </a:t>
            </a:r>
            <a:r>
              <a:rPr lang="en-IN" dirty="0"/>
              <a:t>message is in BCD where </a:t>
            </a:r>
            <a:r>
              <a:rPr lang="en-IN" i="1" dirty="0"/>
              <a:t>m </a:t>
            </a:r>
            <a:r>
              <a:rPr lang="en-IN" dirty="0"/>
              <a:t>= 4 then </a:t>
            </a:r>
            <a:r>
              <a:rPr lang="en-IN" i="1" dirty="0"/>
              <a:t>k </a:t>
            </a:r>
            <a:r>
              <a:rPr lang="en-IN" dirty="0"/>
              <a:t>= 3 </a:t>
            </a:r>
          </a:p>
          <a:p>
            <a:pPr lvl="1" algn="just"/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least three </a:t>
            </a:r>
            <a:r>
              <a:rPr lang="en-IN" dirty="0" smtClean="0"/>
              <a:t>parity checking digits </a:t>
            </a:r>
            <a:r>
              <a:rPr lang="en-IN" dirty="0"/>
              <a:t>must be added to the BCD code. </a:t>
            </a:r>
            <a:endParaRPr lang="en-IN" dirty="0" smtClean="0"/>
          </a:p>
          <a:p>
            <a:r>
              <a:rPr lang="en-IN" dirty="0"/>
              <a:t>In order to be able to specify the checking digits by means of only </a:t>
            </a:r>
            <a:r>
              <a:rPr lang="en-IN" dirty="0" smtClean="0"/>
              <a:t>message digits </a:t>
            </a:r>
            <a:r>
              <a:rPr lang="en-IN" dirty="0"/>
              <a:t>and independently of each other, they are placed in </a:t>
            </a:r>
            <a:r>
              <a:rPr lang="en-IN" dirty="0" smtClean="0"/>
              <a:t>positions 1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4</a:t>
            </a:r>
            <a:r>
              <a:rPr lang="en-IN" i="1" dirty="0"/>
              <a:t>, . . . , </a:t>
            </a:r>
            <a:r>
              <a:rPr lang="en-IN" dirty="0" smtClean="0"/>
              <a:t>2</a:t>
            </a:r>
            <a:r>
              <a:rPr lang="en-IN" baseline="30000" dirty="0" smtClean="0"/>
              <a:t>k-1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BCD: the parity bits are in </a:t>
            </a:r>
            <a:r>
              <a:rPr lang="en-IN" dirty="0"/>
              <a:t>positions 1, 2, and 4 while the remaining positions contain the original (BCD)</a:t>
            </a:r>
          </a:p>
        </p:txBody>
      </p:sp>
    </p:spTree>
    <p:extLst>
      <p:ext uri="{BB962C8B-B14F-4D97-AF65-F5344CB8AC3E}">
        <p14:creationId xmlns:p14="http://schemas.microsoft.com/office/powerpoint/2010/main" val="417878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9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Hamming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Position number: A binary </a:t>
            </a:r>
            <a:r>
              <a:rPr lang="en-IN" dirty="0"/>
              <a:t>number, </a:t>
            </a:r>
            <a:r>
              <a:rPr lang="en-IN" i="1" dirty="0"/>
              <a:t>c</a:t>
            </a:r>
            <a:r>
              <a:rPr lang="en-IN" dirty="0"/>
              <a:t>1</a:t>
            </a:r>
            <a:r>
              <a:rPr lang="en-IN" i="1" dirty="0"/>
              <a:t>c</a:t>
            </a:r>
            <a:r>
              <a:rPr lang="en-IN" dirty="0"/>
              <a:t>2 · · · </a:t>
            </a:r>
            <a:r>
              <a:rPr lang="en-IN" i="1" dirty="0" err="1"/>
              <a:t>ck</a:t>
            </a:r>
            <a:r>
              <a:rPr lang="en-IN" dirty="0"/>
              <a:t>, </a:t>
            </a:r>
            <a:r>
              <a:rPr lang="en-IN" dirty="0" smtClean="0"/>
              <a:t>whose value </a:t>
            </a:r>
            <a:r>
              <a:rPr lang="en-IN" dirty="0"/>
              <a:t>is equal to the decimal value assigned to the location of the </a:t>
            </a:r>
            <a:r>
              <a:rPr lang="en-IN" dirty="0" smtClean="0"/>
              <a:t>erroneous digit </a:t>
            </a:r>
            <a:r>
              <a:rPr lang="en-IN" dirty="0"/>
              <a:t>when an error occurs and is equal to zero if no error occurs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01" y="3123317"/>
            <a:ext cx="4325693" cy="37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Hamming Code Construction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</a:t>
            </a:r>
            <a:r>
              <a:rPr lang="en-IN" dirty="0"/>
              <a:t>an error occurs in position 1, or 3, or 5, or 7, </a:t>
            </a:r>
            <a:r>
              <a:rPr lang="en-IN" dirty="0" smtClean="0"/>
              <a:t>the least </a:t>
            </a:r>
            <a:r>
              <a:rPr lang="en-IN" dirty="0"/>
              <a:t>significant digit, i.e., </a:t>
            </a:r>
            <a:r>
              <a:rPr lang="en-IN" i="1" dirty="0"/>
              <a:t>c</a:t>
            </a:r>
            <a:r>
              <a:rPr lang="en-IN" dirty="0"/>
              <a:t>3, of the position number must be equal to 1. </a:t>
            </a:r>
            <a:endParaRPr lang="en-IN" dirty="0" smtClean="0"/>
          </a:p>
          <a:p>
            <a:r>
              <a:rPr lang="en-IN" dirty="0" smtClean="0"/>
              <a:t>If the code </a:t>
            </a:r>
            <a:r>
              <a:rPr lang="en-IN" dirty="0"/>
              <a:t>is constructed so that in every code word the digits in positions 1, 3, </a:t>
            </a:r>
            <a:r>
              <a:rPr lang="en-IN" dirty="0" smtClean="0"/>
              <a:t>5, and </a:t>
            </a:r>
            <a:r>
              <a:rPr lang="en-IN" dirty="0"/>
              <a:t>7 have even parity, then the occurrence of a single error in any of </a:t>
            </a:r>
            <a:r>
              <a:rPr lang="en-IN" dirty="0" smtClean="0"/>
              <a:t>these positions </a:t>
            </a:r>
            <a:r>
              <a:rPr lang="en-IN" dirty="0"/>
              <a:t>will cause an odd parity.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0940" y="4249081"/>
            <a:ext cx="839487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p1 is selected so as to establish even parity in positions 1, 3, 5, 7;</a:t>
            </a:r>
          </a:p>
          <a:p>
            <a:r>
              <a:rPr lang="en-IN" sz="2400" dirty="0" smtClean="0"/>
              <a:t>p2 is selected so as to establish even parity in positions 2, 3, 6, 7;</a:t>
            </a:r>
          </a:p>
          <a:p>
            <a:r>
              <a:rPr lang="en-IN" sz="2400" dirty="0" smtClean="0"/>
              <a:t>p3 is selected so as to establish even parity in positions 4, 5, 6, 7.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421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3372F-7951-47C4-8F2B-FAE28EEF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Hamming Code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AA7F1-F07F-43C7-8E32-3F06E1D5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Consider, for example, the message 0100 (i.e., decimal </a:t>
            </a:r>
            <a:r>
              <a:rPr lang="en-US" dirty="0" smtClean="0">
                <a:ea typeface="+mn-lt"/>
                <a:cs typeface="+mn-lt"/>
              </a:rPr>
              <a:t>4)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0677DFA-F039-4EBE-9ED1-9B4FD431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4" y="2370601"/>
            <a:ext cx="10621991" cy="30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1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3372F-7951-47C4-8F2B-FAE28EEF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AA7F1-F07F-43C7-8E32-3F06E1D5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Hamming code for decimal digits( 0 to 9)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68DD488-A416-4DEA-892D-3E3C3CFE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9" y="2299851"/>
            <a:ext cx="5057954" cy="42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1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Error Correction in Hamming 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 Parity check 1-3-5-7 to get c3</a:t>
            </a:r>
          </a:p>
          <a:p>
            <a:r>
              <a:rPr lang="en-IN" dirty="0" smtClean="0"/>
              <a:t>Perform parity check 2-3-6-7 to get c2</a:t>
            </a:r>
          </a:p>
          <a:p>
            <a:r>
              <a:rPr lang="en-IN" dirty="0" smtClean="0"/>
              <a:t>Perform parity check 4-5-6-7 to get c1 </a:t>
            </a:r>
          </a:p>
          <a:p>
            <a:r>
              <a:rPr lang="en-IN" dirty="0" smtClean="0"/>
              <a:t>&lt;c1 c2 c3&gt; identifies the error location in the code.</a:t>
            </a:r>
          </a:p>
          <a:p>
            <a:r>
              <a:rPr lang="en-IN" dirty="0"/>
              <a:t>To correct the error, the digit in position </a:t>
            </a:r>
            <a:r>
              <a:rPr lang="en-IN" dirty="0" smtClean="0"/>
              <a:t>&lt;c1c2c3&gt; is complemented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Transmitted code: 1101</a:t>
            </a:r>
            <a:r>
              <a:rPr lang="en-IN" dirty="0" smtClean="0">
                <a:solidFill>
                  <a:srgbClr val="0070C0"/>
                </a:solidFill>
              </a:rPr>
              <a:t>0</a:t>
            </a:r>
            <a:r>
              <a:rPr lang="en-IN" dirty="0" smtClean="0"/>
              <a:t>01</a:t>
            </a:r>
          </a:p>
          <a:p>
            <a:r>
              <a:rPr lang="en-IN" dirty="0" smtClean="0"/>
              <a:t>Received code     : 1101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95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Error Correction in Hamming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14" y="1690688"/>
            <a:ext cx="10156531" cy="2003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340180"/>
            <a:ext cx="790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&lt;c1c2c3&gt; = &lt;101&gt;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So, the error occurs in 5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correct the error, the digit in position </a:t>
            </a:r>
            <a:r>
              <a:rPr lang="en-IN" sz="2400" dirty="0" smtClean="0"/>
              <a:t>5 is complemented </a:t>
            </a:r>
            <a:r>
              <a:rPr lang="en-IN" sz="2400" dirty="0"/>
              <a:t>and the correct message 1101001 is obtained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11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</a:p>
          <a:p>
            <a:pPr marL="0" indent="0">
              <a:buNone/>
            </a:pPr>
            <a:r>
              <a:rPr lang="en-US" dirty="0" smtClean="0"/>
              <a:t>    Chapter 1 of Z. </a:t>
            </a:r>
            <a:r>
              <a:rPr lang="en-US" dirty="0" err="1" smtClean="0"/>
              <a:t>Kohavi</a:t>
            </a:r>
            <a:r>
              <a:rPr lang="en-US" dirty="0" smtClean="0"/>
              <a:t> and N. </a:t>
            </a:r>
            <a:r>
              <a:rPr lang="en-US" dirty="0" err="1" smtClean="0"/>
              <a:t>Jha</a:t>
            </a:r>
            <a:r>
              <a:rPr lang="en-US" dirty="0" smtClean="0"/>
              <a:t>, Switching and Finite Automata Theory, 3rd Ed., Cambridge University Press, 2010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514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Correctness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Theorem: </a:t>
            </a:r>
            <a:r>
              <a:rPr lang="en-IN" dirty="0" smtClean="0"/>
              <a:t>the Hamming </a:t>
            </a:r>
            <a:r>
              <a:rPr lang="en-IN" dirty="0"/>
              <a:t>code constructed </a:t>
            </a:r>
            <a:r>
              <a:rPr lang="en-IN" dirty="0" smtClean="0"/>
              <a:t>is a code </a:t>
            </a:r>
            <a:r>
              <a:rPr lang="en-IN" dirty="0"/>
              <a:t>whose distance is </a:t>
            </a:r>
            <a:r>
              <a:rPr lang="en-IN" b="1" dirty="0" smtClean="0"/>
              <a:t>three.</a:t>
            </a:r>
          </a:p>
          <a:p>
            <a:pPr marL="0" indent="0">
              <a:buNone/>
            </a:pPr>
            <a:r>
              <a:rPr lang="en-IN" b="1" dirty="0" smtClean="0"/>
              <a:t>Proof:</a:t>
            </a:r>
          </a:p>
          <a:p>
            <a:r>
              <a:rPr lang="en-IN" dirty="0"/>
              <a:t>Since each message digit appears in at least two parity checks, the parity </a:t>
            </a:r>
            <a:r>
              <a:rPr lang="en-IN" dirty="0" smtClean="0"/>
              <a:t>checks that </a:t>
            </a:r>
            <a:r>
              <a:rPr lang="en-IN" dirty="0"/>
              <a:t>involve the digit in which the two code words differ will result in </a:t>
            </a:r>
            <a:r>
              <a:rPr lang="en-IN" dirty="0" smtClean="0"/>
              <a:t>different parities.</a:t>
            </a:r>
          </a:p>
          <a:p>
            <a:r>
              <a:rPr lang="en-IN" dirty="0"/>
              <a:t>H</a:t>
            </a:r>
            <a:r>
              <a:rPr lang="en-IN" dirty="0" smtClean="0"/>
              <a:t>ence </a:t>
            </a:r>
            <a:r>
              <a:rPr lang="en-IN" dirty="0"/>
              <a:t>different checking digits will be added to the two </a:t>
            </a:r>
            <a:r>
              <a:rPr lang="en-IN" dirty="0" smtClean="0"/>
              <a:t>words </a:t>
            </a:r>
            <a:r>
              <a:rPr lang="en-IN" dirty="0"/>
              <a:t>making the distance between them equal to three.</a:t>
            </a:r>
          </a:p>
        </p:txBody>
      </p:sp>
    </p:spTree>
    <p:extLst>
      <p:ext uri="{BB962C8B-B14F-4D97-AF65-F5344CB8AC3E}">
        <p14:creationId xmlns:p14="http://schemas.microsoft.com/office/powerpoint/2010/main" val="348524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two words differ in only </a:t>
            </a:r>
            <a:r>
              <a:rPr lang="en-IN" i="1" dirty="0"/>
              <a:t>m</a:t>
            </a:r>
            <a:r>
              <a:rPr lang="en-IN" dirty="0"/>
              <a:t>1 (i.e., position 3). Parity checks 1-3-5-7 </a:t>
            </a:r>
            <a:r>
              <a:rPr lang="en-IN" dirty="0" smtClean="0"/>
              <a:t>and 2-3-6-7 </a:t>
            </a:r>
            <a:r>
              <a:rPr lang="en-IN" dirty="0"/>
              <a:t>for these two words will give different results. Therefore, the </a:t>
            </a:r>
            <a:r>
              <a:rPr lang="en-IN" dirty="0" smtClean="0"/>
              <a:t>parity checking digits </a:t>
            </a:r>
            <a:r>
              <a:rPr lang="en-IN" i="1" dirty="0"/>
              <a:t>p</a:t>
            </a:r>
            <a:r>
              <a:rPr lang="en-IN" dirty="0"/>
              <a:t>1 and </a:t>
            </a:r>
            <a:r>
              <a:rPr lang="en-IN" i="1" dirty="0"/>
              <a:t>p</a:t>
            </a:r>
            <a:r>
              <a:rPr lang="en-IN" dirty="0"/>
              <a:t>2 must be different for these words.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0" y="3685492"/>
            <a:ext cx="8019443" cy="22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23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Thank You</a:t>
            </a:r>
            <a:endParaRPr lang="en-US" dirty="0"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4ECA5A-56D0-44A7-B812-ABDCF097D79D}"/>
              </a:ext>
            </a:extLst>
          </p:cNvPr>
          <p:cNvSpPr/>
          <p:nvPr/>
        </p:nvSpPr>
        <p:spPr>
          <a:xfrm>
            <a:off x="10095781" y="6436742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11781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Error detection and 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3137B-C512-493A-8E6A-ED91EE4F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dirty="0"/>
              <a:t>T</a:t>
            </a:r>
            <a:r>
              <a:rPr lang="en-IN" dirty="0" smtClean="0"/>
              <a:t>ransmission errors </a:t>
            </a:r>
            <a:r>
              <a:rPr lang="en-IN" dirty="0"/>
              <a:t>may occur because of equipment </a:t>
            </a:r>
            <a:r>
              <a:rPr lang="en-IN" dirty="0" smtClean="0"/>
              <a:t>failure or </a:t>
            </a:r>
            <a:r>
              <a:rPr lang="en-IN" dirty="0"/>
              <a:t>noise in the transmission channel.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any practical system there is </a:t>
            </a:r>
            <a:r>
              <a:rPr lang="en-IN" dirty="0" smtClean="0"/>
              <a:t>always a </a:t>
            </a:r>
            <a:r>
              <a:rPr lang="en-IN" dirty="0"/>
              <a:t>finite probability of occurrence of a single error.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b="1" dirty="0" smtClean="0">
                <a:ea typeface="+mn-lt"/>
                <a:cs typeface="+mn-lt"/>
              </a:rPr>
              <a:t>Error-detecting </a:t>
            </a:r>
            <a:r>
              <a:rPr lang="en-US" b="1" dirty="0">
                <a:ea typeface="+mn-lt"/>
                <a:cs typeface="+mn-lt"/>
              </a:rPr>
              <a:t>codes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If a code possesses the property that the occurrence of any single error transforms a valid code word into an invalid code word, it is said to be a (single-)error-detecting code.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Error-correcting codes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In general, a code is said to be error-correcting if the correct code word can always be deduced from the erroneous word.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52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Error-detecting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3137B-C512-493A-8E6A-ED91EE4F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 code is an error-detecting code if and only if its minimum distance is two or more.</a:t>
            </a:r>
          </a:p>
          <a:p>
            <a:pPr algn="just"/>
            <a:r>
              <a:rPr lang="en-US" dirty="0" smtClean="0">
                <a:ea typeface="+mn-lt"/>
                <a:cs typeface="+mn-lt"/>
              </a:rPr>
              <a:t>If </a:t>
            </a:r>
            <a:r>
              <a:rPr lang="en-US" dirty="0">
                <a:ea typeface="+mn-lt"/>
                <a:cs typeface="+mn-lt"/>
              </a:rPr>
              <a:t>a single error occurs it transforms the valid code word into an invalid one, thus making the detection of the error straightforward.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In general, to obtain an n-bit error-detecting code, no more than half the possible 2</a:t>
            </a:r>
            <a:r>
              <a:rPr lang="en-US" baseline="30000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combinations of digits can be used. The code words are chosen in such a manner that, in order to change one valid code word into another valid code word, at least two digits must be complemented.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2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Cont'd..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3137B-C512-493A-8E6A-ED91EE4F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Some Error Detecting code such as Parity Check and 2-out-of-5 code are generally used.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D4C7136-25F8-4BFB-BF59-01B764D7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" y="2805071"/>
            <a:ext cx="5805576" cy="38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F4E51-0867-4192-B1FF-CA324097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Parity check and </a:t>
            </a:r>
            <a:r>
              <a:rPr lang="en-US">
                <a:ea typeface="+mj-lt"/>
                <a:cs typeface="+mj-lt"/>
              </a:rPr>
              <a:t>2-out-of-5 code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5A77C-F45A-44FB-8C4A-61570034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basic idea in a parity check is to add an extra digit to each code word of a given code so as to make the number of 1’s in each code word either odd or even.</a:t>
            </a:r>
          </a:p>
          <a:p>
            <a:r>
              <a:rPr lang="en-US" dirty="0">
                <a:ea typeface="+mn-lt"/>
                <a:cs typeface="+mn-lt"/>
              </a:rPr>
              <a:t>The added bit, denoted p, is called the parity bit.</a:t>
            </a:r>
          </a:p>
          <a:p>
            <a:r>
              <a:rPr lang="en-US" dirty="0">
                <a:ea typeface="+mn-lt"/>
                <a:cs typeface="+mn-lt"/>
              </a:rPr>
              <a:t>The 2-out-of-5 code consists of all 10 possible combinations of two 1’s in a five-bit code word.</a:t>
            </a:r>
          </a:p>
          <a:p>
            <a:r>
              <a:rPr lang="en-US" dirty="0">
                <a:ea typeface="+mn-lt"/>
                <a:cs typeface="+mn-lt"/>
              </a:rPr>
              <a:t>The 2-out-of-5 code is a weighted code and can be derived from the (1, 2, 4, 7) </a:t>
            </a:r>
            <a:r>
              <a:rPr lang="en-US" dirty="0" smtClean="0">
                <a:ea typeface="+mn-lt"/>
                <a:cs typeface="+mn-lt"/>
              </a:rPr>
              <a:t>code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(except 0)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9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7A36-C27A-4BFA-9265-2A605FB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Error-correcting codes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3137B-C512-493A-8E6A-ED91EE4F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For a code to be error-correcting, its minimum distance must be further increased.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If a code possesses the property that the occurrence of any single error transforms a valid code word into an invalid code word, it is said to be a (single-)error-detecting code.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If the minimum distance of a code is </a:t>
            </a:r>
            <a:r>
              <a:rPr lang="en-US" i="1" dirty="0">
                <a:ea typeface="+mn-lt"/>
                <a:cs typeface="+mn-lt"/>
              </a:rPr>
              <a:t>three</a:t>
            </a:r>
            <a:r>
              <a:rPr lang="en-US" dirty="0">
                <a:ea typeface="+mn-lt"/>
                <a:cs typeface="+mn-lt"/>
              </a:rPr>
              <a:t>, then any single error changes a valid code word into an invalid one, which is distance </a:t>
            </a:r>
            <a:r>
              <a:rPr lang="en-US" i="1" dirty="0">
                <a:solidFill>
                  <a:srgbClr val="0070C0"/>
                </a:solidFill>
                <a:ea typeface="+mn-lt"/>
                <a:cs typeface="+mn-lt"/>
              </a:rPr>
              <a:t>one away from the original code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word and </a:t>
            </a:r>
            <a:r>
              <a:rPr lang="en-US" i="1" dirty="0">
                <a:solidFill>
                  <a:srgbClr val="0070C0"/>
                </a:solidFill>
                <a:ea typeface="+mn-lt"/>
                <a:cs typeface="+mn-lt"/>
              </a:rPr>
              <a:t>distance two from any other valid code word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Similarly, a code whose minimum distance is four maybe used for either single-error correction and double-error detection or triple-error detection.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34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89D8C0-D8CB-4249-8208-15DB5C211148}"/>
</file>

<file path=customXml/itemProps2.xml><?xml version="1.0" encoding="utf-8"?>
<ds:datastoreItem xmlns:ds="http://schemas.openxmlformats.org/officeDocument/2006/customXml" ds:itemID="{307AF2C7-640A-418F-93A9-211C7FA8C7F0}"/>
</file>

<file path=customXml/itemProps3.xml><?xml version="1.0" encoding="utf-8"?>
<ds:datastoreItem xmlns:ds="http://schemas.openxmlformats.org/officeDocument/2006/customXml" ds:itemID="{C8BC52D2-8A6F-484B-A3BE-476B7FFF7663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930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Error Detection and Correction Codes</vt:lpstr>
      <vt:lpstr>PowerPoint Presentation</vt:lpstr>
      <vt:lpstr>Error detection and correction</vt:lpstr>
      <vt:lpstr>PowerPoint Presentation</vt:lpstr>
      <vt:lpstr>Error-detecting codes</vt:lpstr>
      <vt:lpstr>Cont'd..</vt:lpstr>
      <vt:lpstr>Parity check and 2-out-of-5 code </vt:lpstr>
      <vt:lpstr>Error-correcting codes </vt:lpstr>
      <vt:lpstr>PowerPoint Presentation</vt:lpstr>
      <vt:lpstr>Hamming Codes for error correcting</vt:lpstr>
      <vt:lpstr>PowerPoint Presentation</vt:lpstr>
      <vt:lpstr>Hamming Codes</vt:lpstr>
      <vt:lpstr>PowerPoint Presentation</vt:lpstr>
      <vt:lpstr>Hamming Codes</vt:lpstr>
      <vt:lpstr>Hamming Code Construction</vt:lpstr>
      <vt:lpstr>Hamming Code Construction</vt:lpstr>
      <vt:lpstr>Hamming Code</vt:lpstr>
      <vt:lpstr>Error Correction in Hamming Code</vt:lpstr>
      <vt:lpstr>Error Correction in Hamming Code</vt:lpstr>
      <vt:lpstr>Correctness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 correction Codes</dc:title>
  <dc:creator>Chandan Karfa</dc:creator>
  <cp:lastModifiedBy>Chandan Karfa</cp:lastModifiedBy>
  <cp:revision>14</cp:revision>
  <dcterms:created xsi:type="dcterms:W3CDTF">2020-09-06T15:48:30Z</dcterms:created>
  <dcterms:modified xsi:type="dcterms:W3CDTF">2021-08-06T03:23:30Z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