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0"/>
  </p:notesMasterIdLst>
  <p:handoutMasterIdLst>
    <p:handoutMasterId r:id="rId71"/>
  </p:handoutMasterIdLst>
  <p:sldIdLst>
    <p:sldId id="342" r:id="rId5"/>
    <p:sldId id="257" r:id="rId6"/>
    <p:sldId id="338" r:id="rId7"/>
    <p:sldId id="306" r:id="rId8"/>
    <p:sldId id="260" r:id="rId9"/>
    <p:sldId id="344" r:id="rId10"/>
    <p:sldId id="305" r:id="rId11"/>
    <p:sldId id="343" r:id="rId12"/>
    <p:sldId id="268" r:id="rId13"/>
    <p:sldId id="307" r:id="rId14"/>
    <p:sldId id="345" r:id="rId15"/>
    <p:sldId id="261" r:id="rId16"/>
    <p:sldId id="308" r:id="rId17"/>
    <p:sldId id="317" r:id="rId18"/>
    <p:sldId id="337" r:id="rId19"/>
    <p:sldId id="270" r:id="rId20"/>
    <p:sldId id="271" r:id="rId21"/>
    <p:sldId id="309" r:id="rId22"/>
    <p:sldId id="274" r:id="rId23"/>
    <p:sldId id="310" r:id="rId24"/>
    <p:sldId id="312" r:id="rId25"/>
    <p:sldId id="311" r:id="rId26"/>
    <p:sldId id="340" r:id="rId27"/>
    <p:sldId id="313" r:id="rId28"/>
    <p:sldId id="314" r:id="rId29"/>
    <p:sldId id="315" r:id="rId30"/>
    <p:sldId id="316" r:id="rId31"/>
    <p:sldId id="279" r:id="rId32"/>
    <p:sldId id="341" r:id="rId33"/>
    <p:sldId id="280" r:id="rId34"/>
    <p:sldId id="318" r:id="rId35"/>
    <p:sldId id="281" r:id="rId36"/>
    <p:sldId id="346" r:id="rId37"/>
    <p:sldId id="282" r:id="rId38"/>
    <p:sldId id="283" r:id="rId39"/>
    <p:sldId id="348" r:id="rId40"/>
    <p:sldId id="347" r:id="rId41"/>
    <p:sldId id="286" r:id="rId42"/>
    <p:sldId id="349" r:id="rId43"/>
    <p:sldId id="320" r:id="rId44"/>
    <p:sldId id="321" r:id="rId45"/>
    <p:sldId id="322" r:id="rId46"/>
    <p:sldId id="323" r:id="rId47"/>
    <p:sldId id="324" r:id="rId48"/>
    <p:sldId id="325" r:id="rId49"/>
    <p:sldId id="326" r:id="rId50"/>
    <p:sldId id="328" r:id="rId51"/>
    <p:sldId id="327" r:id="rId52"/>
    <p:sldId id="330" r:id="rId53"/>
    <p:sldId id="331" r:id="rId54"/>
    <p:sldId id="332" r:id="rId55"/>
    <p:sldId id="333" r:id="rId56"/>
    <p:sldId id="334" r:id="rId57"/>
    <p:sldId id="335" r:id="rId58"/>
    <p:sldId id="336" r:id="rId59"/>
    <p:sldId id="295" r:id="rId60"/>
    <p:sldId id="296" r:id="rId61"/>
    <p:sldId id="298" r:id="rId62"/>
    <p:sldId id="297" r:id="rId63"/>
    <p:sldId id="299" r:id="rId64"/>
    <p:sldId id="300" r:id="rId65"/>
    <p:sldId id="302" r:id="rId66"/>
    <p:sldId id="301" r:id="rId67"/>
    <p:sldId id="303" r:id="rId68"/>
    <p:sldId id="30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4DF22-4BB1-65C8-8F59-4AA4E0F79DFF}" v="2347" dt="2020-09-07T08:34:57.373"/>
    <p1510:client id="{88225296-819B-406B-7D97-41009AFEA9FD}" v="3761" dt="2020-09-06T17:30:42.416"/>
    <p1510:client id="{FE40F6EB-B6FA-B144-36E7-CEF7F7451087}" v="6" dt="2022-09-08T17:00:26.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70" d="100"/>
          <a:sy n="70" d="100"/>
        </p:scale>
        <p:origin x="70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JAIN" userId="S::j.pranav@iitg.ac.in::4e1fa1f1-3680-451a-a57d-ed4db5b81e48" providerId="AD" clId="Web-{FE40F6EB-B6FA-B144-36E7-CEF7F7451087}"/>
    <pc:docChg chg="modSld">
      <pc:chgData name="PRANAV JAIN" userId="S::j.pranav@iitg.ac.in::4e1fa1f1-3680-451a-a57d-ed4db5b81e48" providerId="AD" clId="Web-{FE40F6EB-B6FA-B144-36E7-CEF7F7451087}" dt="2022-09-08T17:00:26.816" v="4"/>
      <pc:docMkLst>
        <pc:docMk/>
      </pc:docMkLst>
      <pc:sldChg chg="addSp delSp modSp">
        <pc:chgData name="PRANAV JAIN" userId="S::j.pranav@iitg.ac.in::4e1fa1f1-3680-451a-a57d-ed4db5b81e48" providerId="AD" clId="Web-{FE40F6EB-B6FA-B144-36E7-CEF7F7451087}" dt="2022-09-08T17:00:26.816" v="4"/>
        <pc:sldMkLst>
          <pc:docMk/>
          <pc:sldMk cId="132884364" sldId="261"/>
        </pc:sldMkLst>
        <pc:picChg chg="add del">
          <ac:chgData name="PRANAV JAIN" userId="S::j.pranav@iitg.ac.in::4e1fa1f1-3680-451a-a57d-ed4db5b81e48" providerId="AD" clId="Web-{FE40F6EB-B6FA-B144-36E7-CEF7F7451087}" dt="2022-09-08T17:00:26.816" v="4"/>
          <ac:picMkLst>
            <pc:docMk/>
            <pc:sldMk cId="132884364" sldId="261"/>
            <ac:picMk id="4" creationId="{65647F82-F751-4EF7-B990-D230C38CE130}"/>
          </ac:picMkLst>
        </pc:picChg>
        <pc:picChg chg="add del mod">
          <ac:chgData name="PRANAV JAIN" userId="S::j.pranav@iitg.ac.in::4e1fa1f1-3680-451a-a57d-ed4db5b81e48" providerId="AD" clId="Web-{FE40F6EB-B6FA-B144-36E7-CEF7F7451087}" dt="2022-09-08T17:00:25.816" v="3"/>
          <ac:picMkLst>
            <pc:docMk/>
            <pc:sldMk cId="132884364" sldId="261"/>
            <ac:picMk id="5" creationId="{5EB9D87B-5A3D-DDFE-4341-D907F8CDFE0C}"/>
          </ac:picMkLst>
        </pc:picChg>
      </pc:sldChg>
      <pc:sldChg chg="modSp">
        <pc:chgData name="PRANAV JAIN" userId="S::j.pranav@iitg.ac.in::4e1fa1f1-3680-451a-a57d-ed4db5b81e48" providerId="AD" clId="Web-{FE40F6EB-B6FA-B144-36E7-CEF7F7451087}" dt="2022-09-08T16:55:19.311" v="0" actId="1076"/>
        <pc:sldMkLst>
          <pc:docMk/>
          <pc:sldMk cId="2531417945" sldId="305"/>
        </pc:sldMkLst>
        <pc:spChg chg="mod">
          <ac:chgData name="PRANAV JAIN" userId="S::j.pranav@iitg.ac.in::4e1fa1f1-3680-451a-a57d-ed4db5b81e48" providerId="AD" clId="Web-{FE40F6EB-B6FA-B144-36E7-CEF7F7451087}" dt="2022-09-08T16:55:19.311" v="0" actId="1076"/>
          <ac:spMkLst>
            <pc:docMk/>
            <pc:sldMk cId="2531417945" sldId="305"/>
            <ac:spMk id="2" creationId="{C64CE6D3-66C1-4F36-8089-9C5C9655405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05AE7-1042-410E-B5C9-711C13CFB11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5CB7385-43B1-4845-8E9F-0F2CB5AEA1B9}">
      <dgm:prSet/>
      <dgm:spPr/>
      <dgm:t>
        <a:bodyPr/>
        <a:lstStyle/>
        <a:p>
          <a:r>
            <a:rPr lang="en-US"/>
            <a:t>Determine all essential prime implicants and include them in the minimal expression.</a:t>
          </a:r>
        </a:p>
      </dgm:t>
    </dgm:pt>
    <dgm:pt modelId="{AB710F2A-ED5B-438A-8CEF-CA6CCDADE342}" type="parTrans" cxnId="{E0FAD062-D268-40E9-B6F8-D5F885553721}">
      <dgm:prSet/>
      <dgm:spPr/>
      <dgm:t>
        <a:bodyPr/>
        <a:lstStyle/>
        <a:p>
          <a:endParaRPr lang="en-US"/>
        </a:p>
      </dgm:t>
    </dgm:pt>
    <dgm:pt modelId="{09B37705-9A86-41BD-8560-99109CC1C9B1}" type="sibTrans" cxnId="{E0FAD062-D268-40E9-B6F8-D5F885553721}">
      <dgm:prSet/>
      <dgm:spPr/>
      <dgm:t>
        <a:bodyPr/>
        <a:lstStyle/>
        <a:p>
          <a:endParaRPr lang="en-US"/>
        </a:p>
      </dgm:t>
    </dgm:pt>
    <dgm:pt modelId="{6A3DE99A-23E5-42E2-BBB6-C33A45DDFE4E}">
      <dgm:prSet/>
      <dgm:spPr/>
      <dgm:t>
        <a:bodyPr/>
        <a:lstStyle/>
        <a:p>
          <a:r>
            <a:rPr lang="en-US"/>
            <a:t>Remove from the list of prime implicants all those that are covered by the essential prime implicants.</a:t>
          </a:r>
        </a:p>
      </dgm:t>
    </dgm:pt>
    <dgm:pt modelId="{9A1F15F2-D15B-439A-B3CD-6FC51252A68B}" type="parTrans" cxnId="{2B41EDF6-7FC0-4F59-8B82-CB75C796D710}">
      <dgm:prSet/>
      <dgm:spPr/>
      <dgm:t>
        <a:bodyPr/>
        <a:lstStyle/>
        <a:p>
          <a:endParaRPr lang="en-US"/>
        </a:p>
      </dgm:t>
    </dgm:pt>
    <dgm:pt modelId="{BFC5408B-3AF4-488B-95FD-775768C04D82}" type="sibTrans" cxnId="{2B41EDF6-7FC0-4F59-8B82-CB75C796D710}">
      <dgm:prSet/>
      <dgm:spPr/>
      <dgm:t>
        <a:bodyPr/>
        <a:lstStyle/>
        <a:p>
          <a:endParaRPr lang="en-US"/>
        </a:p>
      </dgm:t>
    </dgm:pt>
    <dgm:pt modelId="{BD47D42A-3D18-4606-A29C-5E1E2103799E}">
      <dgm:prSet/>
      <dgm:spPr/>
      <dgm:t>
        <a:bodyPr/>
        <a:lstStyle/>
        <a:p>
          <a:r>
            <a:rPr lang="en-US"/>
            <a:t>If the set derived in step 1 covers all the minterms of f then it is the unique minimal expression. </a:t>
          </a:r>
        </a:p>
      </dgm:t>
    </dgm:pt>
    <dgm:pt modelId="{FC96A0C5-F356-41A7-A927-E9338DC58645}" type="parTrans" cxnId="{29207EFA-9965-497E-9B73-4B700C6AD4B7}">
      <dgm:prSet/>
      <dgm:spPr/>
      <dgm:t>
        <a:bodyPr/>
        <a:lstStyle/>
        <a:p>
          <a:endParaRPr lang="en-US"/>
        </a:p>
      </dgm:t>
    </dgm:pt>
    <dgm:pt modelId="{3E468A19-1BEB-4BFC-93C7-D17F515D03F3}" type="sibTrans" cxnId="{29207EFA-9965-497E-9B73-4B700C6AD4B7}">
      <dgm:prSet/>
      <dgm:spPr/>
      <dgm:t>
        <a:bodyPr/>
        <a:lstStyle/>
        <a:p>
          <a:endParaRPr lang="en-US"/>
        </a:p>
      </dgm:t>
    </dgm:pt>
    <dgm:pt modelId="{F00BC307-FF96-4D5A-B311-1BF6B8B063D6}">
      <dgm:prSet/>
      <dgm:spPr/>
      <dgm:t>
        <a:bodyPr/>
        <a:lstStyle/>
        <a:p>
          <a:r>
            <a:rPr lang="en-US"/>
            <a:t>Otherwise, select additional prime implicants such that f is covered completely and such that the total number and size of the prime implicants thus added are minimal.</a:t>
          </a:r>
        </a:p>
      </dgm:t>
    </dgm:pt>
    <dgm:pt modelId="{A7A3AD5A-01EC-4AA8-94E1-796BE57ACA1E}" type="parTrans" cxnId="{72310311-3DE6-4DFB-9056-04ACF1ECAA9A}">
      <dgm:prSet/>
      <dgm:spPr/>
      <dgm:t>
        <a:bodyPr/>
        <a:lstStyle/>
        <a:p>
          <a:endParaRPr lang="en-US"/>
        </a:p>
      </dgm:t>
    </dgm:pt>
    <dgm:pt modelId="{460B2E31-E6A5-4C68-8EE1-9F311D49A5CE}" type="sibTrans" cxnId="{72310311-3DE6-4DFB-9056-04ACF1ECAA9A}">
      <dgm:prSet/>
      <dgm:spPr/>
      <dgm:t>
        <a:bodyPr/>
        <a:lstStyle/>
        <a:p>
          <a:endParaRPr lang="en-US"/>
        </a:p>
      </dgm:t>
    </dgm:pt>
    <dgm:pt modelId="{765873E1-ED7E-4A06-B2D1-9D770681111E}" type="pres">
      <dgm:prSet presAssocID="{70705AE7-1042-410E-B5C9-711C13CFB11C}" presName="outerComposite" presStyleCnt="0">
        <dgm:presLayoutVars>
          <dgm:chMax val="5"/>
          <dgm:dir/>
          <dgm:resizeHandles val="exact"/>
        </dgm:presLayoutVars>
      </dgm:prSet>
      <dgm:spPr/>
    </dgm:pt>
    <dgm:pt modelId="{FD386BD6-198D-47D4-938D-51A27D3DAFFC}" type="pres">
      <dgm:prSet presAssocID="{70705AE7-1042-410E-B5C9-711C13CFB11C}" presName="dummyMaxCanvas" presStyleCnt="0">
        <dgm:presLayoutVars/>
      </dgm:prSet>
      <dgm:spPr/>
    </dgm:pt>
    <dgm:pt modelId="{59A94562-E948-456B-80DC-6EE861D8A3B9}" type="pres">
      <dgm:prSet presAssocID="{70705AE7-1042-410E-B5C9-711C13CFB11C}" presName="FourNodes_1" presStyleLbl="node1" presStyleIdx="0" presStyleCnt="4">
        <dgm:presLayoutVars>
          <dgm:bulletEnabled val="1"/>
        </dgm:presLayoutVars>
      </dgm:prSet>
      <dgm:spPr/>
    </dgm:pt>
    <dgm:pt modelId="{1BE23F9C-78ED-491D-B7D5-23D4811E9F11}" type="pres">
      <dgm:prSet presAssocID="{70705AE7-1042-410E-B5C9-711C13CFB11C}" presName="FourNodes_2" presStyleLbl="node1" presStyleIdx="1" presStyleCnt="4">
        <dgm:presLayoutVars>
          <dgm:bulletEnabled val="1"/>
        </dgm:presLayoutVars>
      </dgm:prSet>
      <dgm:spPr/>
    </dgm:pt>
    <dgm:pt modelId="{51027401-F21E-49DA-B519-8D36F4EF9E20}" type="pres">
      <dgm:prSet presAssocID="{70705AE7-1042-410E-B5C9-711C13CFB11C}" presName="FourNodes_3" presStyleLbl="node1" presStyleIdx="2" presStyleCnt="4">
        <dgm:presLayoutVars>
          <dgm:bulletEnabled val="1"/>
        </dgm:presLayoutVars>
      </dgm:prSet>
      <dgm:spPr/>
    </dgm:pt>
    <dgm:pt modelId="{E3A63DD4-4319-4B0A-BE29-F80234779168}" type="pres">
      <dgm:prSet presAssocID="{70705AE7-1042-410E-B5C9-711C13CFB11C}" presName="FourNodes_4" presStyleLbl="node1" presStyleIdx="3" presStyleCnt="4">
        <dgm:presLayoutVars>
          <dgm:bulletEnabled val="1"/>
        </dgm:presLayoutVars>
      </dgm:prSet>
      <dgm:spPr/>
    </dgm:pt>
    <dgm:pt modelId="{9744B458-65E4-435A-AE94-824A8CC50AD4}" type="pres">
      <dgm:prSet presAssocID="{70705AE7-1042-410E-B5C9-711C13CFB11C}" presName="FourConn_1-2" presStyleLbl="fgAccFollowNode1" presStyleIdx="0" presStyleCnt="3">
        <dgm:presLayoutVars>
          <dgm:bulletEnabled val="1"/>
        </dgm:presLayoutVars>
      </dgm:prSet>
      <dgm:spPr/>
    </dgm:pt>
    <dgm:pt modelId="{2FF8BE48-7B8C-4207-A5EC-0444214BD7D9}" type="pres">
      <dgm:prSet presAssocID="{70705AE7-1042-410E-B5C9-711C13CFB11C}" presName="FourConn_2-3" presStyleLbl="fgAccFollowNode1" presStyleIdx="1" presStyleCnt="3">
        <dgm:presLayoutVars>
          <dgm:bulletEnabled val="1"/>
        </dgm:presLayoutVars>
      </dgm:prSet>
      <dgm:spPr/>
    </dgm:pt>
    <dgm:pt modelId="{12B0AD16-AF84-4EBB-9A54-2580414263A1}" type="pres">
      <dgm:prSet presAssocID="{70705AE7-1042-410E-B5C9-711C13CFB11C}" presName="FourConn_3-4" presStyleLbl="fgAccFollowNode1" presStyleIdx="2" presStyleCnt="3">
        <dgm:presLayoutVars>
          <dgm:bulletEnabled val="1"/>
        </dgm:presLayoutVars>
      </dgm:prSet>
      <dgm:spPr/>
    </dgm:pt>
    <dgm:pt modelId="{CDD49F7F-0962-4451-973D-9BEC8252BAE4}" type="pres">
      <dgm:prSet presAssocID="{70705AE7-1042-410E-B5C9-711C13CFB11C}" presName="FourNodes_1_text" presStyleLbl="node1" presStyleIdx="3" presStyleCnt="4">
        <dgm:presLayoutVars>
          <dgm:bulletEnabled val="1"/>
        </dgm:presLayoutVars>
      </dgm:prSet>
      <dgm:spPr/>
    </dgm:pt>
    <dgm:pt modelId="{30F94BEF-7E6F-448F-93C3-FB10A501C5EF}" type="pres">
      <dgm:prSet presAssocID="{70705AE7-1042-410E-B5C9-711C13CFB11C}" presName="FourNodes_2_text" presStyleLbl="node1" presStyleIdx="3" presStyleCnt="4">
        <dgm:presLayoutVars>
          <dgm:bulletEnabled val="1"/>
        </dgm:presLayoutVars>
      </dgm:prSet>
      <dgm:spPr/>
    </dgm:pt>
    <dgm:pt modelId="{5D14E548-3531-4020-9493-3D3F5BBED530}" type="pres">
      <dgm:prSet presAssocID="{70705AE7-1042-410E-B5C9-711C13CFB11C}" presName="FourNodes_3_text" presStyleLbl="node1" presStyleIdx="3" presStyleCnt="4">
        <dgm:presLayoutVars>
          <dgm:bulletEnabled val="1"/>
        </dgm:presLayoutVars>
      </dgm:prSet>
      <dgm:spPr/>
    </dgm:pt>
    <dgm:pt modelId="{FA5691FD-2850-4ED7-8CB2-D3DD2770009E}" type="pres">
      <dgm:prSet presAssocID="{70705AE7-1042-410E-B5C9-711C13CFB11C}" presName="FourNodes_4_text" presStyleLbl="node1" presStyleIdx="3" presStyleCnt="4">
        <dgm:presLayoutVars>
          <dgm:bulletEnabled val="1"/>
        </dgm:presLayoutVars>
      </dgm:prSet>
      <dgm:spPr/>
    </dgm:pt>
  </dgm:ptLst>
  <dgm:cxnLst>
    <dgm:cxn modelId="{EFC18D0F-8683-4DA7-88C5-B19BEA966E27}" type="presOf" srcId="{F00BC307-FF96-4D5A-B311-1BF6B8B063D6}" destId="{E3A63DD4-4319-4B0A-BE29-F80234779168}" srcOrd="0" destOrd="0" presId="urn:microsoft.com/office/officeart/2005/8/layout/vProcess5"/>
    <dgm:cxn modelId="{72310311-3DE6-4DFB-9056-04ACF1ECAA9A}" srcId="{70705AE7-1042-410E-B5C9-711C13CFB11C}" destId="{F00BC307-FF96-4D5A-B311-1BF6B8B063D6}" srcOrd="3" destOrd="0" parTransId="{A7A3AD5A-01EC-4AA8-94E1-796BE57ACA1E}" sibTransId="{460B2E31-E6A5-4C68-8EE1-9F311D49A5CE}"/>
    <dgm:cxn modelId="{9BF3D316-1F9D-40BA-8AF0-1BA8BFD43A00}" type="presOf" srcId="{70705AE7-1042-410E-B5C9-711C13CFB11C}" destId="{765873E1-ED7E-4A06-B2D1-9D770681111E}" srcOrd="0" destOrd="0" presId="urn:microsoft.com/office/officeart/2005/8/layout/vProcess5"/>
    <dgm:cxn modelId="{53C7C82A-82BD-4B15-BD86-CDC7CF85D760}" type="presOf" srcId="{09B37705-9A86-41BD-8560-99109CC1C9B1}" destId="{9744B458-65E4-435A-AE94-824A8CC50AD4}" srcOrd="0" destOrd="0" presId="urn:microsoft.com/office/officeart/2005/8/layout/vProcess5"/>
    <dgm:cxn modelId="{28FCDE3A-3065-41BF-B983-49BA9A9EE0AB}" type="presOf" srcId="{6A3DE99A-23E5-42E2-BBB6-C33A45DDFE4E}" destId="{30F94BEF-7E6F-448F-93C3-FB10A501C5EF}" srcOrd="1" destOrd="0" presId="urn:microsoft.com/office/officeart/2005/8/layout/vProcess5"/>
    <dgm:cxn modelId="{E0FAD062-D268-40E9-B6F8-D5F885553721}" srcId="{70705AE7-1042-410E-B5C9-711C13CFB11C}" destId="{25CB7385-43B1-4845-8E9F-0F2CB5AEA1B9}" srcOrd="0" destOrd="0" parTransId="{AB710F2A-ED5B-438A-8CEF-CA6CCDADE342}" sibTransId="{09B37705-9A86-41BD-8560-99109CC1C9B1}"/>
    <dgm:cxn modelId="{68419645-7CD8-4AF8-B0F2-33C03E7F89E5}" type="presOf" srcId="{6A3DE99A-23E5-42E2-BBB6-C33A45DDFE4E}" destId="{1BE23F9C-78ED-491D-B7D5-23D4811E9F11}" srcOrd="0" destOrd="0" presId="urn:microsoft.com/office/officeart/2005/8/layout/vProcess5"/>
    <dgm:cxn modelId="{D82FC549-54F4-40C7-A912-3493D49D8F9A}" type="presOf" srcId="{BFC5408B-3AF4-488B-95FD-775768C04D82}" destId="{2FF8BE48-7B8C-4207-A5EC-0444214BD7D9}" srcOrd="0" destOrd="0" presId="urn:microsoft.com/office/officeart/2005/8/layout/vProcess5"/>
    <dgm:cxn modelId="{7F9D716A-F52D-4DE6-BDE0-A618A226A0A5}" type="presOf" srcId="{3E468A19-1BEB-4BFC-93C7-D17F515D03F3}" destId="{12B0AD16-AF84-4EBB-9A54-2580414263A1}" srcOrd="0" destOrd="0" presId="urn:microsoft.com/office/officeart/2005/8/layout/vProcess5"/>
    <dgm:cxn modelId="{71BF2885-49D6-4402-982A-E12E0FD0BDF5}" type="presOf" srcId="{BD47D42A-3D18-4606-A29C-5E1E2103799E}" destId="{51027401-F21E-49DA-B519-8D36F4EF9E20}" srcOrd="0" destOrd="0" presId="urn:microsoft.com/office/officeart/2005/8/layout/vProcess5"/>
    <dgm:cxn modelId="{FD53028A-614E-4124-9FEC-FD58740E51C0}" type="presOf" srcId="{25CB7385-43B1-4845-8E9F-0F2CB5AEA1B9}" destId="{CDD49F7F-0962-4451-973D-9BEC8252BAE4}" srcOrd="1" destOrd="0" presId="urn:microsoft.com/office/officeart/2005/8/layout/vProcess5"/>
    <dgm:cxn modelId="{C200B8B9-7B54-40EC-A385-2DA91C207CF0}" type="presOf" srcId="{25CB7385-43B1-4845-8E9F-0F2CB5AEA1B9}" destId="{59A94562-E948-456B-80DC-6EE861D8A3B9}" srcOrd="0" destOrd="0" presId="urn:microsoft.com/office/officeart/2005/8/layout/vProcess5"/>
    <dgm:cxn modelId="{FEB1F9BA-1CB3-4090-A58D-F6492884D461}" type="presOf" srcId="{BD47D42A-3D18-4606-A29C-5E1E2103799E}" destId="{5D14E548-3531-4020-9493-3D3F5BBED530}" srcOrd="1" destOrd="0" presId="urn:microsoft.com/office/officeart/2005/8/layout/vProcess5"/>
    <dgm:cxn modelId="{2D5DBCD4-75DF-420A-A367-DF2C22230AC3}" type="presOf" srcId="{F00BC307-FF96-4D5A-B311-1BF6B8B063D6}" destId="{FA5691FD-2850-4ED7-8CB2-D3DD2770009E}" srcOrd="1" destOrd="0" presId="urn:microsoft.com/office/officeart/2005/8/layout/vProcess5"/>
    <dgm:cxn modelId="{2B41EDF6-7FC0-4F59-8B82-CB75C796D710}" srcId="{70705AE7-1042-410E-B5C9-711C13CFB11C}" destId="{6A3DE99A-23E5-42E2-BBB6-C33A45DDFE4E}" srcOrd="1" destOrd="0" parTransId="{9A1F15F2-D15B-439A-B3CD-6FC51252A68B}" sibTransId="{BFC5408B-3AF4-488B-95FD-775768C04D82}"/>
    <dgm:cxn modelId="{29207EFA-9965-497E-9B73-4B700C6AD4B7}" srcId="{70705AE7-1042-410E-B5C9-711C13CFB11C}" destId="{BD47D42A-3D18-4606-A29C-5E1E2103799E}" srcOrd="2" destOrd="0" parTransId="{FC96A0C5-F356-41A7-A927-E9338DC58645}" sibTransId="{3E468A19-1BEB-4BFC-93C7-D17F515D03F3}"/>
    <dgm:cxn modelId="{F16C9D57-3EC7-4E5F-A36C-AF40813CB3B6}" type="presParOf" srcId="{765873E1-ED7E-4A06-B2D1-9D770681111E}" destId="{FD386BD6-198D-47D4-938D-51A27D3DAFFC}" srcOrd="0" destOrd="0" presId="urn:microsoft.com/office/officeart/2005/8/layout/vProcess5"/>
    <dgm:cxn modelId="{534D12AF-BDDE-4D08-9FEC-792B177D81BA}" type="presParOf" srcId="{765873E1-ED7E-4A06-B2D1-9D770681111E}" destId="{59A94562-E948-456B-80DC-6EE861D8A3B9}" srcOrd="1" destOrd="0" presId="urn:microsoft.com/office/officeart/2005/8/layout/vProcess5"/>
    <dgm:cxn modelId="{CFDCAA74-A563-4769-9ECD-BB494D82BF8E}" type="presParOf" srcId="{765873E1-ED7E-4A06-B2D1-9D770681111E}" destId="{1BE23F9C-78ED-491D-B7D5-23D4811E9F11}" srcOrd="2" destOrd="0" presId="urn:microsoft.com/office/officeart/2005/8/layout/vProcess5"/>
    <dgm:cxn modelId="{B6ED1B37-7016-4331-B6F5-13B49B5695DE}" type="presParOf" srcId="{765873E1-ED7E-4A06-B2D1-9D770681111E}" destId="{51027401-F21E-49DA-B519-8D36F4EF9E20}" srcOrd="3" destOrd="0" presId="urn:microsoft.com/office/officeart/2005/8/layout/vProcess5"/>
    <dgm:cxn modelId="{16554058-5ECD-4930-9AC2-003D554D644A}" type="presParOf" srcId="{765873E1-ED7E-4A06-B2D1-9D770681111E}" destId="{E3A63DD4-4319-4B0A-BE29-F80234779168}" srcOrd="4" destOrd="0" presId="urn:microsoft.com/office/officeart/2005/8/layout/vProcess5"/>
    <dgm:cxn modelId="{DB92ECCE-A279-45F0-8089-0BE550F2AEB2}" type="presParOf" srcId="{765873E1-ED7E-4A06-B2D1-9D770681111E}" destId="{9744B458-65E4-435A-AE94-824A8CC50AD4}" srcOrd="5" destOrd="0" presId="urn:microsoft.com/office/officeart/2005/8/layout/vProcess5"/>
    <dgm:cxn modelId="{7367D602-8233-4ACA-95E3-C50DC95CC0FD}" type="presParOf" srcId="{765873E1-ED7E-4A06-B2D1-9D770681111E}" destId="{2FF8BE48-7B8C-4207-A5EC-0444214BD7D9}" srcOrd="6" destOrd="0" presId="urn:microsoft.com/office/officeart/2005/8/layout/vProcess5"/>
    <dgm:cxn modelId="{85525844-85B2-4E9E-A76B-D45BA960A778}" type="presParOf" srcId="{765873E1-ED7E-4A06-B2D1-9D770681111E}" destId="{12B0AD16-AF84-4EBB-9A54-2580414263A1}" srcOrd="7" destOrd="0" presId="urn:microsoft.com/office/officeart/2005/8/layout/vProcess5"/>
    <dgm:cxn modelId="{3884116C-2C9E-48AE-9552-D73AE1A00C3A}" type="presParOf" srcId="{765873E1-ED7E-4A06-B2D1-9D770681111E}" destId="{CDD49F7F-0962-4451-973D-9BEC8252BAE4}" srcOrd="8" destOrd="0" presId="urn:microsoft.com/office/officeart/2005/8/layout/vProcess5"/>
    <dgm:cxn modelId="{CB99AC29-7A0E-4BDF-9780-6393B23FCE04}" type="presParOf" srcId="{765873E1-ED7E-4A06-B2D1-9D770681111E}" destId="{30F94BEF-7E6F-448F-93C3-FB10A501C5EF}" srcOrd="9" destOrd="0" presId="urn:microsoft.com/office/officeart/2005/8/layout/vProcess5"/>
    <dgm:cxn modelId="{DA099920-5E48-49EB-894C-0122AF0DBF02}" type="presParOf" srcId="{765873E1-ED7E-4A06-B2D1-9D770681111E}" destId="{5D14E548-3531-4020-9493-3D3F5BBED530}" srcOrd="10" destOrd="0" presId="urn:microsoft.com/office/officeart/2005/8/layout/vProcess5"/>
    <dgm:cxn modelId="{CD9A8700-9F65-4C1C-B839-979B9E9A2609}" type="presParOf" srcId="{765873E1-ED7E-4A06-B2D1-9D770681111E}" destId="{FA5691FD-2850-4ED7-8CB2-D3DD277000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613DC-B28E-4A4A-B06C-1A8A2F671080}"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80F62715-96D4-49E2-8F72-6C41512CB20C}">
      <dgm:prSet/>
      <dgm:spPr/>
      <dgm:t>
        <a:bodyPr/>
        <a:lstStyle/>
        <a:p>
          <a:r>
            <a:rPr lang="en-US"/>
            <a:t>Arrange all minterms in groups, such that all terms in the same group have the same number of 1’s in their binary representation. Start with the least number of 1’s and continue with groups of increasing numbers of 1’s. The number of 1’s in a term is called the index of that term.</a:t>
          </a:r>
        </a:p>
      </dgm:t>
    </dgm:pt>
    <dgm:pt modelId="{CA23C79E-5B2C-4533-A50B-20AC7D10A6E7}" type="parTrans" cxnId="{E4F7FEEA-BBE9-41BA-B682-88798FB5C2F4}">
      <dgm:prSet/>
      <dgm:spPr/>
      <dgm:t>
        <a:bodyPr/>
        <a:lstStyle/>
        <a:p>
          <a:endParaRPr lang="en-US"/>
        </a:p>
      </dgm:t>
    </dgm:pt>
    <dgm:pt modelId="{F911192F-7DA6-4CAC-A4D8-C47AF183C906}" type="sibTrans" cxnId="{E4F7FEEA-BBE9-41BA-B682-88798FB5C2F4}">
      <dgm:prSet/>
      <dgm:spPr/>
      <dgm:t>
        <a:bodyPr/>
        <a:lstStyle/>
        <a:p>
          <a:endParaRPr lang="en-US"/>
        </a:p>
      </dgm:t>
    </dgm:pt>
    <dgm:pt modelId="{9C7DD12C-6670-4B72-8BEB-BDD98DBEF89E}">
      <dgm:prSet/>
      <dgm:spPr/>
      <dgm:t>
        <a:bodyPr/>
        <a:lstStyle/>
        <a:p>
          <a:pPr rtl="0"/>
          <a:r>
            <a:rPr lang="en-US"/>
            <a:t>Compare every term of the lowest-index group with each term in the successive group; whenever possible, combine the two terms being compared by means of the combining theorem Aa + Aa</a:t>
          </a:r>
          <a:r>
            <a:rPr lang="en-US">
              <a:latin typeface="Plantagenet Cherokee"/>
            </a:rPr>
            <a:t>' =</a:t>
          </a:r>
          <a:r>
            <a:rPr lang="en-US"/>
            <a:t> A. Repeat this by comparing each term in a group of index i with every term in the group of index i+1 until all possible applications of the combining theorem have been exhausted.</a:t>
          </a:r>
        </a:p>
      </dgm:t>
    </dgm:pt>
    <dgm:pt modelId="{FE55CE6E-15D6-440E-ABB4-99ED2991C599}" type="parTrans" cxnId="{CC4BFB09-8478-47ED-A86A-51A1DEAB6131}">
      <dgm:prSet/>
      <dgm:spPr/>
      <dgm:t>
        <a:bodyPr/>
        <a:lstStyle/>
        <a:p>
          <a:endParaRPr lang="en-US"/>
        </a:p>
      </dgm:t>
    </dgm:pt>
    <dgm:pt modelId="{BC2931BD-A70D-44EF-965D-FF01792BEF57}" type="sibTrans" cxnId="{CC4BFB09-8478-47ED-A86A-51A1DEAB6131}">
      <dgm:prSet/>
      <dgm:spPr/>
      <dgm:t>
        <a:bodyPr/>
        <a:lstStyle/>
        <a:p>
          <a:endParaRPr lang="en-US"/>
        </a:p>
      </dgm:t>
    </dgm:pt>
    <dgm:pt modelId="{A1442103-377C-41CB-89A4-8F0EA37DBD17}">
      <dgm:prSet/>
      <dgm:spPr/>
      <dgm:t>
        <a:bodyPr/>
        <a:lstStyle/>
        <a:p>
          <a:r>
            <a:rPr lang="en-US"/>
            <a:t>Now compare the terms generated in step 2, in the same fashion: a new term is generated by combining two terms that differ by only a single 1 and whose dashes are in the same position. The process continues until no further combinations are possible. The remaining unchecked terms constitute the set of prime implicants of the function.</a:t>
          </a:r>
        </a:p>
      </dgm:t>
    </dgm:pt>
    <dgm:pt modelId="{14D72899-001D-4F32-8B5C-FA097A4DA645}" type="parTrans" cxnId="{FCF9BE58-F5B7-4996-B245-9795D6F30E3F}">
      <dgm:prSet/>
      <dgm:spPr/>
      <dgm:t>
        <a:bodyPr/>
        <a:lstStyle/>
        <a:p>
          <a:endParaRPr lang="en-US"/>
        </a:p>
      </dgm:t>
    </dgm:pt>
    <dgm:pt modelId="{2A49CEBB-359F-4E1F-9390-BC19DB565794}" type="sibTrans" cxnId="{FCF9BE58-F5B7-4996-B245-9795D6F30E3F}">
      <dgm:prSet/>
      <dgm:spPr/>
      <dgm:t>
        <a:bodyPr/>
        <a:lstStyle/>
        <a:p>
          <a:endParaRPr lang="en-US"/>
        </a:p>
      </dgm:t>
    </dgm:pt>
    <dgm:pt modelId="{081D8BF7-A943-4570-B6C1-2E298574F09A}" type="pres">
      <dgm:prSet presAssocID="{A2A613DC-B28E-4A4A-B06C-1A8A2F671080}" presName="Name0" presStyleCnt="0">
        <dgm:presLayoutVars>
          <dgm:dir/>
          <dgm:resizeHandles val="exact"/>
        </dgm:presLayoutVars>
      </dgm:prSet>
      <dgm:spPr/>
    </dgm:pt>
    <dgm:pt modelId="{54525DB6-1326-4687-9257-217519130EE8}" type="pres">
      <dgm:prSet presAssocID="{80F62715-96D4-49E2-8F72-6C41512CB20C}" presName="node" presStyleLbl="node1" presStyleIdx="0" presStyleCnt="3">
        <dgm:presLayoutVars>
          <dgm:bulletEnabled val="1"/>
        </dgm:presLayoutVars>
      </dgm:prSet>
      <dgm:spPr/>
    </dgm:pt>
    <dgm:pt modelId="{D30CE430-C880-4E84-840C-2175EB9A5318}" type="pres">
      <dgm:prSet presAssocID="{F911192F-7DA6-4CAC-A4D8-C47AF183C906}" presName="sibTrans" presStyleLbl="sibTrans2D1" presStyleIdx="0" presStyleCnt="2"/>
      <dgm:spPr/>
    </dgm:pt>
    <dgm:pt modelId="{5C29D205-8CD8-4D59-A701-3D36EBD315B2}" type="pres">
      <dgm:prSet presAssocID="{F911192F-7DA6-4CAC-A4D8-C47AF183C906}" presName="connectorText" presStyleLbl="sibTrans2D1" presStyleIdx="0" presStyleCnt="2"/>
      <dgm:spPr/>
    </dgm:pt>
    <dgm:pt modelId="{70F26775-579C-4F3D-B286-69B463E4F682}" type="pres">
      <dgm:prSet presAssocID="{9C7DD12C-6670-4B72-8BEB-BDD98DBEF89E}" presName="node" presStyleLbl="node1" presStyleIdx="1" presStyleCnt="3">
        <dgm:presLayoutVars>
          <dgm:bulletEnabled val="1"/>
        </dgm:presLayoutVars>
      </dgm:prSet>
      <dgm:spPr/>
    </dgm:pt>
    <dgm:pt modelId="{DCA868BD-9DD9-42C1-AFAE-840A74816BEB}" type="pres">
      <dgm:prSet presAssocID="{BC2931BD-A70D-44EF-965D-FF01792BEF57}" presName="sibTrans" presStyleLbl="sibTrans2D1" presStyleIdx="1" presStyleCnt="2"/>
      <dgm:spPr/>
    </dgm:pt>
    <dgm:pt modelId="{FDFDC695-ACF4-4F4D-A1D3-DC8FA69CAEEA}" type="pres">
      <dgm:prSet presAssocID="{BC2931BD-A70D-44EF-965D-FF01792BEF57}" presName="connectorText" presStyleLbl="sibTrans2D1" presStyleIdx="1" presStyleCnt="2"/>
      <dgm:spPr/>
    </dgm:pt>
    <dgm:pt modelId="{367B4436-0910-4F72-9BC1-8495618DADA9}" type="pres">
      <dgm:prSet presAssocID="{A1442103-377C-41CB-89A4-8F0EA37DBD17}" presName="node" presStyleLbl="node1" presStyleIdx="2" presStyleCnt="3">
        <dgm:presLayoutVars>
          <dgm:bulletEnabled val="1"/>
        </dgm:presLayoutVars>
      </dgm:prSet>
      <dgm:spPr/>
    </dgm:pt>
  </dgm:ptLst>
  <dgm:cxnLst>
    <dgm:cxn modelId="{CFBEF700-3385-43B6-AB81-63854B17FB44}" type="presOf" srcId="{BC2931BD-A70D-44EF-965D-FF01792BEF57}" destId="{FDFDC695-ACF4-4F4D-A1D3-DC8FA69CAEEA}" srcOrd="1" destOrd="0" presId="urn:microsoft.com/office/officeart/2005/8/layout/process1"/>
    <dgm:cxn modelId="{CC4BFB09-8478-47ED-A86A-51A1DEAB6131}" srcId="{A2A613DC-B28E-4A4A-B06C-1A8A2F671080}" destId="{9C7DD12C-6670-4B72-8BEB-BDD98DBEF89E}" srcOrd="1" destOrd="0" parTransId="{FE55CE6E-15D6-440E-ABB4-99ED2991C599}" sibTransId="{BC2931BD-A70D-44EF-965D-FF01792BEF57}"/>
    <dgm:cxn modelId="{AD2D151D-9CBA-49F8-A0E4-62F3351D3C65}" type="presOf" srcId="{F911192F-7DA6-4CAC-A4D8-C47AF183C906}" destId="{5C29D205-8CD8-4D59-A701-3D36EBD315B2}" srcOrd="1" destOrd="0" presId="urn:microsoft.com/office/officeart/2005/8/layout/process1"/>
    <dgm:cxn modelId="{B3131D21-29FB-4A31-A5D0-821FE483109F}" type="presOf" srcId="{80F62715-96D4-49E2-8F72-6C41512CB20C}" destId="{54525DB6-1326-4687-9257-217519130EE8}" srcOrd="0" destOrd="0" presId="urn:microsoft.com/office/officeart/2005/8/layout/process1"/>
    <dgm:cxn modelId="{F8D58D36-305B-4B7B-B65C-7B1CEEDDEE83}" type="presOf" srcId="{9C7DD12C-6670-4B72-8BEB-BDD98DBEF89E}" destId="{70F26775-579C-4F3D-B286-69B463E4F682}" srcOrd="0" destOrd="0" presId="urn:microsoft.com/office/officeart/2005/8/layout/process1"/>
    <dgm:cxn modelId="{FCF9BE58-F5B7-4996-B245-9795D6F30E3F}" srcId="{A2A613DC-B28E-4A4A-B06C-1A8A2F671080}" destId="{A1442103-377C-41CB-89A4-8F0EA37DBD17}" srcOrd="2" destOrd="0" parTransId="{14D72899-001D-4F32-8B5C-FA097A4DA645}" sibTransId="{2A49CEBB-359F-4E1F-9390-BC19DB565794}"/>
    <dgm:cxn modelId="{5813CC7C-DA1A-4504-8249-98245EE23C28}" type="presOf" srcId="{A1442103-377C-41CB-89A4-8F0EA37DBD17}" destId="{367B4436-0910-4F72-9BC1-8495618DADA9}" srcOrd="0" destOrd="0" presId="urn:microsoft.com/office/officeart/2005/8/layout/process1"/>
    <dgm:cxn modelId="{525E629B-BCC9-4A80-9930-9E3D1F52CB1A}" type="presOf" srcId="{F911192F-7DA6-4CAC-A4D8-C47AF183C906}" destId="{D30CE430-C880-4E84-840C-2175EB9A5318}" srcOrd="0" destOrd="0" presId="urn:microsoft.com/office/officeart/2005/8/layout/process1"/>
    <dgm:cxn modelId="{0BFC6AC4-2A5E-45B5-A778-7EAA1605CDC5}" type="presOf" srcId="{A2A613DC-B28E-4A4A-B06C-1A8A2F671080}" destId="{081D8BF7-A943-4570-B6C1-2E298574F09A}" srcOrd="0" destOrd="0" presId="urn:microsoft.com/office/officeart/2005/8/layout/process1"/>
    <dgm:cxn modelId="{E4F7FEEA-BBE9-41BA-B682-88798FB5C2F4}" srcId="{A2A613DC-B28E-4A4A-B06C-1A8A2F671080}" destId="{80F62715-96D4-49E2-8F72-6C41512CB20C}" srcOrd="0" destOrd="0" parTransId="{CA23C79E-5B2C-4533-A50B-20AC7D10A6E7}" sibTransId="{F911192F-7DA6-4CAC-A4D8-C47AF183C906}"/>
    <dgm:cxn modelId="{EDD0B4F7-856E-4591-BF8E-AC6E3356D93E}" type="presOf" srcId="{BC2931BD-A70D-44EF-965D-FF01792BEF57}" destId="{DCA868BD-9DD9-42C1-AFAE-840A74816BEB}" srcOrd="0" destOrd="0" presId="urn:microsoft.com/office/officeart/2005/8/layout/process1"/>
    <dgm:cxn modelId="{94DB8048-3F9A-4676-96F8-D0024288E78F}" type="presParOf" srcId="{081D8BF7-A943-4570-B6C1-2E298574F09A}" destId="{54525DB6-1326-4687-9257-217519130EE8}" srcOrd="0" destOrd="0" presId="urn:microsoft.com/office/officeart/2005/8/layout/process1"/>
    <dgm:cxn modelId="{4145FAE8-9ED2-4608-81C3-3A516B2768E8}" type="presParOf" srcId="{081D8BF7-A943-4570-B6C1-2E298574F09A}" destId="{D30CE430-C880-4E84-840C-2175EB9A5318}" srcOrd="1" destOrd="0" presId="urn:microsoft.com/office/officeart/2005/8/layout/process1"/>
    <dgm:cxn modelId="{F2774673-983C-4B2F-84E5-AE768A10C0B2}" type="presParOf" srcId="{D30CE430-C880-4E84-840C-2175EB9A5318}" destId="{5C29D205-8CD8-4D59-A701-3D36EBD315B2}" srcOrd="0" destOrd="0" presId="urn:microsoft.com/office/officeart/2005/8/layout/process1"/>
    <dgm:cxn modelId="{6E88287A-8F78-42C1-94BB-C99C8FBB9C65}" type="presParOf" srcId="{081D8BF7-A943-4570-B6C1-2E298574F09A}" destId="{70F26775-579C-4F3D-B286-69B463E4F682}" srcOrd="2" destOrd="0" presId="urn:microsoft.com/office/officeart/2005/8/layout/process1"/>
    <dgm:cxn modelId="{12079205-971A-45E0-B51F-00F2125D9AF1}" type="presParOf" srcId="{081D8BF7-A943-4570-B6C1-2E298574F09A}" destId="{DCA868BD-9DD9-42C1-AFAE-840A74816BEB}" srcOrd="3" destOrd="0" presId="urn:microsoft.com/office/officeart/2005/8/layout/process1"/>
    <dgm:cxn modelId="{7CFE8679-7F14-4B5B-B443-7B230A18E7F8}" type="presParOf" srcId="{DCA868BD-9DD9-42C1-AFAE-840A74816BEB}" destId="{FDFDC695-ACF4-4F4D-A1D3-DC8FA69CAEEA}" srcOrd="0" destOrd="0" presId="urn:microsoft.com/office/officeart/2005/8/layout/process1"/>
    <dgm:cxn modelId="{0055C3EE-5927-4A17-A76C-166DA3CA6213}" type="presParOf" srcId="{081D8BF7-A943-4570-B6C1-2E298574F09A}" destId="{367B4436-0910-4F72-9BC1-8495618DADA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4562-E948-456B-80DC-6EE861D8A3B9}">
      <dsp:nvSpPr>
        <dsp:cNvPr id="0" name=""/>
        <dsp:cNvSpPr/>
      </dsp:nvSpPr>
      <dsp:spPr>
        <a:xfrm>
          <a:off x="0" y="0"/>
          <a:ext cx="4893868" cy="1253276"/>
        </a:xfrm>
        <a:prstGeom prst="roundRect">
          <a:avLst>
            <a:gd name="adj" fmla="val 10000"/>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Determine all essential prime implicants and include them in the minimal expression.</a:t>
          </a:r>
        </a:p>
      </dsp:txBody>
      <dsp:txXfrm>
        <a:off x="36707" y="36707"/>
        <a:ext cx="3435584" cy="1179862"/>
      </dsp:txXfrm>
    </dsp:sp>
    <dsp:sp modelId="{1BE23F9C-78ED-491D-B7D5-23D4811E9F11}">
      <dsp:nvSpPr>
        <dsp:cNvPr id="0" name=""/>
        <dsp:cNvSpPr/>
      </dsp:nvSpPr>
      <dsp:spPr>
        <a:xfrm>
          <a:off x="409861" y="1481145"/>
          <a:ext cx="4893868" cy="1253276"/>
        </a:xfrm>
        <a:prstGeom prst="roundRect">
          <a:avLst>
            <a:gd name="adj" fmla="val 10000"/>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Remove from the list of prime implicants all those that are covered by the essential prime implicants.</a:t>
          </a:r>
        </a:p>
      </dsp:txBody>
      <dsp:txXfrm>
        <a:off x="446568" y="1517852"/>
        <a:ext cx="3595963" cy="1179862"/>
      </dsp:txXfrm>
    </dsp:sp>
    <dsp:sp modelId="{51027401-F21E-49DA-B519-8D36F4EF9E20}">
      <dsp:nvSpPr>
        <dsp:cNvPr id="0" name=""/>
        <dsp:cNvSpPr/>
      </dsp:nvSpPr>
      <dsp:spPr>
        <a:xfrm>
          <a:off x="813605" y="2962290"/>
          <a:ext cx="4893868" cy="1253276"/>
        </a:xfrm>
        <a:prstGeom prst="roundRect">
          <a:avLst>
            <a:gd name="adj" fmla="val 10000"/>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If the set derived in step 1 covers all the minterms of f then it is the unique minimal expression. </a:t>
          </a:r>
        </a:p>
      </dsp:txBody>
      <dsp:txXfrm>
        <a:off x="850312" y="2998997"/>
        <a:ext cx="3602080" cy="1179862"/>
      </dsp:txXfrm>
    </dsp:sp>
    <dsp:sp modelId="{E3A63DD4-4319-4B0A-BE29-F80234779168}">
      <dsp:nvSpPr>
        <dsp:cNvPr id="0" name=""/>
        <dsp:cNvSpPr/>
      </dsp:nvSpPr>
      <dsp:spPr>
        <a:xfrm>
          <a:off x="1223467" y="4443435"/>
          <a:ext cx="4893868" cy="1253276"/>
        </a:xfrm>
        <a:prstGeom prst="roundRect">
          <a:avLst>
            <a:gd name="adj" fmla="val 10000"/>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Otherwise, select additional prime implicants such that f is covered completely and such that the total number and size of the prime implicants thus added are minimal.</a:t>
          </a:r>
        </a:p>
      </dsp:txBody>
      <dsp:txXfrm>
        <a:off x="1260174" y="4480142"/>
        <a:ext cx="3595963" cy="1179862"/>
      </dsp:txXfrm>
    </dsp:sp>
    <dsp:sp modelId="{9744B458-65E4-435A-AE94-824A8CC50AD4}">
      <dsp:nvSpPr>
        <dsp:cNvPr id="0" name=""/>
        <dsp:cNvSpPr/>
      </dsp:nvSpPr>
      <dsp:spPr>
        <a:xfrm>
          <a:off x="4079238" y="959895"/>
          <a:ext cx="814629" cy="814629"/>
        </a:xfrm>
        <a:prstGeom prst="downArrow">
          <a:avLst>
            <a:gd name="adj1" fmla="val 55000"/>
            <a:gd name="adj2" fmla="val 45000"/>
          </a:avLst>
        </a:prstGeom>
        <a:solidFill>
          <a:schemeClr val="accent2">
            <a:tint val="40000"/>
            <a:alpha val="90000"/>
            <a:hueOff val="0"/>
            <a:satOff val="0"/>
            <a:lumOff val="0"/>
            <a:alphaOff val="0"/>
          </a:schemeClr>
        </a:solidFill>
        <a:ln w="48000" cap="flat" cmpd="thickThin"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262530" y="959895"/>
        <a:ext cx="448045" cy="613008"/>
      </dsp:txXfrm>
    </dsp:sp>
    <dsp:sp modelId="{2FF8BE48-7B8C-4207-A5EC-0444214BD7D9}">
      <dsp:nvSpPr>
        <dsp:cNvPr id="0" name=""/>
        <dsp:cNvSpPr/>
      </dsp:nvSpPr>
      <dsp:spPr>
        <a:xfrm>
          <a:off x="4489100" y="2441041"/>
          <a:ext cx="814629" cy="814629"/>
        </a:xfrm>
        <a:prstGeom prst="downArrow">
          <a:avLst>
            <a:gd name="adj1" fmla="val 55000"/>
            <a:gd name="adj2" fmla="val 45000"/>
          </a:avLst>
        </a:prstGeom>
        <a:solidFill>
          <a:schemeClr val="accent3">
            <a:tint val="40000"/>
            <a:alpha val="90000"/>
            <a:hueOff val="0"/>
            <a:satOff val="0"/>
            <a:lumOff val="0"/>
            <a:alphaOff val="0"/>
          </a:schemeClr>
        </a:solidFill>
        <a:ln w="48000" cap="flat" cmpd="thickThin"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672392" y="2441041"/>
        <a:ext cx="448045" cy="613008"/>
      </dsp:txXfrm>
    </dsp:sp>
    <dsp:sp modelId="{12B0AD16-AF84-4EBB-9A54-2580414263A1}">
      <dsp:nvSpPr>
        <dsp:cNvPr id="0" name=""/>
        <dsp:cNvSpPr/>
      </dsp:nvSpPr>
      <dsp:spPr>
        <a:xfrm>
          <a:off x="4892844" y="3922186"/>
          <a:ext cx="814629" cy="814629"/>
        </a:xfrm>
        <a:prstGeom prst="downArrow">
          <a:avLst>
            <a:gd name="adj1" fmla="val 55000"/>
            <a:gd name="adj2" fmla="val 45000"/>
          </a:avLst>
        </a:prstGeom>
        <a:solidFill>
          <a:schemeClr val="accent4">
            <a:tint val="40000"/>
            <a:alpha val="90000"/>
            <a:hueOff val="0"/>
            <a:satOff val="0"/>
            <a:lumOff val="0"/>
            <a:alphaOff val="0"/>
          </a:schemeClr>
        </a:solidFill>
        <a:ln w="48000" cap="flat" cmpd="thickThin"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076136" y="3922186"/>
        <a:ext cx="448045" cy="613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25DB6-1326-4687-9257-217519130EE8}">
      <dsp:nvSpPr>
        <dsp:cNvPr id="0" name=""/>
        <dsp:cNvSpPr/>
      </dsp:nvSpPr>
      <dsp:spPr>
        <a:xfrm>
          <a:off x="10026" y="96712"/>
          <a:ext cx="2996693" cy="4157912"/>
        </a:xfrm>
        <a:prstGeom prst="roundRect">
          <a:avLst>
            <a:gd name="adj" fmla="val 10000"/>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Arrange all minterms in groups, such that all terms in the same group have the same number of 1’s in their binary representation. Start with the least number of 1’s and continue with groups of increasing numbers of 1’s. The number of 1’s in a term is called the index of that term.</a:t>
          </a:r>
        </a:p>
      </dsp:txBody>
      <dsp:txXfrm>
        <a:off x="97796" y="184482"/>
        <a:ext cx="2821153" cy="3982372"/>
      </dsp:txXfrm>
    </dsp:sp>
    <dsp:sp modelId="{D30CE430-C880-4E84-840C-2175EB9A5318}">
      <dsp:nvSpPr>
        <dsp:cNvPr id="0" name=""/>
        <dsp:cNvSpPr/>
      </dsp:nvSpPr>
      <dsp:spPr>
        <a:xfrm>
          <a:off x="3306388" y="1804079"/>
          <a:ext cx="635298" cy="7431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06388" y="1952715"/>
        <a:ext cx="444709" cy="445907"/>
      </dsp:txXfrm>
    </dsp:sp>
    <dsp:sp modelId="{70F26775-579C-4F3D-B286-69B463E4F682}">
      <dsp:nvSpPr>
        <dsp:cNvPr id="0" name=""/>
        <dsp:cNvSpPr/>
      </dsp:nvSpPr>
      <dsp:spPr>
        <a:xfrm>
          <a:off x="4205396" y="96712"/>
          <a:ext cx="2996693" cy="4157912"/>
        </a:xfrm>
        <a:prstGeom prst="roundRect">
          <a:avLst>
            <a:gd name="adj" fmla="val 10000"/>
          </a:avLst>
        </a:prstGeom>
        <a:solidFill>
          <a:schemeClr val="accent2">
            <a:hueOff val="3548044"/>
            <a:satOff val="1316"/>
            <a:lumOff val="-3824"/>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Compare every term of the lowest-index group with each term in the successive group; whenever possible, combine the two terms being compared by means of the combining theorem Aa + Aa</a:t>
          </a:r>
          <a:r>
            <a:rPr lang="en-US" sz="1700" kern="1200">
              <a:latin typeface="Plantagenet Cherokee"/>
            </a:rPr>
            <a:t>' =</a:t>
          </a:r>
          <a:r>
            <a:rPr lang="en-US" sz="1700" kern="1200"/>
            <a:t> A. Repeat this by comparing each term in a group of index i with every term in the group of index i+1 until all possible applications of the combining theorem have been exhausted.</a:t>
          </a:r>
        </a:p>
      </dsp:txBody>
      <dsp:txXfrm>
        <a:off x="4293166" y="184482"/>
        <a:ext cx="2821153" cy="3982372"/>
      </dsp:txXfrm>
    </dsp:sp>
    <dsp:sp modelId="{DCA868BD-9DD9-42C1-AFAE-840A74816BEB}">
      <dsp:nvSpPr>
        <dsp:cNvPr id="0" name=""/>
        <dsp:cNvSpPr/>
      </dsp:nvSpPr>
      <dsp:spPr>
        <a:xfrm>
          <a:off x="7501759" y="1804079"/>
          <a:ext cx="635298" cy="743179"/>
        </a:xfrm>
        <a:prstGeom prst="rightArrow">
          <a:avLst>
            <a:gd name="adj1" fmla="val 60000"/>
            <a:gd name="adj2" fmla="val 50000"/>
          </a:avLst>
        </a:prstGeom>
        <a:solidFill>
          <a:schemeClr val="accent2">
            <a:hueOff val="7096088"/>
            <a:satOff val="2633"/>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501759" y="1952715"/>
        <a:ext cx="444709" cy="445907"/>
      </dsp:txXfrm>
    </dsp:sp>
    <dsp:sp modelId="{367B4436-0910-4F72-9BC1-8495618DADA9}">
      <dsp:nvSpPr>
        <dsp:cNvPr id="0" name=""/>
        <dsp:cNvSpPr/>
      </dsp:nvSpPr>
      <dsp:spPr>
        <a:xfrm>
          <a:off x="8400767" y="96712"/>
          <a:ext cx="2996693" cy="4157912"/>
        </a:xfrm>
        <a:prstGeom prst="roundRect">
          <a:avLst>
            <a:gd name="adj" fmla="val 10000"/>
          </a:avLst>
        </a:prstGeom>
        <a:solidFill>
          <a:schemeClr val="accent2">
            <a:hueOff val="7096088"/>
            <a:satOff val="2633"/>
            <a:lumOff val="-764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Now compare the terms generated in step 2, in the same fashion: a new term is generated by combining two terms that differ by only a single 1 and whose dashes are in the same position. The process continues until no further combinations are possible. The remaining unchecked terms constitute the set of prime implicants of the function.</a:t>
          </a:r>
        </a:p>
      </dsp:txBody>
      <dsp:txXfrm>
        <a:off x="8488537" y="184482"/>
        <a:ext cx="2821153" cy="398237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7089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73179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27500916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9/8/2022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9/8/2022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9/8/2022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9/8/2022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9/8/2022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9/8/2022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9/8/2022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9/8/2022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9/8/2022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9/8/2022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9/8/2022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9/8/2022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220" y="608462"/>
            <a:ext cx="10816422" cy="1274928"/>
          </a:xfrm>
        </p:spPr>
        <p:txBody>
          <a:bodyPr>
            <a:noAutofit/>
          </a:bodyPr>
          <a:lstStyle/>
          <a:p>
            <a:r>
              <a:rPr lang="en-US" sz="4000" dirty="0"/>
              <a:t>MINIMIZATION OF SWITCHING FUNCTIONS</a:t>
            </a:r>
            <a:endParaRPr lang="en-IN" sz="4000" dirty="0"/>
          </a:p>
        </p:txBody>
      </p:sp>
      <p:sp>
        <p:nvSpPr>
          <p:cNvPr id="3" name="Content Placeholder 2"/>
          <p:cNvSpPr>
            <a:spLocks noGrp="1"/>
          </p:cNvSpPr>
          <p:nvPr>
            <p:ph idx="1"/>
          </p:nvPr>
        </p:nvSpPr>
        <p:spPr>
          <a:xfrm>
            <a:off x="3220302" y="3292522"/>
            <a:ext cx="4749989" cy="1702558"/>
          </a:xfrm>
        </p:spPr>
        <p:txBody>
          <a:bodyPr>
            <a:noAutofit/>
          </a:bodyPr>
          <a:lstStyle/>
          <a:p>
            <a:pPr marL="0" indent="0">
              <a:buNone/>
            </a:pPr>
            <a:r>
              <a:rPr lang="en-US" sz="3200" b="1" dirty="0"/>
              <a:t>Dr. Chandan Karfa</a:t>
            </a:r>
          </a:p>
          <a:p>
            <a:pPr marL="0" indent="0">
              <a:buNone/>
            </a:pPr>
            <a:r>
              <a:rPr lang="en-US" sz="3200" b="1" dirty="0"/>
              <a:t>CSE IIT Guwahati</a:t>
            </a:r>
          </a:p>
          <a:p>
            <a:pPr marL="0" indent="0">
              <a:buNone/>
            </a:pPr>
            <a:endParaRPr lang="en-IN" sz="3200" b="1" dirty="0"/>
          </a:p>
        </p:txBody>
      </p:sp>
    </p:spTree>
    <p:extLst>
      <p:ext uri="{BB962C8B-B14F-4D97-AF65-F5344CB8AC3E}">
        <p14:creationId xmlns:p14="http://schemas.microsoft.com/office/powerpoint/2010/main" val="397865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Karnaugh</a:t>
            </a:r>
            <a:r>
              <a:rPr lang="en-US" dirty="0"/>
              <a:t> Map Method</a:t>
            </a: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we must cover all the 1-cells with the smallest number of cubes in such a way that each cube is as large as possible.</a:t>
            </a:r>
          </a:p>
          <a:p>
            <a:r>
              <a:rPr lang="en-US" dirty="0">
                <a:latin typeface="Calibri" panose="020F0502020204030204" pitchFamily="34" charset="0"/>
                <a:cs typeface="Calibri" panose="020F0502020204030204" pitchFamily="34" charset="0"/>
              </a:rPr>
              <a:t>a cube contained in a larger cube must never be selected.</a:t>
            </a:r>
          </a:p>
          <a:p>
            <a:r>
              <a:rPr lang="en-US" dirty="0">
                <a:latin typeface="Calibri" panose="020F0502020204030204" pitchFamily="34" charset="0"/>
                <a:cs typeface="Calibri" panose="020F0502020204030204" pitchFamily="34" charset="0"/>
              </a:rPr>
              <a:t>If there is more than one way of covering the map (i.e., its 1-cells) with the minimal number of cubes, we must select a covering that consists of larger cubes. </a:t>
            </a:r>
          </a:p>
          <a:p>
            <a:r>
              <a:rPr lang="en-US" dirty="0">
                <a:latin typeface="Calibri" panose="020F0502020204030204" pitchFamily="34" charset="0"/>
                <a:cs typeface="Calibri" panose="020F0502020204030204" pitchFamily="34" charset="0"/>
              </a:rPr>
              <a:t>Such a selection guarantees that the corresponding expression is indeed minimal and that no other expression containing the same number of terms, but fewer literals, exists</a:t>
            </a:r>
            <a:endParaRPr lang="en-US" b="1" u="sng"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4873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Karnaugh</a:t>
            </a:r>
            <a:r>
              <a:rPr lang="en-US" dirty="0"/>
              <a:t> Map Method</a:t>
            </a:r>
            <a:endParaRPr lang="en-IN" dirty="0"/>
          </a:p>
        </p:txBody>
      </p:sp>
      <p:sp>
        <p:nvSpPr>
          <p:cNvPr id="3" name="Content Placeholder 2"/>
          <p:cNvSpPr>
            <a:spLocks noGrp="1"/>
          </p:cNvSpPr>
          <p:nvPr>
            <p:ph idx="1"/>
          </p:nvPr>
        </p:nvSpPr>
        <p:spPr/>
        <p:txBody>
          <a:bodyPr/>
          <a:lstStyle/>
          <a:p>
            <a:pPr marL="0" indent="0">
              <a:buNone/>
            </a:pPr>
            <a:r>
              <a:rPr lang="en-US" b="1" u="sng" dirty="0">
                <a:latin typeface="Calibri" panose="020F0502020204030204" pitchFamily="34" charset="0"/>
                <a:cs typeface="Calibri" panose="020F0502020204030204" pitchFamily="34" charset="0"/>
              </a:rPr>
              <a:t>RULES FOR OBTAINING A SIMPLE EXPRESSION-</a:t>
            </a:r>
          </a:p>
          <a:p>
            <a:pPr marL="457200" indent="-457200" algn="just">
              <a:buAutoNum type="arabicPeriod"/>
            </a:pPr>
            <a:r>
              <a:rPr lang="en-US" dirty="0">
                <a:latin typeface="Calibri" panose="020F0502020204030204" pitchFamily="34" charset="0"/>
                <a:ea typeface="+mn-lt"/>
                <a:cs typeface="Calibri" panose="020F0502020204030204" pitchFamily="34" charset="0"/>
              </a:rPr>
              <a:t>Start by covering with cubes those 1-cells that cannot be combined with any other 1-cell, and continue to those which have only a single adjacent 1-cell and thus can form cubes of only two 1-cells.</a:t>
            </a:r>
            <a:endParaRPr lang="en-US" dirty="0">
              <a:latin typeface="Calibri" panose="020F0502020204030204" pitchFamily="34" charset="0"/>
              <a:cs typeface="Calibri" panose="020F0502020204030204" pitchFamily="34" charset="0"/>
            </a:endParaRPr>
          </a:p>
          <a:p>
            <a:pPr marL="457200" indent="-457200" algn="just">
              <a:buAutoNum type="arabicPeriod"/>
            </a:pPr>
            <a:r>
              <a:rPr lang="en-US" dirty="0">
                <a:latin typeface="Calibri" panose="020F0502020204030204" pitchFamily="34" charset="0"/>
                <a:ea typeface="+mn-lt"/>
                <a:cs typeface="Calibri" panose="020F0502020204030204" pitchFamily="34" charset="0"/>
              </a:rPr>
              <a:t>Next, combine those 1-cells that yield cubes of four but are not part of any cube of eight cells, and so on.</a:t>
            </a:r>
            <a:endParaRPr lang="en-US" dirty="0">
              <a:latin typeface="Calibri" panose="020F0502020204030204" pitchFamily="34" charset="0"/>
              <a:cs typeface="Calibri" panose="020F0502020204030204" pitchFamily="34" charset="0"/>
            </a:endParaRPr>
          </a:p>
          <a:p>
            <a:pPr marL="457200" indent="-457200" algn="just">
              <a:buAutoNum type="arabicPeriod"/>
            </a:pPr>
            <a:r>
              <a:rPr lang="en-US" dirty="0">
                <a:latin typeface="Calibri" panose="020F0502020204030204" pitchFamily="34" charset="0"/>
                <a:ea typeface="+mn-lt"/>
                <a:cs typeface="Calibri" panose="020F0502020204030204" pitchFamily="34" charset="0"/>
              </a:rPr>
              <a:t>A minimal expression is one that corresponds to a collection of cubes that are as large and as few in number as possible, such that every 1-cell in the map of the function is covered by at least one cube.</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5270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7240" y="731519"/>
            <a:ext cx="2845191" cy="3237579"/>
          </a:xfrm>
        </p:spPr>
        <p:txBody>
          <a:bodyPr>
            <a:normAutofit/>
          </a:bodyPr>
          <a:lstStyle/>
          <a:p>
            <a:r>
              <a:rPr lang="en-US" sz="3800" dirty="0">
                <a:solidFill>
                  <a:srgbClr val="FFFFFF"/>
                </a:solidFill>
              </a:rPr>
              <a:t>Example-</a:t>
            </a:r>
          </a:p>
        </p:txBody>
      </p:sp>
      <p:pic>
        <p:nvPicPr>
          <p:cNvPr id="4" name="Picture 4" descr="A screenshot of a cell phone&#10;&#10;Description automatically generated">
            <a:extLst>
              <a:ext uri="{FF2B5EF4-FFF2-40B4-BE49-F238E27FC236}">
                <a16:creationId xmlns:a16="http://schemas.microsoft.com/office/drawing/2014/main" id="{65647F82-F751-4EF7-B990-D230C38CE130}"/>
              </a:ext>
            </a:extLst>
          </p:cNvPr>
          <p:cNvPicPr>
            <a:picLocks noChangeAspect="1"/>
          </p:cNvPicPr>
          <p:nvPr/>
        </p:nvPicPr>
        <p:blipFill rotWithShape="1">
          <a:blip r:embed="rId3"/>
          <a:srcRect t="7015" r="-1" b="-1"/>
          <a:stretch/>
        </p:blipFill>
        <p:spPr>
          <a:xfrm>
            <a:off x="218054" y="311579"/>
            <a:ext cx="7680450" cy="3802932"/>
          </a:xfrm>
          <a:prstGeom prst="rect">
            <a:avLst/>
          </a:prstGeom>
        </p:spPr>
      </p:pic>
      <p:sp>
        <p:nvSpPr>
          <p:cNvPr id="3" name="Text Placeholder 2"/>
          <p:cNvSpPr>
            <a:spLocks noGrp="1"/>
          </p:cNvSpPr>
          <p:nvPr>
            <p:ph idx="1"/>
          </p:nvPr>
        </p:nvSpPr>
        <p:spPr>
          <a:xfrm>
            <a:off x="539483" y="4389038"/>
            <a:ext cx="7037591" cy="1389972"/>
          </a:xfrm>
        </p:spPr>
        <p:txBody>
          <a:bodyPr vert="horz" lIns="0" tIns="45720" rIns="0" bIns="45720" rtlCol="0" anchor="ctr">
            <a:normAutofit/>
          </a:bodyPr>
          <a:lstStyle/>
          <a:p>
            <a:pPr>
              <a:buFont typeface="Arial" panose="05000000000000000000" pitchFamily="2" charset="2"/>
              <a:buChar char="•"/>
            </a:pPr>
            <a:r>
              <a:rPr lang="en-US" sz="1800" dirty="0">
                <a:ea typeface="+mn-lt"/>
                <a:cs typeface="+mn-lt"/>
              </a:rPr>
              <a:t>Given a function f (w, x, y, z) = </a:t>
            </a:r>
            <a:r>
              <a:rPr lang="en-US" sz="1800" b="1" dirty="0">
                <a:ea typeface="+mn-lt"/>
                <a:cs typeface="+mn-lt"/>
              </a:rPr>
              <a:t>Σ</a:t>
            </a:r>
            <a:r>
              <a:rPr lang="en-US" sz="1800" dirty="0">
                <a:ea typeface="+mn-lt"/>
                <a:cs typeface="+mn-lt"/>
              </a:rPr>
              <a:t>(0, 4, 5, 7, 8, 9, 13, 15). We can obtain two irredundant expressions for this using k-map.</a:t>
            </a:r>
            <a:endParaRPr lang="en-US" sz="1800"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r>
              <a:rPr lang="en-US" b="1" dirty="0"/>
              <a:t>There exist two more irredundant expressions for f in the last example, but neither of them is minimal. Identify them. </a:t>
            </a:r>
          </a:p>
        </p:txBody>
      </p:sp>
    </p:spTree>
    <p:extLst>
      <p:ext uri="{BB962C8B-B14F-4D97-AF65-F5344CB8AC3E}">
        <p14:creationId xmlns:p14="http://schemas.microsoft.com/office/powerpoint/2010/main" val="140090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ea typeface="+mn-lt"/>
                <a:cs typeface="+mn-lt"/>
              </a:rPr>
              <a:t>The function f(w, x, y, z) = </a:t>
            </a:r>
            <a:r>
              <a:rPr lang="en-US" b="1" dirty="0">
                <a:ea typeface="+mn-lt"/>
                <a:cs typeface="+mn-lt"/>
              </a:rPr>
              <a:t>Σ</a:t>
            </a:r>
            <a:r>
              <a:rPr lang="en-US" dirty="0">
                <a:ea typeface="+mn-lt"/>
                <a:cs typeface="+mn-lt"/>
              </a:rPr>
              <a:t>(1, 5, 6, 7, 11, 12, 13, 15) has only one irredundant form, as opposed to the preceding example. This unique minimal expression is derived from fig. and is found to be f=</a:t>
            </a:r>
            <a:r>
              <a:rPr lang="en-US" dirty="0" err="1">
                <a:ea typeface="+mn-lt"/>
                <a:cs typeface="+mn-lt"/>
              </a:rPr>
              <a:t>wxy</a:t>
            </a:r>
            <a:r>
              <a:rPr lang="en-US" dirty="0">
                <a:ea typeface="+mn-lt"/>
                <a:cs typeface="+mn-lt"/>
              </a:rPr>
              <a:t>'+ </a:t>
            </a:r>
            <a:r>
              <a:rPr lang="en-US" dirty="0" err="1">
                <a:ea typeface="+mn-lt"/>
                <a:cs typeface="+mn-lt"/>
              </a:rPr>
              <a:t>wyz</a:t>
            </a:r>
            <a:r>
              <a:rPr lang="en-US" dirty="0">
                <a:ea typeface="+mn-lt"/>
                <a:cs typeface="+mn-lt"/>
              </a:rPr>
              <a:t> + </a:t>
            </a:r>
            <a:r>
              <a:rPr lang="en-US" dirty="0" err="1">
                <a:ea typeface="+mn-lt"/>
                <a:cs typeface="+mn-lt"/>
              </a:rPr>
              <a:t>w'xy</a:t>
            </a:r>
            <a:r>
              <a:rPr lang="en-US" dirty="0">
                <a:ea typeface="+mn-lt"/>
                <a:cs typeface="+mn-lt"/>
              </a:rPr>
              <a:t> + </a:t>
            </a:r>
            <a:r>
              <a:rPr lang="en-US" dirty="0" err="1">
                <a:ea typeface="+mn-lt"/>
                <a:cs typeface="+mn-lt"/>
              </a:rPr>
              <a:t>w'y'z</a:t>
            </a:r>
            <a:r>
              <a:rPr lang="en-US" dirty="0">
                <a:ea typeface="+mn-lt"/>
                <a:cs typeface="+mn-lt"/>
              </a:rPr>
              <a:t>. Note that the dotted cube </a:t>
            </a:r>
            <a:r>
              <a:rPr lang="en-US" dirty="0" err="1">
                <a:ea typeface="+mn-lt"/>
                <a:cs typeface="+mn-lt"/>
              </a:rPr>
              <a:t>xz</a:t>
            </a:r>
            <a:r>
              <a:rPr lang="en-US" dirty="0">
                <a:ea typeface="+mn-lt"/>
                <a:cs typeface="+mn-lt"/>
              </a:rPr>
              <a:t> of four 1’s becomes redundant if rule 1 is followed, since all its cells are covered by the other cubes.</a:t>
            </a:r>
            <a:endParaRPr lang="en-US" dirty="0"/>
          </a:p>
          <a:p>
            <a:endParaRPr lang="en-US" dirty="0"/>
          </a:p>
        </p:txBody>
      </p:sp>
      <p:pic>
        <p:nvPicPr>
          <p:cNvPr id="4" name="Picture 4" descr="A close up of text on a white background&#10;&#10;Description automatically generated">
            <a:extLst>
              <a:ext uri="{FF2B5EF4-FFF2-40B4-BE49-F238E27FC236}">
                <a16:creationId xmlns:a16="http://schemas.microsoft.com/office/drawing/2014/main" id="{8A2FC80F-0E2F-495D-B9D8-FAB5DF663D67}"/>
              </a:ext>
            </a:extLst>
          </p:cNvPr>
          <p:cNvPicPr>
            <a:picLocks noChangeAspect="1"/>
          </p:cNvPicPr>
          <p:nvPr/>
        </p:nvPicPr>
        <p:blipFill>
          <a:blip r:embed="rId2"/>
          <a:stretch>
            <a:fillRect/>
          </a:stretch>
        </p:blipFill>
        <p:spPr>
          <a:xfrm>
            <a:off x="2669284" y="2983584"/>
            <a:ext cx="3425957" cy="3188616"/>
          </a:xfrm>
          <a:prstGeom prst="rect">
            <a:avLst/>
          </a:prstGeom>
        </p:spPr>
      </p:pic>
    </p:spTree>
    <p:extLst>
      <p:ext uri="{BB962C8B-B14F-4D97-AF65-F5344CB8AC3E}">
        <p14:creationId xmlns:p14="http://schemas.microsoft.com/office/powerpoint/2010/main" val="297330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Determination of the minimal product of sums</a:t>
            </a:r>
            <a:endParaRPr lang="en-US" dirty="0"/>
          </a:p>
        </p:txBody>
      </p:sp>
      <p:sp>
        <p:nvSpPr>
          <p:cNvPr id="3" name="Content Placeholder 2"/>
          <p:cNvSpPr>
            <a:spLocks noGrp="1"/>
          </p:cNvSpPr>
          <p:nvPr>
            <p:ph idx="1"/>
          </p:nvPr>
        </p:nvSpPr>
        <p:spPr/>
        <p:txBody>
          <a:bodyPr/>
          <a:lstStyle/>
          <a:p>
            <a:r>
              <a:rPr lang="en-US" dirty="0"/>
              <a:t>A variable corresponding to a 1 is complemented, and a variable corresponding to a 0 is </a:t>
            </a:r>
            <a:r>
              <a:rPr lang="en-US" dirty="0" err="1"/>
              <a:t>uncomplemented</a:t>
            </a:r>
            <a:r>
              <a:rPr lang="en-US" dirty="0"/>
              <a:t>. </a:t>
            </a:r>
          </a:p>
          <a:p>
            <a:r>
              <a:rPr lang="en-US" dirty="0"/>
              <a:t>Cubes are formed of 0-cells instead of 1-cells and are selected in exactly the same manner as in the sum-of-products case.</a:t>
            </a:r>
          </a:p>
        </p:txBody>
      </p:sp>
      <p:pic>
        <p:nvPicPr>
          <p:cNvPr id="4" name="Picture 3"/>
          <p:cNvPicPr>
            <a:picLocks noChangeAspect="1"/>
          </p:cNvPicPr>
          <p:nvPr/>
        </p:nvPicPr>
        <p:blipFill>
          <a:blip r:embed="rId2"/>
          <a:stretch>
            <a:fillRect/>
          </a:stretch>
        </p:blipFill>
        <p:spPr>
          <a:xfrm>
            <a:off x="1015365" y="3040314"/>
            <a:ext cx="6386920" cy="3558924"/>
          </a:xfrm>
          <a:prstGeom prst="rect">
            <a:avLst/>
          </a:prstGeom>
        </p:spPr>
      </p:pic>
    </p:spTree>
    <p:extLst>
      <p:ext uri="{BB962C8B-B14F-4D97-AF65-F5344CB8AC3E}">
        <p14:creationId xmlns:p14="http://schemas.microsoft.com/office/powerpoint/2010/main" val="380566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C4E1-3396-4F83-88EF-61E1A509CE7E}"/>
              </a:ext>
            </a:extLst>
          </p:cNvPr>
          <p:cNvSpPr>
            <a:spLocks noGrp="1"/>
          </p:cNvSpPr>
          <p:nvPr>
            <p:ph type="title"/>
          </p:nvPr>
        </p:nvSpPr>
        <p:spPr/>
        <p:txBody>
          <a:bodyPr/>
          <a:lstStyle/>
          <a:p>
            <a:r>
              <a:rPr lang="en-US" b="1" dirty="0">
                <a:ea typeface="+mj-lt"/>
                <a:cs typeface="+mj-lt"/>
              </a:rPr>
              <a:t>Don’t-care combinations</a:t>
            </a:r>
            <a:endParaRPr lang="en-US" b="1" dirty="0"/>
          </a:p>
        </p:txBody>
      </p:sp>
      <p:sp>
        <p:nvSpPr>
          <p:cNvPr id="3" name="Content Placeholder 2">
            <a:extLst>
              <a:ext uri="{FF2B5EF4-FFF2-40B4-BE49-F238E27FC236}">
                <a16:creationId xmlns:a16="http://schemas.microsoft.com/office/drawing/2014/main" id="{62F90E34-E1FB-494C-B6C2-BA2142D64116}"/>
              </a:ext>
            </a:extLst>
          </p:cNvPr>
          <p:cNvSpPr>
            <a:spLocks noGrp="1"/>
          </p:cNvSpPr>
          <p:nvPr>
            <p:ph idx="1"/>
          </p:nvPr>
        </p:nvSpPr>
        <p:spPr/>
        <p:txBody>
          <a:bodyPr vert="horz" lIns="0" tIns="45720" rIns="0" bIns="45720" rtlCol="0" anchor="t">
            <a:normAutofit/>
          </a:bodyPr>
          <a:lstStyle/>
          <a:p>
            <a:pPr algn="just">
              <a:buFont typeface="Arial" panose="05000000000000000000" pitchFamily="2" charset="2"/>
              <a:buChar char="•"/>
            </a:pPr>
            <a:r>
              <a:rPr lang="en-US" dirty="0">
                <a:latin typeface="Calibri" panose="020F0502020204030204" pitchFamily="34" charset="0"/>
                <a:cs typeface="Calibri" panose="020F0502020204030204" pitchFamily="34" charset="0"/>
              </a:rPr>
              <a:t>For certain input combinations the value of the output is unspecified, either because these input combinations are invalid or because the precise value of the output is of no importance</a:t>
            </a:r>
            <a:endParaRPr lang="en-US" dirty="0">
              <a:latin typeface="Calibri" panose="020F0502020204030204" pitchFamily="34" charset="0"/>
              <a:ea typeface="+mn-lt"/>
              <a:cs typeface="Calibri" panose="020F0502020204030204" pitchFamily="34" charset="0"/>
            </a:endParaRPr>
          </a:p>
          <a:p>
            <a:pPr algn="just">
              <a:buFont typeface="Arial" panose="05000000000000000000" pitchFamily="2" charset="2"/>
              <a:buChar char="•"/>
            </a:pPr>
            <a:r>
              <a:rPr lang="en-US" dirty="0">
                <a:latin typeface="Calibri" panose="020F0502020204030204" pitchFamily="34" charset="0"/>
                <a:ea typeface="+mn-lt"/>
                <a:cs typeface="Calibri" panose="020F0502020204030204" pitchFamily="34" charset="0"/>
              </a:rPr>
              <a:t>Such situations may occur when the variables are not mutually independent. Combinations for which the value of </a:t>
            </a:r>
            <a:r>
              <a:rPr lang="en-US" b="1" dirty="0">
                <a:latin typeface="Calibri" panose="020F0502020204030204" pitchFamily="34" charset="0"/>
                <a:ea typeface="+mn-lt"/>
                <a:cs typeface="Calibri" panose="020F0502020204030204" pitchFamily="34" charset="0"/>
              </a:rPr>
              <a:t>the function is not specified are called </a:t>
            </a:r>
            <a:r>
              <a:rPr lang="en-US" b="1" i="1" dirty="0">
                <a:latin typeface="Calibri" panose="020F0502020204030204" pitchFamily="34" charset="0"/>
                <a:ea typeface="+mn-lt"/>
                <a:cs typeface="Calibri" panose="020F0502020204030204" pitchFamily="34" charset="0"/>
              </a:rPr>
              <a:t>don’t-care combinations.</a:t>
            </a:r>
          </a:p>
          <a:p>
            <a:pPr algn="just">
              <a:buFont typeface="Arial" panose="05000000000000000000" pitchFamily="2" charset="2"/>
              <a:buChar char="•"/>
            </a:pPr>
            <a:r>
              <a:rPr lang="en-US" dirty="0">
                <a:latin typeface="Calibri" panose="020F0502020204030204" pitchFamily="34" charset="0"/>
                <a:ea typeface="+mn-lt"/>
                <a:cs typeface="Calibri" panose="020F0502020204030204" pitchFamily="34" charset="0"/>
              </a:rPr>
              <a:t>The value of the function for such combinations is denoted by φ (or d).</a:t>
            </a:r>
          </a:p>
          <a:p>
            <a:pPr marL="0" indent="0" algn="just">
              <a:buNone/>
            </a:pPr>
            <a:r>
              <a:rPr lang="en-US" b="1" i="1" dirty="0">
                <a:latin typeface="Calibri" panose="020F0502020204030204" pitchFamily="34" charset="0"/>
                <a:ea typeface="+mn-lt"/>
                <a:cs typeface="Calibri" panose="020F0502020204030204" pitchFamily="34" charset="0"/>
              </a:rPr>
              <a:t>Use don’t care to minimize functions:</a:t>
            </a:r>
          </a:p>
          <a:p>
            <a:pPr algn="just"/>
            <a:r>
              <a:rPr lang="en-US" dirty="0">
                <a:latin typeface="Calibri" panose="020F0502020204030204" pitchFamily="34" charset="0"/>
                <a:cs typeface="Calibri" panose="020F0502020204030204" pitchFamily="34" charset="0"/>
              </a:rPr>
              <a:t>When employing the map of an incompletely specified function, we assign the value 1 to selected don’t-care combinations and the value 0 to others, in such a way as to increase the size of the selected cubes whenever possible. </a:t>
            </a:r>
          </a:p>
          <a:p>
            <a:pPr algn="just"/>
            <a:r>
              <a:rPr lang="en-US" dirty="0">
                <a:latin typeface="Calibri" panose="020F0502020204030204" pitchFamily="34" charset="0"/>
                <a:cs typeface="Calibri" panose="020F0502020204030204" pitchFamily="34" charset="0"/>
              </a:rPr>
              <a:t>No cube containing only don’t-care cells can be formed, because it is not required that the function equal 1 for these combinations</a:t>
            </a:r>
            <a:r>
              <a:rPr lang="en-US" dirty="0"/>
              <a:t>.</a:t>
            </a:r>
            <a:endParaRPr lang="en-US" b="1" i="1" dirty="0">
              <a:ea typeface="+mn-lt"/>
              <a:cs typeface="+mn-lt"/>
            </a:endParaRPr>
          </a:p>
        </p:txBody>
      </p:sp>
    </p:spTree>
    <p:extLst>
      <p:ext uri="{BB962C8B-B14F-4D97-AF65-F5344CB8AC3E}">
        <p14:creationId xmlns:p14="http://schemas.microsoft.com/office/powerpoint/2010/main" val="81576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19FF-5AD1-4A94-A47A-7E2600F2B16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BA87136-2DA6-46BC-95E4-E6369E85B337}"/>
              </a:ext>
            </a:extLst>
          </p:cNvPr>
          <p:cNvSpPr>
            <a:spLocks noGrp="1"/>
          </p:cNvSpPr>
          <p:nvPr>
            <p:ph idx="1"/>
          </p:nvPr>
        </p:nvSpPr>
        <p:spPr>
          <a:xfrm>
            <a:off x="1018636" y="1715219"/>
            <a:ext cx="5390873" cy="4572000"/>
          </a:xfrm>
        </p:spPr>
        <p:txBody>
          <a:bodyPr vert="horz" lIns="0" tIns="45720" rIns="0" bIns="45720" rtlCol="0" anchor="t">
            <a:normAutofit/>
          </a:bodyPr>
          <a:lstStyle/>
          <a:p>
            <a:pPr marL="0" indent="0">
              <a:buNone/>
            </a:pPr>
            <a:r>
              <a:rPr lang="en-US" b="1" i="1" u="sng" dirty="0">
                <a:ea typeface="+mn-lt"/>
                <a:cs typeface="+mn-lt"/>
              </a:rPr>
              <a:t>Design a code converter that converts BCD messages into Excess-3 code.</a:t>
            </a:r>
            <a:r>
              <a:rPr lang="en-US" dirty="0">
                <a:ea typeface="+mn-lt"/>
                <a:cs typeface="+mn-lt"/>
              </a:rPr>
              <a:t> </a:t>
            </a:r>
          </a:p>
          <a:p>
            <a:pPr marL="342900" indent="-342900" algn="just">
              <a:buFont typeface="Arial" panose="05000000000000000000" pitchFamily="2" charset="2"/>
              <a:buChar char="•"/>
            </a:pPr>
            <a:r>
              <a:rPr lang="en-US" dirty="0">
                <a:ea typeface="+mn-lt"/>
                <a:cs typeface="+mn-lt"/>
              </a:rPr>
              <a:t>The converter has four input lines carrying signals labeled w, x, y, and z, and four output lines carrying signals f1 , f2 , f3 , and f4 . </a:t>
            </a:r>
          </a:p>
          <a:p>
            <a:pPr marL="342900" indent="-342900" algn="just">
              <a:buFont typeface="Arial" panose="05000000000000000000" pitchFamily="2" charset="2"/>
              <a:buChar char="•"/>
            </a:pPr>
            <a:r>
              <a:rPr lang="en-US" dirty="0">
                <a:ea typeface="+mn-lt"/>
                <a:cs typeface="+mn-lt"/>
              </a:rPr>
              <a:t>If the system operates properly then the input combinations will correspond to the decimal values 0 through 9, while the remaining six combinations, 10 through 15, will never occur and thus may be regarded as don’t-care combinations.</a:t>
            </a:r>
            <a:endParaRPr lang="en-US" dirty="0"/>
          </a:p>
        </p:txBody>
      </p:sp>
      <p:pic>
        <p:nvPicPr>
          <p:cNvPr id="4" name="Picture 4" descr="A screenshot of a cell phone&#10;&#10;Description automatically generated">
            <a:extLst>
              <a:ext uri="{FF2B5EF4-FFF2-40B4-BE49-F238E27FC236}">
                <a16:creationId xmlns:a16="http://schemas.microsoft.com/office/drawing/2014/main" id="{65C08D0E-F879-44D0-9135-8F6956D165E2}"/>
              </a:ext>
            </a:extLst>
          </p:cNvPr>
          <p:cNvPicPr>
            <a:picLocks noChangeAspect="1"/>
          </p:cNvPicPr>
          <p:nvPr/>
        </p:nvPicPr>
        <p:blipFill rotWithShape="1">
          <a:blip r:embed="rId2"/>
          <a:srcRect r="4341" b="-1"/>
          <a:stretch/>
        </p:blipFill>
        <p:spPr>
          <a:xfrm>
            <a:off x="6479177" y="927463"/>
            <a:ext cx="5459470" cy="5578816"/>
          </a:xfrm>
          <a:prstGeom prst="rect">
            <a:avLst/>
          </a:prstGeom>
        </p:spPr>
      </p:pic>
    </p:spTree>
    <p:extLst>
      <p:ext uri="{BB962C8B-B14F-4D97-AF65-F5344CB8AC3E}">
        <p14:creationId xmlns:p14="http://schemas.microsoft.com/office/powerpoint/2010/main" val="27337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descr="A close up of a keyboard&#10;&#10;Description automatically generated">
            <a:extLst>
              <a:ext uri="{FF2B5EF4-FFF2-40B4-BE49-F238E27FC236}">
                <a16:creationId xmlns:a16="http://schemas.microsoft.com/office/drawing/2014/main" id="{5084B3A4-041A-492B-B90A-6FA1A8E8C582}"/>
              </a:ext>
            </a:extLst>
          </p:cNvPr>
          <p:cNvPicPr>
            <a:picLocks noChangeAspect="1"/>
          </p:cNvPicPr>
          <p:nvPr/>
        </p:nvPicPr>
        <p:blipFill rotWithShape="1">
          <a:blip r:embed="rId2"/>
          <a:srcRect r="6025" b="2"/>
          <a:stretch/>
        </p:blipFill>
        <p:spPr>
          <a:xfrm>
            <a:off x="4728612" y="818447"/>
            <a:ext cx="5170852" cy="5571898"/>
          </a:xfrm>
          <a:prstGeom prst="rect">
            <a:avLst/>
          </a:prstGeom>
          <a:effectLst/>
        </p:spPr>
      </p:pic>
      <p:pic>
        <p:nvPicPr>
          <p:cNvPr id="5" name="Content Placeholder 4" descr="A screenshot of a cell phone&#10;&#10;Description automatically generated">
            <a:extLst>
              <a:ext uri="{FF2B5EF4-FFF2-40B4-BE49-F238E27FC236}">
                <a16:creationId xmlns:a16="http://schemas.microsoft.com/office/drawing/2014/main" id="{65C08D0E-F879-44D0-9135-8F6956D165E2}"/>
              </a:ext>
            </a:extLst>
          </p:cNvPr>
          <p:cNvPicPr>
            <a:picLocks noGrp="1" noChangeAspect="1"/>
          </p:cNvPicPr>
          <p:nvPr>
            <p:ph idx="1"/>
          </p:nvPr>
        </p:nvPicPr>
        <p:blipFill rotWithShape="1">
          <a:blip r:embed="rId3"/>
          <a:srcRect r="4341" b="-1"/>
          <a:stretch/>
        </p:blipFill>
        <p:spPr>
          <a:xfrm>
            <a:off x="677948" y="1016941"/>
            <a:ext cx="4477616" cy="4572000"/>
          </a:xfrm>
          <a:prstGeom prst="rect">
            <a:avLst/>
          </a:prstGeom>
        </p:spPr>
      </p:pic>
      <p:pic>
        <p:nvPicPr>
          <p:cNvPr id="6" name="Picture 5"/>
          <p:cNvPicPr>
            <a:picLocks noChangeAspect="1"/>
          </p:cNvPicPr>
          <p:nvPr/>
        </p:nvPicPr>
        <p:blipFill>
          <a:blip r:embed="rId4"/>
          <a:stretch>
            <a:fillRect/>
          </a:stretch>
        </p:blipFill>
        <p:spPr>
          <a:xfrm>
            <a:off x="1104900" y="5244107"/>
            <a:ext cx="2667000" cy="1381125"/>
          </a:xfrm>
          <a:prstGeom prst="rect">
            <a:avLst/>
          </a:prstGeom>
        </p:spPr>
      </p:pic>
    </p:spTree>
    <p:extLst>
      <p:ext uri="{BB962C8B-B14F-4D97-AF65-F5344CB8AC3E}">
        <p14:creationId xmlns:p14="http://schemas.microsoft.com/office/powerpoint/2010/main" val="3594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CF10F6F3-5CBC-4ED4-A49E-1FEB96D09FC3}"/>
              </a:ext>
            </a:extLst>
          </p:cNvPr>
          <p:cNvPicPr>
            <a:picLocks noChangeAspect="1"/>
          </p:cNvPicPr>
          <p:nvPr/>
        </p:nvPicPr>
        <p:blipFill rotWithShape="1">
          <a:blip r:embed="rId2"/>
          <a:srcRect r="6498" b="2"/>
          <a:stretch/>
        </p:blipFill>
        <p:spPr>
          <a:xfrm>
            <a:off x="1384662" y="0"/>
            <a:ext cx="5170852" cy="5571898"/>
          </a:xfrm>
          <a:prstGeom prst="rect">
            <a:avLst/>
          </a:prstGeom>
          <a:effectLst/>
        </p:spPr>
      </p:pic>
      <p:sp>
        <p:nvSpPr>
          <p:cNvPr id="5" name="Rectangle 4"/>
          <p:cNvSpPr/>
          <p:nvPr/>
        </p:nvSpPr>
        <p:spPr>
          <a:xfrm>
            <a:off x="731520" y="5657671"/>
            <a:ext cx="8133806" cy="646331"/>
          </a:xfrm>
          <a:prstGeom prst="rect">
            <a:avLst/>
          </a:prstGeom>
        </p:spPr>
        <p:txBody>
          <a:bodyPr wrap="square">
            <a:spAutoFit/>
          </a:bodyPr>
          <a:lstStyle/>
          <a:p>
            <a:r>
              <a:rPr lang="en-US" dirty="0">
                <a:latin typeface="Times-Roman"/>
              </a:rPr>
              <a:t>if, owing to a malfunction in the message, an invalid input combination occurs then the output of the code converter will also be erroneous.</a:t>
            </a:r>
            <a:endParaRPr lang="en-US" dirty="0"/>
          </a:p>
        </p:txBody>
      </p:sp>
    </p:spTree>
    <p:extLst>
      <p:ext uri="{BB962C8B-B14F-4D97-AF65-F5344CB8AC3E}">
        <p14:creationId xmlns:p14="http://schemas.microsoft.com/office/powerpoint/2010/main" val="25022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vert="horz" lIns="0" tIns="45720" rIns="0" bIns="45720" rtlCol="0" anchor="t">
            <a:normAutofit/>
          </a:bodyPr>
          <a:lstStyle/>
          <a:p>
            <a:pPr>
              <a:buFont typeface="Arial" panose="05000000000000000000" pitchFamily="2" charset="2"/>
              <a:buChar char="•"/>
            </a:pPr>
            <a:r>
              <a:rPr lang="en-US" b="1" i="1" dirty="0">
                <a:latin typeface="Times"/>
                <a:cs typeface="Times"/>
              </a:rPr>
              <a:t>Source:</a:t>
            </a:r>
          </a:p>
          <a:p>
            <a:pPr marL="0" indent="0">
              <a:buNone/>
            </a:pPr>
            <a:r>
              <a:rPr lang="en-US" dirty="0"/>
              <a:t>Z. </a:t>
            </a:r>
            <a:r>
              <a:rPr lang="en-US" dirty="0" err="1"/>
              <a:t>Kohavi</a:t>
            </a:r>
            <a:r>
              <a:rPr lang="en-US" dirty="0"/>
              <a:t> and N. </a:t>
            </a:r>
            <a:r>
              <a:rPr lang="en-US" dirty="0" err="1"/>
              <a:t>Jha</a:t>
            </a:r>
            <a:r>
              <a:rPr lang="en-US" dirty="0"/>
              <a:t>, Switching and Finite Automata Theory, 3rd Ed., Cambridge University Press, 2010.</a:t>
            </a:r>
            <a:endParaRPr lang="en-US" b="1" i="1" dirty="0">
              <a:latin typeface="Times"/>
              <a:cs typeface="Times"/>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803" y="93617"/>
            <a:ext cx="9980682" cy="1096962"/>
          </a:xfrm>
        </p:spPr>
        <p:txBody>
          <a:bodyPr/>
          <a:lstStyle/>
          <a:p>
            <a:r>
              <a:rPr lang="en-US" dirty="0"/>
              <a:t>THE FIVE VARIABLE MAP</a:t>
            </a:r>
          </a:p>
        </p:txBody>
      </p:sp>
      <p:sp>
        <p:nvSpPr>
          <p:cNvPr id="3" name="Content Placeholder 2"/>
          <p:cNvSpPr>
            <a:spLocks noGrp="1"/>
          </p:cNvSpPr>
          <p:nvPr>
            <p:ph idx="1"/>
          </p:nvPr>
        </p:nvSpPr>
        <p:spPr>
          <a:xfrm>
            <a:off x="599803" y="1608908"/>
            <a:ext cx="3632563" cy="4572000"/>
          </a:xfrm>
        </p:spPr>
        <p:txBody>
          <a:bodyPr/>
          <a:lstStyle/>
          <a:p>
            <a:pPr marL="342900" indent="-342900" algn="just">
              <a:buFont typeface="Arial" panose="05000000000000000000" pitchFamily="2" charset="2"/>
              <a:buChar char="•"/>
            </a:pPr>
            <a:r>
              <a:rPr lang="en-US" dirty="0">
                <a:ea typeface="+mn-lt"/>
                <a:cs typeface="+mn-lt"/>
              </a:rPr>
              <a:t>A five-variable map contains 2</a:t>
            </a:r>
            <a:r>
              <a:rPr lang="en-US" baseline="30000" dirty="0">
                <a:ea typeface="+mn-lt"/>
                <a:cs typeface="+mn-lt"/>
              </a:rPr>
              <a:t> 5 </a:t>
            </a:r>
            <a:r>
              <a:rPr lang="en-US" dirty="0">
                <a:ea typeface="+mn-lt"/>
                <a:cs typeface="+mn-lt"/>
              </a:rPr>
              <a:t>= 32 cells.</a:t>
            </a:r>
            <a:endParaRPr lang="en-US" dirty="0"/>
          </a:p>
          <a:p>
            <a:pPr marL="342900" indent="-342900" algn="just">
              <a:buFont typeface="Arial" panose="05000000000000000000" pitchFamily="2" charset="2"/>
              <a:buChar char="•"/>
            </a:pPr>
            <a:r>
              <a:rPr lang="en-US" dirty="0">
                <a:ea typeface="+mn-lt"/>
                <a:cs typeface="+mn-lt"/>
              </a:rPr>
              <a:t>Each cell, in addition to being adjacent to four other cells, can be combined with a fifth cell on the other side of the center symmetry line.</a:t>
            </a:r>
          </a:p>
          <a:p>
            <a:endParaRPr lang="en-US" dirty="0"/>
          </a:p>
        </p:txBody>
      </p:sp>
      <p:pic>
        <p:nvPicPr>
          <p:cNvPr id="4" name="Picture 3"/>
          <p:cNvPicPr>
            <a:picLocks noChangeAspect="1"/>
          </p:cNvPicPr>
          <p:nvPr/>
        </p:nvPicPr>
        <p:blipFill>
          <a:blip r:embed="rId2"/>
          <a:stretch>
            <a:fillRect/>
          </a:stretch>
        </p:blipFill>
        <p:spPr>
          <a:xfrm>
            <a:off x="4563211" y="1190579"/>
            <a:ext cx="6017274" cy="4621169"/>
          </a:xfrm>
          <a:prstGeom prst="rect">
            <a:avLst/>
          </a:prstGeom>
        </p:spPr>
      </p:pic>
      <p:pic>
        <p:nvPicPr>
          <p:cNvPr id="5" name="Picture 4"/>
          <p:cNvPicPr>
            <a:picLocks noChangeAspect="1"/>
          </p:cNvPicPr>
          <p:nvPr/>
        </p:nvPicPr>
        <p:blipFill>
          <a:blip r:embed="rId3"/>
          <a:stretch>
            <a:fillRect/>
          </a:stretch>
        </p:blipFill>
        <p:spPr>
          <a:xfrm>
            <a:off x="0" y="3745003"/>
            <a:ext cx="5039101" cy="2979900"/>
          </a:xfrm>
          <a:prstGeom prst="rect">
            <a:avLst/>
          </a:prstGeom>
        </p:spPr>
      </p:pic>
    </p:spTree>
    <p:extLst>
      <p:ext uri="{BB962C8B-B14F-4D97-AF65-F5344CB8AC3E}">
        <p14:creationId xmlns:p14="http://schemas.microsoft.com/office/powerpoint/2010/main" val="12602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2:</a:t>
            </a:r>
          </a:p>
        </p:txBody>
      </p:sp>
      <p:sp>
        <p:nvSpPr>
          <p:cNvPr id="4" name="Rectangle 3"/>
          <p:cNvSpPr/>
          <p:nvPr/>
        </p:nvSpPr>
        <p:spPr>
          <a:xfrm>
            <a:off x="896983" y="1479008"/>
            <a:ext cx="6096000" cy="1477328"/>
          </a:xfrm>
          <a:prstGeom prst="rect">
            <a:avLst/>
          </a:prstGeom>
        </p:spPr>
        <p:txBody>
          <a:bodyPr>
            <a:spAutoFit/>
          </a:bodyPr>
          <a:lstStyle/>
          <a:p>
            <a:r>
              <a:rPr lang="en-US" dirty="0">
                <a:latin typeface="Times-Roman"/>
              </a:rPr>
              <a:t>With the aid of a map, minimize the function</a:t>
            </a:r>
          </a:p>
          <a:p>
            <a:r>
              <a:rPr lang="pl-PL" i="1" dirty="0">
                <a:latin typeface="MTMI"/>
              </a:rPr>
              <a:t>f </a:t>
            </a:r>
            <a:r>
              <a:rPr lang="pl-PL" dirty="0">
                <a:latin typeface="Times-Roman"/>
              </a:rPr>
              <a:t>(</a:t>
            </a:r>
            <a:r>
              <a:rPr lang="pl-PL" i="1" dirty="0">
                <a:latin typeface="MTMI"/>
              </a:rPr>
              <a:t>v,w, x, y, z</a:t>
            </a:r>
            <a:r>
              <a:rPr lang="pl-PL" dirty="0">
                <a:latin typeface="Times-Roman"/>
              </a:rPr>
              <a:t>) </a:t>
            </a:r>
            <a:r>
              <a:rPr lang="pl-PL" dirty="0">
                <a:latin typeface="MTSY"/>
              </a:rPr>
              <a:t>=</a:t>
            </a:r>
          </a:p>
          <a:p>
            <a:endParaRPr lang="en-US" dirty="0">
              <a:latin typeface="MTEX"/>
            </a:endParaRPr>
          </a:p>
          <a:p>
            <a:r>
              <a:rPr lang="en-US" dirty="0">
                <a:latin typeface="Times-Roman"/>
              </a:rPr>
              <a:t>SUM (0, 1</a:t>
            </a:r>
            <a:r>
              <a:rPr lang="en-US" i="1" dirty="0">
                <a:latin typeface="MTMI"/>
              </a:rPr>
              <a:t>, </a:t>
            </a:r>
            <a:r>
              <a:rPr lang="en-US" dirty="0">
                <a:latin typeface="Times-Roman"/>
              </a:rPr>
              <a:t>2</a:t>
            </a:r>
            <a:r>
              <a:rPr lang="en-US" i="1" dirty="0">
                <a:latin typeface="MTMI"/>
              </a:rPr>
              <a:t>, </a:t>
            </a:r>
            <a:r>
              <a:rPr lang="en-US" dirty="0">
                <a:latin typeface="Times-Roman"/>
              </a:rPr>
              <a:t>3</a:t>
            </a:r>
            <a:r>
              <a:rPr lang="en-US" i="1" dirty="0">
                <a:latin typeface="MTMI"/>
              </a:rPr>
              <a:t>, </a:t>
            </a:r>
            <a:r>
              <a:rPr lang="en-US" dirty="0">
                <a:latin typeface="Times-Roman"/>
              </a:rPr>
              <a:t>7</a:t>
            </a:r>
            <a:r>
              <a:rPr lang="en-US" i="1" dirty="0">
                <a:latin typeface="MTMI"/>
              </a:rPr>
              <a:t>, </a:t>
            </a:r>
            <a:r>
              <a:rPr lang="en-US" dirty="0">
                <a:latin typeface="Times-Roman"/>
              </a:rPr>
              <a:t>9</a:t>
            </a:r>
            <a:r>
              <a:rPr lang="en-US" i="1" dirty="0">
                <a:latin typeface="MTMI"/>
              </a:rPr>
              <a:t>, </a:t>
            </a:r>
            <a:r>
              <a:rPr lang="en-US" dirty="0">
                <a:latin typeface="Times-Roman"/>
              </a:rPr>
              <a:t>13</a:t>
            </a:r>
            <a:r>
              <a:rPr lang="en-US" i="1" dirty="0">
                <a:latin typeface="MTMI"/>
              </a:rPr>
              <a:t>, </a:t>
            </a:r>
            <a:r>
              <a:rPr lang="en-US" dirty="0">
                <a:latin typeface="Times-Roman"/>
              </a:rPr>
              <a:t>14</a:t>
            </a:r>
            <a:r>
              <a:rPr lang="en-US" i="1" dirty="0">
                <a:latin typeface="MTMI"/>
              </a:rPr>
              <a:t>, </a:t>
            </a:r>
            <a:r>
              <a:rPr lang="en-US" dirty="0">
                <a:latin typeface="Times-Roman"/>
              </a:rPr>
              <a:t>15</a:t>
            </a:r>
            <a:r>
              <a:rPr lang="en-US" i="1" dirty="0">
                <a:latin typeface="MTMI"/>
              </a:rPr>
              <a:t>, </a:t>
            </a:r>
            <a:r>
              <a:rPr lang="en-US" dirty="0">
                <a:latin typeface="Times-Roman"/>
              </a:rPr>
              <a:t>16</a:t>
            </a:r>
            <a:r>
              <a:rPr lang="en-US" i="1" dirty="0">
                <a:latin typeface="MTMI"/>
              </a:rPr>
              <a:t>, 18, </a:t>
            </a:r>
            <a:r>
              <a:rPr lang="en-US" dirty="0">
                <a:latin typeface="Times-Roman"/>
              </a:rPr>
              <a:t>21</a:t>
            </a:r>
            <a:r>
              <a:rPr lang="en-US" i="1" dirty="0">
                <a:latin typeface="MTMI"/>
              </a:rPr>
              <a:t>, </a:t>
            </a:r>
            <a:r>
              <a:rPr lang="en-US" dirty="0">
                <a:latin typeface="Times-Roman"/>
              </a:rPr>
              <a:t>23</a:t>
            </a:r>
            <a:r>
              <a:rPr lang="en-US" i="1" dirty="0">
                <a:latin typeface="MTMI"/>
              </a:rPr>
              <a:t>, </a:t>
            </a:r>
            <a:r>
              <a:rPr lang="en-US" dirty="0">
                <a:latin typeface="Times-Roman"/>
              </a:rPr>
              <a:t>25</a:t>
            </a:r>
            <a:r>
              <a:rPr lang="en-US" i="1" dirty="0">
                <a:latin typeface="MTMI"/>
              </a:rPr>
              <a:t>, </a:t>
            </a:r>
            <a:r>
              <a:rPr lang="en-US" dirty="0">
                <a:latin typeface="Times-Roman"/>
              </a:rPr>
              <a:t>29</a:t>
            </a:r>
            <a:r>
              <a:rPr lang="en-US" i="1" dirty="0">
                <a:latin typeface="MTMI"/>
              </a:rPr>
              <a:t>, </a:t>
            </a:r>
            <a:r>
              <a:rPr lang="en-US" dirty="0">
                <a:latin typeface="Times-Roman"/>
              </a:rPr>
              <a:t>31)</a:t>
            </a:r>
            <a:r>
              <a:rPr lang="en-US" i="1" dirty="0">
                <a:latin typeface="MTMI"/>
              </a:rPr>
              <a:t>.</a:t>
            </a:r>
            <a:endParaRPr lang="en-US" dirty="0"/>
          </a:p>
        </p:txBody>
      </p:sp>
      <p:pic>
        <p:nvPicPr>
          <p:cNvPr id="5" name="Content Placeholder 4"/>
          <p:cNvPicPr>
            <a:picLocks noGrp="1" noChangeAspect="1"/>
          </p:cNvPicPr>
          <p:nvPr>
            <p:ph idx="1"/>
          </p:nvPr>
        </p:nvPicPr>
        <p:blipFill>
          <a:blip r:embed="rId2"/>
          <a:stretch>
            <a:fillRect/>
          </a:stretch>
        </p:blipFill>
        <p:spPr>
          <a:xfrm>
            <a:off x="6511237" y="1365011"/>
            <a:ext cx="5039101" cy="2979900"/>
          </a:xfrm>
          <a:prstGeom prst="rect">
            <a:avLst/>
          </a:prstGeom>
        </p:spPr>
      </p:pic>
    </p:spTree>
    <p:extLst>
      <p:ext uri="{BB962C8B-B14F-4D97-AF65-F5344CB8AC3E}">
        <p14:creationId xmlns:p14="http://schemas.microsoft.com/office/powerpoint/2010/main" val="402943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Prime </a:t>
            </a:r>
            <a:r>
              <a:rPr lang="en-US" b="1" dirty="0" err="1"/>
              <a:t>implicants</a:t>
            </a:r>
            <a:endParaRPr lang="en-US" b="1" dirty="0"/>
          </a:p>
        </p:txBody>
      </p:sp>
      <p:sp>
        <p:nvSpPr>
          <p:cNvPr id="3" name="Content Placeholder 2"/>
          <p:cNvSpPr>
            <a:spLocks noGrp="1"/>
          </p:cNvSpPr>
          <p:nvPr>
            <p:ph idx="1"/>
          </p:nvPr>
        </p:nvSpPr>
        <p:spPr>
          <a:xfrm>
            <a:off x="582385" y="1391194"/>
            <a:ext cx="9982200" cy="4572000"/>
          </a:xfrm>
        </p:spPr>
        <p:txBody>
          <a:bodyPr>
            <a:normAutofit/>
          </a:bodyPr>
          <a:lstStyle/>
          <a:p>
            <a:r>
              <a:rPr lang="en-US" dirty="0"/>
              <a:t>A switching function </a:t>
            </a:r>
            <a:r>
              <a:rPr lang="en-US" i="1" dirty="0"/>
              <a:t>f </a:t>
            </a:r>
            <a:r>
              <a:rPr lang="en-US" dirty="0"/>
              <a:t>(</a:t>
            </a:r>
            <a:r>
              <a:rPr lang="en-US" i="1" dirty="0"/>
              <a:t>x</a:t>
            </a:r>
            <a:r>
              <a:rPr lang="en-US" dirty="0"/>
              <a:t>1</a:t>
            </a:r>
            <a:r>
              <a:rPr lang="en-US" i="1" dirty="0"/>
              <a:t>, x</a:t>
            </a:r>
            <a:r>
              <a:rPr lang="en-US" dirty="0"/>
              <a:t>2</a:t>
            </a:r>
            <a:r>
              <a:rPr lang="en-US" i="1" dirty="0"/>
              <a:t>, . . . , </a:t>
            </a:r>
            <a:r>
              <a:rPr lang="en-US" i="1" dirty="0" err="1"/>
              <a:t>xn</a:t>
            </a:r>
            <a:r>
              <a:rPr lang="en-US" dirty="0"/>
              <a:t>) is said to </a:t>
            </a:r>
            <a:r>
              <a:rPr lang="en-US" b="1" i="1" dirty="0"/>
              <a:t>cover </a:t>
            </a:r>
            <a:r>
              <a:rPr lang="en-US" dirty="0"/>
              <a:t>another function </a:t>
            </a:r>
            <a:r>
              <a:rPr lang="en-US" i="1" dirty="0"/>
              <a:t>g</a:t>
            </a:r>
            <a:r>
              <a:rPr lang="en-US" dirty="0"/>
              <a:t>(</a:t>
            </a:r>
            <a:r>
              <a:rPr lang="en-US" i="1" dirty="0"/>
              <a:t>x</a:t>
            </a:r>
            <a:r>
              <a:rPr lang="en-US" dirty="0"/>
              <a:t>1</a:t>
            </a:r>
            <a:r>
              <a:rPr lang="en-US" i="1" dirty="0"/>
              <a:t>, x</a:t>
            </a:r>
            <a:r>
              <a:rPr lang="en-US" dirty="0"/>
              <a:t>2</a:t>
            </a:r>
            <a:r>
              <a:rPr lang="en-US" i="1" dirty="0"/>
              <a:t>, . . . , </a:t>
            </a:r>
            <a:r>
              <a:rPr lang="en-US" i="1" dirty="0" err="1"/>
              <a:t>xn</a:t>
            </a:r>
            <a:r>
              <a:rPr lang="en-US" dirty="0"/>
              <a:t>), this action being denoted by </a:t>
            </a:r>
            <a:r>
              <a:rPr lang="en-US" i="1" dirty="0"/>
              <a:t>f </a:t>
            </a:r>
            <a:r>
              <a:rPr lang="en-US" dirty="0"/>
              <a:t>⊇ </a:t>
            </a:r>
            <a:r>
              <a:rPr lang="en-US" i="1" dirty="0"/>
              <a:t>g</a:t>
            </a:r>
            <a:r>
              <a:rPr lang="en-US" dirty="0"/>
              <a:t>, if </a:t>
            </a:r>
            <a:r>
              <a:rPr lang="en-US" i="1" dirty="0"/>
              <a:t>f </a:t>
            </a:r>
            <a:r>
              <a:rPr lang="en-US" dirty="0"/>
              <a:t>assumes the value 1 whenever </a:t>
            </a:r>
            <a:r>
              <a:rPr lang="en-US" i="1" dirty="0"/>
              <a:t>g </a:t>
            </a:r>
            <a:r>
              <a:rPr lang="en-US" dirty="0"/>
              <a:t>does. </a:t>
            </a:r>
          </a:p>
          <a:p>
            <a:r>
              <a:rPr lang="en-US" dirty="0"/>
              <a:t>If </a:t>
            </a:r>
            <a:r>
              <a:rPr lang="en-US" i="1" dirty="0"/>
              <a:t>f </a:t>
            </a:r>
            <a:r>
              <a:rPr lang="en-US" dirty="0"/>
              <a:t>covers </a:t>
            </a:r>
            <a:r>
              <a:rPr lang="en-US" i="1" dirty="0"/>
              <a:t>h </a:t>
            </a:r>
            <a:r>
              <a:rPr lang="en-US" dirty="0"/>
              <a:t>then </a:t>
            </a:r>
            <a:r>
              <a:rPr lang="en-US" i="1" dirty="0"/>
              <a:t>h </a:t>
            </a:r>
            <a:r>
              <a:rPr lang="en-US" dirty="0"/>
              <a:t>is said to </a:t>
            </a:r>
            <a:r>
              <a:rPr lang="en-US" b="1" i="1" dirty="0"/>
              <a:t>imply</a:t>
            </a:r>
            <a:r>
              <a:rPr lang="en-US" i="1" dirty="0"/>
              <a:t> f</a:t>
            </a:r>
            <a:r>
              <a:rPr lang="en-US" dirty="0"/>
              <a:t>; </a:t>
            </a:r>
            <a:r>
              <a:rPr lang="en-US" i="1" dirty="0"/>
              <a:t>h </a:t>
            </a:r>
            <a:r>
              <a:rPr lang="en-US" dirty="0"/>
              <a:t>is said to be an </a:t>
            </a:r>
            <a:r>
              <a:rPr lang="en-US" dirty="0" err="1"/>
              <a:t>implicant</a:t>
            </a:r>
            <a:r>
              <a:rPr lang="en-US" dirty="0"/>
              <a:t> of </a:t>
            </a:r>
            <a:r>
              <a:rPr lang="en-US" i="1" dirty="0"/>
              <a:t>f </a:t>
            </a:r>
            <a:r>
              <a:rPr lang="en-US" dirty="0"/>
              <a:t>. The implication is often denoted by </a:t>
            </a:r>
            <a:r>
              <a:rPr lang="en-US" i="1" dirty="0"/>
              <a:t>h </a:t>
            </a:r>
            <a:r>
              <a:rPr lang="en-US" dirty="0"/>
              <a:t>→ </a:t>
            </a:r>
            <a:r>
              <a:rPr lang="en-US" i="1" dirty="0"/>
              <a:t>f </a:t>
            </a:r>
            <a:r>
              <a:rPr lang="en-US" dirty="0"/>
              <a:t>.</a:t>
            </a:r>
          </a:p>
          <a:p>
            <a:r>
              <a:rPr lang="en-US" dirty="0"/>
              <a:t>If </a:t>
            </a:r>
            <a:r>
              <a:rPr lang="en-US" i="1" dirty="0"/>
              <a:t>f </a:t>
            </a:r>
            <a:r>
              <a:rPr lang="en-US" dirty="0"/>
              <a:t>= </a:t>
            </a:r>
            <a:r>
              <a:rPr lang="en-US" i="1" dirty="0" err="1"/>
              <a:t>wx</a:t>
            </a:r>
            <a:r>
              <a:rPr lang="en-US" i="1" dirty="0"/>
              <a:t> </a:t>
            </a:r>
            <a:r>
              <a:rPr lang="en-US" dirty="0"/>
              <a:t>+ </a:t>
            </a:r>
            <a:r>
              <a:rPr lang="en-US" i="1" dirty="0" err="1"/>
              <a:t>yz</a:t>
            </a:r>
            <a:r>
              <a:rPr lang="en-US" i="1" dirty="0"/>
              <a:t> </a:t>
            </a:r>
            <a:r>
              <a:rPr lang="en-US" dirty="0"/>
              <a:t>and </a:t>
            </a:r>
            <a:r>
              <a:rPr lang="en-US" i="1" dirty="0"/>
              <a:t>h </a:t>
            </a:r>
            <a:r>
              <a:rPr lang="en-US" dirty="0"/>
              <a:t>= </a:t>
            </a:r>
            <a:r>
              <a:rPr lang="en-US" i="1" dirty="0" err="1"/>
              <a:t>wxy</a:t>
            </a:r>
            <a:r>
              <a:rPr lang="en-US" i="1" dirty="0"/>
              <a:t> </a:t>
            </a:r>
            <a:r>
              <a:rPr lang="en-US" dirty="0"/>
              <a:t>then </a:t>
            </a:r>
            <a:r>
              <a:rPr lang="en-US" i="1" dirty="0"/>
              <a:t>f </a:t>
            </a:r>
            <a:r>
              <a:rPr lang="en-US" dirty="0"/>
              <a:t>covers </a:t>
            </a:r>
            <a:r>
              <a:rPr lang="en-US" i="1" dirty="0"/>
              <a:t>h </a:t>
            </a:r>
            <a:r>
              <a:rPr lang="en-US" dirty="0"/>
              <a:t>and </a:t>
            </a:r>
            <a:r>
              <a:rPr lang="en-US" i="1" dirty="0"/>
              <a:t>h </a:t>
            </a:r>
            <a:r>
              <a:rPr lang="en-US" dirty="0"/>
              <a:t>implies </a:t>
            </a:r>
            <a:r>
              <a:rPr lang="en-US" i="1" dirty="0"/>
              <a:t>f </a:t>
            </a:r>
            <a:r>
              <a:rPr lang="en-US" dirty="0"/>
              <a:t>.</a:t>
            </a:r>
          </a:p>
        </p:txBody>
      </p:sp>
    </p:spTree>
    <p:extLst>
      <p:ext uri="{BB962C8B-B14F-4D97-AF65-F5344CB8AC3E}">
        <p14:creationId xmlns:p14="http://schemas.microsoft.com/office/powerpoint/2010/main" val="288544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Prime </a:t>
            </a:r>
            <a:r>
              <a:rPr lang="en-US" b="1" dirty="0" err="1"/>
              <a:t>implicants</a:t>
            </a:r>
            <a:endParaRPr lang="en-US" b="1" dirty="0"/>
          </a:p>
        </p:txBody>
      </p:sp>
      <p:sp>
        <p:nvSpPr>
          <p:cNvPr id="3" name="Content Placeholder 2"/>
          <p:cNvSpPr>
            <a:spLocks noGrp="1"/>
          </p:cNvSpPr>
          <p:nvPr>
            <p:ph idx="1"/>
          </p:nvPr>
        </p:nvSpPr>
        <p:spPr>
          <a:xfrm>
            <a:off x="391316" y="1333422"/>
            <a:ext cx="9982200" cy="4572000"/>
          </a:xfrm>
        </p:spPr>
        <p:txBody>
          <a:bodyPr>
            <a:normAutofit/>
          </a:bodyPr>
          <a:lstStyle/>
          <a:p>
            <a:r>
              <a:rPr lang="en-US" dirty="0"/>
              <a:t>A </a:t>
            </a:r>
            <a:r>
              <a:rPr lang="en-US" b="1" i="1" dirty="0"/>
              <a:t>prime </a:t>
            </a:r>
            <a:r>
              <a:rPr lang="en-US" b="1" i="1" dirty="0" err="1"/>
              <a:t>implicant</a:t>
            </a:r>
            <a:r>
              <a:rPr lang="en-US" i="1" dirty="0"/>
              <a:t> p </a:t>
            </a:r>
            <a:r>
              <a:rPr lang="en-US" dirty="0"/>
              <a:t>of a function </a:t>
            </a:r>
            <a:r>
              <a:rPr lang="en-US" i="1" dirty="0"/>
              <a:t>f </a:t>
            </a:r>
            <a:r>
              <a:rPr lang="en-US" dirty="0"/>
              <a:t>is a product term covered by </a:t>
            </a:r>
            <a:r>
              <a:rPr lang="en-US" i="1" dirty="0"/>
              <a:t>f </a:t>
            </a:r>
            <a:r>
              <a:rPr lang="en-US" dirty="0"/>
              <a:t>such that the delete on of any literal from </a:t>
            </a:r>
            <a:r>
              <a:rPr lang="en-US" i="1" dirty="0"/>
              <a:t>p </a:t>
            </a:r>
            <a:r>
              <a:rPr lang="en-US" dirty="0"/>
              <a:t>results in a new product that is not covered by </a:t>
            </a:r>
            <a:r>
              <a:rPr lang="en-US" i="1" dirty="0"/>
              <a:t>f </a:t>
            </a:r>
            <a:r>
              <a:rPr lang="en-US" dirty="0"/>
              <a:t>.</a:t>
            </a:r>
          </a:p>
          <a:p>
            <a:r>
              <a:rPr lang="en-US" i="1" dirty="0"/>
              <a:t>p </a:t>
            </a:r>
            <a:r>
              <a:rPr lang="en-US" dirty="0"/>
              <a:t>is a prime </a:t>
            </a:r>
            <a:r>
              <a:rPr lang="en-US" dirty="0" err="1"/>
              <a:t>implicant</a:t>
            </a:r>
            <a:r>
              <a:rPr lang="en-US" dirty="0"/>
              <a:t> if and only if </a:t>
            </a:r>
            <a:r>
              <a:rPr lang="en-US" i="1" dirty="0"/>
              <a:t>p </a:t>
            </a:r>
            <a:r>
              <a:rPr lang="en-US" dirty="0"/>
              <a:t>implies </a:t>
            </a:r>
            <a:r>
              <a:rPr lang="en-US" i="1" dirty="0"/>
              <a:t>f </a:t>
            </a:r>
            <a:r>
              <a:rPr lang="en-US" dirty="0"/>
              <a:t>but does not imply any product with fewer literals that in turn also implies </a:t>
            </a:r>
            <a:r>
              <a:rPr lang="en-US" i="1" dirty="0"/>
              <a:t>f</a:t>
            </a:r>
          </a:p>
          <a:p>
            <a:r>
              <a:rPr lang="en-US" dirty="0"/>
              <a:t>A prime </a:t>
            </a:r>
            <a:r>
              <a:rPr lang="en-US" dirty="0" err="1"/>
              <a:t>implicant</a:t>
            </a:r>
            <a:r>
              <a:rPr lang="en-US" dirty="0"/>
              <a:t> of </a:t>
            </a:r>
            <a:r>
              <a:rPr lang="en-US" i="1" dirty="0"/>
              <a:t>f </a:t>
            </a:r>
            <a:r>
              <a:rPr lang="en-US" dirty="0"/>
              <a:t>= </a:t>
            </a:r>
            <a:r>
              <a:rPr lang="en-US" i="1" dirty="0" err="1"/>
              <a:t>x’y</a:t>
            </a:r>
            <a:r>
              <a:rPr lang="en-US" i="1" dirty="0"/>
              <a:t> </a:t>
            </a:r>
            <a:r>
              <a:rPr lang="en-US" dirty="0"/>
              <a:t>+ </a:t>
            </a:r>
            <a:r>
              <a:rPr lang="en-US" i="1" dirty="0" err="1"/>
              <a:t>xz</a:t>
            </a:r>
            <a:r>
              <a:rPr lang="en-US" i="1" dirty="0"/>
              <a:t> </a:t>
            </a:r>
            <a:r>
              <a:rPr lang="en-US" dirty="0"/>
              <a:t>+ </a:t>
            </a:r>
            <a:r>
              <a:rPr lang="en-US" i="1" dirty="0" err="1"/>
              <a:t>y’z</a:t>
            </a:r>
            <a:r>
              <a:rPr lang="en-US" i="1" dirty="0"/>
              <a:t>’ </a:t>
            </a:r>
            <a:r>
              <a:rPr lang="en-US" dirty="0"/>
              <a:t>is </a:t>
            </a:r>
            <a:r>
              <a:rPr lang="en-US" i="1" dirty="0" err="1"/>
              <a:t>x’y</a:t>
            </a:r>
            <a:r>
              <a:rPr lang="en-US" dirty="0"/>
              <a:t>, since it is covered by </a:t>
            </a:r>
            <a:r>
              <a:rPr lang="en-US" i="1" dirty="0"/>
              <a:t>f </a:t>
            </a:r>
            <a:r>
              <a:rPr lang="en-US" dirty="0"/>
              <a:t>and neither </a:t>
            </a:r>
            <a:r>
              <a:rPr lang="en-US" i="1" dirty="0"/>
              <a:t>x’  </a:t>
            </a:r>
            <a:r>
              <a:rPr lang="en-US" dirty="0"/>
              <a:t>nor </a:t>
            </a:r>
            <a:r>
              <a:rPr lang="en-US" i="1" dirty="0"/>
              <a:t>y </a:t>
            </a:r>
            <a:r>
              <a:rPr lang="en-US" dirty="0"/>
              <a:t>alone implies </a:t>
            </a:r>
            <a:r>
              <a:rPr lang="en-US" i="1" dirty="0"/>
              <a:t>f </a:t>
            </a:r>
            <a:r>
              <a:rPr lang="en-US" dirty="0"/>
              <a:t>.</a:t>
            </a:r>
          </a:p>
        </p:txBody>
      </p:sp>
      <p:pic>
        <p:nvPicPr>
          <p:cNvPr id="4" name="Picture 3"/>
          <p:cNvPicPr>
            <a:picLocks noChangeAspect="1"/>
          </p:cNvPicPr>
          <p:nvPr/>
        </p:nvPicPr>
        <p:blipFill>
          <a:blip r:embed="rId2"/>
          <a:stretch>
            <a:fillRect/>
          </a:stretch>
        </p:blipFill>
        <p:spPr>
          <a:xfrm>
            <a:off x="1422674" y="3619422"/>
            <a:ext cx="6042652" cy="2987755"/>
          </a:xfrm>
          <a:prstGeom prst="rect">
            <a:avLst/>
          </a:prstGeom>
        </p:spPr>
      </p:pic>
    </p:spTree>
    <p:extLst>
      <p:ext uri="{BB962C8B-B14F-4D97-AF65-F5344CB8AC3E}">
        <p14:creationId xmlns:p14="http://schemas.microsoft.com/office/powerpoint/2010/main" val="169747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steps</a:t>
            </a:r>
          </a:p>
        </p:txBody>
      </p:sp>
      <p:sp>
        <p:nvSpPr>
          <p:cNvPr id="3" name="Content Placeholder 2"/>
          <p:cNvSpPr>
            <a:spLocks noGrp="1"/>
          </p:cNvSpPr>
          <p:nvPr>
            <p:ph idx="1"/>
          </p:nvPr>
        </p:nvSpPr>
        <p:spPr/>
        <p:txBody>
          <a:bodyPr/>
          <a:lstStyle/>
          <a:p>
            <a:r>
              <a:rPr lang="en-US" i="1" dirty="0"/>
              <a:t>Every irredundant sum-of-products equivalent to f is a union of prime </a:t>
            </a:r>
            <a:r>
              <a:rPr lang="en-US" i="1" dirty="0" err="1"/>
              <a:t>implicants</a:t>
            </a:r>
            <a:r>
              <a:rPr lang="en-US" i="1" dirty="0"/>
              <a:t> of f</a:t>
            </a:r>
            <a:r>
              <a:rPr lang="en-US" dirty="0"/>
              <a:t>.</a:t>
            </a:r>
          </a:p>
          <a:p>
            <a:r>
              <a:rPr lang="en-US" dirty="0"/>
              <a:t>Generate the set of all prime </a:t>
            </a:r>
            <a:r>
              <a:rPr lang="en-US" dirty="0" err="1"/>
              <a:t>implicants</a:t>
            </a:r>
            <a:r>
              <a:rPr lang="en-US" dirty="0"/>
              <a:t> of </a:t>
            </a:r>
            <a:r>
              <a:rPr lang="en-US" i="1" dirty="0"/>
              <a:t>f </a:t>
            </a:r>
            <a:r>
              <a:rPr lang="en-US" dirty="0"/>
              <a:t>and from this set to select those prime </a:t>
            </a:r>
            <a:r>
              <a:rPr lang="en-US" dirty="0" err="1"/>
              <a:t>implicants</a:t>
            </a:r>
            <a:r>
              <a:rPr lang="en-US" dirty="0"/>
              <a:t> whose union yields a minimal expression for </a:t>
            </a:r>
            <a:r>
              <a:rPr lang="en-US" i="1" dirty="0"/>
              <a:t>f </a:t>
            </a:r>
            <a:r>
              <a:rPr lang="en-US" dirty="0"/>
              <a:t>.</a:t>
            </a:r>
          </a:p>
          <a:p>
            <a:pPr lvl="1"/>
            <a:r>
              <a:rPr lang="en-US" i="1" dirty="0"/>
              <a:t>Use combining theorem Aa </a:t>
            </a:r>
            <a:r>
              <a:rPr lang="en-US" dirty="0"/>
              <a:t>+ </a:t>
            </a:r>
            <a:r>
              <a:rPr lang="en-US" i="1" dirty="0"/>
              <a:t>Aa’ </a:t>
            </a:r>
            <a:r>
              <a:rPr lang="en-US" dirty="0"/>
              <a:t>= </a:t>
            </a:r>
            <a:r>
              <a:rPr lang="en-US" i="1" dirty="0"/>
              <a:t>A </a:t>
            </a:r>
            <a:r>
              <a:rPr lang="en-US" dirty="0"/>
              <a:t>to a pair of </a:t>
            </a:r>
            <a:r>
              <a:rPr lang="en-US" dirty="0" err="1"/>
              <a:t>minterms</a:t>
            </a:r>
            <a:r>
              <a:rPr lang="en-US" dirty="0"/>
              <a:t> repeatedly.</a:t>
            </a:r>
          </a:p>
          <a:p>
            <a:r>
              <a:rPr lang="en-US" dirty="0"/>
              <a:t>Step1: Determination of the minimal expression is a systematic combination of terms.</a:t>
            </a:r>
          </a:p>
          <a:p>
            <a:r>
              <a:rPr lang="en-US" dirty="0"/>
              <a:t>Step 2: Selecting the minimal set of prime </a:t>
            </a:r>
            <a:r>
              <a:rPr lang="en-US" dirty="0" err="1"/>
              <a:t>implicants</a:t>
            </a:r>
            <a:r>
              <a:rPr lang="en-US" dirty="0"/>
              <a:t>.</a:t>
            </a:r>
          </a:p>
        </p:txBody>
      </p:sp>
    </p:spTree>
    <p:extLst>
      <p:ext uri="{BB962C8B-B14F-4D97-AF65-F5344CB8AC3E}">
        <p14:creationId xmlns:p14="http://schemas.microsoft.com/office/powerpoint/2010/main" val="37855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597" y="405402"/>
            <a:ext cx="9980682" cy="1096962"/>
          </a:xfrm>
        </p:spPr>
        <p:txBody>
          <a:bodyPr/>
          <a:lstStyle/>
          <a:p>
            <a:r>
              <a:rPr lang="en-US" dirty="0"/>
              <a:t>Prime </a:t>
            </a:r>
            <a:r>
              <a:rPr lang="en-US" dirty="0" err="1"/>
              <a:t>implicants</a:t>
            </a:r>
            <a:r>
              <a:rPr lang="en-US" dirty="0"/>
              <a:t>: example</a:t>
            </a:r>
          </a:p>
        </p:txBody>
      </p:sp>
      <p:pic>
        <p:nvPicPr>
          <p:cNvPr id="4" name="Content Placeholder 3"/>
          <p:cNvPicPr>
            <a:picLocks noGrp="1" noChangeAspect="1"/>
          </p:cNvPicPr>
          <p:nvPr>
            <p:ph idx="1"/>
          </p:nvPr>
        </p:nvPicPr>
        <p:blipFill>
          <a:blip r:embed="rId2"/>
          <a:stretch>
            <a:fillRect/>
          </a:stretch>
        </p:blipFill>
        <p:spPr>
          <a:xfrm>
            <a:off x="6039940" y="1238830"/>
            <a:ext cx="3543300" cy="3095625"/>
          </a:xfrm>
          <a:prstGeom prst="rect">
            <a:avLst/>
          </a:prstGeom>
        </p:spPr>
      </p:pic>
      <p:sp>
        <p:nvSpPr>
          <p:cNvPr id="5" name="Rectangle 4"/>
          <p:cNvSpPr/>
          <p:nvPr/>
        </p:nvSpPr>
        <p:spPr>
          <a:xfrm>
            <a:off x="513806" y="1685466"/>
            <a:ext cx="6096000" cy="2154436"/>
          </a:xfrm>
          <a:prstGeom prst="rect">
            <a:avLst/>
          </a:prstGeom>
        </p:spPr>
        <p:txBody>
          <a:bodyPr>
            <a:spAutoFit/>
          </a:bodyPr>
          <a:lstStyle/>
          <a:p>
            <a:r>
              <a:rPr lang="pl-PL" i="1" dirty="0">
                <a:latin typeface="MTMI"/>
              </a:rPr>
              <a:t>f </a:t>
            </a:r>
            <a:r>
              <a:rPr lang="pl-PL" dirty="0">
                <a:latin typeface="Times-Roman"/>
              </a:rPr>
              <a:t>(</a:t>
            </a:r>
            <a:r>
              <a:rPr lang="pl-PL" i="1" dirty="0">
                <a:latin typeface="MTMI"/>
              </a:rPr>
              <a:t>w, x, y, z</a:t>
            </a:r>
            <a:r>
              <a:rPr lang="pl-PL" dirty="0">
                <a:latin typeface="Times-Roman"/>
              </a:rPr>
              <a:t>) </a:t>
            </a:r>
            <a:r>
              <a:rPr lang="pl-PL" dirty="0">
                <a:latin typeface="MTSY"/>
              </a:rPr>
              <a:t>= </a:t>
            </a:r>
            <a:r>
              <a:rPr lang="en-US" dirty="0">
                <a:latin typeface="MTEX"/>
              </a:rPr>
              <a:t> </a:t>
            </a:r>
            <a:r>
              <a:rPr lang="en-US" dirty="0">
                <a:latin typeface="Times-Roman"/>
              </a:rPr>
              <a:t>(0</a:t>
            </a:r>
            <a:r>
              <a:rPr lang="en-US" i="1" dirty="0">
                <a:latin typeface="MTMI"/>
              </a:rPr>
              <a:t>, </a:t>
            </a:r>
            <a:r>
              <a:rPr lang="en-US" dirty="0">
                <a:latin typeface="Times-Roman"/>
              </a:rPr>
              <a:t>4</a:t>
            </a:r>
            <a:r>
              <a:rPr lang="en-US" i="1" dirty="0">
                <a:latin typeface="MTMI"/>
              </a:rPr>
              <a:t>, </a:t>
            </a:r>
            <a:r>
              <a:rPr lang="en-US" dirty="0">
                <a:latin typeface="Times-Roman"/>
              </a:rPr>
              <a:t>5</a:t>
            </a:r>
            <a:r>
              <a:rPr lang="en-US" i="1" dirty="0">
                <a:latin typeface="MTMI"/>
              </a:rPr>
              <a:t>, </a:t>
            </a:r>
            <a:r>
              <a:rPr lang="en-US" dirty="0">
                <a:latin typeface="Times-Roman"/>
              </a:rPr>
              <a:t>7</a:t>
            </a:r>
            <a:r>
              <a:rPr lang="en-US" i="1" dirty="0">
                <a:latin typeface="MTMI"/>
              </a:rPr>
              <a:t>, </a:t>
            </a:r>
            <a:r>
              <a:rPr lang="en-US" dirty="0">
                <a:latin typeface="Times-Roman"/>
              </a:rPr>
              <a:t>8</a:t>
            </a:r>
            <a:r>
              <a:rPr lang="en-US" i="1" dirty="0">
                <a:latin typeface="MTMI"/>
              </a:rPr>
              <a:t>, </a:t>
            </a:r>
            <a:r>
              <a:rPr lang="en-US" dirty="0">
                <a:latin typeface="Times-Roman"/>
              </a:rPr>
              <a:t>9</a:t>
            </a:r>
            <a:r>
              <a:rPr lang="en-US" i="1" dirty="0">
                <a:latin typeface="MTMI"/>
              </a:rPr>
              <a:t>, </a:t>
            </a:r>
            <a:r>
              <a:rPr lang="en-US" dirty="0">
                <a:latin typeface="Times-Roman"/>
              </a:rPr>
              <a:t>13</a:t>
            </a:r>
            <a:r>
              <a:rPr lang="en-US" i="1" dirty="0">
                <a:latin typeface="MTMI"/>
              </a:rPr>
              <a:t>, </a:t>
            </a:r>
            <a:r>
              <a:rPr lang="en-US" dirty="0">
                <a:latin typeface="Times-Roman"/>
              </a:rPr>
              <a:t>15)</a:t>
            </a:r>
          </a:p>
          <a:p>
            <a:endParaRPr lang="en-US" dirty="0">
              <a:latin typeface="Times-Roman"/>
            </a:endParaRPr>
          </a:p>
          <a:p>
            <a:r>
              <a:rPr lang="en-US" dirty="0">
                <a:latin typeface="Times-Roman"/>
              </a:rPr>
              <a:t>The set of all prime </a:t>
            </a:r>
            <a:r>
              <a:rPr lang="en-US" dirty="0" err="1">
                <a:latin typeface="Times-Roman"/>
              </a:rPr>
              <a:t>implicants</a:t>
            </a:r>
            <a:r>
              <a:rPr lang="en-US" dirty="0">
                <a:latin typeface="Times-Roman"/>
              </a:rPr>
              <a:t> of </a:t>
            </a:r>
            <a:r>
              <a:rPr lang="en-US" i="1" dirty="0">
                <a:latin typeface="MTMI"/>
              </a:rPr>
              <a:t>f </a:t>
            </a:r>
            <a:r>
              <a:rPr lang="en-US" dirty="0">
                <a:latin typeface="Times-Roman"/>
              </a:rPr>
              <a:t>is</a:t>
            </a:r>
          </a:p>
          <a:p>
            <a:endParaRPr lang="en-US" dirty="0">
              <a:latin typeface="Times-Roman"/>
            </a:endParaRPr>
          </a:p>
          <a:p>
            <a:r>
              <a:rPr lang="en-US" i="1" dirty="0">
                <a:latin typeface="MTMI"/>
              </a:rPr>
              <a:t>P </a:t>
            </a:r>
            <a:r>
              <a:rPr lang="en-US" dirty="0">
                <a:latin typeface="MTSY"/>
              </a:rPr>
              <a:t>= {</a:t>
            </a:r>
            <a:r>
              <a:rPr lang="en-US" i="1" dirty="0" err="1">
                <a:latin typeface="MTMI"/>
              </a:rPr>
              <a:t>xz</a:t>
            </a:r>
            <a:r>
              <a:rPr lang="en-US" i="1" dirty="0">
                <a:latin typeface="MTMI"/>
              </a:rPr>
              <a:t>, </a:t>
            </a:r>
            <a:r>
              <a:rPr lang="en-US" i="1" dirty="0" err="1">
                <a:latin typeface="MTMI"/>
              </a:rPr>
              <a:t>w’y’z</a:t>
            </a:r>
            <a:r>
              <a:rPr lang="en-US" i="1" dirty="0">
                <a:latin typeface="MTMI"/>
              </a:rPr>
              <a:t>, </a:t>
            </a:r>
            <a:r>
              <a:rPr lang="en-US" i="1" dirty="0" err="1">
                <a:latin typeface="MTMI"/>
              </a:rPr>
              <a:t>wx’y</a:t>
            </a:r>
            <a:r>
              <a:rPr lang="en-US" i="1" dirty="0">
                <a:latin typeface="MTMI"/>
              </a:rPr>
              <a:t>’, </a:t>
            </a:r>
            <a:r>
              <a:rPr lang="en-US" i="1" dirty="0" err="1">
                <a:latin typeface="MTMI"/>
              </a:rPr>
              <a:t>x’y’z</a:t>
            </a:r>
            <a:r>
              <a:rPr lang="en-US" i="1" dirty="0">
                <a:latin typeface="MTMI"/>
              </a:rPr>
              <a:t>’, </a:t>
            </a:r>
            <a:r>
              <a:rPr lang="en-US" i="1" dirty="0" err="1">
                <a:latin typeface="MTMI"/>
              </a:rPr>
              <a:t>w’xy</a:t>
            </a:r>
            <a:r>
              <a:rPr lang="en-US" i="1" dirty="0">
                <a:latin typeface="MTMI"/>
              </a:rPr>
              <a:t>’, </a:t>
            </a:r>
            <a:r>
              <a:rPr lang="en-US" i="1" dirty="0" err="1">
                <a:latin typeface="MTMI"/>
              </a:rPr>
              <a:t>wy’z</a:t>
            </a:r>
            <a:r>
              <a:rPr lang="en-US" i="1" dirty="0">
                <a:latin typeface="MTMI"/>
              </a:rPr>
              <a:t>}</a:t>
            </a:r>
          </a:p>
          <a:p>
            <a:endParaRPr lang="en-US" sz="800" dirty="0">
              <a:latin typeface="MTSY"/>
            </a:endParaRPr>
          </a:p>
          <a:p>
            <a:r>
              <a:rPr lang="en-US" dirty="0">
                <a:latin typeface="Times-Roman"/>
              </a:rPr>
              <a:t>Note that </a:t>
            </a:r>
            <a:r>
              <a:rPr lang="en-US" i="1" dirty="0">
                <a:latin typeface="MTMI"/>
              </a:rPr>
              <a:t>xyz </a:t>
            </a:r>
            <a:r>
              <a:rPr lang="en-US" dirty="0">
                <a:latin typeface="Times-Roman"/>
              </a:rPr>
              <a:t>is not a prime </a:t>
            </a:r>
            <a:r>
              <a:rPr lang="en-US" dirty="0" err="1">
                <a:latin typeface="Times-Roman"/>
              </a:rPr>
              <a:t>implicant</a:t>
            </a:r>
            <a:r>
              <a:rPr lang="en-US" dirty="0">
                <a:latin typeface="Times-Roman"/>
              </a:rPr>
              <a:t> since it implies </a:t>
            </a:r>
            <a:r>
              <a:rPr lang="en-US" i="1" dirty="0" err="1">
                <a:latin typeface="MTMI"/>
              </a:rPr>
              <a:t>xz</a:t>
            </a:r>
            <a:r>
              <a:rPr lang="en-US" dirty="0">
                <a:latin typeface="Times-Roman"/>
              </a:rPr>
              <a:t>.</a:t>
            </a:r>
          </a:p>
          <a:p>
            <a:endParaRPr lang="en-US" dirty="0">
              <a:latin typeface="Times-Roman"/>
            </a:endParaRPr>
          </a:p>
        </p:txBody>
      </p:sp>
    </p:spTree>
    <p:extLst>
      <p:ext uri="{BB962C8B-B14F-4D97-AF65-F5344CB8AC3E}">
        <p14:creationId xmlns:p14="http://schemas.microsoft.com/office/powerpoint/2010/main" val="42505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477" y="337457"/>
            <a:ext cx="9980682" cy="1096962"/>
          </a:xfrm>
        </p:spPr>
        <p:txBody>
          <a:bodyPr/>
          <a:lstStyle/>
          <a:p>
            <a:r>
              <a:rPr lang="en-US" dirty="0"/>
              <a:t>DERIVING MINIMAL EXPRESSIONS</a:t>
            </a:r>
          </a:p>
        </p:txBody>
      </p:sp>
      <p:sp>
        <p:nvSpPr>
          <p:cNvPr id="3" name="Content Placeholder 2"/>
          <p:cNvSpPr>
            <a:spLocks noGrp="1"/>
          </p:cNvSpPr>
          <p:nvPr>
            <p:ph idx="1"/>
          </p:nvPr>
        </p:nvSpPr>
        <p:spPr>
          <a:xfrm>
            <a:off x="878477" y="1678577"/>
            <a:ext cx="9982200" cy="4572000"/>
          </a:xfrm>
        </p:spPr>
        <p:txBody>
          <a:bodyPr/>
          <a:lstStyle/>
          <a:p>
            <a:pPr marL="342900" indent="-342900" algn="just">
              <a:buFont typeface="Arial" panose="05000000000000000000" pitchFamily="2" charset="2"/>
              <a:buChar char="•"/>
            </a:pPr>
            <a:r>
              <a:rPr lang="en-US" dirty="0">
                <a:ea typeface="+mn-lt"/>
                <a:cs typeface="+mn-lt"/>
              </a:rPr>
              <a:t>A prime </a:t>
            </a:r>
            <a:r>
              <a:rPr lang="en-US" dirty="0" err="1">
                <a:ea typeface="+mn-lt"/>
                <a:cs typeface="+mn-lt"/>
              </a:rPr>
              <a:t>implicant</a:t>
            </a:r>
            <a:r>
              <a:rPr lang="en-US" dirty="0">
                <a:ea typeface="+mn-lt"/>
                <a:cs typeface="+mn-lt"/>
              </a:rPr>
              <a:t> p of a function f is said to be an </a:t>
            </a:r>
            <a:r>
              <a:rPr lang="en-US" b="1" dirty="0">
                <a:ea typeface="+mn-lt"/>
                <a:cs typeface="+mn-lt"/>
              </a:rPr>
              <a:t>essential prime </a:t>
            </a:r>
            <a:r>
              <a:rPr lang="en-US" b="1" dirty="0" err="1">
                <a:ea typeface="+mn-lt"/>
                <a:cs typeface="+mn-lt"/>
              </a:rPr>
              <a:t>implicant</a:t>
            </a:r>
            <a:r>
              <a:rPr lang="en-US" dirty="0">
                <a:ea typeface="+mn-lt"/>
                <a:cs typeface="+mn-lt"/>
              </a:rPr>
              <a:t> if it covers at least one </a:t>
            </a:r>
            <a:r>
              <a:rPr lang="en-US" dirty="0" err="1">
                <a:ea typeface="+mn-lt"/>
                <a:cs typeface="+mn-lt"/>
              </a:rPr>
              <a:t>minterm</a:t>
            </a:r>
            <a:r>
              <a:rPr lang="en-US" dirty="0">
                <a:ea typeface="+mn-lt"/>
                <a:cs typeface="+mn-lt"/>
              </a:rPr>
              <a:t> of f that is not covered by any other prime </a:t>
            </a:r>
            <a:r>
              <a:rPr lang="en-US" dirty="0" err="1">
                <a:ea typeface="+mn-lt"/>
                <a:cs typeface="+mn-lt"/>
              </a:rPr>
              <a:t>implicant</a:t>
            </a:r>
            <a:r>
              <a:rPr lang="en-US" dirty="0">
                <a:ea typeface="+mn-lt"/>
                <a:cs typeface="+mn-lt"/>
              </a:rPr>
              <a:t>.</a:t>
            </a:r>
            <a:endParaRPr lang="en-US" dirty="0"/>
          </a:p>
          <a:p>
            <a:pPr marL="342900" indent="-342900" algn="just">
              <a:buFont typeface="Arial" panose="05000000000000000000" pitchFamily="2" charset="2"/>
              <a:buChar char="•"/>
            </a:pPr>
            <a:r>
              <a:rPr lang="en-US" dirty="0">
                <a:ea typeface="+mn-lt"/>
                <a:cs typeface="+mn-lt"/>
              </a:rPr>
              <a:t> Since every </a:t>
            </a:r>
            <a:r>
              <a:rPr lang="en-US" dirty="0" err="1">
                <a:ea typeface="+mn-lt"/>
                <a:cs typeface="+mn-lt"/>
              </a:rPr>
              <a:t>minterm</a:t>
            </a:r>
            <a:r>
              <a:rPr lang="en-US" dirty="0">
                <a:ea typeface="+mn-lt"/>
                <a:cs typeface="+mn-lt"/>
              </a:rPr>
              <a:t> of f must be covered by an expression for f, all essential prime </a:t>
            </a:r>
            <a:r>
              <a:rPr lang="en-US" dirty="0" err="1">
                <a:ea typeface="+mn-lt"/>
                <a:cs typeface="+mn-lt"/>
              </a:rPr>
              <a:t>implicants</a:t>
            </a:r>
            <a:r>
              <a:rPr lang="en-US" dirty="0">
                <a:ea typeface="+mn-lt"/>
                <a:cs typeface="+mn-lt"/>
              </a:rPr>
              <a:t> must be contained in any irredundant expression for this function.</a:t>
            </a:r>
          </a:p>
          <a:p>
            <a:endParaRPr lang="en-US" dirty="0"/>
          </a:p>
        </p:txBody>
      </p:sp>
    </p:spTree>
    <p:extLst>
      <p:ext uri="{BB962C8B-B14F-4D97-AF65-F5344CB8AC3E}">
        <p14:creationId xmlns:p14="http://schemas.microsoft.com/office/powerpoint/2010/main" val="280207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55" y="321038"/>
            <a:ext cx="9980682" cy="1096962"/>
          </a:xfrm>
        </p:spPr>
        <p:txBody>
          <a:bodyPr/>
          <a:lstStyle/>
          <a:p>
            <a:r>
              <a:rPr lang="en-US" dirty="0"/>
              <a:t>Examples</a:t>
            </a:r>
          </a:p>
        </p:txBody>
      </p:sp>
      <p:pic>
        <p:nvPicPr>
          <p:cNvPr id="4" name="Content Placeholder 3"/>
          <p:cNvPicPr>
            <a:picLocks noGrp="1" noChangeAspect="1"/>
          </p:cNvPicPr>
          <p:nvPr>
            <p:ph idx="1"/>
          </p:nvPr>
        </p:nvPicPr>
        <p:blipFill>
          <a:blip r:embed="rId2"/>
          <a:stretch>
            <a:fillRect/>
          </a:stretch>
        </p:blipFill>
        <p:spPr>
          <a:xfrm>
            <a:off x="778601" y="1758326"/>
            <a:ext cx="2762250" cy="2828925"/>
          </a:xfrm>
          <a:prstGeom prst="rect">
            <a:avLst/>
          </a:prstGeom>
        </p:spPr>
      </p:pic>
      <p:sp>
        <p:nvSpPr>
          <p:cNvPr id="5" name="Rectangle 4"/>
          <p:cNvSpPr/>
          <p:nvPr/>
        </p:nvSpPr>
        <p:spPr>
          <a:xfrm>
            <a:off x="582386" y="4682086"/>
            <a:ext cx="3571602" cy="369332"/>
          </a:xfrm>
          <a:prstGeom prst="rect">
            <a:avLst/>
          </a:prstGeom>
        </p:spPr>
        <p:txBody>
          <a:bodyPr wrap="square">
            <a:spAutoFit/>
          </a:bodyPr>
          <a:lstStyle/>
          <a:p>
            <a:r>
              <a:rPr lang="en-US" dirty="0"/>
              <a:t>All are essential prime </a:t>
            </a:r>
            <a:r>
              <a:rPr lang="en-US" dirty="0" err="1"/>
              <a:t>implicants</a:t>
            </a:r>
            <a:endParaRPr lang="en-US" dirty="0"/>
          </a:p>
        </p:txBody>
      </p:sp>
      <p:pic>
        <p:nvPicPr>
          <p:cNvPr id="6" name="Picture 5"/>
          <p:cNvPicPr>
            <a:picLocks noChangeAspect="1"/>
          </p:cNvPicPr>
          <p:nvPr/>
        </p:nvPicPr>
        <p:blipFill>
          <a:blip r:embed="rId3"/>
          <a:stretch>
            <a:fillRect/>
          </a:stretch>
        </p:blipFill>
        <p:spPr>
          <a:xfrm>
            <a:off x="5721583" y="930956"/>
            <a:ext cx="3762000" cy="2366100"/>
          </a:xfrm>
          <a:prstGeom prst="rect">
            <a:avLst/>
          </a:prstGeom>
        </p:spPr>
      </p:pic>
      <p:sp>
        <p:nvSpPr>
          <p:cNvPr id="8" name="Rectangle 7"/>
          <p:cNvSpPr/>
          <p:nvPr/>
        </p:nvSpPr>
        <p:spPr>
          <a:xfrm>
            <a:off x="4846591" y="3369762"/>
            <a:ext cx="6096000" cy="1754326"/>
          </a:xfrm>
          <a:prstGeom prst="rect">
            <a:avLst/>
          </a:prstGeom>
        </p:spPr>
        <p:txBody>
          <a:bodyPr>
            <a:spAutoFit/>
          </a:bodyPr>
          <a:lstStyle/>
          <a:p>
            <a:r>
              <a:rPr lang="en-US" dirty="0"/>
              <a:t>The map for the function f (x, y, z) = Σ(0, 2, 3, 4, 5, 7), it is known as a cyclic prime </a:t>
            </a:r>
            <a:r>
              <a:rPr lang="en-US" dirty="0" err="1"/>
              <a:t>implicant</a:t>
            </a:r>
            <a:r>
              <a:rPr lang="en-US" dirty="0"/>
              <a:t> map since no prime </a:t>
            </a:r>
            <a:r>
              <a:rPr lang="en-US" dirty="0" err="1"/>
              <a:t>implicant</a:t>
            </a:r>
            <a:r>
              <a:rPr lang="en-US" dirty="0"/>
              <a:t> is essential, all prime </a:t>
            </a:r>
            <a:r>
              <a:rPr lang="en-US" dirty="0" err="1"/>
              <a:t>implicants</a:t>
            </a:r>
            <a:r>
              <a:rPr lang="en-US" dirty="0"/>
              <a:t> have the same size, and every cell is covered by exactly two prime </a:t>
            </a:r>
            <a:r>
              <a:rPr lang="en-US" dirty="0" err="1"/>
              <a:t>implicants</a:t>
            </a:r>
            <a:r>
              <a:rPr lang="en-US" dirty="0"/>
              <a:t>.</a:t>
            </a:r>
          </a:p>
          <a:p>
            <a:endParaRPr lang="en-US" dirty="0"/>
          </a:p>
        </p:txBody>
      </p:sp>
      <p:sp>
        <p:nvSpPr>
          <p:cNvPr id="9" name="Rectangle 8"/>
          <p:cNvSpPr/>
          <p:nvPr/>
        </p:nvSpPr>
        <p:spPr>
          <a:xfrm>
            <a:off x="503110" y="1294160"/>
            <a:ext cx="4069319" cy="369332"/>
          </a:xfrm>
          <a:prstGeom prst="rect">
            <a:avLst/>
          </a:prstGeom>
        </p:spPr>
        <p:txBody>
          <a:bodyPr wrap="none">
            <a:spAutoFit/>
          </a:bodyPr>
          <a:lstStyle/>
          <a:p>
            <a:r>
              <a:rPr lang="en-US" dirty="0">
                <a:ea typeface="+mn-lt"/>
                <a:cs typeface="+mn-lt"/>
              </a:rPr>
              <a:t>f (w, x, y, z) =</a:t>
            </a:r>
            <a:r>
              <a:rPr lang="en-US" b="1" dirty="0">
                <a:ea typeface="+mn-lt"/>
                <a:cs typeface="+mn-lt"/>
              </a:rPr>
              <a:t>Σ</a:t>
            </a:r>
            <a:r>
              <a:rPr lang="en-US" dirty="0">
                <a:ea typeface="+mn-lt"/>
                <a:cs typeface="+mn-lt"/>
              </a:rPr>
              <a:t>(4, 5, 8, 12, 13, 14, 15) </a:t>
            </a:r>
            <a:endParaRPr lang="en-US" dirty="0"/>
          </a:p>
        </p:txBody>
      </p:sp>
    </p:spTree>
    <p:extLst>
      <p:ext uri="{BB962C8B-B14F-4D97-AF65-F5344CB8AC3E}">
        <p14:creationId xmlns:p14="http://schemas.microsoft.com/office/powerpoint/2010/main" val="35669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99B9F-5A50-495A-9D42-55D0112BA229}"/>
              </a:ext>
            </a:extLst>
          </p:cNvPr>
          <p:cNvSpPr>
            <a:spLocks noGrp="1"/>
          </p:cNvSpPr>
          <p:nvPr>
            <p:ph type="title"/>
          </p:nvPr>
        </p:nvSpPr>
        <p:spPr>
          <a:xfrm>
            <a:off x="594360" y="1209086"/>
            <a:ext cx="3876848" cy="4064925"/>
          </a:xfrm>
        </p:spPr>
        <p:txBody>
          <a:bodyPr anchor="ctr">
            <a:normAutofit/>
          </a:bodyPr>
          <a:lstStyle/>
          <a:p>
            <a:r>
              <a:rPr lang="en-US" sz="4000" dirty="0"/>
              <a:t>PROCEDURE FOR OBTAINING MINIMAL SOP</a:t>
            </a:r>
          </a:p>
        </p:txBody>
      </p:sp>
      <p:grpSp>
        <p:nvGrpSpPr>
          <p:cNvPr id="37"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38"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Content Placeholder 2">
            <a:extLst>
              <a:ext uri="{FF2B5EF4-FFF2-40B4-BE49-F238E27FC236}">
                <a16:creationId xmlns:a16="http://schemas.microsoft.com/office/drawing/2014/main" id="{52BDAD58-121C-43F0-B2DB-22FF2F6FEC27}"/>
              </a:ext>
            </a:extLst>
          </p:cNvPr>
          <p:cNvGraphicFramePr>
            <a:graphicFrameLocks noGrp="1"/>
          </p:cNvGraphicFramePr>
          <p:nvPr>
            <p:ph idx="1"/>
            <p:extLst>
              <p:ext uri="{D42A27DB-BD31-4B8C-83A1-F6EECF244321}">
                <p14:modId xmlns:p14="http://schemas.microsoft.com/office/powerpoint/2010/main" val="310235566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endParaRPr lang="en-IN" sz="4800" dirty="0"/>
          </a:p>
          <a:p>
            <a:pPr marL="0" indent="0">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66610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Objectives</a:t>
            </a:r>
            <a:endParaRPr lang="en-IN" dirty="0"/>
          </a:p>
        </p:txBody>
      </p:sp>
      <p:sp>
        <p:nvSpPr>
          <p:cNvPr id="3" name="Content Placeholder 2"/>
          <p:cNvSpPr>
            <a:spLocks noGrp="1"/>
          </p:cNvSpPr>
          <p:nvPr>
            <p:ph idx="1"/>
          </p:nvPr>
        </p:nvSpPr>
        <p:spPr/>
        <p:txBody>
          <a:bodyPr/>
          <a:lstStyle/>
          <a:p>
            <a:pPr marL="0" indent="0">
              <a:buNone/>
            </a:pPr>
            <a:r>
              <a:rPr lang="en-IN" dirty="0"/>
              <a:t>The switching function is given as </a:t>
            </a:r>
            <a:r>
              <a:rPr lang="en-IN" b="1" dirty="0" err="1"/>
              <a:t>SoP</a:t>
            </a:r>
            <a:r>
              <a:rPr lang="en-IN" dirty="0"/>
              <a:t> or </a:t>
            </a:r>
            <a:r>
              <a:rPr lang="en-IN" dirty="0" err="1"/>
              <a:t>PoS</a:t>
            </a:r>
            <a:r>
              <a:rPr lang="en-IN" dirty="0"/>
              <a:t> form.</a:t>
            </a:r>
          </a:p>
          <a:p>
            <a:pPr marL="457200" indent="-457200">
              <a:buFont typeface="+mj-lt"/>
              <a:buAutoNum type="arabicPeriod"/>
            </a:pPr>
            <a:r>
              <a:rPr lang="en-IN" dirty="0"/>
              <a:t>the minimum number of appearances of literals (recall that a </a:t>
            </a:r>
            <a:r>
              <a:rPr lang="en-IN" i="1" dirty="0"/>
              <a:t>literal </a:t>
            </a:r>
            <a:r>
              <a:rPr lang="en-IN" dirty="0"/>
              <a:t>is available in complemented or </a:t>
            </a:r>
            <a:r>
              <a:rPr lang="en-IN" dirty="0" err="1"/>
              <a:t>uncomplemented</a:t>
            </a:r>
            <a:r>
              <a:rPr lang="en-IN" dirty="0"/>
              <a:t> form);</a:t>
            </a:r>
          </a:p>
          <a:p>
            <a:pPr marL="457200" indent="-457200">
              <a:buFont typeface="+mj-lt"/>
              <a:buAutoNum type="arabicPeriod"/>
            </a:pPr>
            <a:r>
              <a:rPr lang="en-IN" dirty="0"/>
              <a:t>the minimum number of literals in a sum-of-products (or product-of-sums) expression;</a:t>
            </a:r>
          </a:p>
          <a:p>
            <a:pPr marL="457200" indent="-457200">
              <a:buFont typeface="+mj-lt"/>
              <a:buAutoNum type="arabicPeriod"/>
            </a:pPr>
            <a:r>
              <a:rPr lang="en-IN" b="1" dirty="0"/>
              <a:t>the minimum number of terms in a sum-of-products expression, provided that there is no other such expression with the same number of terms and fewer literals.</a:t>
            </a:r>
          </a:p>
          <a:p>
            <a:pPr marL="0" indent="0">
              <a:buNone/>
            </a:pPr>
            <a:r>
              <a:rPr lang="en-IN" b="1" dirty="0" err="1"/>
              <a:t>SoP</a:t>
            </a:r>
            <a:r>
              <a:rPr lang="en-IN" b="1" dirty="0"/>
              <a:t> and 3</a:t>
            </a:r>
            <a:r>
              <a:rPr lang="en-IN" b="1" baseline="30000" dirty="0"/>
              <a:t>rd</a:t>
            </a:r>
            <a:r>
              <a:rPr lang="en-IN" b="1" dirty="0"/>
              <a:t> objectives </a:t>
            </a:r>
          </a:p>
        </p:txBody>
      </p:sp>
    </p:spTree>
    <p:extLst>
      <p:ext uri="{BB962C8B-B14F-4D97-AF65-F5344CB8AC3E}">
        <p14:creationId xmlns:p14="http://schemas.microsoft.com/office/powerpoint/2010/main" val="289542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AB727-166D-467C-AC5F-6E22819FC733}"/>
              </a:ext>
            </a:extLst>
          </p:cNvPr>
          <p:cNvSpPr>
            <a:spLocks noGrp="1"/>
          </p:cNvSpPr>
          <p:nvPr>
            <p:ph type="title"/>
          </p:nvPr>
        </p:nvSpPr>
        <p:spPr>
          <a:xfrm>
            <a:off x="686834" y="1153572"/>
            <a:ext cx="3200400" cy="4461163"/>
          </a:xfrm>
        </p:spPr>
        <p:txBody>
          <a:bodyPr>
            <a:normAutofit/>
          </a:bodyPr>
          <a:lstStyle/>
          <a:p>
            <a:r>
              <a:rPr lang="en-US" dirty="0">
                <a:solidFill>
                  <a:srgbClr val="FFFFFF"/>
                </a:solidFill>
                <a:ea typeface="+mj-lt"/>
                <a:cs typeface="+mj-lt"/>
              </a:rPr>
              <a:t>The tabulation procedure for the determination of prime </a:t>
            </a:r>
            <a:r>
              <a:rPr lang="en-US" dirty="0" err="1">
                <a:solidFill>
                  <a:srgbClr val="FFFFFF"/>
                </a:solidFill>
                <a:ea typeface="+mj-lt"/>
                <a:cs typeface="+mj-lt"/>
              </a:rPr>
              <a:t>implicants</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80D0298-06B9-4AD6-9A7F-8F85EAF1F160}"/>
              </a:ext>
            </a:extLst>
          </p:cNvPr>
          <p:cNvSpPr>
            <a:spLocks noGrp="1"/>
          </p:cNvSpPr>
          <p:nvPr>
            <p:ph idx="1"/>
          </p:nvPr>
        </p:nvSpPr>
        <p:spPr>
          <a:xfrm>
            <a:off x="4447308" y="591344"/>
            <a:ext cx="6906491" cy="5585619"/>
          </a:xfrm>
        </p:spPr>
        <p:txBody>
          <a:bodyPr vert="horz" lIns="0" tIns="45720" rIns="0" bIns="45720" rtlCol="0" anchor="ctr">
            <a:normAutofit/>
          </a:bodyPr>
          <a:lstStyle/>
          <a:p>
            <a:pPr algn="just">
              <a:buFont typeface="Arial" panose="05000000000000000000" pitchFamily="2" charset="2"/>
              <a:buChar char="•"/>
            </a:pPr>
            <a:r>
              <a:rPr lang="en-US" dirty="0">
                <a:ea typeface="+mn-lt"/>
                <a:cs typeface="+mn-lt"/>
              </a:rPr>
              <a:t>The Karnaugh map method described in the preceding sections is very useful for functions of up to six variables.</a:t>
            </a:r>
            <a:endParaRPr lang="en-US"/>
          </a:p>
          <a:p>
            <a:pPr algn="just">
              <a:buFont typeface="Arial" panose="05000000000000000000" pitchFamily="2" charset="2"/>
              <a:buChar char="•"/>
            </a:pPr>
            <a:r>
              <a:rPr lang="en-US" dirty="0">
                <a:ea typeface="+mn-lt"/>
                <a:cs typeface="+mn-lt"/>
              </a:rPr>
              <a:t>In order to manipulate functions of a larger number of variables a more systematic procedure, preferably one that can be carried out by a computer, is necessary.</a:t>
            </a:r>
          </a:p>
          <a:p>
            <a:pPr algn="just">
              <a:buFont typeface="Arial" panose="05000000000000000000" pitchFamily="2" charset="2"/>
              <a:buChar char="•"/>
            </a:pPr>
            <a:r>
              <a:rPr lang="en-US" dirty="0">
                <a:ea typeface="+mn-lt"/>
                <a:cs typeface="+mn-lt"/>
              </a:rPr>
              <a:t>The tabulation procedure, also known as the Quine–McCluskey method of reduction, satisfies the above requirements.</a:t>
            </a:r>
            <a:endParaRPr lang="en-US" dirty="0"/>
          </a:p>
          <a:p>
            <a:pPr algn="just">
              <a:buFont typeface="Arial" panose="05000000000000000000" pitchFamily="2" charset="2"/>
              <a:buChar char="•"/>
            </a:pPr>
            <a:r>
              <a:rPr lang="en-US" dirty="0">
                <a:ea typeface="+mn-lt"/>
                <a:cs typeface="+mn-lt"/>
              </a:rPr>
              <a:t>It is suitable for hand computation and is also easily programmable.</a:t>
            </a:r>
            <a:endParaRPr lang="en-US" dirty="0"/>
          </a:p>
        </p:txBody>
      </p:sp>
    </p:spTree>
    <p:extLst>
      <p:ext uri="{BB962C8B-B14F-4D97-AF65-F5344CB8AC3E}">
        <p14:creationId xmlns:p14="http://schemas.microsoft.com/office/powerpoint/2010/main" val="6219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a:t>
            </a:r>
          </a:p>
        </p:txBody>
      </p:sp>
      <p:sp>
        <p:nvSpPr>
          <p:cNvPr id="3" name="Content Placeholder 2"/>
          <p:cNvSpPr>
            <a:spLocks noGrp="1"/>
          </p:cNvSpPr>
          <p:nvPr>
            <p:ph idx="1"/>
          </p:nvPr>
        </p:nvSpPr>
        <p:spPr/>
        <p:txBody>
          <a:bodyPr>
            <a:normAutofit lnSpcReduction="10000"/>
          </a:bodyPr>
          <a:lstStyle/>
          <a:p>
            <a:r>
              <a:rPr lang="en-US" dirty="0"/>
              <a:t>Two </a:t>
            </a:r>
            <a:r>
              <a:rPr lang="en-US" i="1" dirty="0"/>
              <a:t>k</a:t>
            </a:r>
            <a:r>
              <a:rPr lang="en-US" dirty="0"/>
              <a:t>-variable terms can be combined into a single (</a:t>
            </a:r>
            <a:r>
              <a:rPr lang="en-US" i="1" dirty="0"/>
              <a:t>k </a:t>
            </a:r>
            <a:r>
              <a:rPr lang="en-US" dirty="0"/>
              <a:t>− 1)-variable term if and only if they have in common </a:t>
            </a:r>
            <a:r>
              <a:rPr lang="en-US" i="1" dirty="0"/>
              <a:t>k </a:t>
            </a:r>
            <a:r>
              <a:rPr lang="en-US" dirty="0"/>
              <a:t>− 1 identical literals and differ in just a single literal. </a:t>
            </a:r>
          </a:p>
          <a:p>
            <a:r>
              <a:rPr lang="en-US" dirty="0"/>
              <a:t>The combined term consists of the product of the </a:t>
            </a:r>
            <a:r>
              <a:rPr lang="en-US" i="1" dirty="0"/>
              <a:t>k </a:t>
            </a:r>
            <a:r>
              <a:rPr lang="en-US" dirty="0"/>
              <a:t>− 1 identical literals while the variable, which is </a:t>
            </a:r>
            <a:r>
              <a:rPr lang="en-US" dirty="0" err="1"/>
              <a:t>uncomplemented</a:t>
            </a:r>
            <a:r>
              <a:rPr lang="en-US" dirty="0"/>
              <a:t> in one term and complemented in the other, is deleted.</a:t>
            </a:r>
          </a:p>
          <a:p>
            <a:r>
              <a:rPr lang="en-US" dirty="0"/>
              <a:t>Two </a:t>
            </a:r>
            <a:r>
              <a:rPr lang="en-US" dirty="0" err="1"/>
              <a:t>minterms</a:t>
            </a:r>
            <a:r>
              <a:rPr lang="en-US" dirty="0"/>
              <a:t> are combined if they differ in one position only.</a:t>
            </a:r>
          </a:p>
          <a:p>
            <a:r>
              <a:rPr lang="en-US" b="1" dirty="0"/>
              <a:t>Need: </a:t>
            </a:r>
            <a:r>
              <a:rPr lang="en-US" dirty="0"/>
              <a:t>determine, in a simple and systematic way, which terms can (or cannot) be combined and to carry out all possible such combinations.</a:t>
            </a:r>
          </a:p>
          <a:p>
            <a:r>
              <a:rPr lang="en-US" dirty="0"/>
              <a:t>If we consider the </a:t>
            </a:r>
            <a:r>
              <a:rPr lang="en-US" b="1" dirty="0"/>
              <a:t>binary representation of the </a:t>
            </a:r>
            <a:r>
              <a:rPr lang="en-US" b="1" dirty="0" err="1"/>
              <a:t>minterms</a:t>
            </a:r>
            <a:r>
              <a:rPr lang="en-US" b="1" dirty="0"/>
              <a:t>,</a:t>
            </a:r>
            <a:r>
              <a:rPr lang="en-US" dirty="0"/>
              <a:t> we observe that the necessary and sufficient condition for two </a:t>
            </a:r>
            <a:r>
              <a:rPr lang="en-US" dirty="0" err="1"/>
              <a:t>minterms</a:t>
            </a:r>
            <a:r>
              <a:rPr lang="en-US" dirty="0"/>
              <a:t> to be combinable is that their binary representations differ </a:t>
            </a:r>
            <a:r>
              <a:rPr lang="en-US" b="1" dirty="0"/>
              <a:t>in just one position.</a:t>
            </a:r>
          </a:p>
          <a:p>
            <a:r>
              <a:rPr lang="en-US" dirty="0"/>
              <a:t>To facilitate the combination process the </a:t>
            </a:r>
            <a:r>
              <a:rPr lang="en-US" dirty="0" err="1"/>
              <a:t>minterms</a:t>
            </a:r>
            <a:r>
              <a:rPr lang="en-US" dirty="0"/>
              <a:t> are arranged in groups according to the number of 1’s in their binary representation.</a:t>
            </a:r>
          </a:p>
        </p:txBody>
      </p:sp>
    </p:spTree>
    <p:extLst>
      <p:ext uri="{BB962C8B-B14F-4D97-AF65-F5344CB8AC3E}">
        <p14:creationId xmlns:p14="http://schemas.microsoft.com/office/powerpoint/2010/main" val="320348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5B3BF9-028F-4541-95DE-CD3F83442AB8}"/>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ea typeface="+mj-lt"/>
                <a:cs typeface="+mj-lt"/>
              </a:rPr>
              <a:t>Quine-</a:t>
            </a:r>
            <a:r>
              <a:rPr lang="en-US" sz="5400" dirty="0" err="1">
                <a:solidFill>
                  <a:schemeClr val="bg1"/>
                </a:solidFill>
                <a:ea typeface="+mj-lt"/>
                <a:cs typeface="+mj-lt"/>
              </a:rPr>
              <a:t>McClusky</a:t>
            </a:r>
            <a:r>
              <a:rPr lang="en-US" sz="5400" dirty="0">
                <a:solidFill>
                  <a:schemeClr val="bg1"/>
                </a:solidFill>
                <a:ea typeface="+mj-lt"/>
                <a:cs typeface="+mj-lt"/>
              </a:rPr>
              <a:t> Method</a:t>
            </a:r>
            <a:endParaRPr lang="en-US" sz="5400" dirty="0">
              <a:solidFill>
                <a:schemeClr val="bg1"/>
              </a:solidFill>
            </a:endParaRPr>
          </a:p>
        </p:txBody>
      </p:sp>
      <p:graphicFrame>
        <p:nvGraphicFramePr>
          <p:cNvPr id="18" name="Content Placeholder 2">
            <a:extLst>
              <a:ext uri="{FF2B5EF4-FFF2-40B4-BE49-F238E27FC236}">
                <a16:creationId xmlns:a16="http://schemas.microsoft.com/office/drawing/2014/main" id="{6040CF5E-DFA4-4019-9EA6-180AD38631C3}"/>
              </a:ext>
            </a:extLst>
          </p:cNvPr>
          <p:cNvGraphicFramePr>
            <a:graphicFrameLocks noGrp="1"/>
          </p:cNvGraphicFramePr>
          <p:nvPr>
            <p:ph idx="1"/>
            <p:extLst>
              <p:ext uri="{D42A27DB-BD31-4B8C-83A1-F6EECF244321}">
                <p14:modId xmlns:p14="http://schemas.microsoft.com/office/powerpoint/2010/main" val="3266874776"/>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36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03469" y="1173162"/>
            <a:ext cx="7131012" cy="5295877"/>
          </a:xfrm>
          <a:prstGeom prst="rect">
            <a:avLst/>
          </a:prstGeom>
        </p:spPr>
      </p:pic>
    </p:spTree>
    <p:extLst>
      <p:ext uri="{BB962C8B-B14F-4D97-AF65-F5344CB8AC3E}">
        <p14:creationId xmlns:p14="http://schemas.microsoft.com/office/powerpoint/2010/main" val="42400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1D6E-061B-49C2-A2A3-E0FFA559B60E}"/>
              </a:ext>
            </a:extLst>
          </p:cNvPr>
          <p:cNvSpPr>
            <a:spLocks noGrp="1"/>
          </p:cNvSpPr>
          <p:nvPr>
            <p:ph type="title"/>
          </p:nvPr>
        </p:nvSpPr>
        <p:spPr>
          <a:xfrm>
            <a:off x="648929" y="629266"/>
            <a:ext cx="3505495" cy="1622321"/>
          </a:xfrm>
        </p:spPr>
        <p:txBody>
          <a:bodyPr>
            <a:normAutofit/>
          </a:bodyPr>
          <a:lstStyle/>
          <a:p>
            <a:r>
              <a:rPr lang="en-US"/>
              <a:t>EXAMPLE</a:t>
            </a:r>
          </a:p>
        </p:txBody>
      </p:sp>
      <p:sp>
        <p:nvSpPr>
          <p:cNvPr id="3" name="Content Placeholder 2">
            <a:extLst>
              <a:ext uri="{FF2B5EF4-FFF2-40B4-BE49-F238E27FC236}">
                <a16:creationId xmlns:a16="http://schemas.microsoft.com/office/drawing/2014/main" id="{7107E130-F81D-499E-99AE-CF653249876E}"/>
              </a:ext>
            </a:extLst>
          </p:cNvPr>
          <p:cNvSpPr>
            <a:spLocks noGrp="1"/>
          </p:cNvSpPr>
          <p:nvPr>
            <p:ph idx="1"/>
          </p:nvPr>
        </p:nvSpPr>
        <p:spPr>
          <a:xfrm>
            <a:off x="648931" y="2438400"/>
            <a:ext cx="3505494" cy="4418022"/>
          </a:xfrm>
        </p:spPr>
        <p:txBody>
          <a:bodyPr vert="horz" lIns="0" tIns="45720" rIns="0" bIns="45720" rtlCol="0" anchor="t">
            <a:normAutofit/>
          </a:bodyPr>
          <a:lstStyle/>
          <a:p>
            <a:pPr marL="0" indent="0" algn="just">
              <a:buNone/>
            </a:pPr>
            <a:r>
              <a:rPr lang="en-US" sz="1800" dirty="0">
                <a:ea typeface="+mn-lt"/>
                <a:cs typeface="+mn-lt"/>
              </a:rPr>
              <a:t>Determination of the set of prime implicants for the function f2 (w, x, y, z) = </a:t>
            </a:r>
            <a:r>
              <a:rPr lang="en-US" sz="1800" b="1" dirty="0">
                <a:ea typeface="+mn-lt"/>
                <a:cs typeface="+mn-lt"/>
              </a:rPr>
              <a:t>Σ</a:t>
            </a:r>
            <a:r>
              <a:rPr lang="en-US" sz="1800" dirty="0">
                <a:ea typeface="+mn-lt"/>
                <a:cs typeface="+mn-lt"/>
              </a:rPr>
              <a:t>(0, 1, 2, 5, 7, 8, 9, 10,13, 15).</a:t>
            </a:r>
            <a:endParaRPr lang="en-US" dirty="0"/>
          </a:p>
          <a:p>
            <a:pPr marL="0" indent="0" algn="just">
              <a:buNone/>
            </a:pPr>
            <a:r>
              <a:rPr lang="en-US" sz="1800" dirty="0">
                <a:ea typeface="+mn-lt"/>
                <a:cs typeface="+mn-lt"/>
              </a:rPr>
              <a:t>The entire procedure is a mechanized process for combining and reducing all adjacent pairs of terms. The unchecked terms are the prime implicants of f, since each implies f and is not covered by any other term with fewer literals.</a:t>
            </a:r>
            <a:endParaRPr lang="en-US" sz="1800" dirty="0"/>
          </a:p>
          <a:p>
            <a:pPr marL="0" indent="0">
              <a:buNone/>
            </a:pPr>
            <a:endParaRPr lang="en-US" sz="1700" dirty="0"/>
          </a:p>
        </p:txBody>
      </p:sp>
      <p:sp>
        <p:nvSpPr>
          <p:cNvPr id="18"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50A3DC30-6A76-4B89-BE49-796750747DD4}"/>
              </a:ext>
            </a:extLst>
          </p:cNvPr>
          <p:cNvPicPr>
            <a:picLocks noChangeAspect="1"/>
          </p:cNvPicPr>
          <p:nvPr/>
        </p:nvPicPr>
        <p:blipFill rotWithShape="1">
          <a:blip r:embed="rId2"/>
          <a:srcRect t="736"/>
          <a:stretch/>
        </p:blipFill>
        <p:spPr>
          <a:xfrm>
            <a:off x="5405862" y="1194210"/>
            <a:ext cx="6019331" cy="4466334"/>
          </a:xfrm>
          <a:prstGeom prst="rect">
            <a:avLst/>
          </a:prstGeom>
          <a:effectLst/>
        </p:spPr>
      </p:pic>
    </p:spTree>
    <p:extLst>
      <p:ext uri="{BB962C8B-B14F-4D97-AF65-F5344CB8AC3E}">
        <p14:creationId xmlns:p14="http://schemas.microsoft.com/office/powerpoint/2010/main" val="17536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7CE1D1-B2CE-476E-9F8D-BA36E29165D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Contd...</a:t>
            </a:r>
          </a:p>
        </p:txBody>
      </p:sp>
      <p:sp>
        <p:nvSpPr>
          <p:cNvPr id="3" name="Content Placeholder 2">
            <a:extLst>
              <a:ext uri="{FF2B5EF4-FFF2-40B4-BE49-F238E27FC236}">
                <a16:creationId xmlns:a16="http://schemas.microsoft.com/office/drawing/2014/main" id="{811C8E3B-7848-41A6-978F-9EF725DAB7CC}"/>
              </a:ext>
            </a:extLst>
          </p:cNvPr>
          <p:cNvSpPr>
            <a:spLocks noGrp="1"/>
          </p:cNvSpPr>
          <p:nvPr>
            <p:ph idx="1"/>
          </p:nvPr>
        </p:nvSpPr>
        <p:spPr>
          <a:xfrm>
            <a:off x="1367624" y="2490436"/>
            <a:ext cx="9708995" cy="3567173"/>
          </a:xfrm>
        </p:spPr>
        <p:txBody>
          <a:bodyPr vert="horz" lIns="0" tIns="45720" rIns="0" bIns="45720" rtlCol="0" anchor="ctr">
            <a:normAutofit/>
          </a:bodyPr>
          <a:lstStyle/>
          <a:p>
            <a:pPr marL="342900" indent="-342900" algn="just">
              <a:buFont typeface="Arial" panose="05000000000000000000" pitchFamily="2" charset="2"/>
              <a:buChar char="•"/>
            </a:pPr>
            <a:r>
              <a:rPr lang="en-US" dirty="0">
                <a:ea typeface="+mn-lt"/>
                <a:cs typeface="+mn-lt"/>
              </a:rPr>
              <a:t>The left-hand part of previous fig corresponding to the application of step 1, consists of all </a:t>
            </a:r>
            <a:r>
              <a:rPr lang="en-US" err="1">
                <a:ea typeface="+mn-lt"/>
                <a:cs typeface="+mn-lt"/>
              </a:rPr>
              <a:t>minterms</a:t>
            </a:r>
            <a:r>
              <a:rPr lang="en-US" dirty="0">
                <a:ea typeface="+mn-lt"/>
                <a:cs typeface="+mn-lt"/>
              </a:rPr>
              <a:t>, arranged in groups of increasing indices. </a:t>
            </a:r>
            <a:endParaRPr lang="en-US">
              <a:ea typeface="+mn-lt"/>
              <a:cs typeface="+mn-lt"/>
            </a:endParaRPr>
          </a:p>
          <a:p>
            <a:pPr marL="342900" indent="-342900" algn="just">
              <a:buFont typeface="Arial" panose="05000000000000000000" pitchFamily="2" charset="2"/>
              <a:buChar char="•"/>
            </a:pPr>
            <a:r>
              <a:rPr lang="en-US" dirty="0">
                <a:ea typeface="+mn-lt"/>
                <a:cs typeface="+mn-lt"/>
              </a:rPr>
              <a:t>The reduced terms, after the first application of step 2, are given in the center part. For example, the combination of the terms 0000 and 0001 is recorded by writing 000– in its first row, where the dash indicates that variable z is redundant. </a:t>
            </a:r>
            <a:endParaRPr lang="en-US">
              <a:ea typeface="+mn-lt"/>
              <a:cs typeface="+mn-lt"/>
            </a:endParaRPr>
          </a:p>
          <a:p>
            <a:pPr marL="342900" indent="-342900" algn="just">
              <a:buFont typeface="Arial" panose="05000000000000000000" pitchFamily="2" charset="2"/>
              <a:buChar char="•"/>
            </a:pPr>
            <a:r>
              <a:rPr lang="en-US" dirty="0">
                <a:ea typeface="+mn-lt"/>
                <a:cs typeface="+mn-lt"/>
              </a:rPr>
              <a:t>The terms 0000 and 0001 in the left-hand part of the figure are now checked off.</a:t>
            </a:r>
            <a:endParaRPr lang="en-US"/>
          </a:p>
          <a:p>
            <a:pPr marL="342900" indent="-342900" algn="just">
              <a:buFont typeface="Arial" panose="05000000000000000000" pitchFamily="2" charset="2"/>
              <a:buChar char="•"/>
            </a:pPr>
            <a:r>
              <a:rPr lang="en-US" dirty="0">
                <a:ea typeface="+mn-lt"/>
                <a:cs typeface="+mn-lt"/>
              </a:rPr>
              <a:t>The same rule is applied repeatedly until all combinable terms are recorded in the center part.</a:t>
            </a:r>
            <a:endParaRPr lang="en-US"/>
          </a:p>
        </p:txBody>
      </p:sp>
    </p:spTree>
    <p:extLst>
      <p:ext uri="{BB962C8B-B14F-4D97-AF65-F5344CB8AC3E}">
        <p14:creationId xmlns:p14="http://schemas.microsoft.com/office/powerpoint/2010/main" val="275748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185228" y="2838450"/>
            <a:ext cx="7820025" cy="3333750"/>
          </a:xfrm>
          <a:prstGeom prst="rect">
            <a:avLst/>
          </a:prstGeom>
        </p:spPr>
      </p:pic>
      <p:sp>
        <p:nvSpPr>
          <p:cNvPr id="5" name="TextBox 4"/>
          <p:cNvSpPr txBox="1"/>
          <p:nvPr/>
        </p:nvSpPr>
        <p:spPr>
          <a:xfrm>
            <a:off x="1862062" y="1638121"/>
            <a:ext cx="697627" cy="1323439"/>
          </a:xfrm>
          <a:prstGeom prst="rect">
            <a:avLst/>
          </a:prstGeom>
          <a:noFill/>
        </p:spPr>
        <p:txBody>
          <a:bodyPr wrap="none" rtlCol="0">
            <a:spAutoFit/>
          </a:bodyPr>
          <a:lstStyle/>
          <a:p>
            <a:r>
              <a:rPr lang="en-IN" sz="2000" b="1" dirty="0"/>
              <a:t>000-</a:t>
            </a:r>
          </a:p>
          <a:p>
            <a:r>
              <a:rPr lang="en-IN" sz="2000" b="1" dirty="0"/>
              <a:t>100-</a:t>
            </a:r>
          </a:p>
          <a:p>
            <a:endParaRPr lang="en-IN" sz="2000" b="1" dirty="0"/>
          </a:p>
          <a:p>
            <a:r>
              <a:rPr lang="en-IN" sz="2000" b="1" dirty="0"/>
              <a:t>-00-</a:t>
            </a:r>
          </a:p>
        </p:txBody>
      </p:sp>
      <p:sp>
        <p:nvSpPr>
          <p:cNvPr id="6" name="TextBox 5"/>
          <p:cNvSpPr txBox="1"/>
          <p:nvPr/>
        </p:nvSpPr>
        <p:spPr>
          <a:xfrm>
            <a:off x="4107976" y="1638121"/>
            <a:ext cx="646331" cy="1200329"/>
          </a:xfrm>
          <a:prstGeom prst="rect">
            <a:avLst/>
          </a:prstGeom>
          <a:noFill/>
        </p:spPr>
        <p:txBody>
          <a:bodyPr wrap="none" rtlCol="0">
            <a:spAutoFit/>
          </a:bodyPr>
          <a:lstStyle/>
          <a:p>
            <a:r>
              <a:rPr lang="en-IN" b="1" dirty="0"/>
              <a:t>-000</a:t>
            </a:r>
          </a:p>
          <a:p>
            <a:r>
              <a:rPr lang="en-IN" b="1" dirty="0"/>
              <a:t>-001</a:t>
            </a:r>
          </a:p>
          <a:p>
            <a:endParaRPr lang="en-IN" b="1" dirty="0"/>
          </a:p>
          <a:p>
            <a:r>
              <a:rPr lang="en-IN" b="1" dirty="0"/>
              <a:t>-00-</a:t>
            </a:r>
          </a:p>
        </p:txBody>
      </p:sp>
      <p:sp>
        <p:nvSpPr>
          <p:cNvPr id="7" name="TextBox 6"/>
          <p:cNvSpPr txBox="1"/>
          <p:nvPr/>
        </p:nvSpPr>
        <p:spPr>
          <a:xfrm>
            <a:off x="5380518" y="1451808"/>
            <a:ext cx="6096541" cy="1200329"/>
          </a:xfrm>
          <a:prstGeom prst="rect">
            <a:avLst/>
          </a:prstGeom>
          <a:noFill/>
        </p:spPr>
        <p:txBody>
          <a:bodyPr wrap="none" rtlCol="0">
            <a:spAutoFit/>
          </a:bodyPr>
          <a:lstStyle/>
          <a:p>
            <a:r>
              <a:rPr lang="en-IN" dirty="0"/>
              <a:t>Each term is generating two ways: what does it indicates?</a:t>
            </a:r>
          </a:p>
          <a:p>
            <a:endParaRPr lang="en-IN" dirty="0"/>
          </a:p>
          <a:p>
            <a:r>
              <a:rPr lang="en-IN" dirty="0"/>
              <a:t>Every four cell cube can be formed by combining two</a:t>
            </a:r>
          </a:p>
          <a:p>
            <a:r>
              <a:rPr lang="en-IN" dirty="0"/>
              <a:t> adjacent two cells cubes in two ways</a:t>
            </a:r>
          </a:p>
        </p:txBody>
      </p:sp>
    </p:spTree>
    <p:extLst>
      <p:ext uri="{BB962C8B-B14F-4D97-AF65-F5344CB8AC3E}">
        <p14:creationId xmlns:p14="http://schemas.microsoft.com/office/powerpoint/2010/main" val="20759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Decimal Representation</a:t>
            </a:r>
          </a:p>
        </p:txBody>
      </p:sp>
      <p:sp>
        <p:nvSpPr>
          <p:cNvPr id="3" name="Content Placeholder 2"/>
          <p:cNvSpPr>
            <a:spLocks noGrp="1"/>
          </p:cNvSpPr>
          <p:nvPr>
            <p:ph idx="1"/>
          </p:nvPr>
        </p:nvSpPr>
        <p:spPr>
          <a:xfrm>
            <a:off x="1103382" y="1491018"/>
            <a:ext cx="6411843" cy="4572000"/>
          </a:xfrm>
        </p:spPr>
        <p:txBody>
          <a:bodyPr>
            <a:normAutofit/>
          </a:bodyPr>
          <a:lstStyle/>
          <a:p>
            <a:r>
              <a:rPr lang="en-IN" dirty="0"/>
              <a:t>Two </a:t>
            </a:r>
            <a:r>
              <a:rPr lang="en-IN" dirty="0" err="1"/>
              <a:t>minterms</a:t>
            </a:r>
            <a:r>
              <a:rPr lang="en-IN" dirty="0"/>
              <a:t> can be combined only if they differ by a power of 2, that is, only if the difference between their decimal codes is 2</a:t>
            </a:r>
            <a:r>
              <a:rPr lang="en-IN" i="1" baseline="30000" dirty="0"/>
              <a:t>i</a:t>
            </a:r>
            <a:r>
              <a:rPr lang="en-IN" i="1" dirty="0"/>
              <a:t> </a:t>
            </a:r>
            <a:r>
              <a:rPr lang="en-IN" dirty="0"/>
              <a:t>.</a:t>
            </a:r>
          </a:p>
          <a:p>
            <a:r>
              <a:rPr lang="en-IN" dirty="0"/>
              <a:t>The combined term consists of the same literals as the </a:t>
            </a:r>
            <a:r>
              <a:rPr lang="en-IN" dirty="0" err="1"/>
              <a:t>minterms</a:t>
            </a:r>
            <a:r>
              <a:rPr lang="en-IN" dirty="0"/>
              <a:t> with the exception of the variable whose weight is 2</a:t>
            </a:r>
            <a:r>
              <a:rPr lang="en-IN" i="1" baseline="30000" dirty="0"/>
              <a:t>i</a:t>
            </a:r>
            <a:r>
              <a:rPr lang="en-IN" i="1" dirty="0"/>
              <a:t> </a:t>
            </a:r>
            <a:r>
              <a:rPr lang="en-IN" dirty="0"/>
              <a:t>, which is deleted.</a:t>
            </a:r>
          </a:p>
          <a:p>
            <a:r>
              <a:rPr lang="en-IN" dirty="0"/>
              <a:t>Two terms whose codes differ by a power of 2 but which have the same index cannot be combined</a:t>
            </a:r>
          </a:p>
          <a:p>
            <a:r>
              <a:rPr lang="en-IN" dirty="0"/>
              <a:t>if a term with a smaller index has a higher decimal value than another term whose index is higher, then the two terms cannot be combined although they may differ by a power of 2</a:t>
            </a:r>
          </a:p>
        </p:txBody>
      </p:sp>
      <p:pic>
        <p:nvPicPr>
          <p:cNvPr id="4" name="Picture 3"/>
          <p:cNvPicPr>
            <a:picLocks noChangeAspect="1"/>
          </p:cNvPicPr>
          <p:nvPr/>
        </p:nvPicPr>
        <p:blipFill>
          <a:blip r:embed="rId2"/>
          <a:stretch>
            <a:fillRect/>
          </a:stretch>
        </p:blipFill>
        <p:spPr>
          <a:xfrm>
            <a:off x="7515225" y="1085850"/>
            <a:ext cx="4676775" cy="5086350"/>
          </a:xfrm>
          <a:prstGeom prst="rect">
            <a:avLst/>
          </a:prstGeom>
        </p:spPr>
      </p:pic>
    </p:spTree>
    <p:extLst>
      <p:ext uri="{BB962C8B-B14F-4D97-AF65-F5344CB8AC3E}">
        <p14:creationId xmlns:p14="http://schemas.microsoft.com/office/powerpoint/2010/main" val="322756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C184-1225-4A8B-9CDB-73EAEB0EACCD}"/>
              </a:ext>
            </a:extLst>
          </p:cNvPr>
          <p:cNvSpPr>
            <a:spLocks noGrp="1"/>
          </p:cNvSpPr>
          <p:nvPr>
            <p:ph type="title"/>
          </p:nvPr>
        </p:nvSpPr>
        <p:spPr/>
        <p:txBody>
          <a:bodyPr/>
          <a:lstStyle/>
          <a:p>
            <a:r>
              <a:rPr lang="en-US" b="1" dirty="0">
                <a:ea typeface="+mj-lt"/>
                <a:cs typeface="+mj-lt"/>
              </a:rPr>
              <a:t>The prime implicant chart</a:t>
            </a:r>
            <a:endParaRPr lang="en-US" b="1" dirty="0"/>
          </a:p>
        </p:txBody>
      </p:sp>
      <p:sp>
        <p:nvSpPr>
          <p:cNvPr id="3" name="Content Placeholder 2">
            <a:extLst>
              <a:ext uri="{FF2B5EF4-FFF2-40B4-BE49-F238E27FC236}">
                <a16:creationId xmlns:a16="http://schemas.microsoft.com/office/drawing/2014/main" id="{AB329E48-147A-49B4-BDC4-9E56C06D1609}"/>
              </a:ext>
            </a:extLst>
          </p:cNvPr>
          <p:cNvSpPr>
            <a:spLocks noGrp="1"/>
          </p:cNvSpPr>
          <p:nvPr>
            <p:ph idx="1"/>
          </p:nvPr>
        </p:nvSpPr>
        <p:spPr/>
        <p:txBody>
          <a:bodyPr vert="horz" lIns="0" tIns="45720" rIns="0" bIns="45720" rtlCol="0" anchor="t">
            <a:normAutofit/>
          </a:bodyPr>
          <a:lstStyle/>
          <a:p>
            <a:pPr marL="342900" indent="-342900" algn="just">
              <a:buFont typeface="Arial" panose="05000000000000000000" pitchFamily="2" charset="2"/>
              <a:buChar char="•"/>
            </a:pPr>
            <a:r>
              <a:rPr lang="en-US" dirty="0">
                <a:ea typeface="+mn-lt"/>
                <a:cs typeface="+mn-lt"/>
              </a:rPr>
              <a:t>The prime implicant chart displays pictorially the covering relationships between the prime implicants and </a:t>
            </a:r>
            <a:r>
              <a:rPr lang="en-US" dirty="0" err="1">
                <a:ea typeface="+mn-lt"/>
                <a:cs typeface="+mn-lt"/>
              </a:rPr>
              <a:t>minterms</a:t>
            </a:r>
            <a:r>
              <a:rPr lang="en-US" dirty="0">
                <a:ea typeface="+mn-lt"/>
                <a:cs typeface="+mn-lt"/>
              </a:rPr>
              <a:t> of a function. </a:t>
            </a:r>
          </a:p>
          <a:p>
            <a:pPr marL="342900" indent="-342900" algn="just">
              <a:buFont typeface="Arial" panose="05000000000000000000" pitchFamily="2" charset="2"/>
              <a:buChar char="•"/>
            </a:pPr>
            <a:r>
              <a:rPr lang="en-US" dirty="0">
                <a:ea typeface="+mn-lt"/>
                <a:cs typeface="+mn-lt"/>
              </a:rPr>
              <a:t>It consists of an array of u columns and v rows, where u and v designate the number of </a:t>
            </a:r>
            <a:r>
              <a:rPr lang="en-US" dirty="0" err="1">
                <a:ea typeface="+mn-lt"/>
                <a:cs typeface="+mn-lt"/>
              </a:rPr>
              <a:t>minterms</a:t>
            </a:r>
            <a:r>
              <a:rPr lang="en-US" dirty="0">
                <a:ea typeface="+mn-lt"/>
                <a:cs typeface="+mn-lt"/>
              </a:rPr>
              <a:t> for which the function takes on the value 1 and the number of prime implicants, respectively. </a:t>
            </a:r>
          </a:p>
          <a:p>
            <a:pPr marL="342900" indent="-342900" algn="just">
              <a:buFont typeface="Arial" panose="05000000000000000000" pitchFamily="2" charset="2"/>
              <a:buChar char="•"/>
            </a:pPr>
            <a:r>
              <a:rPr lang="en-US" dirty="0">
                <a:ea typeface="+mn-lt"/>
                <a:cs typeface="+mn-lt"/>
              </a:rPr>
              <a:t>The entries of the </a:t>
            </a:r>
            <a:r>
              <a:rPr lang="en-US" dirty="0" err="1">
                <a:ea typeface="+mn-lt"/>
                <a:cs typeface="+mn-lt"/>
              </a:rPr>
              <a:t>i</a:t>
            </a:r>
            <a:r>
              <a:rPr lang="en-US" baseline="-25000" dirty="0" err="1">
                <a:ea typeface="+mn-lt"/>
                <a:cs typeface="+mn-lt"/>
              </a:rPr>
              <a:t>th</a:t>
            </a:r>
            <a:r>
              <a:rPr lang="en-US" dirty="0">
                <a:ea typeface="+mn-lt"/>
                <a:cs typeface="+mn-lt"/>
              </a:rPr>
              <a:t> row in the chart consist of ×’s placed at its intersections with columns corresponding to </a:t>
            </a:r>
            <a:r>
              <a:rPr lang="en-US" dirty="0" err="1">
                <a:ea typeface="+mn-lt"/>
                <a:cs typeface="+mn-lt"/>
              </a:rPr>
              <a:t>minterms</a:t>
            </a:r>
            <a:r>
              <a:rPr lang="en-US" dirty="0">
                <a:ea typeface="+mn-lt"/>
                <a:cs typeface="+mn-lt"/>
              </a:rPr>
              <a:t> covered by the </a:t>
            </a:r>
            <a:r>
              <a:rPr lang="en-US" dirty="0" err="1">
                <a:ea typeface="+mn-lt"/>
                <a:cs typeface="+mn-lt"/>
              </a:rPr>
              <a:t>i</a:t>
            </a:r>
            <a:r>
              <a:rPr lang="en-US" baseline="-25000" dirty="0" err="1">
                <a:ea typeface="+mn-lt"/>
                <a:cs typeface="+mn-lt"/>
              </a:rPr>
              <a:t>th</a:t>
            </a:r>
            <a:r>
              <a:rPr lang="en-US" dirty="0">
                <a:ea typeface="+mn-lt"/>
                <a:cs typeface="+mn-lt"/>
              </a:rPr>
              <a:t> prime </a:t>
            </a:r>
            <a:r>
              <a:rPr lang="en-US" dirty="0" err="1">
                <a:ea typeface="+mn-lt"/>
                <a:cs typeface="+mn-lt"/>
              </a:rPr>
              <a:t>implicant</a:t>
            </a:r>
            <a:r>
              <a:rPr lang="en-US" dirty="0">
                <a:ea typeface="+mn-lt"/>
                <a:cs typeface="+mn-lt"/>
              </a:rPr>
              <a:t>.</a:t>
            </a:r>
          </a:p>
        </p:txBody>
      </p:sp>
      <p:pic>
        <p:nvPicPr>
          <p:cNvPr id="5" name="Picture 4"/>
          <p:cNvPicPr>
            <a:picLocks noChangeAspect="1"/>
          </p:cNvPicPr>
          <p:nvPr/>
        </p:nvPicPr>
        <p:blipFill>
          <a:blip r:embed="rId2"/>
          <a:stretch>
            <a:fillRect/>
          </a:stretch>
        </p:blipFill>
        <p:spPr>
          <a:xfrm>
            <a:off x="1279398" y="4283656"/>
            <a:ext cx="4328535" cy="2078916"/>
          </a:xfrm>
          <a:prstGeom prst="rect">
            <a:avLst/>
          </a:prstGeom>
        </p:spPr>
      </p:pic>
      <p:pic>
        <p:nvPicPr>
          <p:cNvPr id="6" name="Picture 5"/>
          <p:cNvPicPr>
            <a:picLocks noChangeAspect="1"/>
          </p:cNvPicPr>
          <p:nvPr/>
        </p:nvPicPr>
        <p:blipFill>
          <a:blip r:embed="rId3"/>
          <a:stretch>
            <a:fillRect/>
          </a:stretch>
        </p:blipFill>
        <p:spPr>
          <a:xfrm>
            <a:off x="6977878" y="4581525"/>
            <a:ext cx="2486025" cy="1590675"/>
          </a:xfrm>
          <a:prstGeom prst="rect">
            <a:avLst/>
          </a:prstGeom>
        </p:spPr>
      </p:pic>
    </p:spTree>
    <p:extLst>
      <p:ext uri="{BB962C8B-B14F-4D97-AF65-F5344CB8AC3E}">
        <p14:creationId xmlns:p14="http://schemas.microsoft.com/office/powerpoint/2010/main" val="231728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Minimization Objectives</a:t>
            </a:r>
          </a:p>
        </p:txBody>
      </p:sp>
      <p:sp>
        <p:nvSpPr>
          <p:cNvPr id="3" name="Content Placeholder 2"/>
          <p:cNvSpPr>
            <a:spLocks noGrp="1"/>
          </p:cNvSpPr>
          <p:nvPr>
            <p:ph idx="1"/>
          </p:nvPr>
        </p:nvSpPr>
        <p:spPr/>
        <p:txBody>
          <a:bodyPr/>
          <a:lstStyle/>
          <a:p>
            <a:r>
              <a:rPr lang="en-IN" dirty="0"/>
              <a:t>The problem now is </a:t>
            </a:r>
            <a:r>
              <a:rPr lang="en-IN" i="1" dirty="0"/>
              <a:t>to select a minimal subset of prime </a:t>
            </a:r>
            <a:r>
              <a:rPr lang="en-IN" i="1" dirty="0" err="1"/>
              <a:t>implicants</a:t>
            </a:r>
            <a:r>
              <a:rPr lang="en-IN" i="1" dirty="0"/>
              <a:t> such that each column contains at least one </a:t>
            </a:r>
            <a:r>
              <a:rPr lang="en-IN" dirty="0"/>
              <a:t>× </a:t>
            </a:r>
            <a:r>
              <a:rPr lang="en-IN" i="1" dirty="0"/>
              <a:t>in the rows corresponding to the selected subset and the total number of literals in the prime </a:t>
            </a:r>
            <a:r>
              <a:rPr lang="en-IN" i="1" dirty="0" err="1"/>
              <a:t>implicants</a:t>
            </a:r>
            <a:r>
              <a:rPr lang="en-IN" i="1" dirty="0"/>
              <a:t> selected is as small as possible</a:t>
            </a:r>
            <a:r>
              <a:rPr lang="en-IN" dirty="0"/>
              <a:t>.</a:t>
            </a:r>
          </a:p>
        </p:txBody>
      </p:sp>
    </p:spTree>
    <p:extLst>
      <p:ext uri="{BB962C8B-B14F-4D97-AF65-F5344CB8AC3E}">
        <p14:creationId xmlns:p14="http://schemas.microsoft.com/office/powerpoint/2010/main" val="298303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Objectives</a:t>
            </a:r>
          </a:p>
        </p:txBody>
      </p:sp>
      <p:sp>
        <p:nvSpPr>
          <p:cNvPr id="3" name="Content Placeholder 2"/>
          <p:cNvSpPr>
            <a:spLocks noGrp="1"/>
          </p:cNvSpPr>
          <p:nvPr>
            <p:ph idx="1"/>
          </p:nvPr>
        </p:nvSpPr>
        <p:spPr>
          <a:xfrm>
            <a:off x="982980" y="1277983"/>
            <a:ext cx="9982200" cy="4572000"/>
          </a:xfrm>
        </p:spPr>
        <p:txBody>
          <a:bodyPr>
            <a:normAutofit fontScale="70000" lnSpcReduction="20000"/>
          </a:bodyPr>
          <a:lstStyle/>
          <a:p>
            <a:pPr marL="285750" indent="-285750" algn="just">
              <a:buFont typeface="Arial" panose="05000000000000000000" pitchFamily="2" charset="2"/>
              <a:buChar char="•"/>
            </a:pPr>
            <a:r>
              <a:rPr lang="en-US" sz="2300" dirty="0">
                <a:latin typeface="Calibri" panose="020F0502020204030204" pitchFamily="34" charset="0"/>
                <a:ea typeface="+mn-lt"/>
                <a:cs typeface="Calibri" panose="020F0502020204030204" pitchFamily="34" charset="0"/>
              </a:rPr>
              <a:t>A combination of the first and second product terms yields </a:t>
            </a:r>
            <a:r>
              <a:rPr lang="en-US" sz="2300" dirty="0" err="1">
                <a:latin typeface="Calibri" panose="020F0502020204030204" pitchFamily="34" charset="0"/>
                <a:ea typeface="+mn-lt"/>
                <a:cs typeface="Calibri" panose="020F0502020204030204" pitchFamily="34" charset="0"/>
              </a:rPr>
              <a:t>x'z</a:t>
            </a:r>
            <a:r>
              <a:rPr lang="en-US" sz="2300" dirty="0">
                <a:latin typeface="Calibri" panose="020F0502020204030204" pitchFamily="34" charset="0"/>
                <a:ea typeface="+mn-lt"/>
                <a:cs typeface="Calibri" panose="020F0502020204030204" pitchFamily="34" charset="0"/>
              </a:rPr>
              <a:t>'(y + y') = </a:t>
            </a:r>
            <a:r>
              <a:rPr lang="en-US" sz="2300" dirty="0" err="1">
                <a:latin typeface="Calibri" panose="020F0502020204030204" pitchFamily="34" charset="0"/>
                <a:ea typeface="+mn-lt"/>
                <a:cs typeface="Calibri" panose="020F0502020204030204" pitchFamily="34" charset="0"/>
              </a:rPr>
              <a:t>x'z</a:t>
            </a:r>
            <a:r>
              <a:rPr lang="en-US" sz="2300" dirty="0">
                <a:latin typeface="Calibri" panose="020F0502020204030204" pitchFamily="34" charset="0"/>
                <a:ea typeface="+mn-lt"/>
                <a:cs typeface="Calibri" panose="020F0502020204030204" pitchFamily="34" charset="0"/>
              </a:rPr>
              <a:t>' . Similarly, combinations of the second and third, fourth and fifth, and fifth and sixth terms yield a reduced expression for f :</a:t>
            </a:r>
            <a:endParaRPr lang="en-US" sz="2300" dirty="0">
              <a:latin typeface="Calibri" panose="020F0502020204030204" pitchFamily="34" charset="0"/>
              <a:cs typeface="Calibri" panose="020F0502020204030204" pitchFamily="34" charset="0"/>
            </a:endParaRPr>
          </a:p>
          <a:p>
            <a:pPr>
              <a:buNone/>
            </a:pPr>
            <a:r>
              <a:rPr lang="en-US" sz="2300" dirty="0">
                <a:latin typeface="Calibri" panose="020F0502020204030204" pitchFamily="34" charset="0"/>
                <a:ea typeface="+mn-lt"/>
                <a:cs typeface="Calibri" panose="020F0502020204030204" pitchFamily="34" charset="0"/>
              </a:rPr>
              <a:t>                   </a:t>
            </a:r>
            <a:r>
              <a:rPr lang="en-US" sz="2300" b="1" i="1" dirty="0">
                <a:latin typeface="Calibri" panose="020F0502020204030204" pitchFamily="34" charset="0"/>
                <a:ea typeface="+mn-lt"/>
                <a:cs typeface="Calibri" panose="020F0502020204030204" pitchFamily="34" charset="0"/>
              </a:rPr>
              <a:t>  F(x, y, z)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x'yz</a:t>
            </a:r>
            <a:r>
              <a:rPr lang="en-US" sz="2300" b="1" i="1" dirty="0">
                <a:latin typeface="Calibri" panose="020F0502020204030204" pitchFamily="34" charset="0"/>
                <a:ea typeface="+mn-lt"/>
                <a:cs typeface="Calibri" panose="020F0502020204030204" pitchFamily="34" charset="0"/>
              </a:rPr>
              <a:t> + xyz + </a:t>
            </a:r>
            <a:r>
              <a:rPr lang="en-US" sz="2300" b="1" i="1" dirty="0" err="1">
                <a:latin typeface="Calibri" panose="020F0502020204030204" pitchFamily="34" charset="0"/>
                <a:ea typeface="+mn-lt"/>
                <a:cs typeface="Calibri" panose="020F0502020204030204" pitchFamily="34" charset="0"/>
              </a:rPr>
              <a:t>xy'z</a:t>
            </a:r>
            <a:endParaRPr lang="en-US" sz="2300" b="1" i="1" dirty="0">
              <a:latin typeface="Calibri" panose="020F0502020204030204" pitchFamily="34" charset="0"/>
              <a:cs typeface="Calibri" panose="020F0502020204030204" pitchFamily="34" charset="0"/>
            </a:endParaRPr>
          </a:p>
          <a:p>
            <a:pPr marL="0" indent="0">
              <a:buNone/>
            </a:pP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x'z</a:t>
            </a:r>
            <a:r>
              <a:rPr lang="en-US" sz="2300" b="1" i="1" dirty="0">
                <a:latin typeface="Calibri" panose="020F0502020204030204" pitchFamily="34" charset="0"/>
                <a:ea typeface="+mn-lt"/>
                <a:cs typeface="Calibri" panose="020F0502020204030204" pitchFamily="34" charset="0"/>
              </a:rPr>
              <a:t>'+ </a:t>
            </a:r>
            <a:r>
              <a:rPr lang="en-US" sz="2300" b="1" i="1" dirty="0" err="1">
                <a:latin typeface="Calibri" panose="020F0502020204030204" pitchFamily="34" charset="0"/>
                <a:ea typeface="+mn-lt"/>
                <a:cs typeface="Calibri" panose="020F0502020204030204" pitchFamily="34" charset="0"/>
              </a:rPr>
              <a:t>y'z</a:t>
            </a:r>
            <a:r>
              <a:rPr lang="en-US" sz="2300" b="1" i="1" dirty="0">
                <a:latin typeface="Calibri" panose="020F0502020204030204" pitchFamily="34" charset="0"/>
                <a:ea typeface="+mn-lt"/>
                <a:cs typeface="Calibri" panose="020F0502020204030204" pitchFamily="34" charset="0"/>
              </a:rPr>
              <a:t>'+ </a:t>
            </a:r>
            <a:r>
              <a:rPr lang="en-US" sz="2300" b="1" i="1" dirty="0" err="1">
                <a:latin typeface="Calibri" panose="020F0502020204030204" pitchFamily="34" charset="0"/>
                <a:ea typeface="+mn-lt"/>
                <a:cs typeface="Calibri" panose="020F0502020204030204" pitchFamily="34" charset="0"/>
              </a:rPr>
              <a:t>yz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xz</a:t>
            </a:r>
            <a:endParaRPr lang="en-US" sz="2300" b="1" i="1" dirty="0">
              <a:latin typeface="Calibri" panose="020F0502020204030204" pitchFamily="34" charset="0"/>
              <a:ea typeface="+mn-lt"/>
              <a:cs typeface="Calibri" panose="020F0502020204030204" pitchFamily="34" charset="0"/>
            </a:endParaRPr>
          </a:p>
          <a:p>
            <a:pPr marL="285750" indent="-285750">
              <a:buFont typeface="Arial" panose="05000000000000000000" pitchFamily="2" charset="2"/>
              <a:buChar char="•"/>
            </a:pPr>
            <a:r>
              <a:rPr lang="en-US" sz="2300" dirty="0">
                <a:latin typeface="Calibri" panose="020F0502020204030204" pitchFamily="34" charset="0"/>
                <a:ea typeface="+mn-lt"/>
                <a:cs typeface="Calibri" panose="020F0502020204030204" pitchFamily="34" charset="0"/>
              </a:rPr>
              <a:t>In general, a sum-of-products expression, from which no term or literal can be deleted without altering its logic value, is called an </a:t>
            </a:r>
            <a:r>
              <a:rPr lang="en-US" sz="2300" b="1" i="1" u="sng" dirty="0">
                <a:latin typeface="Calibri" panose="020F0502020204030204" pitchFamily="34" charset="0"/>
                <a:ea typeface="+mn-lt"/>
                <a:cs typeface="Calibri" panose="020F0502020204030204" pitchFamily="34" charset="0"/>
              </a:rPr>
              <a:t>irredundant, or irreducible, expression</a:t>
            </a:r>
            <a:r>
              <a:rPr lang="en-US" sz="2300" dirty="0">
                <a:latin typeface="Calibri" panose="020F0502020204030204" pitchFamily="34" charset="0"/>
                <a:ea typeface="+mn-lt"/>
                <a:cs typeface="Calibri" panose="020F0502020204030204" pitchFamily="34" charset="0"/>
              </a:rPr>
              <a:t>. </a:t>
            </a:r>
          </a:p>
          <a:p>
            <a:pPr marL="285750" indent="-285750">
              <a:buFont typeface="Arial" panose="05000000000000000000" pitchFamily="2" charset="2"/>
              <a:buChar char="•"/>
            </a:pPr>
            <a:r>
              <a:rPr lang="en-US" sz="2300" dirty="0">
                <a:latin typeface="Calibri" panose="020F0502020204030204" pitchFamily="34" charset="0"/>
                <a:ea typeface="+mn-lt"/>
                <a:cs typeface="Calibri" panose="020F0502020204030204" pitchFamily="34" charset="0"/>
              </a:rPr>
              <a:t>if we combine the first and second terms of F, the third and sixth, and the fourth and fifth, we obtain the expression:</a:t>
            </a:r>
            <a:endParaRPr lang="en-US" sz="2300" dirty="0">
              <a:latin typeface="Calibri" panose="020F0502020204030204" pitchFamily="34" charset="0"/>
              <a:cs typeface="Calibri" panose="020F0502020204030204" pitchFamily="34" charset="0"/>
            </a:endParaRPr>
          </a:p>
          <a:p>
            <a:pPr>
              <a:buNone/>
            </a:pPr>
            <a:r>
              <a:rPr lang="en-US" sz="2300" dirty="0">
                <a:latin typeface="Calibri" panose="020F0502020204030204" pitchFamily="34" charset="0"/>
                <a:cs typeface="Calibri" panose="020F0502020204030204" pitchFamily="34" charset="0"/>
              </a:rPr>
              <a:t>                         </a:t>
            </a:r>
            <a:r>
              <a:rPr lang="en-US" sz="2300" b="1" i="1" dirty="0">
                <a:latin typeface="Calibri" panose="020F0502020204030204" pitchFamily="34" charset="0"/>
                <a:ea typeface="+mn-lt"/>
                <a:cs typeface="Calibri" panose="020F0502020204030204" pitchFamily="34" charset="0"/>
              </a:rPr>
              <a:t>F(x, y, z) = </a:t>
            </a:r>
            <a:r>
              <a:rPr lang="en-US" sz="2300" b="1" i="1" dirty="0" err="1">
                <a:latin typeface="Calibri" panose="020F0502020204030204" pitchFamily="34" charset="0"/>
                <a:ea typeface="+mn-lt"/>
                <a:cs typeface="Calibri" panose="020F0502020204030204" pitchFamily="34" charset="0"/>
              </a:rPr>
              <a:t>x'z</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xy</a:t>
            </a:r>
            <a:r>
              <a:rPr lang="en-US" sz="2300" b="1" i="1" dirty="0">
                <a:latin typeface="Calibri" panose="020F0502020204030204" pitchFamily="34" charset="0"/>
                <a:ea typeface="+mn-lt"/>
                <a:cs typeface="Calibri" panose="020F0502020204030204" pitchFamily="34" charset="0"/>
              </a:rPr>
              <a:t>' + </a:t>
            </a:r>
            <a:r>
              <a:rPr lang="en-US" sz="2300" b="1" i="1" dirty="0" err="1">
                <a:latin typeface="Calibri" panose="020F0502020204030204" pitchFamily="34" charset="0"/>
                <a:ea typeface="+mn-lt"/>
                <a:cs typeface="Calibri" panose="020F0502020204030204" pitchFamily="34" charset="0"/>
              </a:rPr>
              <a:t>yz</a:t>
            </a:r>
            <a:endParaRPr lang="en-US" sz="2300" b="1" i="1" dirty="0">
              <a:latin typeface="Calibri" panose="020F0502020204030204" pitchFamily="34" charset="0"/>
              <a:ea typeface="+mn-lt"/>
              <a:cs typeface="Calibri" panose="020F0502020204030204" pitchFamily="34" charset="0"/>
            </a:endParaRPr>
          </a:p>
          <a:p>
            <a:r>
              <a:rPr lang="en-US" sz="2300" dirty="0">
                <a:latin typeface="Calibri" panose="020F0502020204030204" pitchFamily="34" charset="0"/>
                <a:cs typeface="Calibri" panose="020F0502020204030204" pitchFamily="34" charset="0"/>
              </a:rPr>
              <a:t>By combining the first and fourth terms, the second and third, and the fifth and sixth, we obtain a third irredundant expression</a:t>
            </a:r>
          </a:p>
          <a:p>
            <a:endParaRPr lang="en-US" sz="2300" dirty="0">
              <a:latin typeface="Calibri" panose="020F0502020204030204" pitchFamily="34" charset="0"/>
              <a:cs typeface="Calibri" panose="020F0502020204030204" pitchFamily="34" charset="0"/>
            </a:endParaRPr>
          </a:p>
          <a:p>
            <a:r>
              <a:rPr lang="en-US" sz="2300" i="1" dirty="0">
                <a:latin typeface="Calibri" panose="020F0502020204030204" pitchFamily="34" charset="0"/>
                <a:cs typeface="Calibri" panose="020F0502020204030204" pitchFamily="34" charset="0"/>
              </a:rPr>
              <a:t>An irredundant expression is not necessarily minimal, nor is the minimal expression always unique</a:t>
            </a:r>
            <a:r>
              <a:rPr lang="en-US" sz="2300" dirty="0">
                <a:latin typeface="Calibri" panose="020F0502020204030204" pitchFamily="34" charset="0"/>
                <a:cs typeface="Calibri" panose="020F0502020204030204" pitchFamily="34" charset="0"/>
              </a:rPr>
              <a:t>.</a:t>
            </a:r>
          </a:p>
          <a:p>
            <a:r>
              <a:rPr lang="en-US" sz="2300" dirty="0">
                <a:latin typeface="Calibri" panose="020F0502020204030204" pitchFamily="34" charset="0"/>
                <a:cs typeface="Calibri" panose="020F0502020204030204" pitchFamily="34" charset="0"/>
              </a:rPr>
              <a:t> It is, therefore, desirable to develop procedures for generating the set of all minimal expressions, so that the appropriate one may be selected according to other criteria</a:t>
            </a:r>
            <a:endParaRPr lang="en-US" sz="2300" b="1" i="1" dirty="0">
              <a:latin typeface="Calibri" panose="020F0502020204030204" pitchFamily="34" charset="0"/>
              <a:ea typeface="+mn-lt"/>
              <a:cs typeface="Calibri" panose="020F0502020204030204" pitchFamily="34" charset="0"/>
            </a:endParaRPr>
          </a:p>
          <a:p>
            <a:endParaRPr lang="en-US" dirty="0"/>
          </a:p>
        </p:txBody>
      </p:sp>
      <p:pic>
        <p:nvPicPr>
          <p:cNvPr id="7" name="Picture 6"/>
          <p:cNvPicPr>
            <a:picLocks noChangeAspect="1"/>
          </p:cNvPicPr>
          <p:nvPr/>
        </p:nvPicPr>
        <p:blipFill>
          <a:blip r:embed="rId2"/>
          <a:stretch>
            <a:fillRect/>
          </a:stretch>
        </p:blipFill>
        <p:spPr>
          <a:xfrm>
            <a:off x="2965813" y="4605202"/>
            <a:ext cx="2324100" cy="400050"/>
          </a:xfrm>
          <a:prstGeom prst="rect">
            <a:avLst/>
          </a:prstGeom>
        </p:spPr>
      </p:pic>
    </p:spTree>
    <p:extLst>
      <p:ext uri="{BB962C8B-B14F-4D97-AF65-F5344CB8AC3E}">
        <p14:creationId xmlns:p14="http://schemas.microsoft.com/office/powerpoint/2010/main" val="166070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a:rPr>
              <a:t>ESSENTIAL PRIME IMPLICANT</a:t>
            </a:r>
            <a:br>
              <a:rPr lang="en-US" dirty="0">
                <a:latin typeface="Times"/>
                <a:cs typeface="Times"/>
              </a:rPr>
            </a:br>
            <a:endParaRPr lang="en-US" dirty="0"/>
          </a:p>
        </p:txBody>
      </p:sp>
      <p:sp>
        <p:nvSpPr>
          <p:cNvPr id="3" name="Content Placeholder 2"/>
          <p:cNvSpPr>
            <a:spLocks noGrp="1"/>
          </p:cNvSpPr>
          <p:nvPr>
            <p:ph idx="1"/>
          </p:nvPr>
        </p:nvSpPr>
        <p:spPr>
          <a:xfrm>
            <a:off x="773974" y="1443446"/>
            <a:ext cx="9982200" cy="4572000"/>
          </a:xfrm>
        </p:spPr>
        <p:txBody>
          <a:bodyPr>
            <a:normAutofit/>
          </a:bodyPr>
          <a:lstStyle/>
          <a:p>
            <a:pPr algn="just">
              <a:buFont typeface="Arial" panose="05000000000000000000" pitchFamily="2" charset="2"/>
              <a:buChar char="•"/>
            </a:pPr>
            <a:r>
              <a:rPr lang="en-US" dirty="0">
                <a:ea typeface="+mn-lt"/>
                <a:cs typeface="+mn-lt"/>
              </a:rPr>
              <a:t>If any column contains just a single × then the prime </a:t>
            </a:r>
            <a:r>
              <a:rPr lang="en-US" dirty="0" err="1">
                <a:ea typeface="+mn-lt"/>
                <a:cs typeface="+mn-lt"/>
              </a:rPr>
              <a:t>implicant</a:t>
            </a:r>
            <a:r>
              <a:rPr lang="en-US" dirty="0">
                <a:ea typeface="+mn-lt"/>
                <a:cs typeface="+mn-lt"/>
              </a:rPr>
              <a:t> corresponding to the row in which this × appears is essential and consequently must be included in any irredundant expression for f . </a:t>
            </a:r>
          </a:p>
          <a:p>
            <a:pPr algn="just">
              <a:buFont typeface="Arial" panose="05000000000000000000" pitchFamily="2" charset="2"/>
              <a:buChar char="•"/>
            </a:pPr>
            <a:r>
              <a:rPr lang="en-US" dirty="0">
                <a:ea typeface="+mn-lt"/>
                <a:cs typeface="+mn-lt"/>
              </a:rPr>
              <a:t>The × is circled, and a check mark is placed next to the essential prime </a:t>
            </a:r>
            <a:r>
              <a:rPr lang="en-US" dirty="0" err="1">
                <a:ea typeface="+mn-lt"/>
                <a:cs typeface="+mn-lt"/>
              </a:rPr>
              <a:t>implicant</a:t>
            </a:r>
            <a:r>
              <a:rPr lang="en-US" dirty="0">
                <a:ea typeface="+mn-lt"/>
                <a:cs typeface="+mn-lt"/>
              </a:rPr>
              <a:t>. </a:t>
            </a:r>
          </a:p>
          <a:p>
            <a:pPr algn="just">
              <a:buFont typeface="Arial" panose="05000000000000000000" pitchFamily="2" charset="2"/>
              <a:buChar char="•"/>
            </a:pPr>
            <a:r>
              <a:rPr lang="en-US" dirty="0">
                <a:ea typeface="+mn-lt"/>
                <a:cs typeface="+mn-lt"/>
              </a:rPr>
              <a:t>The row that corresponds to an essential prime </a:t>
            </a:r>
            <a:r>
              <a:rPr lang="en-US" dirty="0" err="1">
                <a:ea typeface="+mn-lt"/>
                <a:cs typeface="+mn-lt"/>
              </a:rPr>
              <a:t>implicant</a:t>
            </a:r>
            <a:r>
              <a:rPr lang="en-US" dirty="0">
                <a:ea typeface="+mn-lt"/>
                <a:cs typeface="+mn-lt"/>
              </a:rPr>
              <a:t> is referred to as an essential row. </a:t>
            </a:r>
          </a:p>
          <a:p>
            <a:pPr algn="just">
              <a:buFont typeface="Arial" panose="05000000000000000000" pitchFamily="2" charset="2"/>
              <a:buChar char="•"/>
            </a:pPr>
            <a:r>
              <a:rPr lang="en-US" dirty="0">
                <a:ea typeface="+mn-lt"/>
                <a:cs typeface="+mn-lt"/>
              </a:rPr>
              <a:t>Once an essential prime </a:t>
            </a:r>
            <a:r>
              <a:rPr lang="en-US" dirty="0" err="1">
                <a:ea typeface="+mn-lt"/>
                <a:cs typeface="+mn-lt"/>
              </a:rPr>
              <a:t>implicant</a:t>
            </a:r>
            <a:r>
              <a:rPr lang="en-US" dirty="0">
                <a:ea typeface="+mn-lt"/>
                <a:cs typeface="+mn-lt"/>
              </a:rPr>
              <a:t> has been selected, all the </a:t>
            </a:r>
            <a:r>
              <a:rPr lang="en-US" dirty="0" err="1">
                <a:ea typeface="+mn-lt"/>
                <a:cs typeface="+mn-lt"/>
              </a:rPr>
              <a:t>minterms</a:t>
            </a:r>
            <a:r>
              <a:rPr lang="en-US" dirty="0">
                <a:ea typeface="+mn-lt"/>
                <a:cs typeface="+mn-lt"/>
              </a:rPr>
              <a:t> it covers are checked off.</a:t>
            </a:r>
          </a:p>
          <a:p>
            <a:r>
              <a:rPr lang="en-US" dirty="0"/>
              <a:t>If, after all essential prime </a:t>
            </a:r>
            <a:r>
              <a:rPr lang="en-US" dirty="0" err="1"/>
              <a:t>implicants</a:t>
            </a:r>
            <a:r>
              <a:rPr lang="en-US" dirty="0"/>
              <a:t> and their corresponding columns have been checked, the entire function is covered, i.e., every column is checked off, then the union of all essential prime </a:t>
            </a:r>
            <a:r>
              <a:rPr lang="en-US" dirty="0" err="1"/>
              <a:t>implicants</a:t>
            </a:r>
            <a:r>
              <a:rPr lang="en-US" dirty="0"/>
              <a:t> yields the minimal expression.</a:t>
            </a:r>
          </a:p>
          <a:p>
            <a:r>
              <a:rPr lang="en-US" dirty="0"/>
              <a:t>If this is not the case then additional prime </a:t>
            </a:r>
            <a:r>
              <a:rPr lang="en-US" dirty="0" err="1"/>
              <a:t>implicants</a:t>
            </a:r>
            <a:r>
              <a:rPr lang="en-US" dirty="0"/>
              <a:t> are necessary.</a:t>
            </a:r>
          </a:p>
          <a:p>
            <a:endParaRPr lang="en-US" dirty="0"/>
          </a:p>
        </p:txBody>
      </p:sp>
    </p:spTree>
    <p:extLst>
      <p:ext uri="{BB962C8B-B14F-4D97-AF65-F5344CB8AC3E}">
        <p14:creationId xmlns:p14="http://schemas.microsoft.com/office/powerpoint/2010/main" val="174609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essential prime </a:t>
            </a:r>
            <a:r>
              <a:rPr lang="en-US" dirty="0" err="1"/>
              <a:t>implicant</a:t>
            </a:r>
            <a:r>
              <a:rPr lang="en-US" dirty="0"/>
              <a:t> </a:t>
            </a:r>
            <a:r>
              <a:rPr lang="en-US" i="1" dirty="0"/>
              <a:t>B </a:t>
            </a:r>
            <a:r>
              <a:rPr lang="en-US" dirty="0"/>
              <a:t>covers, in addition to columns 2 and Consequently columns 0, 2, 8, and 10 are checked off.</a:t>
            </a:r>
          </a:p>
          <a:p>
            <a:r>
              <a:rPr lang="en-US" dirty="0"/>
              <a:t>The two essential prime </a:t>
            </a:r>
            <a:r>
              <a:rPr lang="en-US" dirty="0" err="1"/>
              <a:t>implicants</a:t>
            </a:r>
            <a:r>
              <a:rPr lang="en-US" dirty="0"/>
              <a:t> </a:t>
            </a:r>
            <a:r>
              <a:rPr lang="en-US" i="1" dirty="0"/>
              <a:t>B </a:t>
            </a:r>
            <a:r>
              <a:rPr lang="en-US" dirty="0"/>
              <a:t>and </a:t>
            </a:r>
            <a:r>
              <a:rPr lang="en-US" i="1" dirty="0"/>
              <a:t>D </a:t>
            </a:r>
            <a:r>
              <a:rPr lang="en-US" dirty="0"/>
              <a:t>of </a:t>
            </a:r>
            <a:r>
              <a:rPr lang="en-US" i="1" dirty="0"/>
              <a:t>f</a:t>
            </a:r>
            <a:r>
              <a:rPr lang="en-US" dirty="0"/>
              <a:t>2 cover all the </a:t>
            </a:r>
            <a:r>
              <a:rPr lang="en-US" dirty="0" err="1"/>
              <a:t>minterms</a:t>
            </a:r>
            <a:r>
              <a:rPr lang="en-US" dirty="0"/>
              <a:t> except 1 and 9. These </a:t>
            </a:r>
            <a:r>
              <a:rPr lang="en-US" dirty="0" err="1"/>
              <a:t>minterms</a:t>
            </a:r>
            <a:r>
              <a:rPr lang="en-US" dirty="0"/>
              <a:t> may be covered by either prime </a:t>
            </a:r>
            <a:r>
              <a:rPr lang="en-US" dirty="0" err="1"/>
              <a:t>implicant</a:t>
            </a:r>
            <a:r>
              <a:rPr lang="en-US" dirty="0"/>
              <a:t> </a:t>
            </a:r>
            <a:r>
              <a:rPr lang="en-US" i="1" dirty="0"/>
              <a:t>A </a:t>
            </a:r>
            <a:r>
              <a:rPr lang="en-US" dirty="0"/>
              <a:t>or </a:t>
            </a:r>
            <a:r>
              <a:rPr lang="en-US" i="1" dirty="0"/>
              <a:t>C</a:t>
            </a:r>
            <a:r>
              <a:rPr lang="en-US" dirty="0"/>
              <a:t>, and since both are expressed with the same number of literals, we obtain</a:t>
            </a:r>
          </a:p>
        </p:txBody>
      </p:sp>
      <p:pic>
        <p:nvPicPr>
          <p:cNvPr id="4" name="Picture 3"/>
          <p:cNvPicPr>
            <a:picLocks noChangeAspect="1"/>
          </p:cNvPicPr>
          <p:nvPr/>
        </p:nvPicPr>
        <p:blipFill>
          <a:blip r:embed="rId2"/>
          <a:stretch>
            <a:fillRect/>
          </a:stretch>
        </p:blipFill>
        <p:spPr>
          <a:xfrm>
            <a:off x="1349067" y="3247336"/>
            <a:ext cx="4328535" cy="2078916"/>
          </a:xfrm>
          <a:prstGeom prst="rect">
            <a:avLst/>
          </a:prstGeom>
        </p:spPr>
      </p:pic>
      <p:pic>
        <p:nvPicPr>
          <p:cNvPr id="5" name="Picture 4"/>
          <p:cNvPicPr>
            <a:picLocks noChangeAspect="1"/>
          </p:cNvPicPr>
          <p:nvPr/>
        </p:nvPicPr>
        <p:blipFill>
          <a:blip r:embed="rId3"/>
          <a:stretch>
            <a:fillRect/>
          </a:stretch>
        </p:blipFill>
        <p:spPr>
          <a:xfrm>
            <a:off x="6333309" y="3397023"/>
            <a:ext cx="3200400" cy="1457325"/>
          </a:xfrm>
          <a:prstGeom prst="rect">
            <a:avLst/>
          </a:prstGeom>
        </p:spPr>
      </p:pic>
    </p:spTree>
    <p:extLst>
      <p:ext uri="{BB962C8B-B14F-4D97-AF65-F5344CB8AC3E}">
        <p14:creationId xmlns:p14="http://schemas.microsoft.com/office/powerpoint/2010/main" val="235605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41663"/>
            <a:ext cx="9980682" cy="1096962"/>
          </a:xfrm>
        </p:spPr>
        <p:txBody>
          <a:bodyPr/>
          <a:lstStyle/>
          <a:p>
            <a:r>
              <a:rPr lang="en-US" b="1" u="sng" dirty="0">
                <a:ea typeface="+mn-lt"/>
                <a:cs typeface="+mn-lt"/>
              </a:rPr>
              <a:t>Don’t-care combinations</a:t>
            </a:r>
            <a:br>
              <a:rPr lang="en-US" dirty="0"/>
            </a:br>
            <a:endParaRPr lang="en-US" dirty="0"/>
          </a:p>
        </p:txBody>
      </p:sp>
      <p:sp>
        <p:nvSpPr>
          <p:cNvPr id="3" name="Content Placeholder 2"/>
          <p:cNvSpPr>
            <a:spLocks noGrp="1"/>
          </p:cNvSpPr>
          <p:nvPr>
            <p:ph idx="1"/>
          </p:nvPr>
        </p:nvSpPr>
        <p:spPr/>
        <p:txBody>
          <a:bodyPr/>
          <a:lstStyle/>
          <a:p>
            <a:r>
              <a:rPr lang="en-US" dirty="0"/>
              <a:t>During the process of generating the set of prime </a:t>
            </a:r>
            <a:r>
              <a:rPr lang="en-US" dirty="0" err="1"/>
              <a:t>implicants</a:t>
            </a:r>
            <a:r>
              <a:rPr lang="en-US" dirty="0"/>
              <a:t>, don’t-care combinations are regarded as true combinations, that is, combinations for which the function assumes value 1. </a:t>
            </a:r>
          </a:p>
          <a:p>
            <a:pPr lvl="1"/>
            <a:r>
              <a:rPr lang="en-US" dirty="0"/>
              <a:t>This, in effect, increases to the maximum the number of possible prime </a:t>
            </a:r>
            <a:r>
              <a:rPr lang="en-US" dirty="0" err="1"/>
              <a:t>implicants</a:t>
            </a:r>
            <a:r>
              <a:rPr lang="en-US" dirty="0"/>
              <a:t>. </a:t>
            </a:r>
          </a:p>
          <a:p>
            <a:r>
              <a:rPr lang="en-US" dirty="0"/>
              <a:t>The don’t-care terms are, however, not considered in the next step, that of selecting a minimal set of prime </a:t>
            </a:r>
            <a:r>
              <a:rPr lang="en-US" dirty="0" err="1"/>
              <a:t>implicants</a:t>
            </a:r>
            <a:r>
              <a:rPr lang="en-US" dirty="0"/>
              <a:t>.</a:t>
            </a:r>
          </a:p>
        </p:txBody>
      </p:sp>
      <p:pic>
        <p:nvPicPr>
          <p:cNvPr id="4" name="Picture 3"/>
          <p:cNvPicPr>
            <a:picLocks noChangeAspect="1"/>
          </p:cNvPicPr>
          <p:nvPr/>
        </p:nvPicPr>
        <p:blipFill>
          <a:blip r:embed="rId2"/>
          <a:stretch>
            <a:fillRect/>
          </a:stretch>
        </p:blipFill>
        <p:spPr>
          <a:xfrm>
            <a:off x="1503314" y="3886200"/>
            <a:ext cx="5800725" cy="1028700"/>
          </a:xfrm>
          <a:prstGeom prst="rect">
            <a:avLst/>
          </a:prstGeom>
        </p:spPr>
      </p:pic>
    </p:spTree>
    <p:extLst>
      <p:ext uri="{BB962C8B-B14F-4D97-AF65-F5344CB8AC3E}">
        <p14:creationId xmlns:p14="http://schemas.microsoft.com/office/powerpoint/2010/main" val="15979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2623"/>
            <a:ext cx="9980682" cy="1096962"/>
          </a:xfrm>
        </p:spPr>
        <p:txBody>
          <a:bodyPr/>
          <a:lstStyle/>
          <a:p>
            <a:r>
              <a:rPr lang="en-US" b="1" dirty="0"/>
              <a:t>Question 4:</a:t>
            </a:r>
          </a:p>
        </p:txBody>
      </p:sp>
      <p:sp>
        <p:nvSpPr>
          <p:cNvPr id="3" name="Content Placeholder 2"/>
          <p:cNvSpPr>
            <a:spLocks noGrp="1"/>
          </p:cNvSpPr>
          <p:nvPr>
            <p:ph idx="1"/>
          </p:nvPr>
        </p:nvSpPr>
        <p:spPr/>
        <p:txBody>
          <a:bodyPr/>
          <a:lstStyle/>
          <a:p>
            <a:r>
              <a:rPr lang="en-US" dirty="0"/>
              <a:t>Find all the prime </a:t>
            </a:r>
            <a:r>
              <a:rPr lang="en-US" dirty="0" err="1"/>
              <a:t>implicants</a:t>
            </a:r>
            <a:r>
              <a:rPr lang="en-US" dirty="0"/>
              <a:t> of the following functions using the binary representations of the </a:t>
            </a:r>
            <a:r>
              <a:rPr lang="en-US" dirty="0" err="1"/>
              <a:t>minterms</a:t>
            </a:r>
            <a:r>
              <a:rPr lang="en-US" dirty="0"/>
              <a:t> using Quine-</a:t>
            </a:r>
            <a:r>
              <a:rPr lang="en-US" dirty="0" err="1"/>
              <a:t>McClusky</a:t>
            </a:r>
            <a:r>
              <a:rPr lang="en-US" dirty="0"/>
              <a:t> method.</a:t>
            </a:r>
          </a:p>
          <a:p>
            <a:endParaRPr lang="en-US" dirty="0"/>
          </a:p>
        </p:txBody>
      </p:sp>
      <p:pic>
        <p:nvPicPr>
          <p:cNvPr id="4" name="Picture 3"/>
          <p:cNvPicPr>
            <a:picLocks noChangeAspect="1"/>
          </p:cNvPicPr>
          <p:nvPr/>
        </p:nvPicPr>
        <p:blipFill>
          <a:blip r:embed="rId2"/>
          <a:stretch>
            <a:fillRect/>
          </a:stretch>
        </p:blipFill>
        <p:spPr>
          <a:xfrm>
            <a:off x="1777365" y="2704828"/>
            <a:ext cx="6686550" cy="1047750"/>
          </a:xfrm>
          <a:prstGeom prst="rect">
            <a:avLst/>
          </a:prstGeom>
        </p:spPr>
      </p:pic>
    </p:spTree>
    <p:extLst>
      <p:ext uri="{BB962C8B-B14F-4D97-AF65-F5344CB8AC3E}">
        <p14:creationId xmlns:p14="http://schemas.microsoft.com/office/powerpoint/2010/main" val="404166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311331"/>
            <a:ext cx="9980682" cy="1096962"/>
          </a:xfrm>
        </p:spPr>
        <p:txBody>
          <a:bodyPr/>
          <a:lstStyle/>
          <a:p>
            <a:r>
              <a:rPr lang="en-US" b="1" u="sng" dirty="0">
                <a:ea typeface="+mn-lt"/>
                <a:cs typeface="+mn-lt"/>
              </a:rPr>
              <a:t>Don’t-care combinations</a:t>
            </a:r>
            <a:endParaRPr lang="en-US" dirty="0"/>
          </a:p>
        </p:txBody>
      </p:sp>
      <p:sp>
        <p:nvSpPr>
          <p:cNvPr id="3" name="Content Placeholder 2"/>
          <p:cNvSpPr>
            <a:spLocks noGrp="1"/>
          </p:cNvSpPr>
          <p:nvPr>
            <p:ph idx="1"/>
          </p:nvPr>
        </p:nvSpPr>
        <p:spPr/>
        <p:txBody>
          <a:bodyPr/>
          <a:lstStyle/>
          <a:p>
            <a:r>
              <a:rPr lang="en-US" dirty="0">
                <a:ea typeface="+mn-lt"/>
                <a:cs typeface="+mn-lt"/>
              </a:rPr>
              <a:t>Don’t-care </a:t>
            </a:r>
            <a:r>
              <a:rPr lang="en-US" dirty="0" err="1">
                <a:ea typeface="+mn-lt"/>
                <a:cs typeface="+mn-lt"/>
              </a:rPr>
              <a:t>minterms</a:t>
            </a:r>
            <a:r>
              <a:rPr lang="en-US" dirty="0">
                <a:ea typeface="+mn-lt"/>
                <a:cs typeface="+mn-lt"/>
              </a:rPr>
              <a:t> need not be listed as column headings in the prime </a:t>
            </a:r>
            <a:r>
              <a:rPr lang="en-US" dirty="0" err="1">
                <a:ea typeface="+mn-lt"/>
                <a:cs typeface="+mn-lt"/>
              </a:rPr>
              <a:t>implicant</a:t>
            </a:r>
            <a:r>
              <a:rPr lang="en-US" dirty="0">
                <a:ea typeface="+mn-lt"/>
                <a:cs typeface="+mn-lt"/>
              </a:rPr>
              <a:t> chart, since they do not have to be covered by the minimal expression.</a:t>
            </a:r>
          </a:p>
          <a:p>
            <a:r>
              <a:rPr lang="en-US" dirty="0"/>
              <a:t>We actually leave the specification of the don’t-care terms open; that is, if a minimal expression contains a prime </a:t>
            </a:r>
            <a:r>
              <a:rPr lang="en-US" dirty="0" err="1"/>
              <a:t>implicant</a:t>
            </a:r>
            <a:r>
              <a:rPr lang="en-US" dirty="0"/>
              <a:t> derived from a don’t-care combination, this amounts to specifying that combination as 1; otherwise, the don’t-care combination is, in effect, assigned the value 0.</a:t>
            </a:r>
          </a:p>
        </p:txBody>
      </p:sp>
      <p:pic>
        <p:nvPicPr>
          <p:cNvPr id="4" name="Picture 3"/>
          <p:cNvPicPr>
            <a:picLocks noChangeAspect="1"/>
          </p:cNvPicPr>
          <p:nvPr/>
        </p:nvPicPr>
        <p:blipFill>
          <a:blip r:embed="rId2"/>
          <a:stretch>
            <a:fillRect/>
          </a:stretch>
        </p:blipFill>
        <p:spPr>
          <a:xfrm>
            <a:off x="861060" y="3567328"/>
            <a:ext cx="6017274" cy="3206774"/>
          </a:xfrm>
          <a:prstGeom prst="rect">
            <a:avLst/>
          </a:prstGeom>
        </p:spPr>
      </p:pic>
    </p:spTree>
    <p:extLst>
      <p:ext uri="{BB962C8B-B14F-4D97-AF65-F5344CB8AC3E}">
        <p14:creationId xmlns:p14="http://schemas.microsoft.com/office/powerpoint/2010/main" val="308929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9" y="154577"/>
            <a:ext cx="9980682" cy="1096962"/>
          </a:xfrm>
        </p:spPr>
        <p:txBody>
          <a:bodyPr/>
          <a:lstStyle/>
          <a:p>
            <a:r>
              <a:rPr lang="en-US" b="1" dirty="0"/>
              <a:t>Selection of nonessential prime </a:t>
            </a:r>
            <a:r>
              <a:rPr lang="en-US" b="1" dirty="0" err="1"/>
              <a:t>implicants</a:t>
            </a:r>
            <a:endParaRPr lang="en-US" b="1" dirty="0"/>
          </a:p>
        </p:txBody>
      </p:sp>
      <p:sp>
        <p:nvSpPr>
          <p:cNvPr id="3" name="Content Placeholder 2"/>
          <p:cNvSpPr>
            <a:spLocks noGrp="1"/>
          </p:cNvSpPr>
          <p:nvPr>
            <p:ph idx="1"/>
          </p:nvPr>
        </p:nvSpPr>
        <p:spPr>
          <a:xfrm>
            <a:off x="834933" y="1412082"/>
            <a:ext cx="10433957" cy="2480649"/>
          </a:xfrm>
        </p:spPr>
        <p:txBody>
          <a:bodyPr/>
          <a:lstStyle/>
          <a:p>
            <a:r>
              <a:rPr lang="en-US" dirty="0"/>
              <a:t>The selection of nonessential prime </a:t>
            </a:r>
            <a:r>
              <a:rPr lang="en-US" dirty="0" err="1"/>
              <a:t>implicants</a:t>
            </a:r>
            <a:r>
              <a:rPr lang="en-US" dirty="0"/>
              <a:t> is facilitated by the initial listing of prime </a:t>
            </a:r>
            <a:r>
              <a:rPr lang="en-US" dirty="0" err="1"/>
              <a:t>implicants</a:t>
            </a:r>
            <a:r>
              <a:rPr lang="en-US" dirty="0"/>
              <a:t> in a descending order, according to the number of </a:t>
            </a:r>
            <a:r>
              <a:rPr lang="en-US" dirty="0" err="1"/>
              <a:t>minterms</a:t>
            </a:r>
            <a:r>
              <a:rPr lang="en-US" dirty="0"/>
              <a:t> they cover. Thus, prime </a:t>
            </a:r>
            <a:r>
              <a:rPr lang="en-US" dirty="0" err="1"/>
              <a:t>implicants</a:t>
            </a:r>
            <a:r>
              <a:rPr lang="en-US" dirty="0"/>
              <a:t> that are located in a higher group in the chart are expressed with fewer literals than those located in a lower group.</a:t>
            </a:r>
          </a:p>
          <a:p>
            <a:r>
              <a:rPr lang="en-US" dirty="0"/>
              <a:t>A horizontal line across the chart separates one group from the other.</a:t>
            </a:r>
          </a:p>
          <a:p>
            <a:r>
              <a:rPr lang="en-US" dirty="0">
                <a:latin typeface="Times-Roman"/>
              </a:rPr>
              <a:t>Essential prime </a:t>
            </a:r>
            <a:r>
              <a:rPr lang="en-US" dirty="0" err="1">
                <a:latin typeface="Times-Roman"/>
              </a:rPr>
              <a:t>implicants</a:t>
            </a:r>
            <a:r>
              <a:rPr lang="en-US" dirty="0">
                <a:latin typeface="Times-Roman"/>
              </a:rPr>
              <a:t>: </a:t>
            </a:r>
            <a:r>
              <a:rPr lang="en-US" i="1" dirty="0">
                <a:latin typeface="MTMI"/>
              </a:rPr>
              <a:t>A</a:t>
            </a:r>
            <a:r>
              <a:rPr lang="en-US" dirty="0">
                <a:latin typeface="Times-Roman"/>
              </a:rPr>
              <a:t>, </a:t>
            </a:r>
            <a:r>
              <a:rPr lang="en-US" i="1" dirty="0">
                <a:latin typeface="MTMI"/>
              </a:rPr>
              <a:t>B</a:t>
            </a:r>
            <a:r>
              <a:rPr lang="en-US" dirty="0">
                <a:latin typeface="Times-Roman"/>
              </a:rPr>
              <a:t>, and </a:t>
            </a:r>
            <a:r>
              <a:rPr lang="en-US" i="1" dirty="0">
                <a:latin typeface="MTMI"/>
              </a:rPr>
              <a:t>D</a:t>
            </a:r>
            <a:r>
              <a:rPr lang="en-US" dirty="0">
                <a:latin typeface="Times-Roman"/>
              </a:rPr>
              <a:t>. TO select 18, select </a:t>
            </a:r>
            <a:r>
              <a:rPr lang="en-US" i="1" dirty="0">
                <a:latin typeface="MTMI"/>
              </a:rPr>
              <a:t>E or</a:t>
            </a:r>
            <a:r>
              <a:rPr lang="en-US" dirty="0">
                <a:latin typeface="Times-Roman"/>
              </a:rPr>
              <a:t> </a:t>
            </a:r>
            <a:r>
              <a:rPr lang="en-US" i="1" dirty="0">
                <a:latin typeface="MTMI"/>
              </a:rPr>
              <a:t>G (</a:t>
            </a:r>
            <a:r>
              <a:rPr lang="en-US" dirty="0">
                <a:latin typeface="Times-Roman"/>
              </a:rPr>
              <a:t>since both have the same number of literals) </a:t>
            </a:r>
            <a:endParaRPr lang="en-US" dirty="0"/>
          </a:p>
          <a:p>
            <a:endParaRPr lang="en-US" dirty="0"/>
          </a:p>
        </p:txBody>
      </p:sp>
      <p:pic>
        <p:nvPicPr>
          <p:cNvPr id="4" name="Picture 3"/>
          <p:cNvPicPr>
            <a:picLocks noChangeAspect="1"/>
          </p:cNvPicPr>
          <p:nvPr/>
        </p:nvPicPr>
        <p:blipFill>
          <a:blip r:embed="rId2"/>
          <a:stretch>
            <a:fillRect/>
          </a:stretch>
        </p:blipFill>
        <p:spPr>
          <a:xfrm>
            <a:off x="217577" y="3803840"/>
            <a:ext cx="5730843" cy="3054127"/>
          </a:xfrm>
          <a:prstGeom prst="rect">
            <a:avLst/>
          </a:prstGeom>
        </p:spPr>
      </p:pic>
      <p:pic>
        <p:nvPicPr>
          <p:cNvPr id="5" name="Picture 4"/>
          <p:cNvPicPr>
            <a:picLocks noChangeAspect="1"/>
          </p:cNvPicPr>
          <p:nvPr/>
        </p:nvPicPr>
        <p:blipFill>
          <a:blip r:embed="rId3"/>
          <a:stretch>
            <a:fillRect/>
          </a:stretch>
        </p:blipFill>
        <p:spPr>
          <a:xfrm>
            <a:off x="5539117" y="3717999"/>
            <a:ext cx="4657725" cy="1657350"/>
          </a:xfrm>
          <a:prstGeom prst="rect">
            <a:avLst/>
          </a:prstGeom>
        </p:spPr>
      </p:pic>
    </p:spTree>
    <p:extLst>
      <p:ext uri="{BB962C8B-B14F-4D97-AF65-F5344CB8AC3E}">
        <p14:creationId xmlns:p14="http://schemas.microsoft.com/office/powerpoint/2010/main" val="291065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2623"/>
            <a:ext cx="9980682" cy="1096962"/>
          </a:xfrm>
        </p:spPr>
        <p:txBody>
          <a:bodyPr/>
          <a:lstStyle/>
          <a:p>
            <a:r>
              <a:rPr lang="en-US" b="1" dirty="0"/>
              <a:t>Question 5:</a:t>
            </a:r>
          </a:p>
        </p:txBody>
      </p:sp>
      <p:sp>
        <p:nvSpPr>
          <p:cNvPr id="3" name="Content Placeholder 2"/>
          <p:cNvSpPr>
            <a:spLocks noGrp="1"/>
          </p:cNvSpPr>
          <p:nvPr>
            <p:ph idx="1"/>
          </p:nvPr>
        </p:nvSpPr>
        <p:spPr/>
        <p:txBody>
          <a:bodyPr/>
          <a:lstStyle/>
          <a:p>
            <a:r>
              <a:rPr lang="en-US" dirty="0"/>
              <a:t>Find all the prime </a:t>
            </a:r>
            <a:r>
              <a:rPr lang="en-US" dirty="0" err="1"/>
              <a:t>implicants</a:t>
            </a:r>
            <a:r>
              <a:rPr lang="en-US" dirty="0"/>
              <a:t> of the following functions using the binary representations of the </a:t>
            </a:r>
            <a:r>
              <a:rPr lang="en-US" dirty="0" err="1"/>
              <a:t>minterms</a:t>
            </a:r>
            <a:r>
              <a:rPr lang="en-US" dirty="0"/>
              <a:t> using Quine-</a:t>
            </a:r>
            <a:r>
              <a:rPr lang="en-US" dirty="0" err="1"/>
              <a:t>McClusky</a:t>
            </a:r>
            <a:r>
              <a:rPr lang="en-US" dirty="0"/>
              <a:t> method.</a:t>
            </a:r>
          </a:p>
          <a:p>
            <a:endParaRPr lang="en-US" dirty="0"/>
          </a:p>
        </p:txBody>
      </p:sp>
      <p:pic>
        <p:nvPicPr>
          <p:cNvPr id="5" name="Picture 4"/>
          <p:cNvPicPr>
            <a:picLocks noChangeAspect="1"/>
          </p:cNvPicPr>
          <p:nvPr/>
        </p:nvPicPr>
        <p:blipFill>
          <a:blip r:embed="rId2"/>
          <a:stretch>
            <a:fillRect/>
          </a:stretch>
        </p:blipFill>
        <p:spPr>
          <a:xfrm>
            <a:off x="2071143" y="2673804"/>
            <a:ext cx="6029325" cy="552450"/>
          </a:xfrm>
          <a:prstGeom prst="rect">
            <a:avLst/>
          </a:prstGeom>
        </p:spPr>
      </p:pic>
    </p:spTree>
    <p:extLst>
      <p:ext uri="{BB962C8B-B14F-4D97-AF65-F5344CB8AC3E}">
        <p14:creationId xmlns:p14="http://schemas.microsoft.com/office/powerpoint/2010/main" val="304726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Reduced chart</a:t>
            </a:r>
          </a:p>
        </p:txBody>
      </p:sp>
      <p:sp>
        <p:nvSpPr>
          <p:cNvPr id="3" name="Content Placeholder 2"/>
          <p:cNvSpPr>
            <a:spLocks noGrp="1"/>
          </p:cNvSpPr>
          <p:nvPr>
            <p:ph idx="1"/>
          </p:nvPr>
        </p:nvSpPr>
        <p:spPr>
          <a:xfrm>
            <a:off x="895894" y="1173162"/>
            <a:ext cx="9982200" cy="4572000"/>
          </a:xfrm>
        </p:spPr>
        <p:txBody>
          <a:bodyPr/>
          <a:lstStyle/>
          <a:p>
            <a:pPr>
              <a:buFont typeface="Arial" panose="05000000000000000000" pitchFamily="2" charset="2"/>
              <a:buChar char="•"/>
            </a:pPr>
            <a:r>
              <a:rPr lang="en-US" dirty="0">
                <a:ea typeface="+mn-lt"/>
                <a:cs typeface="+mn-lt"/>
              </a:rPr>
              <a:t>While every irredundant expression must contain the essential prime </a:t>
            </a:r>
            <a:r>
              <a:rPr lang="en-US" dirty="0" err="1">
                <a:ea typeface="+mn-lt"/>
                <a:cs typeface="+mn-lt"/>
              </a:rPr>
              <a:t>implicants</a:t>
            </a:r>
            <a:r>
              <a:rPr lang="en-US" dirty="0">
                <a:ea typeface="+mn-lt"/>
                <a:cs typeface="+mn-lt"/>
              </a:rPr>
              <a:t> A and C, none may contain B, since B covers only terms already covered by A and C.</a:t>
            </a:r>
            <a:endParaRPr lang="en-US" dirty="0"/>
          </a:p>
          <a:p>
            <a:pPr>
              <a:buFont typeface="Arial" panose="05000000000000000000" pitchFamily="2" charset="2"/>
              <a:buChar char="•"/>
            </a:pPr>
            <a:r>
              <a:rPr lang="en-US" dirty="0">
                <a:ea typeface="+mn-lt"/>
                <a:cs typeface="+mn-lt"/>
              </a:rPr>
              <a:t>The reduced chart, which results after the removal of rows A, B, and C and all columns covered by them is shown in fig</a:t>
            </a:r>
          </a:p>
          <a:p>
            <a:pPr>
              <a:buFont typeface="Arial" panose="05000000000000000000" pitchFamily="2" charset="2"/>
              <a:buChar char="•"/>
            </a:pPr>
            <a:r>
              <a:rPr lang="en-US" dirty="0">
                <a:ea typeface="+mn-lt"/>
                <a:cs typeface="+mn-lt"/>
              </a:rPr>
              <a:t>f(v, w, x, y, z) = </a:t>
            </a:r>
            <a:r>
              <a:rPr lang="en-US" b="1" dirty="0">
                <a:ea typeface="+mn-lt"/>
                <a:cs typeface="+mn-lt"/>
              </a:rPr>
              <a:t>Σ</a:t>
            </a:r>
            <a:r>
              <a:rPr lang="en-US" dirty="0">
                <a:ea typeface="+mn-lt"/>
                <a:cs typeface="+mn-lt"/>
              </a:rPr>
              <a:t>(0, 1, 3, 4, 7, 13, 15, 19, 20, 22, 23, 29, 31)</a:t>
            </a:r>
          </a:p>
          <a:p>
            <a:pPr>
              <a:buFont typeface="Arial" panose="05000000000000000000" pitchFamily="2" charset="2"/>
              <a:buChar char="•"/>
            </a:pPr>
            <a:endParaRPr lang="en-US" dirty="0">
              <a:ea typeface="+mn-lt"/>
              <a:cs typeface="+mn-lt"/>
            </a:endParaRPr>
          </a:p>
          <a:p>
            <a:endParaRPr lang="en-US" dirty="0"/>
          </a:p>
        </p:txBody>
      </p:sp>
      <p:pic>
        <p:nvPicPr>
          <p:cNvPr id="4" name="Picture 3"/>
          <p:cNvPicPr>
            <a:picLocks noChangeAspect="1"/>
          </p:cNvPicPr>
          <p:nvPr/>
        </p:nvPicPr>
        <p:blipFill>
          <a:blip r:embed="rId2"/>
          <a:stretch>
            <a:fillRect/>
          </a:stretch>
        </p:blipFill>
        <p:spPr>
          <a:xfrm>
            <a:off x="6646786" y="3122952"/>
            <a:ext cx="2618951" cy="286041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1C8C04D-A942-4058-B500-EEEEB18AD86D}"/>
              </a:ext>
            </a:extLst>
          </p:cNvPr>
          <p:cNvPicPr>
            <a:picLocks noChangeAspect="1"/>
          </p:cNvPicPr>
          <p:nvPr/>
        </p:nvPicPr>
        <p:blipFill rotWithShape="1">
          <a:blip r:embed="rId3"/>
          <a:srcRect r="12063" b="2"/>
          <a:stretch/>
        </p:blipFill>
        <p:spPr>
          <a:xfrm>
            <a:off x="1422389" y="3035866"/>
            <a:ext cx="4802404" cy="3563372"/>
          </a:xfrm>
          <a:prstGeom prst="rect">
            <a:avLst/>
          </a:prstGeom>
        </p:spPr>
      </p:pic>
    </p:spTree>
    <p:extLst>
      <p:ext uri="{BB962C8B-B14F-4D97-AF65-F5344CB8AC3E}">
        <p14:creationId xmlns:p14="http://schemas.microsoft.com/office/powerpoint/2010/main" val="51437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65" y="163286"/>
            <a:ext cx="9980682" cy="1096962"/>
          </a:xfrm>
        </p:spPr>
        <p:txBody>
          <a:bodyPr/>
          <a:lstStyle/>
          <a:p>
            <a:r>
              <a:rPr lang="en-US" b="1" dirty="0"/>
              <a:t>Determination of the set of all irredundant expressions</a:t>
            </a:r>
          </a:p>
        </p:txBody>
      </p:sp>
      <p:sp>
        <p:nvSpPr>
          <p:cNvPr id="3" name="Content Placeholder 2"/>
          <p:cNvSpPr>
            <a:spLocks noGrp="1"/>
          </p:cNvSpPr>
          <p:nvPr>
            <p:ph idx="1"/>
          </p:nvPr>
        </p:nvSpPr>
        <p:spPr/>
        <p:txBody>
          <a:bodyPr/>
          <a:lstStyle/>
          <a:p>
            <a:r>
              <a:rPr lang="en-US" dirty="0"/>
              <a:t>Associate a two-valued variable with each remaining prime </a:t>
            </a:r>
            <a:r>
              <a:rPr lang="en-US" dirty="0" err="1"/>
              <a:t>implicants</a:t>
            </a:r>
            <a:r>
              <a:rPr lang="en-US" dirty="0"/>
              <a:t>. </a:t>
            </a:r>
          </a:p>
          <a:p>
            <a:r>
              <a:rPr lang="en-US" dirty="0"/>
              <a:t>The truth value of such a variable is 1 if the corresponding prime </a:t>
            </a:r>
            <a:r>
              <a:rPr lang="en-US" dirty="0" err="1"/>
              <a:t>implicant</a:t>
            </a:r>
            <a:r>
              <a:rPr lang="en-US" dirty="0"/>
              <a:t> is included in the irredundant expression, and is 0 if it is not.</a:t>
            </a:r>
          </a:p>
          <a:p>
            <a:r>
              <a:rPr lang="en-US" dirty="0"/>
              <a:t>Define a </a:t>
            </a:r>
            <a:r>
              <a:rPr lang="en-US" i="1" dirty="0"/>
              <a:t>prime </a:t>
            </a:r>
            <a:r>
              <a:rPr lang="en-US" i="1" dirty="0" err="1"/>
              <a:t>implicant</a:t>
            </a:r>
            <a:r>
              <a:rPr lang="en-US" i="1" dirty="0"/>
              <a:t> function p </a:t>
            </a:r>
            <a:r>
              <a:rPr lang="en-US" dirty="0"/>
              <a:t>to be equal to 1 if each column is covered by at least one of the chosen prime </a:t>
            </a:r>
            <a:r>
              <a:rPr lang="en-US" dirty="0" err="1"/>
              <a:t>implicants</a:t>
            </a:r>
            <a:r>
              <a:rPr lang="en-US" dirty="0"/>
              <a:t> and 0 if it is not. </a:t>
            </a:r>
          </a:p>
          <a:p>
            <a:r>
              <a:rPr lang="en-US" dirty="0"/>
              <a:t>For example, column 0 can be covered by either row </a:t>
            </a:r>
            <a:r>
              <a:rPr lang="en-US" i="1" dirty="0"/>
              <a:t>H </a:t>
            </a:r>
            <a:r>
              <a:rPr lang="en-US" dirty="0"/>
              <a:t>or row </a:t>
            </a:r>
            <a:r>
              <a:rPr lang="en-US" i="1" dirty="0"/>
              <a:t>I</a:t>
            </a:r>
            <a:r>
              <a:rPr lang="en-US" dirty="0"/>
              <a:t>. Consequently, either </a:t>
            </a:r>
            <a:r>
              <a:rPr lang="en-US" i="1" dirty="0"/>
              <a:t>H </a:t>
            </a:r>
            <a:r>
              <a:rPr lang="en-US" dirty="0"/>
              <a:t>or </a:t>
            </a:r>
            <a:r>
              <a:rPr lang="en-US" i="1" dirty="0"/>
              <a:t>I </a:t>
            </a:r>
            <a:r>
              <a:rPr lang="en-US" dirty="0"/>
              <a:t>must be included in any irredundant expression</a:t>
            </a:r>
          </a:p>
        </p:txBody>
      </p:sp>
    </p:spTree>
    <p:extLst>
      <p:ext uri="{BB962C8B-B14F-4D97-AF65-F5344CB8AC3E}">
        <p14:creationId xmlns:p14="http://schemas.microsoft.com/office/powerpoint/2010/main" val="1773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551" y="76200"/>
            <a:ext cx="9980682" cy="1096962"/>
          </a:xfrm>
        </p:spPr>
        <p:txBody>
          <a:bodyPr/>
          <a:lstStyle/>
          <a:p>
            <a:r>
              <a:rPr lang="en-US" b="1" dirty="0"/>
              <a:t>Determination of the set of all irredundant expressions</a:t>
            </a:r>
            <a:endParaRPr lang="en-US" dirty="0"/>
          </a:p>
        </p:txBody>
      </p:sp>
      <p:sp>
        <p:nvSpPr>
          <p:cNvPr id="3" name="Content Placeholder 2"/>
          <p:cNvSpPr>
            <a:spLocks noGrp="1"/>
          </p:cNvSpPr>
          <p:nvPr>
            <p:ph idx="1"/>
          </p:nvPr>
        </p:nvSpPr>
        <p:spPr>
          <a:xfrm>
            <a:off x="948145" y="1188084"/>
            <a:ext cx="7255329" cy="3555592"/>
          </a:xfrm>
        </p:spPr>
        <p:txBody>
          <a:bodyPr>
            <a:normAutofit/>
          </a:bodyPr>
          <a:lstStyle/>
          <a:p>
            <a:pPr marL="0" indent="0">
              <a:buNone/>
            </a:pPr>
            <a:r>
              <a:rPr lang="en-US" dirty="0">
                <a:ea typeface="+mn-lt"/>
                <a:cs typeface="+mn-lt"/>
              </a:rPr>
              <a:t>we obtain the expression for p, </a:t>
            </a:r>
          </a:p>
          <a:p>
            <a:pPr marL="0" indent="0">
              <a:buNone/>
            </a:pPr>
            <a:r>
              <a:rPr lang="en-US" dirty="0">
                <a:ea typeface="+mn-lt"/>
                <a:cs typeface="+mn-lt"/>
              </a:rPr>
              <a:t>p = (H + I )(G + I )(F + H )(E + F )(D + E), which can also be written as a sum of products,</a:t>
            </a:r>
          </a:p>
          <a:p>
            <a:pPr marL="0" indent="0">
              <a:buNone/>
            </a:pPr>
            <a:r>
              <a:rPr lang="en-US" dirty="0">
                <a:ea typeface="+mn-lt"/>
                <a:cs typeface="+mn-lt"/>
              </a:rPr>
              <a:t>p = EHI + EFI + DFI + EGH + DFGH.</a:t>
            </a:r>
            <a:endParaRPr lang="en-US" dirty="0"/>
          </a:p>
          <a:p>
            <a:r>
              <a:rPr lang="en-US" dirty="0"/>
              <a:t>For </a:t>
            </a:r>
            <a:r>
              <a:rPr lang="en-US" i="1" dirty="0"/>
              <a:t>p, </a:t>
            </a:r>
            <a:r>
              <a:rPr lang="en-US" dirty="0"/>
              <a:t>at least three rows are needed to cover the reduced chart, </a:t>
            </a:r>
          </a:p>
          <a:p>
            <a:pPr lvl="1"/>
            <a:r>
              <a:rPr lang="en-US" dirty="0"/>
              <a:t>for example rows </a:t>
            </a:r>
            <a:r>
              <a:rPr lang="en-US" i="1" dirty="0"/>
              <a:t>E</a:t>
            </a:r>
            <a:r>
              <a:rPr lang="en-US" dirty="0"/>
              <a:t>, </a:t>
            </a:r>
            <a:r>
              <a:rPr lang="en-US" i="1" dirty="0"/>
              <a:t>H</a:t>
            </a:r>
            <a:r>
              <a:rPr lang="en-US" dirty="0"/>
              <a:t>, and </a:t>
            </a:r>
            <a:r>
              <a:rPr lang="en-US" i="1" dirty="0"/>
              <a:t>I</a:t>
            </a:r>
            <a:r>
              <a:rPr lang="en-US" dirty="0"/>
              <a:t>, or rows </a:t>
            </a:r>
            <a:r>
              <a:rPr lang="en-US" i="1" dirty="0"/>
              <a:t>E</a:t>
            </a:r>
            <a:r>
              <a:rPr lang="en-US" dirty="0"/>
              <a:t>, </a:t>
            </a:r>
            <a:r>
              <a:rPr lang="en-US" i="1" dirty="0"/>
              <a:t>F</a:t>
            </a:r>
            <a:r>
              <a:rPr lang="en-US" dirty="0"/>
              <a:t>, and </a:t>
            </a:r>
            <a:r>
              <a:rPr lang="en-US" i="1" dirty="0"/>
              <a:t>I </a:t>
            </a:r>
            <a:r>
              <a:rPr lang="en-US" dirty="0"/>
              <a:t>.</a:t>
            </a:r>
          </a:p>
          <a:p>
            <a:r>
              <a:rPr lang="en-US" dirty="0"/>
              <a:t>Four out of five irredundant expressions for </a:t>
            </a:r>
            <a:r>
              <a:rPr lang="en-US" i="1" dirty="0"/>
              <a:t>f</a:t>
            </a:r>
            <a:r>
              <a:rPr lang="en-US" dirty="0"/>
              <a:t>4 result in minimal expressions:</a:t>
            </a:r>
          </a:p>
        </p:txBody>
      </p:sp>
      <p:pic>
        <p:nvPicPr>
          <p:cNvPr id="4" name="Picture 3"/>
          <p:cNvPicPr>
            <a:picLocks noChangeAspect="1"/>
          </p:cNvPicPr>
          <p:nvPr/>
        </p:nvPicPr>
        <p:blipFill>
          <a:blip r:embed="rId2"/>
          <a:stretch>
            <a:fillRect/>
          </a:stretch>
        </p:blipFill>
        <p:spPr>
          <a:xfrm>
            <a:off x="8862470" y="1173162"/>
            <a:ext cx="2719932" cy="2970706"/>
          </a:xfrm>
          <a:prstGeom prst="rect">
            <a:avLst/>
          </a:prstGeom>
        </p:spPr>
      </p:pic>
      <p:pic>
        <p:nvPicPr>
          <p:cNvPr id="5" name="Picture 4"/>
          <p:cNvPicPr>
            <a:picLocks noChangeAspect="1"/>
          </p:cNvPicPr>
          <p:nvPr/>
        </p:nvPicPr>
        <p:blipFill>
          <a:blip r:embed="rId3"/>
          <a:stretch>
            <a:fillRect/>
          </a:stretch>
        </p:blipFill>
        <p:spPr>
          <a:xfrm>
            <a:off x="1570671" y="4941570"/>
            <a:ext cx="6010275" cy="1485900"/>
          </a:xfrm>
          <a:prstGeom prst="rect">
            <a:avLst/>
          </a:prstGeom>
        </p:spPr>
      </p:pic>
    </p:spTree>
    <p:extLst>
      <p:ext uri="{BB962C8B-B14F-4D97-AF65-F5344CB8AC3E}">
        <p14:creationId xmlns:p14="http://schemas.microsoft.com/office/powerpoint/2010/main" val="307146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Karnaugh</a:t>
            </a:r>
            <a:r>
              <a:rPr lang="en-US" dirty="0"/>
              <a:t> Map Method</a:t>
            </a:r>
          </a:p>
        </p:txBody>
      </p:sp>
      <p:sp>
        <p:nvSpPr>
          <p:cNvPr id="21" name="Content Placeholder 20">
            <a:extLst>
              <a:ext uri="{FF2B5EF4-FFF2-40B4-BE49-F238E27FC236}">
                <a16:creationId xmlns:a16="http://schemas.microsoft.com/office/drawing/2014/main" id="{41DEBAC8-C8B5-4599-95BE-7BA069DC204D}"/>
              </a:ext>
            </a:extLst>
          </p:cNvPr>
          <p:cNvSpPr>
            <a:spLocks noGrp="1"/>
          </p:cNvSpPr>
          <p:nvPr>
            <p:ph idx="1"/>
          </p:nvPr>
        </p:nvSpPr>
        <p:spPr>
          <a:xfrm>
            <a:off x="1104900" y="1600200"/>
            <a:ext cx="9982200" cy="5060830"/>
          </a:xfrm>
        </p:spPr>
        <p:txBody>
          <a:bodyPr vert="horz" lIns="0" tIns="45720" rIns="0" bIns="45720" rtlCol="0" anchor="t">
            <a:normAutofit/>
          </a:bodyPr>
          <a:lstStyle/>
          <a:p>
            <a:pPr marL="342900" indent="-342900" algn="just">
              <a:buFont typeface="Arial" panose="05000000000000000000" pitchFamily="2" charset="2"/>
              <a:buChar char="•"/>
            </a:pPr>
            <a:r>
              <a:rPr lang="en-US" dirty="0">
                <a:ea typeface="+mn-lt"/>
                <a:cs typeface="+mn-lt"/>
              </a:rPr>
              <a:t>Combining rule: </a:t>
            </a:r>
            <a:r>
              <a:rPr lang="en-US" b="1" dirty="0">
                <a:ea typeface="+mn-lt"/>
                <a:cs typeface="+mn-lt"/>
              </a:rPr>
              <a:t>Aa + Aa’ = A</a:t>
            </a:r>
          </a:p>
          <a:p>
            <a:pPr marL="342900" indent="-342900" algn="just">
              <a:buFont typeface="Arial" panose="05000000000000000000" pitchFamily="2" charset="2"/>
              <a:buChar char="•"/>
            </a:pPr>
            <a:r>
              <a:rPr lang="en-US" dirty="0">
                <a:ea typeface="+mn-lt"/>
                <a:cs typeface="+mn-lt"/>
              </a:rPr>
              <a:t>K-map can take two forms Sum of Product (SOP) and Product of Sum (POS) according to the need of problem. </a:t>
            </a:r>
          </a:p>
          <a:p>
            <a:pPr marL="342900" indent="-342900" algn="just">
              <a:buFont typeface="Arial" panose="05000000000000000000" pitchFamily="2" charset="2"/>
              <a:buChar char="•"/>
            </a:pPr>
            <a:r>
              <a:rPr lang="en-US" dirty="0">
                <a:ea typeface="+mn-lt"/>
                <a:cs typeface="+mn-lt"/>
              </a:rPr>
              <a:t>K-map is table like representation, but it gives more information than TRUTH TABLE. </a:t>
            </a:r>
          </a:p>
          <a:p>
            <a:pPr marL="342900" indent="-342900" algn="just">
              <a:buFont typeface="Arial" panose="05000000000000000000" pitchFamily="2" charset="2"/>
              <a:buChar char="•"/>
            </a:pPr>
            <a:r>
              <a:rPr lang="en-US" dirty="0">
                <a:ea typeface="+mn-lt"/>
                <a:cs typeface="+mn-lt"/>
              </a:rPr>
              <a:t>Each n-variable map consists of 2</a:t>
            </a:r>
            <a:r>
              <a:rPr lang="en-US" baseline="30000" dirty="0">
                <a:ea typeface="+mn-lt"/>
                <a:cs typeface="+mn-lt"/>
              </a:rPr>
              <a:t>n </a:t>
            </a:r>
            <a:r>
              <a:rPr lang="en-US" dirty="0">
                <a:ea typeface="+mn-lt"/>
                <a:cs typeface="+mn-lt"/>
              </a:rPr>
              <a:t>cells (squares), representing all possible combinations of these variables.</a:t>
            </a:r>
          </a:p>
          <a:p>
            <a:pPr marL="342900" indent="-342900" algn="just">
              <a:buFont typeface="Arial" panose="05000000000000000000" pitchFamily="2" charset="2"/>
              <a:buChar char="•"/>
            </a:pPr>
            <a:r>
              <a:rPr lang="en-US" dirty="0"/>
              <a:t>The </a:t>
            </a:r>
            <a:r>
              <a:rPr lang="en-US" b="1" dirty="0"/>
              <a:t>cyclic code</a:t>
            </a:r>
            <a:r>
              <a:rPr lang="en-US" dirty="0"/>
              <a:t>: As a result of this coding, cells that have a common side correspond to combinations that differ by the value of just a single variable. </a:t>
            </a:r>
          </a:p>
          <a:p>
            <a:r>
              <a:rPr lang="en-US" dirty="0"/>
              <a:t>In general, two cells that differ in just one variable value are said to be </a:t>
            </a:r>
            <a:r>
              <a:rPr lang="en-US" i="1" dirty="0"/>
              <a:t>adjacent </a:t>
            </a:r>
            <a:r>
              <a:rPr lang="en-US" dirty="0"/>
              <a:t>and play a major role in the simplification process, because they may be combined by means of the rule </a:t>
            </a:r>
            <a:r>
              <a:rPr lang="en-US" i="1" dirty="0"/>
              <a:t>Aa </a:t>
            </a:r>
            <a:r>
              <a:rPr lang="en-US" dirty="0"/>
              <a:t>+ </a:t>
            </a:r>
            <a:r>
              <a:rPr lang="en-US" i="1" dirty="0"/>
              <a:t>Aa’ </a:t>
            </a:r>
            <a:r>
              <a:rPr lang="en-US" dirty="0"/>
              <a:t>= </a:t>
            </a:r>
            <a:r>
              <a:rPr lang="en-US" i="1" dirty="0"/>
              <a:t>A</a:t>
            </a:r>
            <a:r>
              <a:rPr lang="en-US" dirty="0"/>
              <a:t>.</a:t>
            </a:r>
          </a:p>
          <a:p>
            <a:pPr marL="0" indent="0" algn="just">
              <a:buNone/>
            </a:pPr>
            <a:endParaRPr lang="en-US" sz="1800"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Reduction of the Chart: Deletion of Rows</a:t>
            </a:r>
          </a:p>
        </p:txBody>
      </p:sp>
      <p:sp>
        <p:nvSpPr>
          <p:cNvPr id="3" name="Content Placeholder 2"/>
          <p:cNvSpPr>
            <a:spLocks noGrp="1"/>
          </p:cNvSpPr>
          <p:nvPr>
            <p:ph idx="1"/>
          </p:nvPr>
        </p:nvSpPr>
        <p:spPr>
          <a:xfrm>
            <a:off x="536552" y="1286692"/>
            <a:ext cx="11289687" cy="4572000"/>
          </a:xfrm>
        </p:spPr>
        <p:txBody>
          <a:bodyPr/>
          <a:lstStyle/>
          <a:p>
            <a:r>
              <a:rPr lang="en-US" dirty="0"/>
              <a:t>A row </a:t>
            </a:r>
            <a:r>
              <a:rPr lang="en-US" i="1" dirty="0"/>
              <a:t>U </a:t>
            </a:r>
            <a:r>
              <a:rPr lang="en-US" dirty="0"/>
              <a:t>of a prime </a:t>
            </a:r>
            <a:r>
              <a:rPr lang="en-US" dirty="0" err="1"/>
              <a:t>implicant</a:t>
            </a:r>
            <a:r>
              <a:rPr lang="en-US" dirty="0"/>
              <a:t> chart is said to </a:t>
            </a:r>
            <a:r>
              <a:rPr lang="en-US" i="1" dirty="0"/>
              <a:t>dominate </a:t>
            </a:r>
            <a:r>
              <a:rPr lang="en-US" dirty="0"/>
              <a:t>another row </a:t>
            </a:r>
            <a:r>
              <a:rPr lang="en-US" i="1" dirty="0"/>
              <a:t>V </a:t>
            </a:r>
            <a:r>
              <a:rPr lang="en-US" dirty="0"/>
              <a:t>of that chart if </a:t>
            </a:r>
            <a:r>
              <a:rPr lang="en-US" i="1" dirty="0"/>
              <a:t>U </a:t>
            </a:r>
            <a:r>
              <a:rPr lang="en-US" dirty="0"/>
              <a:t>covers every column covered by </a:t>
            </a:r>
            <a:r>
              <a:rPr lang="en-US" i="1" dirty="0"/>
              <a:t>V</a:t>
            </a:r>
            <a:r>
              <a:rPr lang="en-US" dirty="0"/>
              <a:t>. </a:t>
            </a:r>
          </a:p>
          <a:p>
            <a:r>
              <a:rPr lang="en-US" i="1" dirty="0"/>
              <a:t>If row U dominates row V and the prime </a:t>
            </a:r>
            <a:r>
              <a:rPr lang="en-US" i="1" dirty="0" err="1"/>
              <a:t>implicant</a:t>
            </a:r>
            <a:r>
              <a:rPr lang="en-US" i="1" dirty="0"/>
              <a:t> corresponding to row U does not have more literals than the prime </a:t>
            </a:r>
            <a:r>
              <a:rPr lang="en-US" i="1" dirty="0" err="1"/>
              <a:t>implicant</a:t>
            </a:r>
            <a:r>
              <a:rPr lang="en-US" i="1" dirty="0"/>
              <a:t> corresponding to row V, then row V can be deleted from the chart</a:t>
            </a:r>
            <a:r>
              <a:rPr lang="en-US" dirty="0"/>
              <a:t>.</a:t>
            </a:r>
          </a:p>
        </p:txBody>
      </p:sp>
      <p:pic>
        <p:nvPicPr>
          <p:cNvPr id="4" name="Picture 4" descr="A screenshot of a cell phone&#10;&#10;Description automatically generated">
            <a:extLst>
              <a:ext uri="{FF2B5EF4-FFF2-40B4-BE49-F238E27FC236}">
                <a16:creationId xmlns:a16="http://schemas.microsoft.com/office/drawing/2014/main" id="{7C2459FD-AB79-482C-85A5-DE73E1A2D7F3}"/>
              </a:ext>
            </a:extLst>
          </p:cNvPr>
          <p:cNvPicPr>
            <a:picLocks noChangeAspect="1"/>
          </p:cNvPicPr>
          <p:nvPr/>
        </p:nvPicPr>
        <p:blipFill rotWithShape="1">
          <a:blip r:embed="rId2"/>
          <a:srcRect l="3188" r="9080" b="-1"/>
          <a:stretch/>
        </p:blipFill>
        <p:spPr>
          <a:xfrm>
            <a:off x="6956950" y="2746164"/>
            <a:ext cx="2069315" cy="251875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6BED6948-7BAF-4EFA-94B8-9A745DAE693E}"/>
              </a:ext>
            </a:extLst>
          </p:cNvPr>
          <p:cNvPicPr>
            <a:picLocks noChangeAspect="1"/>
          </p:cNvPicPr>
          <p:nvPr/>
        </p:nvPicPr>
        <p:blipFill rotWithShape="1">
          <a:blip r:embed="rId3"/>
          <a:srcRect l="533" r="-1" b="-1"/>
          <a:stretch/>
        </p:blipFill>
        <p:spPr>
          <a:xfrm>
            <a:off x="231752" y="2777746"/>
            <a:ext cx="6490066" cy="3751767"/>
          </a:xfrm>
          <a:prstGeom prst="rect">
            <a:avLst/>
          </a:prstGeom>
        </p:spPr>
      </p:pic>
      <p:pic>
        <p:nvPicPr>
          <p:cNvPr id="7" name="Picture 5" descr="A picture containing object, clock&#10;&#10;Description automatically generated">
            <a:extLst>
              <a:ext uri="{FF2B5EF4-FFF2-40B4-BE49-F238E27FC236}">
                <a16:creationId xmlns:a16="http://schemas.microsoft.com/office/drawing/2014/main" id="{22668EBB-69CF-4567-A397-7EF2A4DD9839}"/>
              </a:ext>
            </a:extLst>
          </p:cNvPr>
          <p:cNvPicPr>
            <a:picLocks noChangeAspect="1"/>
          </p:cNvPicPr>
          <p:nvPr/>
        </p:nvPicPr>
        <p:blipFill>
          <a:blip r:embed="rId4"/>
          <a:stretch>
            <a:fillRect/>
          </a:stretch>
        </p:blipFill>
        <p:spPr>
          <a:xfrm>
            <a:off x="9095933" y="2746164"/>
            <a:ext cx="2543287" cy="1907465"/>
          </a:xfrm>
          <a:prstGeom prst="rect">
            <a:avLst/>
          </a:prstGeom>
        </p:spPr>
      </p:pic>
      <p:sp>
        <p:nvSpPr>
          <p:cNvPr id="8" name="TextBox 7"/>
          <p:cNvSpPr txBox="1"/>
          <p:nvPr/>
        </p:nvSpPr>
        <p:spPr>
          <a:xfrm>
            <a:off x="6585504" y="5230998"/>
            <a:ext cx="4500078" cy="369332"/>
          </a:xfrm>
          <a:prstGeom prst="rect">
            <a:avLst/>
          </a:prstGeom>
          <a:noFill/>
        </p:spPr>
        <p:txBody>
          <a:bodyPr wrap="none" rtlCol="0">
            <a:spAutoFit/>
          </a:bodyPr>
          <a:lstStyle/>
          <a:p>
            <a:r>
              <a:rPr lang="en-US" dirty="0"/>
              <a:t>Minimal Expression: A + B + J + K + C + E</a:t>
            </a:r>
          </a:p>
        </p:txBody>
      </p:sp>
    </p:spTree>
    <p:extLst>
      <p:ext uri="{BB962C8B-B14F-4D97-AF65-F5344CB8AC3E}">
        <p14:creationId xmlns:p14="http://schemas.microsoft.com/office/powerpoint/2010/main" val="42714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683" y="145869"/>
            <a:ext cx="9980682" cy="1096962"/>
          </a:xfrm>
        </p:spPr>
        <p:txBody>
          <a:bodyPr/>
          <a:lstStyle/>
          <a:p>
            <a:r>
              <a:rPr lang="en-US" b="1" dirty="0"/>
              <a:t>Reduction of the Chart: Deletion of Columns</a:t>
            </a:r>
            <a:endParaRPr lang="en-US" dirty="0"/>
          </a:p>
        </p:txBody>
      </p:sp>
      <p:sp>
        <p:nvSpPr>
          <p:cNvPr id="3" name="Content Placeholder 2"/>
          <p:cNvSpPr>
            <a:spLocks noGrp="1"/>
          </p:cNvSpPr>
          <p:nvPr>
            <p:ph idx="1"/>
          </p:nvPr>
        </p:nvSpPr>
        <p:spPr/>
        <p:txBody>
          <a:bodyPr/>
          <a:lstStyle/>
          <a:p>
            <a:r>
              <a:rPr lang="en-US" dirty="0"/>
              <a:t>A column </a:t>
            </a:r>
            <a:r>
              <a:rPr lang="en-US" i="1" dirty="0" err="1"/>
              <a:t>i</a:t>
            </a:r>
            <a:r>
              <a:rPr lang="en-US" i="1" dirty="0"/>
              <a:t> </a:t>
            </a:r>
            <a:r>
              <a:rPr lang="en-US" dirty="0"/>
              <a:t>in a prime </a:t>
            </a:r>
            <a:r>
              <a:rPr lang="en-US" dirty="0" err="1"/>
              <a:t>implicant</a:t>
            </a:r>
            <a:r>
              <a:rPr lang="en-US" dirty="0"/>
              <a:t> chart is said to </a:t>
            </a:r>
            <a:r>
              <a:rPr lang="en-US" i="1" dirty="0"/>
              <a:t>dominate </a:t>
            </a:r>
            <a:r>
              <a:rPr lang="en-US" dirty="0"/>
              <a:t>another column </a:t>
            </a:r>
            <a:r>
              <a:rPr lang="en-US" i="1" dirty="0"/>
              <a:t>j </a:t>
            </a:r>
            <a:r>
              <a:rPr lang="en-US" dirty="0"/>
              <a:t>of that chart if </a:t>
            </a:r>
            <a:r>
              <a:rPr lang="en-US" i="1" dirty="0" err="1"/>
              <a:t>i</a:t>
            </a:r>
            <a:r>
              <a:rPr lang="en-US" i="1" dirty="0"/>
              <a:t> </a:t>
            </a:r>
            <a:r>
              <a:rPr lang="en-US" dirty="0"/>
              <a:t>has an × in every row in which </a:t>
            </a:r>
            <a:r>
              <a:rPr lang="en-US" i="1" dirty="0"/>
              <a:t>j </a:t>
            </a:r>
            <a:r>
              <a:rPr lang="en-US" dirty="0"/>
              <a:t>has an ×. </a:t>
            </a:r>
          </a:p>
          <a:p>
            <a:r>
              <a:rPr lang="en-US" dirty="0"/>
              <a:t>Clearly, any minimal expression derived from a chart which contains both columns </a:t>
            </a:r>
            <a:r>
              <a:rPr lang="en-US" i="1" dirty="0" err="1"/>
              <a:t>i</a:t>
            </a:r>
            <a:r>
              <a:rPr lang="en-US" i="1" dirty="0"/>
              <a:t> </a:t>
            </a:r>
            <a:r>
              <a:rPr lang="en-US" dirty="0"/>
              <a:t>and </a:t>
            </a:r>
            <a:r>
              <a:rPr lang="en-US" i="1" dirty="0"/>
              <a:t>j </a:t>
            </a:r>
            <a:r>
              <a:rPr lang="en-US" dirty="0"/>
              <a:t>can be derived from a chart which contains only the dominated column </a:t>
            </a:r>
            <a:r>
              <a:rPr lang="en-US" dirty="0" err="1"/>
              <a:t>i</a:t>
            </a:r>
            <a:r>
              <a:rPr lang="en-US" dirty="0"/>
              <a:t>.</a:t>
            </a:r>
          </a:p>
          <a:p>
            <a:r>
              <a:rPr lang="en-US" i="1" dirty="0"/>
              <a:t>if column </a:t>
            </a:r>
            <a:r>
              <a:rPr lang="en-US" i="1" dirty="0" err="1"/>
              <a:t>i</a:t>
            </a:r>
            <a:r>
              <a:rPr lang="en-US" i="1" dirty="0"/>
              <a:t> dominates column j, then column </a:t>
            </a:r>
            <a:r>
              <a:rPr lang="en-US" i="1" dirty="0" err="1"/>
              <a:t>i</a:t>
            </a:r>
            <a:r>
              <a:rPr lang="en-US" i="1" dirty="0"/>
              <a:t> can be deleted from the chart without affecting the search for a minimal expression.</a:t>
            </a:r>
          </a:p>
          <a:p>
            <a:r>
              <a:rPr lang="en-US" i="1" dirty="0"/>
              <a:t>Column 11 dominates over 10. So, 11 can be deleted. </a:t>
            </a:r>
            <a:endParaRPr lang="en-US" dirty="0"/>
          </a:p>
        </p:txBody>
      </p:sp>
      <p:pic>
        <p:nvPicPr>
          <p:cNvPr id="4" name="Picture 4" descr="A screenshot of a cell phone&#10;&#10;Description automatically generated">
            <a:extLst>
              <a:ext uri="{FF2B5EF4-FFF2-40B4-BE49-F238E27FC236}">
                <a16:creationId xmlns:a16="http://schemas.microsoft.com/office/drawing/2014/main" id="{7C2459FD-AB79-482C-85A5-DE73E1A2D7F3}"/>
              </a:ext>
            </a:extLst>
          </p:cNvPr>
          <p:cNvPicPr>
            <a:picLocks noChangeAspect="1"/>
          </p:cNvPicPr>
          <p:nvPr/>
        </p:nvPicPr>
        <p:blipFill rotWithShape="1">
          <a:blip r:embed="rId2"/>
          <a:srcRect l="3188" r="9080" b="-1"/>
          <a:stretch/>
        </p:blipFill>
        <p:spPr>
          <a:xfrm>
            <a:off x="1453133" y="4249106"/>
            <a:ext cx="1969335" cy="2397061"/>
          </a:xfrm>
          <a:prstGeom prst="rect">
            <a:avLst/>
          </a:prstGeom>
        </p:spPr>
      </p:pic>
      <p:sp>
        <p:nvSpPr>
          <p:cNvPr id="6" name="Rectangle 5"/>
          <p:cNvSpPr/>
          <p:nvPr/>
        </p:nvSpPr>
        <p:spPr>
          <a:xfrm>
            <a:off x="3422468" y="4608690"/>
            <a:ext cx="6331132"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Roman"/>
              </a:rPr>
              <a:t>Reducing columns the </a:t>
            </a:r>
            <a:r>
              <a:rPr lang="en-US" i="1" dirty="0">
                <a:latin typeface="Times-Italic"/>
              </a:rPr>
              <a:t>dominating </a:t>
            </a:r>
            <a:r>
              <a:rPr lang="en-US" dirty="0">
                <a:latin typeface="Times-Roman"/>
              </a:rPr>
              <a:t>ones are removed, while of the rows the </a:t>
            </a:r>
            <a:r>
              <a:rPr lang="en-US" i="1" dirty="0">
                <a:latin typeface="Times-Italic"/>
              </a:rPr>
              <a:t>dominated </a:t>
            </a:r>
            <a:r>
              <a:rPr lang="en-US" dirty="0">
                <a:latin typeface="Times-Roman"/>
              </a:rPr>
              <a:t>ones are deleted. </a:t>
            </a:r>
          </a:p>
          <a:p>
            <a:pPr marL="285750" indent="-285750">
              <a:buFont typeface="Arial" panose="020B0604020202020204" pitchFamily="34" charset="0"/>
              <a:buChar char="•"/>
            </a:pPr>
            <a:r>
              <a:rPr lang="en-US" dirty="0">
                <a:latin typeface="Times-Roman"/>
              </a:rPr>
              <a:t>The removal of dominated rows and dominating columns may alternate a number of times</a:t>
            </a:r>
            <a:endParaRPr lang="en-US" dirty="0"/>
          </a:p>
        </p:txBody>
      </p:sp>
    </p:spTree>
    <p:extLst>
      <p:ext uri="{BB962C8B-B14F-4D97-AF65-F5344CB8AC3E}">
        <p14:creationId xmlns:p14="http://schemas.microsoft.com/office/powerpoint/2010/main" val="311769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Branching method</a:t>
            </a:r>
          </a:p>
        </p:txBody>
      </p:sp>
      <p:sp>
        <p:nvSpPr>
          <p:cNvPr id="3" name="Content Placeholder 2"/>
          <p:cNvSpPr>
            <a:spLocks noGrp="1"/>
          </p:cNvSpPr>
          <p:nvPr>
            <p:ph idx="1"/>
          </p:nvPr>
        </p:nvSpPr>
        <p:spPr/>
        <p:txBody>
          <a:bodyPr/>
          <a:lstStyle/>
          <a:p>
            <a:r>
              <a:rPr lang="en-US" dirty="0"/>
              <a:t>It may happen that a prime </a:t>
            </a:r>
            <a:r>
              <a:rPr lang="en-US" dirty="0" err="1"/>
              <a:t>implicant</a:t>
            </a:r>
            <a:r>
              <a:rPr lang="en-US" dirty="0"/>
              <a:t> chart has no essential prime </a:t>
            </a:r>
            <a:r>
              <a:rPr lang="en-US" dirty="0" err="1"/>
              <a:t>implicants</a:t>
            </a:r>
            <a:r>
              <a:rPr lang="en-US" dirty="0"/>
              <a:t>, dominated rows, or dominating columns. Whenever this happens, a different approach must be taken, called the </a:t>
            </a:r>
            <a:r>
              <a:rPr lang="en-US" b="1" i="1" dirty="0"/>
              <a:t>branching method</a:t>
            </a:r>
          </a:p>
          <a:p>
            <a:r>
              <a:rPr lang="en-US" dirty="0">
                <a:latin typeface="Times-Roman"/>
              </a:rPr>
              <a:t>where each prime </a:t>
            </a:r>
            <a:r>
              <a:rPr lang="en-US" dirty="0" err="1">
                <a:latin typeface="Times-Roman"/>
              </a:rPr>
              <a:t>implicant</a:t>
            </a:r>
            <a:r>
              <a:rPr lang="en-US" dirty="0">
                <a:latin typeface="Times-Roman"/>
              </a:rPr>
              <a:t> covers two </a:t>
            </a:r>
            <a:r>
              <a:rPr lang="en-US" dirty="0" err="1">
                <a:latin typeface="Times-Roman"/>
              </a:rPr>
              <a:t>minterms</a:t>
            </a:r>
            <a:r>
              <a:rPr lang="en-US" dirty="0">
                <a:latin typeface="Times-Roman"/>
              </a:rPr>
              <a:t> and each </a:t>
            </a:r>
            <a:r>
              <a:rPr lang="en-US" dirty="0" err="1">
                <a:latin typeface="Times-Roman"/>
              </a:rPr>
              <a:t>minterm</a:t>
            </a:r>
            <a:r>
              <a:rPr lang="en-US" dirty="0">
                <a:latin typeface="Times-Roman"/>
              </a:rPr>
              <a:t> is covered by two prime </a:t>
            </a:r>
            <a:r>
              <a:rPr lang="en-US" dirty="0" err="1">
                <a:latin typeface="Times-Roman"/>
              </a:rPr>
              <a:t>implicants</a:t>
            </a:r>
            <a:r>
              <a:rPr lang="en-US" dirty="0">
                <a:latin typeface="Times-Roman"/>
              </a:rPr>
              <a:t>. Such a chart is called a </a:t>
            </a:r>
            <a:r>
              <a:rPr lang="en-US" i="1" dirty="0">
                <a:latin typeface="Times-Italic"/>
              </a:rPr>
              <a:t>cyclic </a:t>
            </a:r>
            <a:r>
              <a:rPr lang="en-US" dirty="0">
                <a:latin typeface="Times-Roman"/>
              </a:rPr>
              <a:t>prime </a:t>
            </a:r>
            <a:r>
              <a:rPr lang="en-US" dirty="0" err="1">
                <a:latin typeface="Times-Roman"/>
              </a:rPr>
              <a:t>implicant</a:t>
            </a:r>
            <a:r>
              <a:rPr lang="en-US" dirty="0">
                <a:latin typeface="Times-Roman"/>
              </a:rPr>
              <a:t> chart</a:t>
            </a:r>
          </a:p>
          <a:p>
            <a:endParaRPr lang="en-US" b="1" i="1" dirty="0"/>
          </a:p>
          <a:p>
            <a:endParaRPr lang="en-US" b="1" dirty="0"/>
          </a:p>
        </p:txBody>
      </p:sp>
      <p:pic>
        <p:nvPicPr>
          <p:cNvPr id="5" name="Picture 4"/>
          <p:cNvPicPr>
            <a:picLocks noChangeAspect="1"/>
          </p:cNvPicPr>
          <p:nvPr/>
        </p:nvPicPr>
        <p:blipFill>
          <a:blip r:embed="rId2"/>
          <a:stretch>
            <a:fillRect/>
          </a:stretch>
        </p:blipFill>
        <p:spPr>
          <a:xfrm>
            <a:off x="740029" y="3286125"/>
            <a:ext cx="6838950" cy="3571875"/>
          </a:xfrm>
          <a:prstGeom prst="rect">
            <a:avLst/>
          </a:prstGeom>
        </p:spPr>
      </p:pic>
      <p:pic>
        <p:nvPicPr>
          <p:cNvPr id="6" name="Picture 5"/>
          <p:cNvPicPr>
            <a:picLocks noChangeAspect="1"/>
          </p:cNvPicPr>
          <p:nvPr/>
        </p:nvPicPr>
        <p:blipFill>
          <a:blip r:embed="rId3"/>
          <a:stretch>
            <a:fillRect/>
          </a:stretch>
        </p:blipFill>
        <p:spPr>
          <a:xfrm>
            <a:off x="8037582" y="3435393"/>
            <a:ext cx="2872226" cy="417332"/>
          </a:xfrm>
          <a:prstGeom prst="rect">
            <a:avLst/>
          </a:prstGeom>
        </p:spPr>
      </p:pic>
    </p:spTree>
    <p:extLst>
      <p:ext uri="{BB962C8B-B14F-4D97-AF65-F5344CB8AC3E}">
        <p14:creationId xmlns:p14="http://schemas.microsoft.com/office/powerpoint/2010/main" val="36863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Branching method</a:t>
            </a:r>
          </a:p>
        </p:txBody>
      </p:sp>
      <p:sp>
        <p:nvSpPr>
          <p:cNvPr id="3" name="Content Placeholder 2"/>
          <p:cNvSpPr>
            <a:spLocks noGrp="1"/>
          </p:cNvSpPr>
          <p:nvPr>
            <p:ph idx="1"/>
          </p:nvPr>
        </p:nvSpPr>
        <p:spPr/>
        <p:txBody>
          <a:bodyPr/>
          <a:lstStyle/>
          <a:p>
            <a:r>
              <a:rPr lang="en-US" dirty="0"/>
              <a:t>It is necessary to make an arbitrary selection of one row and then apply the above reduction procedure. Let select row A.</a:t>
            </a:r>
          </a:p>
          <a:p>
            <a:r>
              <a:rPr lang="en-US" dirty="0"/>
              <a:t>The row </a:t>
            </a:r>
            <a:r>
              <a:rPr lang="en-US" i="1" dirty="0"/>
              <a:t>B </a:t>
            </a:r>
            <a:r>
              <a:rPr lang="en-US" dirty="0"/>
              <a:t>is dominated by row </a:t>
            </a:r>
            <a:r>
              <a:rPr lang="en-US" i="1" dirty="0"/>
              <a:t>C </a:t>
            </a:r>
            <a:r>
              <a:rPr lang="en-US" dirty="0"/>
              <a:t>and row </a:t>
            </a:r>
            <a:r>
              <a:rPr lang="en-US" i="1" dirty="0"/>
              <a:t>H </a:t>
            </a:r>
            <a:r>
              <a:rPr lang="en-US" dirty="0"/>
              <a:t>is dominated by row </a:t>
            </a:r>
            <a:r>
              <a:rPr lang="en-US" i="1" dirty="0"/>
              <a:t>G</a:t>
            </a:r>
            <a:r>
              <a:rPr lang="en-US" dirty="0"/>
              <a:t>. </a:t>
            </a:r>
          </a:p>
          <a:p>
            <a:pPr lvl="1"/>
            <a:r>
              <a:rPr lang="en-US" dirty="0"/>
              <a:t>Remove B and H.</a:t>
            </a:r>
          </a:p>
          <a:p>
            <a:r>
              <a:rPr lang="en-US" dirty="0"/>
              <a:t>Rows </a:t>
            </a:r>
            <a:r>
              <a:rPr lang="en-US" i="1" dirty="0"/>
              <a:t>C </a:t>
            </a:r>
            <a:r>
              <a:rPr lang="en-US" dirty="0"/>
              <a:t>and </a:t>
            </a:r>
            <a:r>
              <a:rPr lang="en-US" i="1" dirty="0"/>
              <a:t>G </a:t>
            </a:r>
            <a:r>
              <a:rPr lang="en-US" dirty="0"/>
              <a:t>must be selected they are now essential. </a:t>
            </a:r>
          </a:p>
          <a:p>
            <a:pPr lvl="1"/>
            <a:r>
              <a:rPr lang="en-US" dirty="0"/>
              <a:t>This selection, in turn, implies the inclusion of row </a:t>
            </a:r>
            <a:r>
              <a:rPr lang="en-US" i="1" dirty="0"/>
              <a:t>E </a:t>
            </a:r>
            <a:r>
              <a:rPr lang="en-US" dirty="0"/>
              <a:t>in</a:t>
            </a:r>
          </a:p>
        </p:txBody>
      </p:sp>
      <p:pic>
        <p:nvPicPr>
          <p:cNvPr id="4" name="Picture 3"/>
          <p:cNvPicPr>
            <a:picLocks noChangeAspect="1"/>
          </p:cNvPicPr>
          <p:nvPr/>
        </p:nvPicPr>
        <p:blipFill>
          <a:blip r:embed="rId2"/>
          <a:stretch>
            <a:fillRect/>
          </a:stretch>
        </p:blipFill>
        <p:spPr>
          <a:xfrm>
            <a:off x="4474982" y="4058841"/>
            <a:ext cx="2263819" cy="2618773"/>
          </a:xfrm>
          <a:prstGeom prst="rect">
            <a:avLst/>
          </a:prstGeom>
        </p:spPr>
      </p:pic>
      <p:pic>
        <p:nvPicPr>
          <p:cNvPr id="5" name="Picture 4"/>
          <p:cNvPicPr>
            <a:picLocks noChangeAspect="1"/>
          </p:cNvPicPr>
          <p:nvPr/>
        </p:nvPicPr>
        <p:blipFill>
          <a:blip r:embed="rId3"/>
          <a:stretch>
            <a:fillRect/>
          </a:stretch>
        </p:blipFill>
        <p:spPr>
          <a:xfrm>
            <a:off x="626340" y="3795111"/>
            <a:ext cx="3370082" cy="3062889"/>
          </a:xfrm>
          <a:prstGeom prst="rect">
            <a:avLst/>
          </a:prstGeom>
        </p:spPr>
      </p:pic>
      <p:sp>
        <p:nvSpPr>
          <p:cNvPr id="6" name="TextBox 5"/>
          <p:cNvSpPr txBox="1"/>
          <p:nvPr/>
        </p:nvSpPr>
        <p:spPr>
          <a:xfrm>
            <a:off x="7097486" y="4127862"/>
            <a:ext cx="2005806" cy="369332"/>
          </a:xfrm>
          <a:prstGeom prst="rect">
            <a:avLst/>
          </a:prstGeom>
          <a:noFill/>
        </p:spPr>
        <p:txBody>
          <a:bodyPr wrap="none" rtlCol="0">
            <a:spAutoFit/>
          </a:bodyPr>
          <a:lstStyle/>
          <a:p>
            <a:r>
              <a:rPr lang="en-US" dirty="0"/>
              <a:t>F = A + C + G + E</a:t>
            </a:r>
          </a:p>
        </p:txBody>
      </p:sp>
    </p:spTree>
    <p:extLst>
      <p:ext uri="{BB962C8B-B14F-4D97-AF65-F5344CB8AC3E}">
        <p14:creationId xmlns:p14="http://schemas.microsoft.com/office/powerpoint/2010/main" val="21562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0" y="276497"/>
            <a:ext cx="9980682" cy="1096962"/>
          </a:xfrm>
        </p:spPr>
        <p:txBody>
          <a:bodyPr/>
          <a:lstStyle/>
          <a:p>
            <a:r>
              <a:rPr lang="en-US" dirty="0"/>
              <a:t>The Branching method</a:t>
            </a:r>
          </a:p>
        </p:txBody>
      </p:sp>
      <p:sp>
        <p:nvSpPr>
          <p:cNvPr id="3" name="Content Placeholder 2"/>
          <p:cNvSpPr>
            <a:spLocks noGrp="1"/>
          </p:cNvSpPr>
          <p:nvPr>
            <p:ph idx="1"/>
          </p:nvPr>
        </p:nvSpPr>
        <p:spPr>
          <a:xfrm>
            <a:off x="1104900" y="1600200"/>
            <a:ext cx="9982200" cy="2336074"/>
          </a:xfrm>
        </p:spPr>
        <p:txBody>
          <a:bodyPr/>
          <a:lstStyle/>
          <a:p>
            <a:r>
              <a:rPr lang="en-US" dirty="0"/>
              <a:t>In general, there is no guarantee that the initial arbitrary selection will result in a minimal expression. It is, therefore, necessary to repeat the process for each row that could be substituted for the initially selected one.</a:t>
            </a:r>
          </a:p>
          <a:p>
            <a:r>
              <a:rPr lang="en-US" dirty="0"/>
              <a:t>The column 0 can be covered by either row </a:t>
            </a:r>
            <a:r>
              <a:rPr lang="en-US" i="1" dirty="0"/>
              <a:t>A </a:t>
            </a:r>
            <a:r>
              <a:rPr lang="en-US" dirty="0"/>
              <a:t>or </a:t>
            </a:r>
            <a:r>
              <a:rPr lang="en-US" i="1" dirty="0"/>
              <a:t>H</a:t>
            </a:r>
            <a:r>
              <a:rPr lang="en-US" dirty="0"/>
              <a:t>. Consequently, one of these rows must be included in any minimal expression. </a:t>
            </a:r>
          </a:p>
          <a:p>
            <a:r>
              <a:rPr lang="en-US" dirty="0"/>
              <a:t>The entire process must now be repeated for row </a:t>
            </a:r>
            <a:r>
              <a:rPr lang="en-US" i="1" dirty="0"/>
              <a:t>H </a:t>
            </a:r>
            <a:r>
              <a:rPr lang="en-US" dirty="0"/>
              <a:t>as the initial selection</a:t>
            </a:r>
          </a:p>
        </p:txBody>
      </p:sp>
      <p:pic>
        <p:nvPicPr>
          <p:cNvPr id="4" name="Picture 3"/>
          <p:cNvPicPr>
            <a:picLocks noChangeAspect="1"/>
          </p:cNvPicPr>
          <p:nvPr/>
        </p:nvPicPr>
        <p:blipFill>
          <a:blip r:embed="rId2"/>
          <a:stretch>
            <a:fillRect/>
          </a:stretch>
        </p:blipFill>
        <p:spPr>
          <a:xfrm>
            <a:off x="1204153" y="3768408"/>
            <a:ext cx="2466975" cy="2952750"/>
          </a:xfrm>
          <a:prstGeom prst="rect">
            <a:avLst/>
          </a:prstGeom>
        </p:spPr>
      </p:pic>
      <p:sp>
        <p:nvSpPr>
          <p:cNvPr id="5" name="TextBox 4"/>
          <p:cNvSpPr txBox="1"/>
          <p:nvPr/>
        </p:nvSpPr>
        <p:spPr>
          <a:xfrm>
            <a:off x="4370598" y="4258491"/>
            <a:ext cx="2005677" cy="369332"/>
          </a:xfrm>
          <a:prstGeom prst="rect">
            <a:avLst/>
          </a:prstGeom>
          <a:noFill/>
        </p:spPr>
        <p:txBody>
          <a:bodyPr wrap="none" rtlCol="0">
            <a:spAutoFit/>
          </a:bodyPr>
          <a:lstStyle/>
          <a:p>
            <a:r>
              <a:rPr lang="en-US" dirty="0"/>
              <a:t>F = B + D + F + H</a:t>
            </a:r>
          </a:p>
        </p:txBody>
      </p:sp>
    </p:spTree>
    <p:extLst>
      <p:ext uri="{BB962C8B-B14F-4D97-AF65-F5344CB8AC3E}">
        <p14:creationId xmlns:p14="http://schemas.microsoft.com/office/powerpoint/2010/main" val="191339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55" y="224246"/>
            <a:ext cx="9980682" cy="1096962"/>
          </a:xfrm>
        </p:spPr>
        <p:txBody>
          <a:bodyPr/>
          <a:lstStyle/>
          <a:p>
            <a:r>
              <a:rPr lang="en-US" dirty="0"/>
              <a:t>The Branching method</a:t>
            </a:r>
          </a:p>
        </p:txBody>
      </p:sp>
      <p:sp>
        <p:nvSpPr>
          <p:cNvPr id="3" name="Content Placeholder 2"/>
          <p:cNvSpPr>
            <a:spLocks noGrp="1"/>
          </p:cNvSpPr>
          <p:nvPr>
            <p:ph idx="1"/>
          </p:nvPr>
        </p:nvSpPr>
        <p:spPr/>
        <p:txBody>
          <a:bodyPr/>
          <a:lstStyle/>
          <a:p>
            <a:r>
              <a:rPr lang="en-US" dirty="0"/>
              <a:t>The prime </a:t>
            </a:r>
            <a:r>
              <a:rPr lang="en-US" dirty="0" err="1"/>
              <a:t>implicant</a:t>
            </a:r>
            <a:r>
              <a:rPr lang="en-US" dirty="0"/>
              <a:t> chart of a function whose map is cyclic is itself always cyclic.</a:t>
            </a:r>
          </a:p>
          <a:p>
            <a:r>
              <a:rPr lang="en-US" dirty="0"/>
              <a:t>It is possible to encounter cyclic charts in the process of reducing a prime </a:t>
            </a:r>
            <a:r>
              <a:rPr lang="en-US" dirty="0" err="1"/>
              <a:t>implicant</a:t>
            </a:r>
            <a:r>
              <a:rPr lang="en-US" dirty="0"/>
              <a:t> chart that corresponds to a noncyclic map. </a:t>
            </a:r>
          </a:p>
          <a:p>
            <a:r>
              <a:rPr lang="en-US" dirty="0"/>
              <a:t>Moreover, a cyclic chart may result while applying the branching process and reducing another cyclic chart. </a:t>
            </a:r>
          </a:p>
          <a:p>
            <a:r>
              <a:rPr lang="en-US" dirty="0"/>
              <a:t>Whenever such a situation occurs, another arbitrary row selection must be made and all alternative expressions must be obtained, such that a minimal one may be selected.</a:t>
            </a:r>
          </a:p>
        </p:txBody>
      </p:sp>
      <p:sp>
        <p:nvSpPr>
          <p:cNvPr id="5" name="TextBox 4"/>
          <p:cNvSpPr txBox="1"/>
          <p:nvPr/>
        </p:nvSpPr>
        <p:spPr>
          <a:xfrm>
            <a:off x="1184365" y="5190310"/>
            <a:ext cx="5173211" cy="369332"/>
          </a:xfrm>
          <a:prstGeom prst="rect">
            <a:avLst/>
          </a:prstGeom>
          <a:solidFill>
            <a:schemeClr val="bg2">
              <a:lumMod val="75000"/>
            </a:schemeClr>
          </a:solidFill>
        </p:spPr>
        <p:txBody>
          <a:bodyPr wrap="none" rtlCol="0">
            <a:spAutoFit/>
          </a:bodyPr>
          <a:lstStyle/>
          <a:p>
            <a:r>
              <a:rPr lang="en-US" dirty="0"/>
              <a:t>Can you automate the Quine-</a:t>
            </a:r>
            <a:r>
              <a:rPr lang="en-US" dirty="0" err="1"/>
              <a:t>McClusky</a:t>
            </a:r>
            <a:r>
              <a:rPr lang="en-US" dirty="0"/>
              <a:t> Method?</a:t>
            </a:r>
          </a:p>
        </p:txBody>
      </p:sp>
    </p:spTree>
    <p:extLst>
      <p:ext uri="{BB962C8B-B14F-4D97-AF65-F5344CB8AC3E}">
        <p14:creationId xmlns:p14="http://schemas.microsoft.com/office/powerpoint/2010/main" val="32656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794C-A233-4484-B5A8-DC03686F7E52}"/>
              </a:ext>
            </a:extLst>
          </p:cNvPr>
          <p:cNvSpPr>
            <a:spLocks noGrp="1"/>
          </p:cNvSpPr>
          <p:nvPr>
            <p:ph type="title"/>
          </p:nvPr>
        </p:nvSpPr>
        <p:spPr/>
        <p:txBody>
          <a:bodyPr/>
          <a:lstStyle/>
          <a:p>
            <a:r>
              <a:rPr lang="en-US">
                <a:ea typeface="+mj-lt"/>
                <a:cs typeface="+mj-lt"/>
              </a:rPr>
              <a:t>Heuristic two-level circuit minimization</a:t>
            </a:r>
            <a:endParaRPr lang="en-US"/>
          </a:p>
        </p:txBody>
      </p:sp>
      <p:sp>
        <p:nvSpPr>
          <p:cNvPr id="3" name="Content Placeholder 2">
            <a:extLst>
              <a:ext uri="{FF2B5EF4-FFF2-40B4-BE49-F238E27FC236}">
                <a16:creationId xmlns:a16="http://schemas.microsoft.com/office/drawing/2014/main" id="{2B107ABE-256D-4D1D-8394-FD0BAC114B2D}"/>
              </a:ext>
            </a:extLst>
          </p:cNvPr>
          <p:cNvSpPr>
            <a:spLocks noGrp="1"/>
          </p:cNvSpPr>
          <p:nvPr>
            <p:ph idx="1"/>
          </p:nvPr>
        </p:nvSpPr>
        <p:spPr/>
        <p:txBody>
          <a:bodyPr vert="horz" lIns="0" tIns="45720" rIns="0" bIns="45720" rtlCol="0" anchor="t">
            <a:normAutofit lnSpcReduction="10000"/>
          </a:bodyPr>
          <a:lstStyle/>
          <a:p>
            <a:pPr algn="just">
              <a:buFont typeface="Arial" panose="05000000000000000000" pitchFamily="2" charset="2"/>
              <a:buChar char="•"/>
            </a:pPr>
            <a:r>
              <a:rPr lang="en-US">
                <a:ea typeface="+mn-lt"/>
                <a:cs typeface="+mn-lt"/>
              </a:rPr>
              <a:t>The prime implicant chart method requires that first all prime implicants are found and then a minimal subset of these prime implicants that covers all the minterms of the function is chosen. </a:t>
            </a:r>
            <a:endParaRPr lang="en-US"/>
          </a:p>
          <a:p>
            <a:pPr algn="just">
              <a:buFont typeface="Arial" panose="05000000000000000000" pitchFamily="2" charset="2"/>
              <a:buChar char="•"/>
            </a:pPr>
            <a:r>
              <a:rPr lang="en-US">
                <a:ea typeface="+mn-lt"/>
                <a:cs typeface="+mn-lt"/>
              </a:rPr>
              <a:t>If more than one subset is of minimal cardinality then the one with fewest literals is chosen.</a:t>
            </a:r>
          </a:p>
          <a:p>
            <a:pPr algn="just">
              <a:buFont typeface="Arial" panose="05000000000000000000" pitchFamily="2" charset="2"/>
              <a:buChar char="•"/>
            </a:pPr>
            <a:r>
              <a:rPr lang="en-US">
                <a:ea typeface="+mn-lt"/>
                <a:cs typeface="+mn-lt"/>
              </a:rPr>
              <a:t>The problem with this approach is that it may become impractical for many functions of interest.</a:t>
            </a:r>
          </a:p>
          <a:p>
            <a:pPr algn="just">
              <a:buFont typeface="Arial" panose="05000000000000000000" pitchFamily="2" charset="2"/>
              <a:buChar char="•"/>
            </a:pPr>
            <a:r>
              <a:rPr lang="en-US">
                <a:ea typeface="+mn-lt"/>
                <a:cs typeface="+mn-lt"/>
              </a:rPr>
              <a:t>One reason is that for an n-variable function, the number of prime implicants can be as large as 3</a:t>
            </a:r>
            <a:r>
              <a:rPr lang="en-US" baseline="30000" dirty="0">
                <a:ea typeface="+mn-lt"/>
                <a:cs typeface="+mn-lt"/>
              </a:rPr>
              <a:t>n</a:t>
            </a:r>
            <a:r>
              <a:rPr lang="en-US">
                <a:ea typeface="+mn-lt"/>
                <a:cs typeface="+mn-lt"/>
              </a:rPr>
              <a:t> /n.</a:t>
            </a:r>
          </a:p>
          <a:p>
            <a:pPr algn="just">
              <a:buFont typeface="Arial" panose="05000000000000000000" pitchFamily="2" charset="2"/>
              <a:buChar char="•"/>
            </a:pPr>
            <a:r>
              <a:rPr lang="en-US">
                <a:ea typeface="+mn-lt"/>
                <a:cs typeface="+mn-lt"/>
              </a:rPr>
              <a:t>Heuristic two-level circuit minimization tries to alleviate the above problem by reducing the number of prime implicants that need to be tackled.</a:t>
            </a:r>
            <a:endParaRPr lang="en-US" dirty="0">
              <a:ea typeface="+mn-lt"/>
              <a:cs typeface="+mn-lt"/>
            </a:endParaRPr>
          </a:p>
          <a:p>
            <a:pPr algn="just">
              <a:buFont typeface="Arial" panose="05000000000000000000" pitchFamily="2" charset="2"/>
              <a:buChar char="•"/>
            </a:pPr>
            <a:r>
              <a:rPr lang="en-US">
                <a:ea typeface="+mn-lt"/>
                <a:cs typeface="+mn-lt"/>
              </a:rPr>
              <a:t> A very successful computer-aided design tool that encapsulates this approach is called ESPRESSO.</a:t>
            </a:r>
            <a:endParaRPr lang="en-US"/>
          </a:p>
          <a:p>
            <a:pPr>
              <a:buFont typeface="Arial" panose="05000000000000000000" pitchFamily="2" charset="2"/>
              <a:buChar char="•"/>
            </a:pPr>
            <a:endParaRPr lang="en-US" dirty="0"/>
          </a:p>
        </p:txBody>
      </p:sp>
    </p:spTree>
    <p:extLst>
      <p:ext uri="{BB962C8B-B14F-4D97-AF65-F5344CB8AC3E}">
        <p14:creationId xmlns:p14="http://schemas.microsoft.com/office/powerpoint/2010/main" val="20924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CDEB-8E1F-4A62-8A3D-46037ECEAFE8}"/>
              </a:ext>
            </a:extLst>
          </p:cNvPr>
          <p:cNvSpPr>
            <a:spLocks noGrp="1"/>
          </p:cNvSpPr>
          <p:nvPr>
            <p:ph type="title"/>
          </p:nvPr>
        </p:nvSpPr>
        <p:spPr/>
        <p:txBody>
          <a:bodyPr/>
          <a:lstStyle/>
          <a:p>
            <a:r>
              <a:rPr lang="en-US"/>
              <a:t>STEPS IN ESPRESSO</a:t>
            </a:r>
          </a:p>
        </p:txBody>
      </p:sp>
      <p:sp>
        <p:nvSpPr>
          <p:cNvPr id="3" name="Content Placeholder 2">
            <a:extLst>
              <a:ext uri="{FF2B5EF4-FFF2-40B4-BE49-F238E27FC236}">
                <a16:creationId xmlns:a16="http://schemas.microsoft.com/office/drawing/2014/main" id="{06EDBE8E-06C2-47DB-A46B-ABA2F76F8D17}"/>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There are three main steps in ESPRESSO: expand, reduce and irredundant.</a:t>
            </a:r>
          </a:p>
          <a:p>
            <a:pPr algn="just">
              <a:buFont typeface="Arial" panose="05000000000000000000" pitchFamily="2" charset="2"/>
              <a:buChar char="•"/>
            </a:pPr>
            <a:r>
              <a:rPr lang="en-US">
                <a:ea typeface="+mn-lt"/>
                <a:cs typeface="+mn-lt"/>
              </a:rPr>
              <a:t>The expand step targets implicants and expands them into prime implicants. Any implicants that are now covered by the expanded prime implicant are omitted from any further consideration.</a:t>
            </a:r>
            <a:endParaRPr lang="en-US"/>
          </a:p>
          <a:p>
            <a:pPr algn="just">
              <a:buFont typeface="Arial" panose="05000000000000000000" pitchFamily="2" charset="2"/>
              <a:buChar char="•"/>
            </a:pPr>
            <a:r>
              <a:rPr lang="en-US">
                <a:ea typeface="+mn-lt"/>
                <a:cs typeface="+mn-lt"/>
              </a:rPr>
              <a:t>The reduce step transforms the prime implicants into implicants of the least possible size such that all the minterms of the function are still covered.This makes the implementation suboptimal but may lead to better solutions later.</a:t>
            </a:r>
          </a:p>
          <a:p>
            <a:pPr marL="342900" indent="-342900" algn="just">
              <a:buFont typeface="Arial" panose="05000000000000000000" pitchFamily="2" charset="2"/>
              <a:buChar char="•"/>
            </a:pPr>
            <a:r>
              <a:rPr lang="en-US">
                <a:ea typeface="+mn-lt"/>
                <a:cs typeface="+mn-lt"/>
              </a:rPr>
              <a:t>The irredundant step chooses a minimal subset of the prime implicants obtained so far such that the subset covers all the minterms of the function. This is like prime implicant chart covering. However, since the number of prime implicants targeted is usually much smaller, the process is not as time consuming.</a:t>
            </a:r>
            <a:endParaRPr lang="en-US"/>
          </a:p>
        </p:txBody>
      </p:sp>
    </p:spTree>
    <p:extLst>
      <p:ext uri="{BB962C8B-B14F-4D97-AF65-F5344CB8AC3E}">
        <p14:creationId xmlns:p14="http://schemas.microsoft.com/office/powerpoint/2010/main" val="22129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D3A-76CC-4072-BC8E-58FEF1885B2F}"/>
              </a:ext>
            </a:extLst>
          </p:cNvPr>
          <p:cNvSpPr>
            <a:spLocks noGrp="1"/>
          </p:cNvSpPr>
          <p:nvPr>
            <p:ph type="title"/>
          </p:nvPr>
        </p:nvSpPr>
        <p:spPr/>
        <p:txBody>
          <a:bodyPr/>
          <a:lstStyle/>
          <a:p>
            <a:r>
              <a:rPr lang="en-US"/>
              <a:t>EXAMPLE</a:t>
            </a:r>
          </a:p>
        </p:txBody>
      </p:sp>
      <p:pic>
        <p:nvPicPr>
          <p:cNvPr id="4" name="Picture 4" descr="A close up of text on a white background&#10;&#10;Description automatically generated">
            <a:extLst>
              <a:ext uri="{FF2B5EF4-FFF2-40B4-BE49-F238E27FC236}">
                <a16:creationId xmlns:a16="http://schemas.microsoft.com/office/drawing/2014/main" id="{1AE1B84B-4371-463E-9F41-CDD55A670AD2}"/>
              </a:ext>
            </a:extLst>
          </p:cNvPr>
          <p:cNvPicPr>
            <a:picLocks noGrp="1" noChangeAspect="1"/>
          </p:cNvPicPr>
          <p:nvPr>
            <p:ph idx="1"/>
          </p:nvPr>
        </p:nvPicPr>
        <p:blipFill>
          <a:blip r:embed="rId2"/>
          <a:stretch>
            <a:fillRect/>
          </a:stretch>
        </p:blipFill>
        <p:spPr>
          <a:xfrm>
            <a:off x="1188265" y="1600200"/>
            <a:ext cx="9096602" cy="4572000"/>
          </a:xfrm>
        </p:spPr>
      </p:pic>
    </p:spTree>
    <p:extLst>
      <p:ext uri="{BB962C8B-B14F-4D97-AF65-F5344CB8AC3E}">
        <p14:creationId xmlns:p14="http://schemas.microsoft.com/office/powerpoint/2010/main" val="416794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4395-0590-4F7B-BA17-C21F527FE2D1}"/>
              </a:ext>
            </a:extLst>
          </p:cNvPr>
          <p:cNvSpPr>
            <a:spLocks noGrp="1"/>
          </p:cNvSpPr>
          <p:nvPr>
            <p:ph type="title"/>
          </p:nvPr>
        </p:nvSpPr>
        <p:spPr/>
        <p:txBody>
          <a:bodyPr/>
          <a:lstStyle/>
          <a:p>
            <a:r>
              <a:rPr lang="en-US"/>
              <a:t>EXAMPLE Contd..</a:t>
            </a:r>
          </a:p>
        </p:txBody>
      </p:sp>
      <p:sp>
        <p:nvSpPr>
          <p:cNvPr id="3" name="Content Placeholder 2">
            <a:extLst>
              <a:ext uri="{FF2B5EF4-FFF2-40B4-BE49-F238E27FC236}">
                <a16:creationId xmlns:a16="http://schemas.microsoft.com/office/drawing/2014/main" id="{290B5397-A369-4786-944A-B1DF277B95C3}"/>
              </a:ext>
            </a:extLst>
          </p:cNvPr>
          <p:cNvSpPr>
            <a:spLocks noGrp="1"/>
          </p:cNvSpPr>
          <p:nvPr>
            <p:ph idx="1"/>
          </p:nvPr>
        </p:nvSpPr>
        <p:spPr/>
        <p:txBody>
          <a:bodyPr vert="horz" lIns="0" tIns="45720" rIns="0" bIns="45720" rtlCol="0" anchor="t">
            <a:normAutofit/>
          </a:bodyPr>
          <a:lstStyle/>
          <a:p>
            <a:pPr marL="342900" indent="-342900" algn="just">
              <a:buFont typeface="Arial" panose="05000000000000000000" pitchFamily="2" charset="2"/>
              <a:buChar char="•"/>
            </a:pPr>
            <a:r>
              <a:rPr lang="en-US" dirty="0">
                <a:ea typeface="+mn-lt"/>
                <a:cs typeface="+mn-lt"/>
              </a:rPr>
              <a:t>Consider the initial set of prime implicants, shown in Fig a, that covers all the minterms </a:t>
            </a:r>
            <a:r>
              <a:rPr lang="en-US">
                <a:ea typeface="+mn-lt"/>
                <a:cs typeface="+mn-lt"/>
              </a:rPr>
              <a:t>of function f .</a:t>
            </a:r>
            <a:endParaRPr lang="en-US"/>
          </a:p>
          <a:p>
            <a:pPr marL="342900" indent="-342900" algn="just">
              <a:buFont typeface="Arial" panose="05000000000000000000" pitchFamily="2" charset="2"/>
              <a:buChar char="•"/>
            </a:pPr>
            <a:r>
              <a:rPr lang="en-US" dirty="0">
                <a:ea typeface="+mn-lt"/>
                <a:cs typeface="+mn-lt"/>
              </a:rPr>
              <a:t>Such a set could be obtained by applying expand and irredundant steps to the initial </a:t>
            </a:r>
            <a:r>
              <a:rPr lang="en-US">
                <a:ea typeface="+mn-lt"/>
                <a:cs typeface="+mn-lt"/>
              </a:rPr>
              <a:t>set of minterms. Suppose that the prime implicant x'y is now reduced to the implicant </a:t>
            </a:r>
            <a:r>
              <a:rPr lang="en-US" dirty="0">
                <a:ea typeface="+mn-lt"/>
                <a:cs typeface="+mn-lt"/>
              </a:rPr>
              <a:t>x'yz',as shown in Fig b. </a:t>
            </a:r>
          </a:p>
          <a:p>
            <a:pPr marL="342900" indent="-342900" algn="just">
              <a:buFont typeface="Arial" panose="05000000000000000000" pitchFamily="2" charset="2"/>
              <a:buChar char="•"/>
            </a:pPr>
            <a:r>
              <a:rPr lang="en-US">
                <a:ea typeface="+mn-lt"/>
                <a:cs typeface="+mn-lt"/>
              </a:rPr>
              <a:t>When the implicant x'yz' is now expanded in another direction, </a:t>
            </a:r>
            <a:r>
              <a:rPr lang="en-US" dirty="0">
                <a:ea typeface="+mn-lt"/>
                <a:cs typeface="+mn-lt"/>
              </a:rPr>
              <a:t>the prime implicant yz' is obtained, as shown in Fig.c. </a:t>
            </a:r>
            <a:endParaRPr lang="en-US">
              <a:ea typeface="+mn-lt"/>
              <a:cs typeface="+mn-lt"/>
            </a:endParaRPr>
          </a:p>
          <a:p>
            <a:pPr marL="342900" indent="-342900" algn="just">
              <a:buFont typeface="Arial" panose="05000000000000000000" pitchFamily="2" charset="2"/>
              <a:buChar char="•"/>
            </a:pPr>
            <a:r>
              <a:rPr lang="en-US">
                <a:ea typeface="+mn-lt"/>
                <a:cs typeface="+mn-lt"/>
              </a:rPr>
              <a:t>The prime implicant xz' can now be removed in the </a:t>
            </a:r>
            <a:r>
              <a:rPr lang="en-US" dirty="0">
                <a:ea typeface="+mn-lt"/>
                <a:cs typeface="+mn-lt"/>
              </a:rPr>
              <a:t>irredundant step since its minterms are covered by the remaining prime implicants, thus obtaining the covering of minterms shown in Fig d. </a:t>
            </a:r>
            <a:endParaRPr lang="en-US">
              <a:ea typeface="+mn-lt"/>
              <a:cs typeface="+mn-lt"/>
            </a:endParaRPr>
          </a:p>
          <a:p>
            <a:pPr marL="342900" indent="-342900" algn="just">
              <a:buFont typeface="Arial" panose="05000000000000000000" pitchFamily="2" charset="2"/>
              <a:buChar char="•"/>
            </a:pPr>
            <a:r>
              <a:rPr lang="en-US">
                <a:ea typeface="+mn-lt"/>
                <a:cs typeface="+mn-lt"/>
              </a:rPr>
              <a:t>This corresponds to the minimal sum-of-products x'z+yz'+ </a:t>
            </a:r>
            <a:r>
              <a:rPr lang="en-US" dirty="0">
                <a:ea typeface="+mn-lt"/>
                <a:cs typeface="+mn-lt"/>
              </a:rPr>
              <a:t>xy'. This expression is obviously superior to the original expression, x'z+x'y+ xz'+ xy'.</a:t>
            </a:r>
            <a:endParaRPr lang="en-US"/>
          </a:p>
          <a:p>
            <a:pPr>
              <a:buNone/>
            </a:pPr>
            <a:endParaRPr lang="en-US" dirty="0"/>
          </a:p>
        </p:txBody>
      </p:sp>
    </p:spTree>
    <p:extLst>
      <p:ext uri="{BB962C8B-B14F-4D97-AF65-F5344CB8AC3E}">
        <p14:creationId xmlns:p14="http://schemas.microsoft.com/office/powerpoint/2010/main" val="331635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00125" y="1820625"/>
            <a:ext cx="2876550" cy="2752725"/>
          </a:xfrm>
          <a:prstGeom prst="rect">
            <a:avLst/>
          </a:prstGeom>
        </p:spPr>
      </p:pic>
    </p:spTree>
    <p:extLst>
      <p:ext uri="{BB962C8B-B14F-4D97-AF65-F5344CB8AC3E}">
        <p14:creationId xmlns:p14="http://schemas.microsoft.com/office/powerpoint/2010/main" val="315593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140C-B59E-48FC-9F3C-F106ABA3D929}"/>
              </a:ext>
            </a:extLst>
          </p:cNvPr>
          <p:cNvSpPr>
            <a:spLocks noGrp="1"/>
          </p:cNvSpPr>
          <p:nvPr>
            <p:ph type="title"/>
          </p:nvPr>
        </p:nvSpPr>
        <p:spPr/>
        <p:txBody>
          <a:bodyPr/>
          <a:lstStyle/>
          <a:p>
            <a:r>
              <a:rPr lang="en-US"/>
              <a:t>Contd..</a:t>
            </a:r>
          </a:p>
        </p:txBody>
      </p:sp>
      <p:pic>
        <p:nvPicPr>
          <p:cNvPr id="4" name="Picture 4" descr="A picture containing object, antenna, clock&#10;&#10;Description automatically generated">
            <a:extLst>
              <a:ext uri="{FF2B5EF4-FFF2-40B4-BE49-F238E27FC236}">
                <a16:creationId xmlns:a16="http://schemas.microsoft.com/office/drawing/2014/main" id="{E176F150-D8BE-49D4-BD17-06872C0C6843}"/>
              </a:ext>
            </a:extLst>
          </p:cNvPr>
          <p:cNvPicPr>
            <a:picLocks noGrp="1" noChangeAspect="1"/>
          </p:cNvPicPr>
          <p:nvPr>
            <p:ph idx="1"/>
          </p:nvPr>
        </p:nvPicPr>
        <p:blipFill>
          <a:blip r:embed="rId2"/>
          <a:stretch>
            <a:fillRect/>
          </a:stretch>
        </p:blipFill>
        <p:spPr>
          <a:xfrm>
            <a:off x="1347787" y="1708210"/>
            <a:ext cx="9496425" cy="2903866"/>
          </a:xfrm>
        </p:spPr>
      </p:pic>
      <p:sp>
        <p:nvSpPr>
          <p:cNvPr id="5" name="TextBox 4">
            <a:extLst>
              <a:ext uri="{FF2B5EF4-FFF2-40B4-BE49-F238E27FC236}">
                <a16:creationId xmlns:a16="http://schemas.microsoft.com/office/drawing/2014/main" id="{47454121-1C5C-4F86-A7F4-86B4D92176B2}"/>
              </a:ext>
            </a:extLst>
          </p:cNvPr>
          <p:cNvSpPr txBox="1"/>
          <p:nvPr/>
        </p:nvSpPr>
        <p:spPr>
          <a:xfrm>
            <a:off x="986287" y="4350589"/>
            <a:ext cx="1043508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The input to ESPRESSO is typically an encoded truth table Truth tables equivalent to the set of </a:t>
            </a:r>
            <a:r>
              <a:rPr lang="en-US">
                <a:ea typeface="+mn-lt"/>
                <a:cs typeface="+mn-lt"/>
              </a:rPr>
              <a:t>transformations performed in the example above are shown in Fig. </a:t>
            </a:r>
            <a:endParaRPr lang="en-US" dirty="0">
              <a:ea typeface="+mn-lt"/>
              <a:cs typeface="+mn-lt"/>
            </a:endParaRPr>
          </a:p>
          <a:p>
            <a:pPr marL="285750" indent="-285750" algn="just">
              <a:buFont typeface="Arial"/>
              <a:buChar char="•"/>
            </a:pPr>
            <a:r>
              <a:rPr lang="en-US" dirty="0">
                <a:ea typeface="+mn-lt"/>
                <a:cs typeface="+mn-lt"/>
              </a:rPr>
              <a:t>The set of minterms of function f is subjected to expand and irredundant steps to obtain the initial covering containing the prime implicants x'z, x'y, xz' and xy'. </a:t>
            </a:r>
          </a:p>
          <a:p>
            <a:pPr marL="285750" indent="-285750" algn="just">
              <a:buFont typeface="Arial"/>
              <a:buChar char="•"/>
            </a:pPr>
            <a:r>
              <a:rPr lang="en-US">
                <a:ea typeface="+mn-lt"/>
                <a:cs typeface="+mn-lt"/>
              </a:rPr>
              <a:t>Then, the reduction of prime implicant x'y to the implicant x'yz  is depicted by the transformation of 01– to 010.</a:t>
            </a:r>
            <a:endParaRPr lang="en-US"/>
          </a:p>
          <a:p>
            <a:pPr marL="285750" indent="-285750" algn="just">
              <a:buFont typeface="Arial"/>
              <a:buChar char="•"/>
            </a:pPr>
            <a:r>
              <a:rPr lang="en-US">
                <a:ea typeface="+mn-lt"/>
                <a:cs typeface="+mn-lt"/>
              </a:rPr>
              <a:t> The </a:t>
            </a:r>
            <a:r>
              <a:rPr lang="en-US" dirty="0">
                <a:ea typeface="+mn-lt"/>
                <a:cs typeface="+mn-lt"/>
              </a:rPr>
              <a:t>expansion step converts 010 to –10. Finally, the irredundant step eliminates 1–0.</a:t>
            </a:r>
            <a:endParaRPr lang="en-US"/>
          </a:p>
        </p:txBody>
      </p:sp>
    </p:spTree>
    <p:extLst>
      <p:ext uri="{BB962C8B-B14F-4D97-AF65-F5344CB8AC3E}">
        <p14:creationId xmlns:p14="http://schemas.microsoft.com/office/powerpoint/2010/main" val="233112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A325-1967-46EA-B9C6-B2FBAD392476}"/>
              </a:ext>
            </a:extLst>
          </p:cNvPr>
          <p:cNvSpPr>
            <a:spLocks noGrp="1"/>
          </p:cNvSpPr>
          <p:nvPr>
            <p:ph type="title"/>
          </p:nvPr>
        </p:nvSpPr>
        <p:spPr>
          <a:xfrm>
            <a:off x="648929" y="629266"/>
            <a:ext cx="3505495" cy="1622321"/>
          </a:xfrm>
        </p:spPr>
        <p:txBody>
          <a:bodyPr>
            <a:normAutofit/>
          </a:bodyPr>
          <a:lstStyle/>
          <a:p>
            <a:r>
              <a:rPr lang="en-US">
                <a:ea typeface="+mj-lt"/>
                <a:cs typeface="+mj-lt"/>
              </a:rPr>
              <a:t>Multi-output two-level circuit minimization</a:t>
            </a:r>
            <a:endParaRPr lang="en-US"/>
          </a:p>
        </p:txBody>
      </p:sp>
      <p:sp>
        <p:nvSpPr>
          <p:cNvPr id="3" name="Content Placeholder 2">
            <a:extLst>
              <a:ext uri="{FF2B5EF4-FFF2-40B4-BE49-F238E27FC236}">
                <a16:creationId xmlns:a16="http://schemas.microsoft.com/office/drawing/2014/main" id="{894C2388-B1DF-4350-A91A-E42767756A04}"/>
              </a:ext>
            </a:extLst>
          </p:cNvPr>
          <p:cNvSpPr>
            <a:spLocks noGrp="1"/>
          </p:cNvSpPr>
          <p:nvPr>
            <p:ph idx="1"/>
          </p:nvPr>
        </p:nvSpPr>
        <p:spPr>
          <a:xfrm>
            <a:off x="648931" y="2438400"/>
            <a:ext cx="3505494" cy="3785419"/>
          </a:xfrm>
        </p:spPr>
        <p:txBody>
          <a:bodyPr vert="horz" lIns="0" tIns="45720" rIns="0" bIns="45720" rtlCol="0">
            <a:normAutofit/>
          </a:bodyPr>
          <a:lstStyle/>
          <a:p>
            <a:pPr>
              <a:buFont typeface="Arial" panose="05000000000000000000" pitchFamily="2" charset="2"/>
              <a:buChar char="•"/>
            </a:pPr>
            <a:r>
              <a:rPr lang="en-US" sz="1400">
                <a:ea typeface="+mn-lt"/>
                <a:cs typeface="+mn-lt"/>
              </a:rPr>
              <a:t>In general, most circuits that we might want to design have multiple outputs.</a:t>
            </a:r>
            <a:endParaRPr lang="en-US" sz="1400"/>
          </a:p>
          <a:p>
            <a:pPr>
              <a:buFont typeface="Arial" panose="05000000000000000000" pitchFamily="2" charset="2"/>
              <a:buChar char="•"/>
            </a:pPr>
            <a:r>
              <a:rPr lang="en-US" sz="1400">
                <a:ea typeface="+mn-lt"/>
                <a:cs typeface="+mn-lt"/>
              </a:rPr>
              <a:t>A trivial way to deal with an n-output circuit is to treat it as n single-output circuits and minimize them separately.</a:t>
            </a:r>
          </a:p>
          <a:p>
            <a:pPr>
              <a:buNone/>
            </a:pPr>
            <a:r>
              <a:rPr lang="en-US" sz="1400" b="1" u="sng"/>
              <a:t>EXAMPLE</a:t>
            </a:r>
          </a:p>
          <a:p>
            <a:pPr>
              <a:buNone/>
            </a:pPr>
            <a:r>
              <a:rPr lang="en-US" sz="1400">
                <a:ea typeface="+mn-lt"/>
                <a:cs typeface="+mn-lt"/>
              </a:rPr>
              <a:t>  Consider the functions f1 and f2 shown in Fig. and the prime implicants shown in the maps. Since all four prime implicants are essential, the corresponding two-level circuit can be derived as shown in the figure.</a:t>
            </a:r>
          </a:p>
          <a:p>
            <a:pPr>
              <a:buNone/>
            </a:pPr>
            <a:endParaRPr lang="en-US" sz="1400"/>
          </a:p>
        </p:txBody>
      </p:sp>
      <p:sp>
        <p:nvSpPr>
          <p:cNvPr id="12"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text on a white background&#10;&#10;Description automatically generated">
            <a:extLst>
              <a:ext uri="{FF2B5EF4-FFF2-40B4-BE49-F238E27FC236}">
                <a16:creationId xmlns:a16="http://schemas.microsoft.com/office/drawing/2014/main" id="{659B1C70-90F3-407A-9CBD-B5FE4AEFAE07}"/>
              </a:ext>
            </a:extLst>
          </p:cNvPr>
          <p:cNvPicPr>
            <a:picLocks noChangeAspect="1"/>
          </p:cNvPicPr>
          <p:nvPr/>
        </p:nvPicPr>
        <p:blipFill>
          <a:blip r:embed="rId2"/>
          <a:stretch>
            <a:fillRect/>
          </a:stretch>
        </p:blipFill>
        <p:spPr>
          <a:xfrm>
            <a:off x="5405862" y="1064790"/>
            <a:ext cx="6019331" cy="4725173"/>
          </a:xfrm>
          <a:prstGeom prst="rect">
            <a:avLst/>
          </a:prstGeom>
          <a:effectLst/>
        </p:spPr>
      </p:pic>
    </p:spTree>
    <p:extLst>
      <p:ext uri="{BB962C8B-B14F-4D97-AF65-F5344CB8AC3E}">
        <p14:creationId xmlns:p14="http://schemas.microsoft.com/office/powerpoint/2010/main" val="36258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29CF-B400-49B6-975D-73869B22CBCA}"/>
              </a:ext>
            </a:extLst>
          </p:cNvPr>
          <p:cNvSpPr>
            <a:spLocks noGrp="1"/>
          </p:cNvSpPr>
          <p:nvPr>
            <p:ph type="title"/>
          </p:nvPr>
        </p:nvSpPr>
        <p:spPr/>
        <p:txBody>
          <a:bodyPr/>
          <a:lstStyle/>
          <a:p>
            <a:r>
              <a:rPr lang="en-US"/>
              <a:t>EXAMPLE 2</a:t>
            </a:r>
          </a:p>
        </p:txBody>
      </p:sp>
      <p:pic>
        <p:nvPicPr>
          <p:cNvPr id="4" name="Picture 4" descr="A close up of text on a white surface&#10;&#10;Description automatically generated">
            <a:extLst>
              <a:ext uri="{FF2B5EF4-FFF2-40B4-BE49-F238E27FC236}">
                <a16:creationId xmlns:a16="http://schemas.microsoft.com/office/drawing/2014/main" id="{FA272CB6-6986-47F9-B6BF-1EB1157AAE75}"/>
              </a:ext>
            </a:extLst>
          </p:cNvPr>
          <p:cNvPicPr>
            <a:picLocks noGrp="1" noChangeAspect="1"/>
          </p:cNvPicPr>
          <p:nvPr>
            <p:ph idx="1"/>
          </p:nvPr>
        </p:nvPicPr>
        <p:blipFill>
          <a:blip r:embed="rId2"/>
          <a:stretch>
            <a:fillRect/>
          </a:stretch>
        </p:blipFill>
        <p:spPr>
          <a:xfrm>
            <a:off x="1275632" y="1463795"/>
            <a:ext cx="9381944" cy="4959829"/>
          </a:xfrm>
        </p:spPr>
      </p:pic>
    </p:spTree>
    <p:extLst>
      <p:ext uri="{BB962C8B-B14F-4D97-AF65-F5344CB8AC3E}">
        <p14:creationId xmlns:p14="http://schemas.microsoft.com/office/powerpoint/2010/main" val="286369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E2D8-06B7-4C52-8ED4-41029C648DE9}"/>
              </a:ext>
            </a:extLst>
          </p:cNvPr>
          <p:cNvSpPr>
            <a:spLocks noGrp="1"/>
          </p:cNvSpPr>
          <p:nvPr>
            <p:ph type="title"/>
          </p:nvPr>
        </p:nvSpPr>
        <p:spPr/>
        <p:txBody>
          <a:bodyPr/>
          <a:lstStyle/>
          <a:p>
            <a:r>
              <a:rPr lang="en-US"/>
              <a:t>EXAMPLE 2</a:t>
            </a:r>
          </a:p>
        </p:txBody>
      </p:sp>
      <p:sp>
        <p:nvSpPr>
          <p:cNvPr id="3" name="Content Placeholder 2">
            <a:extLst>
              <a:ext uri="{FF2B5EF4-FFF2-40B4-BE49-F238E27FC236}">
                <a16:creationId xmlns:a16="http://schemas.microsoft.com/office/drawing/2014/main" id="{828134B1-B9CC-455A-B932-346BE2FE727C}"/>
              </a:ext>
            </a:extLst>
          </p:cNvPr>
          <p:cNvSpPr>
            <a:spLocks noGrp="1"/>
          </p:cNvSpPr>
          <p:nvPr>
            <p:ph idx="1"/>
          </p:nvPr>
        </p:nvSpPr>
        <p:spPr/>
        <p:txBody>
          <a:bodyPr vert="horz" lIns="0" tIns="45720" rIns="0" bIns="45720" rtlCol="0" anchor="t">
            <a:normAutofit fontScale="92500" lnSpcReduction="20000"/>
          </a:bodyPr>
          <a:lstStyle/>
          <a:p>
            <a:pPr algn="just">
              <a:buFont typeface="Arial" panose="05000000000000000000" pitchFamily="2" charset="2"/>
              <a:buChar char="•"/>
            </a:pPr>
            <a:r>
              <a:rPr lang="en-US">
                <a:ea typeface="+mn-lt"/>
                <a:cs typeface="+mn-lt"/>
              </a:rPr>
              <a:t>The previous approach, however, can be suboptimal. The reason is that it does not exploit the possibility of sharing logic among different outputs.</a:t>
            </a:r>
            <a:endParaRPr lang="en-US"/>
          </a:p>
          <a:p>
            <a:pPr algn="just">
              <a:buFont typeface="Arial" panose="05000000000000000000" pitchFamily="2" charset="2"/>
              <a:buChar char="•"/>
            </a:pPr>
            <a:r>
              <a:rPr lang="en-US" dirty="0">
                <a:ea typeface="+mn-lt"/>
                <a:cs typeface="+mn-lt"/>
              </a:rPr>
              <a:t>Consider the functions </a:t>
            </a:r>
            <a:r>
              <a:rPr lang="en-US">
                <a:ea typeface="+mn-lt"/>
                <a:cs typeface="+mn-lt"/>
              </a:rPr>
              <a:t>f1 and f2 shown in previous Fig.</a:t>
            </a:r>
            <a:endParaRPr lang="en-US" dirty="0">
              <a:ea typeface="+mn-lt"/>
              <a:cs typeface="+mn-lt"/>
            </a:endParaRPr>
          </a:p>
          <a:p>
            <a:pPr algn="just">
              <a:buFont typeface="Arial" panose="05000000000000000000" pitchFamily="2" charset="2"/>
              <a:buChar char="•"/>
            </a:pPr>
            <a:r>
              <a:rPr lang="en-US" dirty="0">
                <a:ea typeface="+mn-lt"/>
                <a:cs typeface="+mn-lt"/>
              </a:rPr>
              <a:t> Since none of the prime implicants of f1 and f2 is also a prime implicant </a:t>
            </a:r>
            <a:r>
              <a:rPr lang="en-US">
                <a:ea typeface="+mn-lt"/>
                <a:cs typeface="+mn-lt"/>
              </a:rPr>
              <a:t>of f1 f2 , all </a:t>
            </a:r>
            <a:r>
              <a:rPr lang="en-US" dirty="0">
                <a:ea typeface="+mn-lt"/>
                <a:cs typeface="+mn-lt"/>
              </a:rPr>
              <a:t>five multi-output prime implicants shown in these maps deserve further consideration. </a:t>
            </a:r>
            <a:endParaRPr lang="en-US">
              <a:ea typeface="+mn-lt"/>
              <a:cs typeface="+mn-lt"/>
            </a:endParaRPr>
          </a:p>
          <a:p>
            <a:pPr algn="just">
              <a:buFont typeface="Arial" panose="05000000000000000000" pitchFamily="2" charset="2"/>
              <a:buChar char="•"/>
            </a:pPr>
            <a:r>
              <a:rPr lang="en-US">
                <a:ea typeface="+mn-lt"/>
                <a:cs typeface="+mn-lt"/>
              </a:rPr>
              <a:t>The augmented prime implicant chart is shown in Fig. </a:t>
            </a:r>
          </a:p>
          <a:p>
            <a:pPr algn="just">
              <a:buFont typeface="Arial" panose="05000000000000000000" pitchFamily="2" charset="2"/>
              <a:buChar char="•"/>
            </a:pPr>
            <a:r>
              <a:rPr lang="en-US">
                <a:ea typeface="+mn-lt"/>
                <a:cs typeface="+mn-lt"/>
              </a:rPr>
              <a:t>The </a:t>
            </a:r>
            <a:r>
              <a:rPr lang="en-US" dirty="0">
                <a:ea typeface="+mn-lt"/>
                <a:cs typeface="+mn-lt"/>
              </a:rPr>
              <a:t>essential prime implicants and the minterms they cover are then checked. </a:t>
            </a:r>
            <a:endParaRPr lang="en-US">
              <a:ea typeface="+mn-lt"/>
              <a:cs typeface="+mn-lt"/>
            </a:endParaRPr>
          </a:p>
          <a:p>
            <a:pPr algn="just">
              <a:buFont typeface="Arial" panose="05000000000000000000" pitchFamily="2" charset="2"/>
              <a:buChar char="•"/>
            </a:pPr>
            <a:r>
              <a:rPr lang="en-US" dirty="0">
                <a:ea typeface="+mn-lt"/>
                <a:cs typeface="+mn-lt"/>
              </a:rPr>
              <a:t>This leads </a:t>
            </a:r>
            <a:r>
              <a:rPr lang="en-US">
                <a:ea typeface="+mn-lt"/>
                <a:cs typeface="+mn-lt"/>
              </a:rPr>
              <a:t>to the reduced chart shown in Fig. </a:t>
            </a:r>
          </a:p>
          <a:p>
            <a:pPr algn="just">
              <a:buFont typeface="Arial" panose="05000000000000000000" pitchFamily="2" charset="2"/>
              <a:buChar char="•"/>
            </a:pPr>
            <a:r>
              <a:rPr lang="en-US">
                <a:ea typeface="+mn-lt"/>
                <a:cs typeface="+mn-lt"/>
              </a:rPr>
              <a:t>Assuming that we are interested in </a:t>
            </a:r>
            <a:r>
              <a:rPr lang="en-US" dirty="0">
                <a:ea typeface="+mn-lt"/>
                <a:cs typeface="+mn-lt"/>
              </a:rPr>
              <a:t>minimizing the number of gates as a primary objective and the number of interconnections as a secondary objective, we cannot use the concept of dominated rows to reduce this chart further. </a:t>
            </a:r>
            <a:endParaRPr lang="en-US">
              <a:ea typeface="+mn-lt"/>
              <a:cs typeface="+mn-lt"/>
            </a:endParaRPr>
          </a:p>
          <a:p>
            <a:pPr algn="just">
              <a:buFont typeface="Arial" panose="05000000000000000000" pitchFamily="2" charset="2"/>
              <a:buChar char="•"/>
            </a:pPr>
            <a:r>
              <a:rPr lang="en-US">
                <a:ea typeface="+mn-lt"/>
                <a:cs typeface="+mn-lt"/>
              </a:rPr>
              <a:t>Thus, we can use the prime </a:t>
            </a:r>
            <a:r>
              <a:rPr lang="en-US" dirty="0">
                <a:ea typeface="+mn-lt"/>
                <a:cs typeface="+mn-lt"/>
              </a:rPr>
              <a:t>implicant function p to resolve the situation as follows:</a:t>
            </a:r>
            <a:endParaRPr lang="en-US"/>
          </a:p>
          <a:p>
            <a:pPr>
              <a:buNone/>
            </a:pPr>
            <a:r>
              <a:rPr lang="en-US">
                <a:ea typeface="+mn-lt"/>
                <a:cs typeface="+mn-lt"/>
              </a:rPr>
              <a:t>                           p = (B + E)(C + E) = BC + E.</a:t>
            </a:r>
            <a:endParaRPr lang="en-US"/>
          </a:p>
          <a:p>
            <a:pPr>
              <a:buNone/>
            </a:pPr>
            <a:endParaRPr lang="en-US" dirty="0"/>
          </a:p>
          <a:p>
            <a:pPr>
              <a:buNone/>
            </a:pPr>
            <a:endParaRPr lang="en-US" dirty="0"/>
          </a:p>
        </p:txBody>
      </p:sp>
    </p:spTree>
    <p:extLst>
      <p:ext uri="{BB962C8B-B14F-4D97-AF65-F5344CB8AC3E}">
        <p14:creationId xmlns:p14="http://schemas.microsoft.com/office/powerpoint/2010/main" val="19353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6D849-A4C2-47FE-9963-755FEA481529}"/>
              </a:ext>
            </a:extLst>
          </p:cNvPr>
          <p:cNvSpPr>
            <a:spLocks noGrp="1"/>
          </p:cNvSpPr>
          <p:nvPr>
            <p:ph type="title"/>
          </p:nvPr>
        </p:nvSpPr>
        <p:spPr>
          <a:xfrm>
            <a:off x="838200" y="365126"/>
            <a:ext cx="10515600" cy="1288784"/>
          </a:xfrm>
        </p:spPr>
        <p:txBody>
          <a:bodyPr>
            <a:normAutofit/>
          </a:bodyPr>
          <a:lstStyle/>
          <a:p>
            <a:r>
              <a:rPr lang="en-US" sz="4000"/>
              <a:t>Contd..</a:t>
            </a:r>
          </a:p>
        </p:txBody>
      </p:sp>
      <p:pic>
        <p:nvPicPr>
          <p:cNvPr id="4" name="Picture 4" descr="A close up of a logo&#10;&#10;Description automatically generated">
            <a:extLst>
              <a:ext uri="{FF2B5EF4-FFF2-40B4-BE49-F238E27FC236}">
                <a16:creationId xmlns:a16="http://schemas.microsoft.com/office/drawing/2014/main" id="{6A88C6C5-2B55-4921-8902-D0D20D05E1F5}"/>
              </a:ext>
            </a:extLst>
          </p:cNvPr>
          <p:cNvPicPr>
            <a:picLocks noChangeAspect="1"/>
          </p:cNvPicPr>
          <p:nvPr/>
        </p:nvPicPr>
        <p:blipFill rotWithShape="1">
          <a:blip r:embed="rId2"/>
          <a:srcRect r="9846"/>
          <a:stretch/>
        </p:blipFill>
        <p:spPr>
          <a:xfrm>
            <a:off x="838200" y="1825625"/>
            <a:ext cx="6151651" cy="4303465"/>
          </a:xfrm>
          <a:prstGeom prst="rect">
            <a:avLst/>
          </a:prstGeom>
        </p:spPr>
      </p:pic>
      <p:sp>
        <p:nvSpPr>
          <p:cNvPr id="8" name="Content Placeholder 7">
            <a:extLst>
              <a:ext uri="{FF2B5EF4-FFF2-40B4-BE49-F238E27FC236}">
                <a16:creationId xmlns:a16="http://schemas.microsoft.com/office/drawing/2014/main" id="{C766A06E-FAEA-4A82-B6FF-1F77B2EE3FC2}"/>
              </a:ext>
            </a:extLst>
          </p:cNvPr>
          <p:cNvSpPr>
            <a:spLocks noGrp="1"/>
          </p:cNvSpPr>
          <p:nvPr>
            <p:ph idx="1"/>
          </p:nvPr>
        </p:nvSpPr>
        <p:spPr>
          <a:xfrm>
            <a:off x="6989851" y="1650735"/>
            <a:ext cx="4634742" cy="4303464"/>
          </a:xfrm>
        </p:spPr>
        <p:txBody>
          <a:bodyPr vert="horz" lIns="0" tIns="45720" rIns="0" bIns="45720" rtlCol="0" anchor="t">
            <a:normAutofit/>
          </a:bodyPr>
          <a:lstStyle/>
          <a:p>
            <a:pPr marL="0" indent="0" algn="just">
              <a:buNone/>
            </a:pPr>
            <a:r>
              <a:rPr lang="en-US" dirty="0">
                <a:ea typeface="+mn-lt"/>
                <a:cs typeface="+mn-lt"/>
              </a:rPr>
              <a:t>The minimum gate implementation contains AND gates realizing multi-output prime </a:t>
            </a:r>
            <a:r>
              <a:rPr lang="en-US" dirty="0" err="1">
                <a:ea typeface="+mn-lt"/>
                <a:cs typeface="+mn-lt"/>
              </a:rPr>
              <a:t>implicants</a:t>
            </a:r>
            <a:r>
              <a:rPr lang="en-US" dirty="0">
                <a:ea typeface="+mn-lt"/>
                <a:cs typeface="+mn-lt"/>
              </a:rPr>
              <a:t> A, D, and E in the first level.</a:t>
            </a:r>
          </a:p>
          <a:p>
            <a:pPr marL="0" indent="0" algn="just">
              <a:buNone/>
            </a:pPr>
            <a:r>
              <a:rPr lang="en-US" dirty="0">
                <a:ea typeface="+mn-lt"/>
                <a:cs typeface="+mn-lt"/>
              </a:rPr>
              <a:t>The complete implementation is shown in Fig.</a:t>
            </a:r>
            <a:endParaRPr lang="en-US" dirty="0"/>
          </a:p>
        </p:txBody>
      </p:sp>
    </p:spTree>
    <p:extLst>
      <p:ext uri="{BB962C8B-B14F-4D97-AF65-F5344CB8AC3E}">
        <p14:creationId xmlns:p14="http://schemas.microsoft.com/office/powerpoint/2010/main" val="176176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0F8BB9-C57E-4868-822F-565BB25997C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dirty="0">
                <a:solidFill>
                  <a:srgbClr val="000000"/>
                </a:solidFill>
                <a:latin typeface="+mj-lt"/>
                <a:ea typeface="+mj-ea"/>
                <a:cs typeface="+mj-cs"/>
              </a:rPr>
              <a:t>THANK YOU!</a:t>
            </a:r>
          </a:p>
        </p:txBody>
      </p:sp>
      <p:sp>
        <p:nvSpPr>
          <p:cNvPr id="4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Graphic 36" descr="Handshake">
            <a:extLst>
              <a:ext uri="{FF2B5EF4-FFF2-40B4-BE49-F238E27FC236}">
                <a16:creationId xmlns:a16="http://schemas.microsoft.com/office/drawing/2014/main" id="{18AB7C20-91CB-4EEB-B11A-AC9A8673F6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7552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E6D3-66C1-4F36-8089-9C5C9655405F}"/>
              </a:ext>
            </a:extLst>
          </p:cNvPr>
          <p:cNvSpPr>
            <a:spLocks noGrp="1"/>
          </p:cNvSpPr>
          <p:nvPr>
            <p:ph type="title"/>
          </p:nvPr>
        </p:nvSpPr>
        <p:spPr>
          <a:xfrm>
            <a:off x="1114425" y="76200"/>
            <a:ext cx="9980682" cy="1096962"/>
          </a:xfrm>
        </p:spPr>
        <p:txBody>
          <a:bodyPr/>
          <a:lstStyle/>
          <a:p>
            <a:r>
              <a:rPr lang="en-US"/>
              <a:t>STEPS TO SOLVE AN EXPRESSION USING K-MAP</a:t>
            </a:r>
          </a:p>
        </p:txBody>
      </p:sp>
      <p:sp>
        <p:nvSpPr>
          <p:cNvPr id="3" name="Content Placeholder 2">
            <a:extLst>
              <a:ext uri="{FF2B5EF4-FFF2-40B4-BE49-F238E27FC236}">
                <a16:creationId xmlns:a16="http://schemas.microsoft.com/office/drawing/2014/main" id="{290554C2-C4B1-4E06-86DB-7C1234C3F25F}"/>
              </a:ext>
            </a:extLst>
          </p:cNvPr>
          <p:cNvSpPr>
            <a:spLocks noGrp="1"/>
          </p:cNvSpPr>
          <p:nvPr>
            <p:ph idx="1"/>
          </p:nvPr>
        </p:nvSpPr>
        <p:spPr>
          <a:xfrm>
            <a:off x="1104900" y="1600200"/>
            <a:ext cx="4642757" cy="4572000"/>
          </a:xfrm>
        </p:spPr>
        <p:txBody>
          <a:bodyPr vert="horz" lIns="0" tIns="45720" rIns="0" bIns="45720" rtlCol="0" anchor="t">
            <a:normAutofit/>
          </a:bodyPr>
          <a:lstStyle/>
          <a:p>
            <a:pPr marL="457200" indent="-457200" algn="just">
              <a:buAutoNum type="arabicPeriod"/>
            </a:pPr>
            <a:r>
              <a:rPr lang="en-US" dirty="0">
                <a:ea typeface="+mn-lt"/>
                <a:cs typeface="+mn-lt"/>
              </a:rPr>
              <a:t>Select K-map according to the number of variables.</a:t>
            </a:r>
          </a:p>
          <a:p>
            <a:pPr marL="457200" indent="-457200" algn="just">
              <a:buAutoNum type="arabicPeriod"/>
            </a:pPr>
            <a:r>
              <a:rPr lang="en-US" dirty="0">
                <a:ea typeface="+mn-lt"/>
                <a:cs typeface="+mn-lt"/>
              </a:rPr>
              <a:t>For SOP put 1’s in blocks of K-map respective to the </a:t>
            </a:r>
            <a:r>
              <a:rPr lang="en-US" dirty="0" err="1">
                <a:ea typeface="+mn-lt"/>
                <a:cs typeface="+mn-lt"/>
              </a:rPr>
              <a:t>minterms</a:t>
            </a:r>
            <a:r>
              <a:rPr lang="en-US" dirty="0">
                <a:ea typeface="+mn-lt"/>
                <a:cs typeface="+mn-lt"/>
              </a:rPr>
              <a:t> (0’s elsewhere) </a:t>
            </a:r>
          </a:p>
          <a:p>
            <a:pPr marL="457200" indent="-457200" algn="just">
              <a:buAutoNum type="arabicPeriod"/>
            </a:pPr>
            <a:r>
              <a:rPr lang="en-US" dirty="0"/>
              <a:t>For each </a:t>
            </a:r>
            <a:r>
              <a:rPr lang="en-US" dirty="0" err="1"/>
              <a:t>minterm</a:t>
            </a:r>
            <a:r>
              <a:rPr lang="en-US" dirty="0"/>
              <a:t> of </a:t>
            </a:r>
            <a:r>
              <a:rPr lang="en-US" i="1" dirty="0"/>
              <a:t>n </a:t>
            </a:r>
            <a:r>
              <a:rPr lang="en-US" dirty="0"/>
              <a:t>literals, there are </a:t>
            </a:r>
            <a:r>
              <a:rPr lang="en-US" i="1" dirty="0"/>
              <a:t>n </a:t>
            </a:r>
            <a:r>
              <a:rPr lang="en-US" dirty="0"/>
              <a:t>other </a:t>
            </a:r>
            <a:r>
              <a:rPr lang="en-US" dirty="0" err="1"/>
              <a:t>minterms</a:t>
            </a:r>
            <a:r>
              <a:rPr lang="en-US" dirty="0"/>
              <a:t> that have </a:t>
            </a:r>
            <a:r>
              <a:rPr lang="en-US" i="1" dirty="0"/>
              <a:t>n </a:t>
            </a:r>
            <a:r>
              <a:rPr lang="en-US" dirty="0"/>
              <a:t>− 1 literals in common with it, differing from it in just one literal.</a:t>
            </a:r>
            <a:endParaRPr lang="en-US" dirty="0">
              <a:ea typeface="+mn-lt"/>
              <a:cs typeface="+mn-lt"/>
            </a:endParaRPr>
          </a:p>
          <a:p>
            <a:pPr marL="457200" indent="-457200" algn="just">
              <a:buAutoNum type="arabicPeriod"/>
            </a:pPr>
            <a:r>
              <a:rPr lang="en-US" dirty="0">
                <a:ea typeface="+mn-lt"/>
                <a:cs typeface="+mn-lt"/>
              </a:rPr>
              <a:t>Make rectangular groups containing total terms in power of two like 2,4,8 ..(except 1) and try to cover as many elements as you can in one group.</a:t>
            </a:r>
          </a:p>
          <a:p>
            <a:pPr marL="0" indent="0" algn="just">
              <a:buNone/>
            </a:pPr>
            <a:endParaRPr lang="en-US" dirty="0">
              <a:ea typeface="+mn-lt"/>
              <a:cs typeface="+mn-lt"/>
            </a:endParaRPr>
          </a:p>
          <a:p>
            <a:pPr marL="0" indent="0">
              <a:buNone/>
            </a:pPr>
            <a:endParaRPr lang="en-US" dirty="0"/>
          </a:p>
        </p:txBody>
      </p:sp>
      <p:pic>
        <p:nvPicPr>
          <p:cNvPr id="4" name="Picture 7" descr="A close up of text on a white background&#10;&#10;Description automatically generated">
            <a:extLst>
              <a:ext uri="{FF2B5EF4-FFF2-40B4-BE49-F238E27FC236}">
                <a16:creationId xmlns:a16="http://schemas.microsoft.com/office/drawing/2014/main" id="{39326D5D-1DA1-4693-A7E3-4AFC9E195E71}"/>
              </a:ext>
            </a:extLst>
          </p:cNvPr>
          <p:cNvPicPr>
            <a:picLocks noChangeAspect="1"/>
          </p:cNvPicPr>
          <p:nvPr/>
        </p:nvPicPr>
        <p:blipFill>
          <a:blip r:embed="rId2"/>
          <a:stretch>
            <a:fillRect/>
          </a:stretch>
        </p:blipFill>
        <p:spPr>
          <a:xfrm>
            <a:off x="5946639" y="1173162"/>
            <a:ext cx="5762445" cy="4842220"/>
          </a:xfrm>
          <a:prstGeom prst="rect">
            <a:avLst/>
          </a:prstGeom>
        </p:spPr>
      </p:pic>
    </p:spTree>
    <p:extLst>
      <p:ext uri="{BB962C8B-B14F-4D97-AF65-F5344CB8AC3E}">
        <p14:creationId xmlns:p14="http://schemas.microsoft.com/office/powerpoint/2010/main" val="25314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55244" y="76200"/>
            <a:ext cx="5767316" cy="4846740"/>
          </a:xfrm>
          <a:prstGeom prst="rect">
            <a:avLst/>
          </a:prstGeom>
        </p:spPr>
      </p:pic>
    </p:spTree>
    <p:extLst>
      <p:ext uri="{BB962C8B-B14F-4D97-AF65-F5344CB8AC3E}">
        <p14:creationId xmlns:p14="http://schemas.microsoft.com/office/powerpoint/2010/main" val="60189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SIMPLIFICATION AND MINIMIZATION OF FUNCTIONS</a:t>
            </a:r>
          </a:p>
        </p:txBody>
      </p:sp>
      <p:sp>
        <p:nvSpPr>
          <p:cNvPr id="3" name="Subtitle 2"/>
          <p:cNvSpPr>
            <a:spLocks noGrp="1"/>
          </p:cNvSpPr>
          <p:nvPr>
            <p:ph idx="1"/>
          </p:nvPr>
        </p:nvSpPr>
        <p:spPr/>
        <p:txBody>
          <a:bodyPr vert="horz" lIns="0" tIns="45720" rIns="0" bIns="45720" rtlCol="0" anchor="t">
            <a:normAutofit/>
          </a:bodyPr>
          <a:lstStyle/>
          <a:p>
            <a:pPr algn="just">
              <a:buFont typeface="Arial" panose="05000000000000000000" pitchFamily="2" charset="2"/>
              <a:buChar char="•"/>
            </a:pPr>
            <a:r>
              <a:rPr lang="en-US" dirty="0">
                <a:ea typeface="+mn-lt"/>
                <a:cs typeface="+mn-lt"/>
              </a:rPr>
              <a:t>A collection of 2</a:t>
            </a:r>
            <a:r>
              <a:rPr lang="en-US" baseline="30000" dirty="0">
                <a:ea typeface="+mn-lt"/>
                <a:cs typeface="+mn-lt"/>
              </a:rPr>
              <a:t>m </a:t>
            </a:r>
            <a:r>
              <a:rPr lang="en-US" dirty="0">
                <a:ea typeface="+mn-lt"/>
                <a:cs typeface="+mn-lt"/>
              </a:rPr>
              <a:t>cells, each adjacent to m cells of the collection, is called a </a:t>
            </a:r>
            <a:r>
              <a:rPr lang="en-US" b="1" dirty="0">
                <a:ea typeface="+mn-lt"/>
                <a:cs typeface="+mn-lt"/>
              </a:rPr>
              <a:t>cube</a:t>
            </a:r>
            <a:r>
              <a:rPr lang="en-US" dirty="0">
                <a:ea typeface="+mn-lt"/>
                <a:cs typeface="+mn-lt"/>
              </a:rPr>
              <a:t> and the cube is said to cover these cells.</a:t>
            </a:r>
            <a:endParaRPr lang="en-US" dirty="0"/>
          </a:p>
          <a:p>
            <a:pPr algn="just">
              <a:buFont typeface="Arial" panose="05000000000000000000" pitchFamily="2" charset="2"/>
              <a:buChar char="•"/>
            </a:pPr>
            <a:r>
              <a:rPr lang="en-US" dirty="0">
                <a:ea typeface="+mn-lt"/>
                <a:cs typeface="+mn-lt"/>
              </a:rPr>
              <a:t>Each cube can be expressed by a product containing n − m literals, where n is the number of variables on which the function depends.</a:t>
            </a:r>
          </a:p>
          <a:p>
            <a:pPr algn="just">
              <a:buFont typeface="Arial" panose="05000000000000000000" pitchFamily="2" charset="2"/>
              <a:buChar char="•"/>
            </a:pPr>
            <a:r>
              <a:rPr lang="en-US" dirty="0"/>
              <a:t>The </a:t>
            </a:r>
            <a:r>
              <a:rPr lang="en-US" i="1" dirty="0"/>
              <a:t>m </a:t>
            </a:r>
            <a:r>
              <a:rPr lang="en-US" dirty="0"/>
              <a:t>literals that are not contained in the product can be eliminated, because each of their 2</a:t>
            </a:r>
            <a:r>
              <a:rPr lang="en-US" i="1" baseline="30000" dirty="0"/>
              <a:t>m</a:t>
            </a:r>
            <a:r>
              <a:rPr lang="en-US" i="1" dirty="0"/>
              <a:t> </a:t>
            </a:r>
            <a:r>
              <a:rPr lang="en-US" dirty="0"/>
              <a:t>combinations appear in the product with the same factor.</a:t>
            </a:r>
          </a:p>
          <a:p>
            <a:pPr algn="just">
              <a:buFont typeface="Arial" panose="05000000000000000000" pitchFamily="2" charset="2"/>
              <a:buChar char="•"/>
            </a:pPr>
            <a:r>
              <a:rPr lang="en-US" dirty="0"/>
              <a:t>The square array of four 1’s in Fig.</a:t>
            </a:r>
          </a:p>
          <a:p>
            <a:pPr algn="just">
              <a:buFont typeface="Arial" panose="05000000000000000000" pitchFamily="2" charset="2"/>
              <a:buChar char="•"/>
            </a:pPr>
            <a:endParaRPr lang="en-US" dirty="0"/>
          </a:p>
          <a:p>
            <a:endParaRPr lang="en-US" dirty="0"/>
          </a:p>
          <a:p>
            <a:r>
              <a:rPr lang="en-US" dirty="0"/>
              <a:t>By the idempotent law any cell may be included in as many cubes as desired. (x + x = x)</a:t>
            </a:r>
          </a:p>
          <a:p>
            <a:endParaRPr lang="en-US" dirty="0"/>
          </a:p>
        </p:txBody>
      </p:sp>
      <p:pic>
        <p:nvPicPr>
          <p:cNvPr id="4" name="Picture 3"/>
          <p:cNvPicPr>
            <a:picLocks noChangeAspect="1"/>
          </p:cNvPicPr>
          <p:nvPr/>
        </p:nvPicPr>
        <p:blipFill>
          <a:blip r:embed="rId3"/>
          <a:stretch>
            <a:fillRect/>
          </a:stretch>
        </p:blipFill>
        <p:spPr>
          <a:xfrm>
            <a:off x="2608352" y="4400957"/>
            <a:ext cx="6296025" cy="790575"/>
          </a:xfrm>
          <a:prstGeom prst="rect">
            <a:avLst/>
          </a:prstGeom>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7665400C6FC3418C47505E9F76C819" ma:contentTypeVersion="2" ma:contentTypeDescription="Create a new document." ma:contentTypeScope="" ma:versionID="d559ea32193ade8190c1dc4ea120286b">
  <xsd:schema xmlns:xsd="http://www.w3.org/2001/XMLSchema" xmlns:xs="http://www.w3.org/2001/XMLSchema" xmlns:p="http://schemas.microsoft.com/office/2006/metadata/properties" xmlns:ns2="3427c18a-c320-42b9-901c-f893cd815ef6" targetNamespace="http://schemas.microsoft.com/office/2006/metadata/properties" ma:root="true" ma:fieldsID="3344ee42885af776a25598b875520f9b" ns2:_="">
    <xsd:import namespace="3427c18a-c320-42b9-901c-f893cd815e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7c18a-c320-42b9-901c-f893cd815e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B6563F-C03F-4D5B-99A3-9E937E4577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8F85EE-5FBA-4E83-9014-83CA81497B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7c18a-c320-42b9-901c-f893cd815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72A0C2-7E1D-49EC-96C0-71F897B3D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2047</TotalTime>
  <Words>4402</Words>
  <Application>Microsoft Office PowerPoint</Application>
  <PresentationFormat>Widescreen</PresentationFormat>
  <Paragraphs>286</Paragraphs>
  <Slides>65</Slides>
  <Notes>4</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Academic Literature 16x9</vt:lpstr>
      <vt:lpstr>MINIMIZATION OF SWITCHING FUNCTIONS</vt:lpstr>
      <vt:lpstr>PowerPoint Presentation</vt:lpstr>
      <vt:lpstr>Minimization Objectives</vt:lpstr>
      <vt:lpstr>Minimization Objectives</vt:lpstr>
      <vt:lpstr>The Karnaugh Map Method</vt:lpstr>
      <vt:lpstr>PowerPoint Presentation</vt:lpstr>
      <vt:lpstr>STEPS TO SOLVE AN EXPRESSION USING K-MAP</vt:lpstr>
      <vt:lpstr>PowerPoint Presentation</vt:lpstr>
      <vt:lpstr>SIMPLIFICATION AND MINIMIZATION OF FUNCTIONS</vt:lpstr>
      <vt:lpstr>The Karnaugh Map Method</vt:lpstr>
      <vt:lpstr>The Karnaugh Map Method</vt:lpstr>
      <vt:lpstr>Example-</vt:lpstr>
      <vt:lpstr>Question 1:</vt:lpstr>
      <vt:lpstr>Example 2</vt:lpstr>
      <vt:lpstr>Determination of the minimal product of sums</vt:lpstr>
      <vt:lpstr>Don’t-care combinations</vt:lpstr>
      <vt:lpstr>EXAMPLE-</vt:lpstr>
      <vt:lpstr>PowerPoint Presentation</vt:lpstr>
      <vt:lpstr>PowerPoint Presentation</vt:lpstr>
      <vt:lpstr>THE FIVE VARIABLE MAP</vt:lpstr>
      <vt:lpstr>Question 2:</vt:lpstr>
      <vt:lpstr>Prime implicants</vt:lpstr>
      <vt:lpstr>Prime implicants</vt:lpstr>
      <vt:lpstr>Minimization steps</vt:lpstr>
      <vt:lpstr>Prime implicants: example</vt:lpstr>
      <vt:lpstr>DERIVING MINIMAL EXPRESSIONS</vt:lpstr>
      <vt:lpstr>Examples</vt:lpstr>
      <vt:lpstr>PROCEDURE FOR OBTAINING MINIMAL SOP</vt:lpstr>
      <vt:lpstr>PowerPoint Presentation</vt:lpstr>
      <vt:lpstr>The tabulation procedure for the determination of prime implicants</vt:lpstr>
      <vt:lpstr>Basic idea</vt:lpstr>
      <vt:lpstr>Quine-McClusky Method</vt:lpstr>
      <vt:lpstr>PowerPoint Presentation</vt:lpstr>
      <vt:lpstr>EXAMPLE</vt:lpstr>
      <vt:lpstr>Contd...</vt:lpstr>
      <vt:lpstr>PowerPoint Presentation</vt:lpstr>
      <vt:lpstr>Decimal Representation</vt:lpstr>
      <vt:lpstr>The prime implicant chart</vt:lpstr>
      <vt:lpstr>Minimization Objectives</vt:lpstr>
      <vt:lpstr>ESSENTIAL PRIME IMPLICANT </vt:lpstr>
      <vt:lpstr>Example</vt:lpstr>
      <vt:lpstr>Don’t-care combinations </vt:lpstr>
      <vt:lpstr>Question 4:</vt:lpstr>
      <vt:lpstr>Don’t-care combinations</vt:lpstr>
      <vt:lpstr>Selection of nonessential prime implicants</vt:lpstr>
      <vt:lpstr>Question 5:</vt:lpstr>
      <vt:lpstr>Reduced chart</vt:lpstr>
      <vt:lpstr>Determination of the set of all irredundant expressions</vt:lpstr>
      <vt:lpstr>Determination of the set of all irredundant expressions</vt:lpstr>
      <vt:lpstr>Reduction of the Chart: Deletion of Rows</vt:lpstr>
      <vt:lpstr>Reduction of the Chart: Deletion of Columns</vt:lpstr>
      <vt:lpstr>The Branching method</vt:lpstr>
      <vt:lpstr>The Branching method</vt:lpstr>
      <vt:lpstr>The Branching method</vt:lpstr>
      <vt:lpstr>The Branching method</vt:lpstr>
      <vt:lpstr>Heuristic two-level circuit minimization</vt:lpstr>
      <vt:lpstr>STEPS IN ESPRESSO</vt:lpstr>
      <vt:lpstr>EXAMPLE</vt:lpstr>
      <vt:lpstr>EXAMPLE Contd..</vt:lpstr>
      <vt:lpstr>Contd..</vt:lpstr>
      <vt:lpstr>Multi-output two-level circuit minimization</vt:lpstr>
      <vt:lpstr>EXAMPLE 2</vt:lpstr>
      <vt:lpstr>EXAMPLE 2</vt:lpstr>
      <vt:lpstr>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Chandan Karfa</cp:lastModifiedBy>
  <cp:revision>1777</cp:revision>
  <dcterms:created xsi:type="dcterms:W3CDTF">2020-09-06T10:31:21Z</dcterms:created>
  <dcterms:modified xsi:type="dcterms:W3CDTF">2022-09-08T17:00:27Z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0x0101004C7665400C6FC3418C47505E9F76C819</vt:lpwstr>
  </property>
</Properties>
</file>