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472" r:id="rId4"/>
    <p:sldId id="392" r:id="rId5"/>
    <p:sldId id="393" r:id="rId6"/>
    <p:sldId id="395" r:id="rId7"/>
    <p:sldId id="396" r:id="rId8"/>
    <p:sldId id="398" r:id="rId9"/>
    <p:sldId id="473" r:id="rId10"/>
    <p:sldId id="400" r:id="rId11"/>
    <p:sldId id="402" r:id="rId12"/>
    <p:sldId id="458" r:id="rId13"/>
    <p:sldId id="468" r:id="rId14"/>
    <p:sldId id="461" r:id="rId15"/>
    <p:sldId id="411" r:id="rId16"/>
    <p:sldId id="469" r:id="rId17"/>
    <p:sldId id="412" r:id="rId18"/>
    <p:sldId id="413" r:id="rId19"/>
    <p:sldId id="465" r:id="rId20"/>
    <p:sldId id="464" r:id="rId21"/>
    <p:sldId id="466" r:id="rId22"/>
    <p:sldId id="470" r:id="rId23"/>
    <p:sldId id="471" r:id="rId24"/>
    <p:sldId id="467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4E9B-4455-486D-9425-704C1242043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9E2D3-7EE9-4383-97A1-8608D86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82A6F5-5904-4FBB-82BA-AEE4DCCD1AE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08000" y="6248400"/>
            <a:ext cx="497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ECE 667 - Synthesis &amp; Verification - LP Scheduling</a:t>
            </a: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92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65B86-B7CD-428E-910A-A7E66A9AD37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37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033E0-768D-4717-BB2B-861404594B57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6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7718A-DB8B-4668-8A67-F7EFA1FD46C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89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421AE3-5715-4B05-8D1B-A367E6335FA7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32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F8758-E2F8-4BE5-83D5-9526F86351F3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8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AEFA86-E6AA-4110-ABC0-7BEF2597B616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8C75F0-81FD-4960-89E8-CFB022C7B22A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253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A6963-47A8-4B6A-9BFC-AC505BB7698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07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420CB-50E6-4040-84F4-E160FC576646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A9F1-247C-4AC9-9646-7BE32C1DE7C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A4B0-1BC7-45B3-B8A4-E6D3DF6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688E4-77CE-4407-8C89-5191DAC9BE3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1143000"/>
            <a:ext cx="103632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3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33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Heuristic Based two level Switching function minimization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en-US" b="1" dirty="0" err="1">
                <a:solidFill>
                  <a:srgbClr val="002060"/>
                </a:solidFill>
              </a:rPr>
              <a:t>Chandan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Karfa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Department of Computer Science and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Indian Institute of Technology Guwahati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8DFA2-1D3F-4EF5-9632-C86CE1E91BF9}" type="slidenum">
              <a:rPr lang="en-US" altLang="en-US"/>
              <a:pPr/>
              <a:t>10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altLang="en-US"/>
              <a:t>Irredundant Cubes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2667000" y="3657601"/>
            <a:ext cx="2819400" cy="2606675"/>
            <a:chOff x="765" y="2151"/>
            <a:chExt cx="1776" cy="1642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247" y="273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5509" name="Oval 5"/>
            <p:cNvSpPr>
              <a:spLocks noChangeArrowheads="1"/>
            </p:cNvSpPr>
            <p:nvPr/>
          </p:nvSpPr>
          <p:spPr bwMode="auto">
            <a:xfrm>
              <a:off x="1919" y="2496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0" name="Oval 6"/>
            <p:cNvSpPr>
              <a:spLocks noChangeArrowheads="1"/>
            </p:cNvSpPr>
            <p:nvPr/>
          </p:nvSpPr>
          <p:spPr bwMode="auto">
            <a:xfrm>
              <a:off x="1391" y="2496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1" name="Oval 7"/>
            <p:cNvSpPr>
              <a:spLocks noChangeArrowheads="1"/>
            </p:cNvSpPr>
            <p:nvPr/>
          </p:nvSpPr>
          <p:spPr bwMode="auto">
            <a:xfrm>
              <a:off x="1775" y="2688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2" name="Oval 8"/>
            <p:cNvSpPr>
              <a:spLocks noChangeArrowheads="1"/>
            </p:cNvSpPr>
            <p:nvPr/>
          </p:nvSpPr>
          <p:spPr bwMode="auto">
            <a:xfrm>
              <a:off x="1967" y="3072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3" name="Oval 9"/>
            <p:cNvSpPr>
              <a:spLocks noChangeArrowheads="1"/>
            </p:cNvSpPr>
            <p:nvPr/>
          </p:nvSpPr>
          <p:spPr bwMode="auto">
            <a:xfrm rot="5400000">
              <a:off x="1596" y="2147"/>
              <a:ext cx="262" cy="7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4" name="Oval 10"/>
            <p:cNvSpPr>
              <a:spLocks noChangeArrowheads="1"/>
            </p:cNvSpPr>
            <p:nvPr/>
          </p:nvSpPr>
          <p:spPr bwMode="auto">
            <a:xfrm rot="12600000">
              <a:off x="1786" y="2259"/>
              <a:ext cx="262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1871" y="2400"/>
              <a:ext cx="288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6" name="Text Box 12"/>
            <p:cNvSpPr txBox="1">
              <a:spLocks noChangeArrowheads="1"/>
            </p:cNvSpPr>
            <p:nvPr/>
          </p:nvSpPr>
          <p:spPr bwMode="auto">
            <a:xfrm>
              <a:off x="1291" y="2199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bc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17" name="Text Box 13"/>
            <p:cNvSpPr txBox="1">
              <a:spLocks noChangeArrowheads="1"/>
            </p:cNvSpPr>
            <p:nvPr/>
          </p:nvSpPr>
          <p:spPr bwMode="auto">
            <a:xfrm>
              <a:off x="2124" y="2151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ac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18" name="Text Box 14"/>
            <p:cNvSpPr txBox="1">
              <a:spLocks noChangeArrowheads="1"/>
            </p:cNvSpPr>
            <p:nvPr/>
          </p:nvSpPr>
          <p:spPr bwMode="auto">
            <a:xfrm>
              <a:off x="2105" y="2727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ab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 flipV="1">
              <a:off x="1007" y="26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1391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 flipV="1">
              <a:off x="2159" y="31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Text Box 18"/>
            <p:cNvSpPr txBox="1">
              <a:spLocks noChangeArrowheads="1"/>
            </p:cNvSpPr>
            <p:nvPr/>
          </p:nvSpPr>
          <p:spPr bwMode="auto">
            <a:xfrm>
              <a:off x="765" y="28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c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23" name="Text Box 19"/>
            <p:cNvSpPr txBox="1">
              <a:spLocks noChangeArrowheads="1"/>
            </p:cNvSpPr>
            <p:nvPr/>
          </p:nvSpPr>
          <p:spPr bwMode="auto">
            <a:xfrm>
              <a:off x="1528" y="354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a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24" name="Text Box 20"/>
            <p:cNvSpPr txBox="1">
              <a:spLocks noChangeArrowheads="1"/>
            </p:cNvSpPr>
            <p:nvPr/>
          </p:nvSpPr>
          <p:spPr bwMode="auto">
            <a:xfrm>
              <a:off x="2351" y="2995"/>
              <a:ext cx="1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b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</p:grpSp>
      <p:grpSp>
        <p:nvGrpSpPr>
          <p:cNvPr id="405525" name="Group 21"/>
          <p:cNvGrpSpPr>
            <a:grpSpLocks/>
          </p:cNvGrpSpPr>
          <p:nvPr/>
        </p:nvGrpSpPr>
        <p:grpSpPr bwMode="auto">
          <a:xfrm>
            <a:off x="6172200" y="3733801"/>
            <a:ext cx="4114800" cy="2301875"/>
            <a:chOff x="2928" y="1920"/>
            <a:chExt cx="2592" cy="1450"/>
          </a:xfrm>
        </p:grpSpPr>
        <p:grpSp>
          <p:nvGrpSpPr>
            <p:cNvPr id="405526" name="Group 22"/>
            <p:cNvGrpSpPr>
              <a:grpSpLocks/>
            </p:cNvGrpSpPr>
            <p:nvPr/>
          </p:nvGrpSpPr>
          <p:grpSpPr bwMode="auto">
            <a:xfrm>
              <a:off x="2928" y="1920"/>
              <a:ext cx="863" cy="1113"/>
              <a:chOff x="3407" y="2151"/>
              <a:chExt cx="863" cy="1113"/>
            </a:xfrm>
          </p:grpSpPr>
          <p:sp>
            <p:nvSpPr>
              <p:cNvPr id="405527" name="Rectangle 23"/>
              <p:cNvSpPr>
                <a:spLocks noChangeArrowheads="1"/>
              </p:cNvSpPr>
              <p:nvPr/>
            </p:nvSpPr>
            <p:spPr bwMode="auto">
              <a:xfrm>
                <a:off x="3407" y="2688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887400" prstMaterial="legacyWirefram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405528" name="Oval 24"/>
              <p:cNvSpPr>
                <a:spLocks noChangeArrowheads="1"/>
              </p:cNvSpPr>
              <p:nvPr/>
            </p:nvSpPr>
            <p:spPr bwMode="auto">
              <a:xfrm>
                <a:off x="4079" y="2448"/>
                <a:ext cx="132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29" name="Oval 25"/>
              <p:cNvSpPr>
                <a:spLocks noChangeArrowheads="1"/>
              </p:cNvSpPr>
              <p:nvPr/>
            </p:nvSpPr>
            <p:spPr bwMode="auto">
              <a:xfrm>
                <a:off x="3551" y="2448"/>
                <a:ext cx="132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30" name="Oval 26"/>
              <p:cNvSpPr>
                <a:spLocks noChangeArrowheads="1"/>
              </p:cNvSpPr>
              <p:nvPr/>
            </p:nvSpPr>
            <p:spPr bwMode="auto">
              <a:xfrm>
                <a:off x="3935" y="2640"/>
                <a:ext cx="132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31" name="Oval 27"/>
              <p:cNvSpPr>
                <a:spLocks noChangeArrowheads="1"/>
              </p:cNvSpPr>
              <p:nvPr/>
            </p:nvSpPr>
            <p:spPr bwMode="auto">
              <a:xfrm>
                <a:off x="4127" y="3024"/>
                <a:ext cx="132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32" name="Oval 28"/>
              <p:cNvSpPr>
                <a:spLocks noChangeArrowheads="1"/>
              </p:cNvSpPr>
              <p:nvPr/>
            </p:nvSpPr>
            <p:spPr bwMode="auto">
              <a:xfrm rot="5400000">
                <a:off x="3756" y="2099"/>
                <a:ext cx="262" cy="76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33" name="Oval 29"/>
              <p:cNvSpPr>
                <a:spLocks noChangeArrowheads="1"/>
              </p:cNvSpPr>
              <p:nvPr/>
            </p:nvSpPr>
            <p:spPr bwMode="auto">
              <a:xfrm rot="12600000">
                <a:off x="3946" y="2211"/>
                <a:ext cx="262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34" name="Text Box 30"/>
              <p:cNvSpPr txBox="1">
                <a:spLocks noChangeArrowheads="1"/>
              </p:cNvSpPr>
              <p:nvPr/>
            </p:nvSpPr>
            <p:spPr bwMode="auto">
              <a:xfrm>
                <a:off x="3451" y="2151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en-US" sz="2000"/>
                  <a:t>bc</a:t>
                </a:r>
                <a:endParaRPr lang="en-US" altLang="en-US" sz="4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5535" name="Text Box 31"/>
              <p:cNvSpPr txBox="1">
                <a:spLocks noChangeArrowheads="1"/>
              </p:cNvSpPr>
              <p:nvPr/>
            </p:nvSpPr>
            <p:spPr bwMode="auto">
              <a:xfrm>
                <a:off x="3640" y="2775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en-US" sz="2000"/>
                  <a:t>ac</a:t>
                </a:r>
                <a:endParaRPr lang="en-US" altLang="en-US" sz="40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5536" name="Line 32"/>
            <p:cNvSpPr>
              <a:spLocks noChangeShapeType="1"/>
            </p:cNvSpPr>
            <p:nvPr/>
          </p:nvSpPr>
          <p:spPr bwMode="auto">
            <a:xfrm flipH="1" flipV="1">
              <a:off x="3792" y="292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7" name="Text Box 33"/>
            <p:cNvSpPr txBox="1">
              <a:spLocks noChangeArrowheads="1"/>
            </p:cNvSpPr>
            <p:nvPr/>
          </p:nvSpPr>
          <p:spPr bwMode="auto">
            <a:xfrm>
              <a:off x="3936" y="2928"/>
              <a:ext cx="15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/>
                <a:t>not covered,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2000"/>
                <a:t>so </a:t>
              </a:r>
              <a:r>
                <a:rPr lang="en-US" altLang="en-US" sz="2000" i="1">
                  <a:solidFill>
                    <a:schemeClr val="accent2"/>
                  </a:solidFill>
                </a:rPr>
                <a:t>ab</a:t>
              </a:r>
              <a:r>
                <a:rPr lang="en-US" altLang="en-US" sz="2000"/>
                <a:t> is irredundant</a:t>
              </a:r>
              <a:endParaRPr lang="en-US" altLang="en-US" sz="4000">
                <a:solidFill>
                  <a:srgbClr val="FF0000"/>
                </a:solidFill>
              </a:endParaRPr>
            </a:p>
          </p:txBody>
        </p:sp>
        <p:sp>
          <p:nvSpPr>
            <p:cNvPr id="405538" name="Text Box 34"/>
            <p:cNvSpPr txBox="1">
              <a:spLocks noChangeArrowheads="1"/>
            </p:cNvSpPr>
            <p:nvPr/>
          </p:nvSpPr>
          <p:spPr bwMode="auto">
            <a:xfrm>
              <a:off x="4228" y="2688"/>
              <a:ext cx="8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 i="1">
                  <a:solidFill>
                    <a:schemeClr val="accent2"/>
                  </a:solidFill>
                </a:rPr>
                <a:t>F \ {ab} </a:t>
              </a:r>
              <a:r>
                <a:rPr lang="en-US" altLang="en-US" sz="2000" i="1">
                  <a:solidFill>
                    <a:schemeClr val="accent2"/>
                  </a:solidFill>
                  <a:sym typeface="Symbol" panose="05050102010706020507" pitchFamily="18" charset="2"/>
                </a:rPr>
                <a:t> f</a:t>
              </a:r>
            </a:p>
          </p:txBody>
        </p:sp>
      </p:grpSp>
      <p:sp>
        <p:nvSpPr>
          <p:cNvPr id="40553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305800" cy="2438400"/>
          </a:xfrm>
          <a:noFill/>
          <a:ln/>
        </p:spPr>
        <p:txBody>
          <a:bodyPr/>
          <a:lstStyle/>
          <a:p>
            <a:r>
              <a:rPr lang="en-US" altLang="en-US" sz="2000">
                <a:solidFill>
                  <a:schemeClr val="tx1"/>
                </a:solidFill>
              </a:rPr>
              <a:t>Definition: </a:t>
            </a:r>
            <a:r>
              <a:rPr lang="en-US" altLang="en-US" sz="2000">
                <a:solidFill>
                  <a:srgbClr val="FFCC99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</a:rPr>
              <a:t>Let  </a:t>
            </a:r>
            <a:r>
              <a:rPr lang="en-US" altLang="en-US" sz="2000" i="1">
                <a:solidFill>
                  <a:schemeClr val="tx1"/>
                </a:solidFill>
              </a:rPr>
              <a:t>F = {c</a:t>
            </a:r>
            <a:r>
              <a:rPr lang="en-US" altLang="en-US" sz="2000" i="1" baseline="-25000">
                <a:solidFill>
                  <a:schemeClr val="tx1"/>
                </a:solidFill>
              </a:rPr>
              <a:t>1</a:t>
            </a:r>
            <a:r>
              <a:rPr lang="en-US" altLang="en-US" sz="2000" i="1">
                <a:solidFill>
                  <a:schemeClr val="tx1"/>
                </a:solidFill>
              </a:rPr>
              <a:t>, c</a:t>
            </a:r>
            <a:r>
              <a:rPr lang="en-US" altLang="en-US" sz="2000" i="1" baseline="-25000">
                <a:solidFill>
                  <a:schemeClr val="tx1"/>
                </a:solidFill>
              </a:rPr>
              <a:t>2</a:t>
            </a:r>
            <a:r>
              <a:rPr lang="en-US" altLang="en-US" sz="2000" i="1">
                <a:solidFill>
                  <a:schemeClr val="tx1"/>
                </a:solidFill>
              </a:rPr>
              <a:t>, …, c</a:t>
            </a:r>
            <a:r>
              <a:rPr lang="en-US" altLang="en-US" sz="2000" i="1" baseline="-25000">
                <a:solidFill>
                  <a:schemeClr val="tx1"/>
                </a:solidFill>
              </a:rPr>
              <a:t>k</a:t>
            </a:r>
            <a:r>
              <a:rPr lang="en-US" altLang="en-US" sz="2000" i="1">
                <a:solidFill>
                  <a:schemeClr val="tx1"/>
                </a:solidFill>
              </a:rPr>
              <a:t>}</a:t>
            </a:r>
            <a:r>
              <a:rPr lang="en-US" altLang="en-US" sz="2000">
                <a:solidFill>
                  <a:schemeClr val="tx1"/>
                </a:solidFill>
              </a:rPr>
              <a:t> be a cover for </a:t>
            </a:r>
            <a:r>
              <a:rPr lang="en-US" altLang="en-US" sz="2000" i="1">
                <a:solidFill>
                  <a:schemeClr val="tx1"/>
                </a:solidFill>
              </a:rPr>
              <a:t>f</a:t>
            </a:r>
            <a:r>
              <a:rPr lang="en-US" altLang="en-US" sz="2000">
                <a:solidFill>
                  <a:schemeClr val="tx1"/>
                </a:solidFill>
              </a:rPr>
              <a:t>, i.e. </a:t>
            </a:r>
            <a:r>
              <a:rPr lang="en-US" altLang="en-US" i="1">
                <a:solidFill>
                  <a:schemeClr val="tx1"/>
                </a:solidFill>
              </a:rPr>
              <a:t>f = </a:t>
            </a:r>
            <a:r>
              <a:rPr lang="en-US" altLang="en-US" i="1">
                <a:solidFill>
                  <a:schemeClr val="tx1"/>
                </a:solidFill>
                <a:sym typeface="Symbol" panose="05050102010706020507" pitchFamily="18" charset="2"/>
              </a:rPr>
              <a:t></a:t>
            </a:r>
            <a:r>
              <a:rPr lang="en-US" altLang="en-US" i="1" baseline="-28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baseline="3500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en-US" i="1" baseline="-28000">
                <a:solidFill>
                  <a:schemeClr val="tx1"/>
                </a:solidFill>
                <a:sym typeface="Symbol" panose="05050102010706020507" pitchFamily="18" charset="2"/>
              </a:rPr>
              <a:t>=1</a:t>
            </a:r>
            <a:r>
              <a:rPr lang="en-US" altLang="en-US" i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i="1">
                <a:solidFill>
                  <a:schemeClr val="tx1"/>
                </a:solidFill>
              </a:rPr>
              <a:t>c</a:t>
            </a:r>
            <a:r>
              <a:rPr lang="en-US" altLang="en-US" i="1" baseline="-25000">
                <a:solidFill>
                  <a:schemeClr val="tx1"/>
                </a:solidFill>
              </a:rPr>
              <a:t>i</a:t>
            </a:r>
          </a:p>
          <a:p>
            <a:pPr lvl="4">
              <a:lnSpc>
                <a:spcPct val="11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 cube </a:t>
            </a:r>
            <a:r>
              <a:rPr lang="en-US" altLang="en-US" sz="2400" i="1">
                <a:solidFill>
                  <a:schemeClr val="tx1"/>
                </a:solidFill>
              </a:rPr>
              <a:t>c</a:t>
            </a:r>
            <a:r>
              <a:rPr lang="en-US" altLang="en-US" sz="2400" i="1" baseline="-25000">
                <a:solidFill>
                  <a:schemeClr val="tx1"/>
                </a:solidFill>
              </a:rPr>
              <a:t>i</a:t>
            </a:r>
            <a:r>
              <a:rPr lang="en-US" altLang="en-US" sz="2400" i="1">
                <a:solidFill>
                  <a:schemeClr val="tx1"/>
                </a:solidFill>
                <a:sym typeface="Symbol" panose="05050102010706020507" pitchFamily="18" charset="2"/>
              </a:rPr>
              <a:t> F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is </a:t>
            </a:r>
            <a:r>
              <a:rPr lang="en-US" altLang="en-US" sz="2400" i="1">
                <a:solidFill>
                  <a:srgbClr val="CC0000"/>
                </a:solidFill>
                <a:sym typeface="Symbol" panose="05050102010706020507" pitchFamily="18" charset="2"/>
              </a:rPr>
              <a:t>irredundant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if </a:t>
            </a:r>
            <a:r>
              <a:rPr lang="en-US" altLang="en-US" sz="2400" i="1">
                <a:solidFill>
                  <a:schemeClr val="tx1"/>
                </a:solidFill>
                <a:sym typeface="Symbol" panose="05050102010706020507" pitchFamily="18" charset="2"/>
              </a:rPr>
              <a:t>F \ {</a:t>
            </a:r>
            <a:r>
              <a:rPr lang="en-US" altLang="en-US" sz="2400" i="1">
                <a:solidFill>
                  <a:schemeClr val="tx1"/>
                </a:solidFill>
              </a:rPr>
              <a:t>c</a:t>
            </a:r>
            <a:r>
              <a:rPr lang="en-US" altLang="en-US" sz="2400" i="1" baseline="-25000">
                <a:solidFill>
                  <a:schemeClr val="tx1"/>
                </a:solidFill>
              </a:rPr>
              <a:t>i</a:t>
            </a:r>
            <a:r>
              <a:rPr lang="en-US" altLang="en-US" sz="2400" i="1">
                <a:solidFill>
                  <a:schemeClr val="tx1"/>
                </a:solidFill>
                <a:sym typeface="Symbol" panose="05050102010706020507" pitchFamily="18" charset="2"/>
              </a:rPr>
              <a:t>}  f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A cover is  </a:t>
            </a:r>
            <a:r>
              <a:rPr lang="en-US" altLang="en-US" sz="2000" i="1">
                <a:solidFill>
                  <a:srgbClr val="CC0000"/>
                </a:solidFill>
              </a:rPr>
              <a:t>irredundant</a:t>
            </a:r>
            <a:r>
              <a:rPr lang="en-US" altLang="en-US" sz="2000"/>
              <a:t>  if all its cubes are irredundant. 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		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000" i="1">
                <a:solidFill>
                  <a:schemeClr val="accent2"/>
                </a:solidFill>
                <a:sym typeface="Symbol" panose="05050102010706020507" pitchFamily="18" charset="2"/>
              </a:rPr>
              <a:t>f = ab + ac + bc</a:t>
            </a:r>
          </a:p>
          <a:p>
            <a:pPr>
              <a:buFontTx/>
              <a:buNone/>
            </a:pPr>
            <a:endParaRPr lang="en-US" altLang="en-US" sz="20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 Logic Optimizations: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2761"/>
            <a:ext cx="10363200" cy="47244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 and try to cover them using minimal number of </a:t>
            </a:r>
            <a:r>
              <a:rPr lang="en-US" dirty="0" smtClean="0"/>
              <a:t>covers</a:t>
            </a:r>
          </a:p>
          <a:p>
            <a:pPr lvl="1"/>
            <a:r>
              <a:rPr lang="en-US" dirty="0" err="1" smtClean="0"/>
              <a:t>Karnaugh</a:t>
            </a:r>
            <a:r>
              <a:rPr lang="en-US" dirty="0" smtClean="0"/>
              <a:t> Map based method</a:t>
            </a:r>
          </a:p>
          <a:p>
            <a:pPr lvl="1"/>
            <a:r>
              <a:rPr lang="en-US" dirty="0" smtClean="0"/>
              <a:t>Quine–</a:t>
            </a:r>
            <a:r>
              <a:rPr lang="en-US" dirty="0" err="1" smtClean="0"/>
              <a:t>McCluskey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Heuristic based approach</a:t>
            </a:r>
          </a:p>
          <a:p>
            <a:pPr lvl="2"/>
            <a:r>
              <a:rPr lang="en-US" dirty="0" smtClean="0"/>
              <a:t>ESPRESSO</a:t>
            </a:r>
          </a:p>
          <a:p>
            <a:r>
              <a:rPr lang="en-US" dirty="0" smtClean="0"/>
              <a:t>ESPRESSO is based on simulated annealing method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40" y="4172755"/>
            <a:ext cx="3457576" cy="222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93" y="4071752"/>
            <a:ext cx="3597207" cy="2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ESPRESSO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from initial cover</a:t>
            </a:r>
          </a:p>
          <a:p>
            <a:pPr lvl="1"/>
            <a:r>
              <a:rPr lang="en-IN" dirty="0" smtClean="0"/>
              <a:t>May be the </a:t>
            </a:r>
            <a:r>
              <a:rPr lang="en-IN" dirty="0" err="1" smtClean="0"/>
              <a:t>minterm</a:t>
            </a:r>
            <a:r>
              <a:rPr lang="en-IN" dirty="0" smtClean="0"/>
              <a:t> itself</a:t>
            </a:r>
          </a:p>
          <a:p>
            <a:r>
              <a:rPr lang="en-IN" dirty="0" smtClean="0"/>
              <a:t>Modify cover</a:t>
            </a:r>
          </a:p>
          <a:p>
            <a:pPr lvl="1"/>
            <a:r>
              <a:rPr lang="en-IN" dirty="0" smtClean="0"/>
              <a:t>Make it prime and irredundant, </a:t>
            </a:r>
          </a:p>
          <a:p>
            <a:pPr lvl="1"/>
            <a:r>
              <a:rPr lang="en-IN" dirty="0" smtClean="0"/>
              <a:t>Reduce, expand, irredundant operations</a:t>
            </a:r>
          </a:p>
          <a:p>
            <a:r>
              <a:rPr lang="en-IN" dirty="0" smtClean="0"/>
              <a:t>Stop when no further improvement </a:t>
            </a:r>
            <a:r>
              <a:rPr lang="en-IN" smtClean="0"/>
              <a:t>is possible or timed out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7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Make each cube as large as possible without covering a point in the OFF-set.</a:t>
            </a:r>
            <a:endParaRPr lang="en-US" dirty="0" smtClean="0"/>
          </a:p>
          <a:p>
            <a:r>
              <a:rPr lang="en-US" dirty="0" smtClean="0"/>
              <a:t>It tries to expand the cubes in F with neighboring cubes with nodes in the DC-set to form larger cubes.</a:t>
            </a:r>
          </a:p>
          <a:p>
            <a:r>
              <a:rPr lang="en-US" dirty="0" smtClean="0"/>
              <a:t>It takes essential sub-cubes and tries to expand them till they become prime sub-cubes</a:t>
            </a:r>
            <a:endParaRPr lang="en-US" dirty="0"/>
          </a:p>
          <a:p>
            <a:r>
              <a:rPr lang="en-US" dirty="0" smtClean="0"/>
              <a:t>Each non prime </a:t>
            </a:r>
            <a:r>
              <a:rPr lang="en-US" dirty="0" err="1" smtClean="0"/>
              <a:t>implicant</a:t>
            </a:r>
            <a:r>
              <a:rPr lang="en-US" dirty="0" smtClean="0"/>
              <a:t> is expanded to a prime and it is replaced by a prime </a:t>
            </a:r>
            <a:r>
              <a:rPr lang="en-US" dirty="0" err="1" smtClean="0"/>
              <a:t>implicant</a:t>
            </a:r>
            <a:r>
              <a:rPr lang="en-US" dirty="0" smtClean="0"/>
              <a:t> that contains it.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7572831" y="1752601"/>
            <a:ext cx="2652485" cy="3079603"/>
            <a:chOff x="6048830" y="1752600"/>
            <a:chExt cx="2652485" cy="307960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8830" y="1752600"/>
              <a:ext cx="2652485" cy="3079603"/>
              <a:chOff x="4953001" y="1861466"/>
              <a:chExt cx="3276599" cy="327756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953001" y="2143780"/>
                <a:ext cx="3276599" cy="2995255"/>
                <a:chOff x="1219201" y="2133600"/>
                <a:chExt cx="3276599" cy="2995255"/>
              </a:xfrm>
            </p:grpSpPr>
            <p:sp>
              <p:nvSpPr>
                <p:cNvPr id="31" name="Cube 30"/>
                <p:cNvSpPr/>
                <p:nvPr/>
              </p:nvSpPr>
              <p:spPr>
                <a:xfrm>
                  <a:off x="1981200" y="2286000"/>
                  <a:ext cx="2362200" cy="2286000"/>
                </a:xfrm>
                <a:prstGeom prst="cub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1753394" y="3124200"/>
                  <a:ext cx="1675606" cy="794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590800" y="3962400"/>
                  <a:ext cx="1752600" cy="1588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1981200" y="3962400"/>
                  <a:ext cx="609600" cy="609600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4114800" y="3810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5814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14800" y="2133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288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581400" y="4343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752600" y="2590800"/>
                  <a:ext cx="2286000" cy="533400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219201" y="4495800"/>
                  <a:ext cx="762000" cy="425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000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085073" y="2362200"/>
                  <a:ext cx="724927" cy="753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101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286000" y="4724400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2514600" y="4572001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rot="5400000" flipH="1" flipV="1">
                  <a:off x="1256506" y="3694906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371600" y="335280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2247900" y="4000500"/>
                  <a:ext cx="533400" cy="4572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2514600" y="404878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30" name="Oval 29"/>
              <p:cNvSpPr/>
              <p:nvPr/>
            </p:nvSpPr>
            <p:spPr>
              <a:xfrm rot="18593105">
                <a:off x="6956668" y="2384947"/>
                <a:ext cx="1580361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 rot="18593105">
              <a:off x="7595512" y="3800345"/>
              <a:ext cx="1484907" cy="431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572001" y="1752601"/>
            <a:ext cx="2652485" cy="3079603"/>
            <a:chOff x="6048830" y="1752600"/>
            <a:chExt cx="2652485" cy="3079603"/>
          </a:xfrm>
        </p:grpSpPr>
        <p:grpSp>
          <p:nvGrpSpPr>
            <p:cNvPr id="97" name="Group 96"/>
            <p:cNvGrpSpPr/>
            <p:nvPr/>
          </p:nvGrpSpPr>
          <p:grpSpPr>
            <a:xfrm>
              <a:off x="6048830" y="1752600"/>
              <a:ext cx="2652485" cy="3079603"/>
              <a:chOff x="4953001" y="1861466"/>
              <a:chExt cx="3276599" cy="327756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953001" y="2143780"/>
                <a:ext cx="3276599" cy="2995255"/>
                <a:chOff x="1219201" y="2133600"/>
                <a:chExt cx="3276599" cy="2995255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1981200" y="2286000"/>
                  <a:ext cx="2362200" cy="2286000"/>
                </a:xfrm>
                <a:prstGeom prst="cub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rot="5400000">
                  <a:off x="1753394" y="3124200"/>
                  <a:ext cx="1675606" cy="794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590800" y="3962400"/>
                  <a:ext cx="1752600" cy="1588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1981200" y="3962400"/>
                  <a:ext cx="609600" cy="609600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4114800" y="3810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5814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114800" y="2133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8288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3581400" y="4343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219201" y="4495800"/>
                  <a:ext cx="762000" cy="425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000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085073" y="2362200"/>
                  <a:ext cx="724927" cy="753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101</a:t>
                  </a:r>
                </a:p>
              </p:txBody>
            </p: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2286000" y="4724400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2514600" y="4572001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 rot="5400000" flipH="1" flipV="1">
                  <a:off x="1256506" y="3694906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1371600" y="335280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rot="5400000" flipH="1" flipV="1">
                  <a:off x="2247900" y="4000500"/>
                  <a:ext cx="533400" cy="4572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514600" y="404878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 rot="18593105">
                <a:off x="6956668" y="2384947"/>
                <a:ext cx="1580361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 rot="18593105">
              <a:off x="7595512" y="3800345"/>
              <a:ext cx="1484907" cy="431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676401" y="2170263"/>
            <a:ext cx="2652485" cy="2814341"/>
            <a:chOff x="1219201" y="2133600"/>
            <a:chExt cx="3276599" cy="2995255"/>
          </a:xfrm>
        </p:grpSpPr>
        <p:sp>
          <p:nvSpPr>
            <p:cNvPr id="124" name="Cube 123"/>
            <p:cNvSpPr/>
            <p:nvPr/>
          </p:nvSpPr>
          <p:spPr>
            <a:xfrm>
              <a:off x="1981200" y="2286000"/>
              <a:ext cx="2362200" cy="2286000"/>
            </a:xfrm>
            <a:prstGeom prst="cub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1753394" y="3124200"/>
              <a:ext cx="1675606" cy="794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590800" y="3962400"/>
              <a:ext cx="1752600" cy="1588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1981200" y="3962400"/>
              <a:ext cx="609600" cy="609600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114800" y="3810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581400" y="2667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114800" y="21336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828800" y="2667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581400" y="43434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19201" y="4495800"/>
              <a:ext cx="762000" cy="42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85073" y="2362200"/>
              <a:ext cx="724927" cy="75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101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86000" y="4724400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514600" y="4572001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rot="5400000" flipH="1" flipV="1">
              <a:off x="1256506" y="3694906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371600" y="3352800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rot="5400000" flipH="1" flipV="1">
              <a:off x="2247900" y="4000500"/>
              <a:ext cx="5334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514600" y="4048780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sp>
        <p:nvSpPr>
          <p:cNvPr id="141" name="Right Arrow 140"/>
          <p:cNvSpPr/>
          <p:nvPr/>
        </p:nvSpPr>
        <p:spPr>
          <a:xfrm>
            <a:off x="4372430" y="3200400"/>
            <a:ext cx="275771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>
            <a:off x="7344230" y="3200400"/>
            <a:ext cx="275771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Irredundant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270" y="1382014"/>
            <a:ext cx="8229600" cy="99059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Throw out redundant cubes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Irredundant:</a:t>
            </a:r>
            <a:r>
              <a:rPr lang="en-US" dirty="0" smtClean="0"/>
              <a:t> Makes a cover minimal/irredundant covering the ON-set.</a:t>
            </a:r>
          </a:p>
          <a:p>
            <a:r>
              <a:rPr lang="en-US" dirty="0" smtClean="0"/>
              <a:t>Irredundant Cover: no proper subset is also cover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981200" y="2590801"/>
            <a:ext cx="2743200" cy="3079603"/>
            <a:chOff x="304800" y="2743200"/>
            <a:chExt cx="2743200" cy="3079603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2743200"/>
              <a:ext cx="2652485" cy="3079603"/>
              <a:chOff x="4953001" y="1861466"/>
              <a:chExt cx="3276599" cy="327756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53001" y="2143780"/>
                <a:ext cx="3276599" cy="2995255"/>
                <a:chOff x="1219201" y="2133600"/>
                <a:chExt cx="3276599" cy="2995255"/>
              </a:xfrm>
            </p:grpSpPr>
            <p:sp>
              <p:nvSpPr>
                <p:cNvPr id="9" name="Cube 8"/>
                <p:cNvSpPr/>
                <p:nvPr/>
              </p:nvSpPr>
              <p:spPr>
                <a:xfrm>
                  <a:off x="1981200" y="2286000"/>
                  <a:ext cx="2362200" cy="2286000"/>
                </a:xfrm>
                <a:prstGeom prst="cub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1753394" y="3124200"/>
                  <a:ext cx="1675606" cy="794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90800" y="3962400"/>
                  <a:ext cx="1752600" cy="1588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981200" y="3962400"/>
                  <a:ext cx="609600" cy="609600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4114800" y="3810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114800" y="2133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8288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752600" y="2590800"/>
                  <a:ext cx="2286000" cy="533400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19201" y="4495800"/>
                  <a:ext cx="762000" cy="425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000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85073" y="2362200"/>
                  <a:ext cx="724927" cy="753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101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286000" y="4724400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514600" y="4572001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256506" y="3694906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371600" y="335280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rot="5400000" flipH="1" flipV="1">
                  <a:off x="2247900" y="4000500"/>
                  <a:ext cx="533400" cy="4572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514600" y="404878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 rot="18593105">
                <a:off x="6956668" y="2384947"/>
                <a:ext cx="1580361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834571" y="5084790"/>
              <a:ext cx="308429" cy="3579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008462"/>
              <a:ext cx="533400" cy="193313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85800" y="3505200"/>
              <a:ext cx="533400" cy="193313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6600" y="2856063"/>
            <a:ext cx="2743200" cy="2814341"/>
            <a:chOff x="5562600" y="2856062"/>
            <a:chExt cx="2743200" cy="2814341"/>
          </a:xfrm>
        </p:grpSpPr>
        <p:grpSp>
          <p:nvGrpSpPr>
            <p:cNvPr id="36" name="Group 35"/>
            <p:cNvGrpSpPr/>
            <p:nvPr/>
          </p:nvGrpSpPr>
          <p:grpSpPr>
            <a:xfrm>
              <a:off x="5562600" y="2856062"/>
              <a:ext cx="2652485" cy="2814341"/>
              <a:chOff x="1219201" y="2133600"/>
              <a:chExt cx="3276599" cy="2995255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1981200" y="2286000"/>
                <a:ext cx="2362200" cy="2286000"/>
              </a:xfrm>
              <a:prstGeom prst="cub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rot="5400000">
                <a:off x="1753394" y="3124200"/>
                <a:ext cx="1675606" cy="794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90800" y="3962400"/>
                <a:ext cx="1752600" cy="1588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1981200" y="3962400"/>
                <a:ext cx="609600" cy="609600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114800" y="38100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81400" y="26670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14800" y="21336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6670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752600" y="2590800"/>
                <a:ext cx="2286000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219201" y="4495800"/>
                <a:ext cx="762000" cy="42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000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85073" y="2362200"/>
                <a:ext cx="724927" cy="753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101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2286000" y="4724400"/>
                <a:ext cx="838200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514600" y="4572001"/>
                <a:ext cx="304800" cy="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1175824" y="3694906"/>
                <a:ext cx="838200" cy="158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219201" y="3352800"/>
                <a:ext cx="304800" cy="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2247900" y="4000500"/>
                <a:ext cx="533400" cy="4572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514600" y="4048780"/>
                <a:ext cx="304800" cy="55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6092371" y="4932390"/>
              <a:ext cx="308429" cy="3579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772400" y="2856062"/>
              <a:ext cx="533400" cy="193313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943600" y="3352800"/>
              <a:ext cx="533400" cy="193313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ight Arrow 55"/>
          <p:cNvSpPr/>
          <p:nvPr/>
        </p:nvSpPr>
        <p:spPr>
          <a:xfrm>
            <a:off x="5636028" y="4114800"/>
            <a:ext cx="764773" cy="76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cubes in the cover are reduced in size</a:t>
            </a:r>
            <a:r>
              <a:rPr lang="en-IN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implicant</a:t>
            </a:r>
            <a:r>
              <a:rPr lang="en-US" dirty="0" smtClean="0"/>
              <a:t> is reduced to a smaller one that is contained in.</a:t>
            </a:r>
          </a:p>
          <a:p>
            <a:r>
              <a:rPr lang="en-US" dirty="0" smtClean="0"/>
              <a:t>Reduced one and the remaining one are still cover the ON-set.</a:t>
            </a:r>
          </a:p>
          <a:p>
            <a:r>
              <a:rPr lang="en-US" dirty="0" smtClean="0"/>
              <a:t>Might exist another cover with fewer terms of fewer literals.</a:t>
            </a:r>
          </a:p>
          <a:p>
            <a:r>
              <a:rPr lang="en-US" dirty="0" smtClean="0"/>
              <a:t>This allow the newly formed cubes to expand in the different direction</a:t>
            </a:r>
          </a:p>
          <a:p>
            <a:r>
              <a:rPr lang="en-US" dirty="0" smtClean="0"/>
              <a:t>New larger cube can possibly be obtained by exploring the new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1" y="1752601"/>
            <a:ext cx="2652485" cy="3079603"/>
            <a:chOff x="6048830" y="1752600"/>
            <a:chExt cx="2652485" cy="3079603"/>
          </a:xfrm>
        </p:grpSpPr>
        <p:grpSp>
          <p:nvGrpSpPr>
            <p:cNvPr id="5" name="Group 4"/>
            <p:cNvGrpSpPr/>
            <p:nvPr/>
          </p:nvGrpSpPr>
          <p:grpSpPr>
            <a:xfrm>
              <a:off x="6048830" y="1752600"/>
              <a:ext cx="2652485" cy="3079603"/>
              <a:chOff x="4953001" y="1861466"/>
              <a:chExt cx="3276599" cy="327756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53001" y="2143780"/>
                <a:ext cx="3276599" cy="2995255"/>
                <a:chOff x="1219201" y="2133600"/>
                <a:chExt cx="3276599" cy="2995255"/>
              </a:xfrm>
            </p:grpSpPr>
            <p:sp>
              <p:nvSpPr>
                <p:cNvPr id="9" name="Cube 8"/>
                <p:cNvSpPr/>
                <p:nvPr/>
              </p:nvSpPr>
              <p:spPr>
                <a:xfrm>
                  <a:off x="1981200" y="2286000"/>
                  <a:ext cx="2362200" cy="2286000"/>
                </a:xfrm>
                <a:prstGeom prst="cub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1753394" y="3124200"/>
                  <a:ext cx="1675606" cy="794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90800" y="3962400"/>
                  <a:ext cx="1752600" cy="1588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981200" y="3962400"/>
                  <a:ext cx="609600" cy="609600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4114800" y="3810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114800" y="2133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8288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581400" y="4343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752600" y="2590800"/>
                  <a:ext cx="2286000" cy="533400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19201" y="4495800"/>
                  <a:ext cx="762000" cy="425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000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85073" y="2362200"/>
                  <a:ext cx="724927" cy="753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101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286000" y="4724400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514600" y="4572001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 flipV="1">
                  <a:off x="1256506" y="3694906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371600" y="335280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rot="5400000" flipH="1" flipV="1">
                  <a:off x="2247900" y="4000500"/>
                  <a:ext cx="533400" cy="4572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514600" y="404878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 rot="18593105">
                <a:off x="6956668" y="2384947"/>
                <a:ext cx="1580361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 rot="18593105">
              <a:off x="7595512" y="3800345"/>
              <a:ext cx="1484907" cy="431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1" y="1752601"/>
            <a:ext cx="2652485" cy="3079603"/>
            <a:chOff x="6048830" y="1752600"/>
            <a:chExt cx="2652485" cy="307960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8830" y="1752600"/>
              <a:ext cx="2652485" cy="3079603"/>
              <a:chOff x="4953001" y="1861466"/>
              <a:chExt cx="3276599" cy="32775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953001" y="2143780"/>
                <a:ext cx="3276599" cy="2995255"/>
                <a:chOff x="1219201" y="2133600"/>
                <a:chExt cx="3276599" cy="2995255"/>
              </a:xfrm>
            </p:grpSpPr>
            <p:sp>
              <p:nvSpPr>
                <p:cNvPr id="32" name="Cube 31"/>
                <p:cNvSpPr/>
                <p:nvPr/>
              </p:nvSpPr>
              <p:spPr>
                <a:xfrm>
                  <a:off x="1981200" y="2286000"/>
                  <a:ext cx="2362200" cy="2286000"/>
                </a:xfrm>
                <a:prstGeom prst="cube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1753394" y="3124200"/>
                  <a:ext cx="1675606" cy="794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590800" y="3962400"/>
                  <a:ext cx="1752600" cy="1588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1981200" y="3962400"/>
                  <a:ext cx="609600" cy="609600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4114800" y="3810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5814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114800" y="2133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828800" y="26670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581400" y="43434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219201" y="4495800"/>
                  <a:ext cx="762000" cy="425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000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085073" y="2362200"/>
                  <a:ext cx="724927" cy="753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101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286000" y="4724400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514600" y="4572001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rot="5400000" flipH="1" flipV="1">
                  <a:off x="1256506" y="3694906"/>
                  <a:ext cx="838200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1371600" y="335280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rot="5400000" flipH="1" flipV="1">
                  <a:off x="2247900" y="4000500"/>
                  <a:ext cx="533400" cy="4572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2514600" y="4048780"/>
                  <a:ext cx="304800" cy="55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 rot="18593105">
                <a:off x="6956668" y="2384947"/>
                <a:ext cx="1580361" cy="5334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8593105">
              <a:off x="7595512" y="3800345"/>
              <a:ext cx="1484907" cy="431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34516" y="2017863"/>
            <a:ext cx="2652485" cy="2814341"/>
            <a:chOff x="1219201" y="2133600"/>
            <a:chExt cx="3276599" cy="2995255"/>
          </a:xfrm>
        </p:grpSpPr>
        <p:sp>
          <p:nvSpPr>
            <p:cNvPr id="55" name="Cube 54"/>
            <p:cNvSpPr/>
            <p:nvPr/>
          </p:nvSpPr>
          <p:spPr>
            <a:xfrm>
              <a:off x="1981200" y="2286000"/>
              <a:ext cx="2362200" cy="2286000"/>
            </a:xfrm>
            <a:prstGeom prst="cub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1753394" y="3124200"/>
              <a:ext cx="1675606" cy="794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590800" y="3962400"/>
              <a:ext cx="1752600" cy="1588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981200" y="3962400"/>
              <a:ext cx="609600" cy="609600"/>
            </a:xfrm>
            <a:prstGeom prst="lin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114800" y="3810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581400" y="2667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14800" y="21336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828800" y="26670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81400" y="4343400"/>
              <a:ext cx="3810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1" y="4495800"/>
              <a:ext cx="762000" cy="42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85073" y="2362200"/>
              <a:ext cx="724927" cy="75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101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286000" y="4724400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14600" y="4572001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256506" y="3694906"/>
              <a:ext cx="8382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71600" y="3352800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2247900" y="4000500"/>
              <a:ext cx="53340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514600" y="4048780"/>
              <a:ext cx="304800" cy="55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sp>
        <p:nvSpPr>
          <p:cNvPr id="73" name="Flowchart: Data 72"/>
          <p:cNvSpPr/>
          <p:nvPr/>
        </p:nvSpPr>
        <p:spPr>
          <a:xfrm rot="5400000" flipH="1">
            <a:off x="8507059" y="2846743"/>
            <a:ext cx="2832849" cy="796965"/>
          </a:xfrm>
          <a:prstGeom prst="flowChartInputOutp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7239001" y="2895600"/>
            <a:ext cx="764773" cy="76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51268" y="2678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Reduce</a:t>
            </a:r>
          </a:p>
        </p:txBody>
      </p:sp>
      <p:sp>
        <p:nvSpPr>
          <p:cNvPr id="76" name="Right Arrow 75"/>
          <p:cNvSpPr/>
          <p:nvPr/>
        </p:nvSpPr>
        <p:spPr>
          <a:xfrm>
            <a:off x="4267201" y="2971800"/>
            <a:ext cx="764773" cy="76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90420" y="2590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13348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32" y="-76200"/>
            <a:ext cx="10363200" cy="1143000"/>
          </a:xfrm>
        </p:spPr>
        <p:txBody>
          <a:bodyPr/>
          <a:lstStyle/>
          <a:p>
            <a:r>
              <a:rPr lang="en-IN" dirty="0" smtClean="0"/>
              <a:t>ESPRESSO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1165538"/>
            <a:ext cx="10363200" cy="472440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err="1"/>
              <a:t>Forig</a:t>
            </a:r>
            <a:r>
              <a:rPr lang="en-IN" sz="1800" dirty="0"/>
              <a:t> = ON-set; /* vertices with expression TRUE */</a:t>
            </a:r>
          </a:p>
          <a:p>
            <a:pPr marL="0" indent="0">
              <a:buNone/>
            </a:pPr>
            <a:r>
              <a:rPr lang="en-IN" sz="1800" dirty="0"/>
              <a:t>R = OFF-set; /* vertices with expression FALSE */</a:t>
            </a:r>
          </a:p>
          <a:p>
            <a:pPr marL="0" indent="0">
              <a:buNone/>
            </a:pPr>
            <a:r>
              <a:rPr lang="en-IN" sz="1800" dirty="0"/>
              <a:t>D = DC-set; /* vertices with expression DC */</a:t>
            </a:r>
          </a:p>
          <a:p>
            <a:pPr marL="0" indent="0">
              <a:buNone/>
            </a:pPr>
            <a:r>
              <a:rPr lang="en-IN" sz="1800" dirty="0"/>
              <a:t>F = expand(</a:t>
            </a:r>
            <a:r>
              <a:rPr lang="en-IN" sz="1800" dirty="0" err="1"/>
              <a:t>Forig</a:t>
            </a:r>
            <a:r>
              <a:rPr lang="en-IN" sz="1800" dirty="0"/>
              <a:t>, R); /* expand cubes against OFF-set */</a:t>
            </a:r>
          </a:p>
          <a:p>
            <a:pPr marL="0" indent="0">
              <a:buNone/>
            </a:pPr>
            <a:r>
              <a:rPr lang="en-IN" sz="1800" dirty="0"/>
              <a:t>F = irredundant(F, D); /* remove redundant cubes */</a:t>
            </a:r>
          </a:p>
          <a:p>
            <a:pPr marL="0" indent="0">
              <a:buNone/>
            </a:pPr>
            <a:r>
              <a:rPr lang="en-IN" sz="1800" dirty="0"/>
              <a:t>do {</a:t>
            </a:r>
          </a:p>
          <a:p>
            <a:pPr marL="0" indent="0">
              <a:buNone/>
            </a:pPr>
            <a:r>
              <a:rPr lang="en-IN" sz="1800" dirty="0" smtClean="0"/>
              <a:t>	do </a:t>
            </a: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	F </a:t>
            </a:r>
            <a:r>
              <a:rPr lang="en-IN" sz="1800" dirty="0"/>
              <a:t>= reduce(F, D); /* shrink cubes against ON-set */</a:t>
            </a:r>
          </a:p>
          <a:p>
            <a:pPr marL="0" indent="0">
              <a:buNone/>
            </a:pPr>
            <a:r>
              <a:rPr lang="en-IN" sz="1800" dirty="0" smtClean="0"/>
              <a:t>		F </a:t>
            </a:r>
            <a:r>
              <a:rPr lang="en-IN" sz="1800" dirty="0"/>
              <a:t>= expand(F, R);</a:t>
            </a:r>
          </a:p>
          <a:p>
            <a:pPr marL="0" indent="0">
              <a:buNone/>
            </a:pPr>
            <a:r>
              <a:rPr lang="en-IN" sz="1800" dirty="0" smtClean="0"/>
              <a:t>		F </a:t>
            </a:r>
            <a:r>
              <a:rPr lang="en-IN" sz="1800" dirty="0"/>
              <a:t>= irredundant(F, D);</a:t>
            </a:r>
          </a:p>
          <a:p>
            <a:pPr marL="0" indent="0">
              <a:buNone/>
            </a:pPr>
            <a:r>
              <a:rPr lang="en-IN" sz="1800" dirty="0" smtClean="0"/>
              <a:t>	} </a:t>
            </a:r>
            <a:r>
              <a:rPr lang="en-IN" sz="1800" dirty="0"/>
              <a:t>until cost is “stable”;</a:t>
            </a:r>
          </a:p>
          <a:p>
            <a:pPr marL="0" indent="0">
              <a:buNone/>
            </a:pPr>
            <a:r>
              <a:rPr lang="en-IN" sz="1800" dirty="0" smtClean="0"/>
              <a:t>	/* </a:t>
            </a:r>
            <a:r>
              <a:rPr lang="en-IN" sz="1800" dirty="0"/>
              <a:t>perturb solution */</a:t>
            </a:r>
          </a:p>
          <a:p>
            <a:pPr marL="0" indent="0">
              <a:buNone/>
            </a:pPr>
            <a:r>
              <a:rPr lang="en-IN" sz="1800" dirty="0" smtClean="0"/>
              <a:t>	G </a:t>
            </a:r>
            <a:r>
              <a:rPr lang="en-IN" sz="1800" dirty="0"/>
              <a:t>= </a:t>
            </a:r>
            <a:r>
              <a:rPr lang="en-IN" sz="1800" dirty="0" err="1"/>
              <a:t>reduce_gasp</a:t>
            </a:r>
            <a:r>
              <a:rPr lang="en-IN" sz="1800" dirty="0"/>
              <a:t>(F, D); /* add cubes that can be reduced */</a:t>
            </a:r>
          </a:p>
          <a:p>
            <a:pPr marL="0" indent="0">
              <a:buNone/>
            </a:pPr>
            <a:r>
              <a:rPr lang="en-IN" sz="1800" dirty="0" smtClean="0"/>
              <a:t>	G </a:t>
            </a:r>
            <a:r>
              <a:rPr lang="en-IN" sz="1800" dirty="0"/>
              <a:t>= </a:t>
            </a:r>
            <a:r>
              <a:rPr lang="en-IN" sz="1800" dirty="0" err="1"/>
              <a:t>expand_gasp</a:t>
            </a:r>
            <a:r>
              <a:rPr lang="en-IN" sz="1800" dirty="0"/>
              <a:t>(G, R); /* expand cubes that cover another */</a:t>
            </a:r>
          </a:p>
          <a:p>
            <a:pPr marL="0" indent="0">
              <a:buNone/>
            </a:pPr>
            <a:r>
              <a:rPr lang="en-IN" sz="1800" dirty="0" smtClean="0"/>
              <a:t>	F </a:t>
            </a:r>
            <a:r>
              <a:rPr lang="en-IN" sz="1800" dirty="0"/>
              <a:t>= irredundant(F+G, D);</a:t>
            </a:r>
          </a:p>
          <a:p>
            <a:pPr marL="0" indent="0">
              <a:buNone/>
            </a:pPr>
            <a:r>
              <a:rPr lang="en-IN" sz="1800" dirty="0" smtClean="0"/>
              <a:t>} </a:t>
            </a:r>
            <a:r>
              <a:rPr lang="en-IN" sz="1800" dirty="0"/>
              <a:t>until time is up;</a:t>
            </a:r>
          </a:p>
          <a:p>
            <a:pPr marL="0" indent="0">
              <a:buNone/>
            </a:pPr>
            <a:r>
              <a:rPr lang="en-IN" sz="1800" dirty="0"/>
              <a:t>ok = verify(F, </a:t>
            </a:r>
            <a:r>
              <a:rPr lang="en-IN" sz="1800" dirty="0" err="1"/>
              <a:t>Forig</a:t>
            </a:r>
            <a:r>
              <a:rPr lang="en-IN" sz="1800" dirty="0"/>
              <a:t>, D); /* check that result is correct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3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Reduce_gasp</a:t>
            </a:r>
            <a:r>
              <a:rPr lang="en-IN" dirty="0" smtClean="0"/>
              <a:t> and </a:t>
            </a:r>
            <a:r>
              <a:rPr lang="en-IN" dirty="0" err="1" smtClean="0"/>
              <a:t>expand_gasp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Reduce_gasp</a:t>
            </a:r>
            <a:r>
              <a:rPr lang="en-IN" dirty="0" smtClean="0"/>
              <a:t>:</a:t>
            </a:r>
          </a:p>
          <a:p>
            <a:r>
              <a:rPr lang="en-IN" dirty="0" smtClean="0"/>
              <a:t>For each cube in F, add those sub-cubes of cubes that are not covered by other cubes</a:t>
            </a:r>
          </a:p>
          <a:p>
            <a:r>
              <a:rPr lang="en-IN" dirty="0" smtClean="0"/>
              <a:t>It uses D to ensure that new sub-cubes are not produces for just some DC nodes.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Expand_gasp</a:t>
            </a:r>
            <a:r>
              <a:rPr lang="en-IN" dirty="0" smtClean="0"/>
              <a:t> </a:t>
            </a:r>
          </a:p>
          <a:p>
            <a:r>
              <a:rPr lang="en-IN" dirty="0" smtClean="0"/>
              <a:t>Expand </a:t>
            </a:r>
            <a:r>
              <a:rPr lang="en-IN" dirty="0" err="1"/>
              <a:t>subcubes</a:t>
            </a:r>
            <a:r>
              <a:rPr lang="en-IN" dirty="0"/>
              <a:t> and add them if they cover another cube. </a:t>
            </a:r>
            <a:endParaRPr lang="en-IN" dirty="0" smtClean="0"/>
          </a:p>
          <a:p>
            <a:r>
              <a:rPr lang="en-IN" dirty="0" smtClean="0"/>
              <a:t>Later </a:t>
            </a:r>
            <a:r>
              <a:rPr lang="en-IN" dirty="0"/>
              <a:t>use “irredundant” to discard redundant cubes.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6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873" y="431963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Two-level vs Multi-level Logic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53282" name="Object 2"/>
          <p:cNvGraphicFramePr>
            <a:graphicFrameLocks noChangeAspect="1"/>
          </p:cNvGraphicFramePr>
          <p:nvPr/>
        </p:nvGraphicFramePr>
        <p:xfrm>
          <a:off x="1828800" y="6324601"/>
          <a:ext cx="8610600" cy="3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3" imgW="5478811" imgH="205612" progId="Word.Document.12">
                  <p:embed/>
                </p:oleObj>
              </mc:Choice>
              <mc:Fallback>
                <p:oleObj name="Document" r:id="rId3" imgW="5478811" imgH="2056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324601"/>
                        <a:ext cx="8610600" cy="3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>
            <p:extLst/>
          </p:nvPr>
        </p:nvGraphicFramePr>
        <p:xfrm>
          <a:off x="1616366" y="1447801"/>
          <a:ext cx="8442034" cy="462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SmartDraw" r:id="rId5" imgW="11417808" imgH="6254496" progId="SmartDraw.2">
                  <p:embed/>
                </p:oleObj>
              </mc:Choice>
              <mc:Fallback>
                <p:oleObj name="SmartDraw" r:id="rId5" imgW="11417808" imgH="625449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366" y="1447801"/>
                        <a:ext cx="8442034" cy="4629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633662"/>
            <a:ext cx="5181600" cy="2200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8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example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495425"/>
            <a:ext cx="6038850" cy="3867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8079" y="53779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Cost stable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74119"/>
            <a:ext cx="5411740" cy="39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ESPRESSO 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successively generates new covers until no further improvement is possible. </a:t>
            </a:r>
          </a:p>
          <a:p>
            <a:r>
              <a:rPr lang="en-IN" dirty="0" smtClean="0"/>
              <a:t>Produces </a:t>
            </a:r>
            <a:r>
              <a:rPr lang="en-IN" dirty="0"/>
              <a:t>near-optimal solutions. </a:t>
            </a:r>
          </a:p>
          <a:p>
            <a:r>
              <a:rPr lang="en-IN" dirty="0" smtClean="0"/>
              <a:t>Used </a:t>
            </a:r>
            <a:r>
              <a:rPr lang="en-IN" dirty="0"/>
              <a:t>for PLA minimization, or as a sub-function in multilevel logic minimization. </a:t>
            </a:r>
          </a:p>
          <a:p>
            <a:r>
              <a:rPr lang="en-IN" dirty="0" smtClean="0"/>
              <a:t>Can </a:t>
            </a:r>
            <a:r>
              <a:rPr lang="en-IN" dirty="0"/>
              <a:t>process very large circuits. – 10,000 literals, 100 inputs, 100 </a:t>
            </a:r>
            <a:r>
              <a:rPr lang="en-IN" dirty="0" smtClean="0"/>
              <a:t>outputs</a:t>
            </a:r>
          </a:p>
          <a:p>
            <a:r>
              <a:rPr lang="en-IN" dirty="0" smtClean="0"/>
              <a:t>Less </a:t>
            </a:r>
            <a:r>
              <a:rPr lang="en-IN" dirty="0"/>
              <a:t>than 15 minutes on a high-speed </a:t>
            </a:r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5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4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1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F5FEAC-622F-4D91-96EF-2A90F09EB938}" type="slidenum">
              <a:rPr lang="en-US" altLang="en-US"/>
              <a:pPr/>
              <a:t>3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altLang="en-US"/>
              <a:t>The Boolean Space </a:t>
            </a:r>
            <a:r>
              <a:rPr lang="en-US" altLang="en-US" i="1"/>
              <a:t>B</a:t>
            </a:r>
            <a:r>
              <a:rPr lang="en-US" altLang="en-US" i="1" baseline="50000"/>
              <a:t>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i="1"/>
              <a:t>B = { 0,1},    B</a:t>
            </a:r>
            <a:r>
              <a:rPr lang="en-US" altLang="en-US" sz="2000" i="1" baseline="50000"/>
              <a:t>2</a:t>
            </a:r>
            <a:r>
              <a:rPr lang="en-US" altLang="en-US" sz="2000" i="1"/>
              <a:t> = {0,1} X {0,1} = {00, 01, 10, 11}</a:t>
            </a:r>
            <a:r>
              <a:rPr lang="en-US" altLang="en-US" sz="2000" b="1" i="1"/>
              <a:t> </a:t>
            </a:r>
            <a:r>
              <a:rPr lang="en-US" altLang="en-US" sz="2000" i="1"/>
              <a:t>, etc.</a:t>
            </a:r>
          </a:p>
        </p:txBody>
      </p: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2674938" y="2376488"/>
            <a:ext cx="754062" cy="366712"/>
            <a:chOff x="581" y="1536"/>
            <a:chExt cx="475" cy="231"/>
          </a:xfrm>
        </p:grpSpPr>
        <p:sp>
          <p:nvSpPr>
            <p:cNvPr id="390149" name="Rectangle 5"/>
            <p:cNvSpPr>
              <a:spLocks noChangeArrowheads="1"/>
            </p:cNvSpPr>
            <p:nvPr/>
          </p:nvSpPr>
          <p:spPr bwMode="auto">
            <a:xfrm>
              <a:off x="864" y="15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0" name="Text Box 6"/>
            <p:cNvSpPr txBox="1">
              <a:spLocks noChangeArrowheads="1"/>
            </p:cNvSpPr>
            <p:nvPr/>
          </p:nvSpPr>
          <p:spPr bwMode="auto">
            <a:xfrm>
              <a:off x="581" y="15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en-US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90151" name="Group 7"/>
          <p:cNvGrpSpPr>
            <a:grpSpLocks/>
          </p:cNvGrpSpPr>
          <p:nvPr/>
        </p:nvGrpSpPr>
        <p:grpSpPr bwMode="auto">
          <a:xfrm>
            <a:off x="2671764" y="2909888"/>
            <a:ext cx="1062037" cy="366712"/>
            <a:chOff x="579" y="1920"/>
            <a:chExt cx="669" cy="231"/>
          </a:xfrm>
        </p:grpSpPr>
        <p:sp>
          <p:nvSpPr>
            <p:cNvPr id="390152" name="Rectangle 8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3" name="Text Box 9"/>
            <p:cNvSpPr txBox="1">
              <a:spLocks noChangeArrowheads="1"/>
            </p:cNvSpPr>
            <p:nvPr/>
          </p:nvSpPr>
          <p:spPr bwMode="auto">
            <a:xfrm>
              <a:off x="579" y="1920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en-US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0154" name="Rectangle 10"/>
            <p:cNvSpPr>
              <a:spLocks noChangeArrowheads="1"/>
            </p:cNvSpPr>
            <p:nvPr/>
          </p:nvSpPr>
          <p:spPr bwMode="auto">
            <a:xfrm>
              <a:off x="1056" y="192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55" name="Group 11"/>
          <p:cNvGrpSpPr>
            <a:grpSpLocks/>
          </p:cNvGrpSpPr>
          <p:nvPr/>
        </p:nvGrpSpPr>
        <p:grpSpPr bwMode="auto">
          <a:xfrm>
            <a:off x="2670176" y="3411539"/>
            <a:ext cx="1063625" cy="631825"/>
            <a:chOff x="578" y="2236"/>
            <a:chExt cx="670" cy="398"/>
          </a:xfrm>
        </p:grpSpPr>
        <p:sp>
          <p:nvSpPr>
            <p:cNvPr id="390156" name="Text Box 12"/>
            <p:cNvSpPr txBox="1">
              <a:spLocks noChangeArrowheads="1"/>
            </p:cNvSpPr>
            <p:nvPr/>
          </p:nvSpPr>
          <p:spPr bwMode="auto">
            <a:xfrm>
              <a:off x="578" y="223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en-US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0157" name="Rectangle 13"/>
            <p:cNvSpPr>
              <a:spLocks noChangeArrowheads="1"/>
            </p:cNvSpPr>
            <p:nvPr/>
          </p:nvSpPr>
          <p:spPr bwMode="auto">
            <a:xfrm>
              <a:off x="864" y="22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8" name="Rectangle 14"/>
            <p:cNvSpPr>
              <a:spLocks noChangeArrowheads="1"/>
            </p:cNvSpPr>
            <p:nvPr/>
          </p:nvSpPr>
          <p:spPr bwMode="auto">
            <a:xfrm>
              <a:off x="1055" y="22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9" name="Rectangle 15"/>
            <p:cNvSpPr>
              <a:spLocks noChangeArrowheads="1"/>
            </p:cNvSpPr>
            <p:nvPr/>
          </p:nvSpPr>
          <p:spPr bwMode="auto">
            <a:xfrm>
              <a:off x="864" y="2441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0" name="Rectangle 16"/>
            <p:cNvSpPr>
              <a:spLocks noChangeArrowheads="1"/>
            </p:cNvSpPr>
            <p:nvPr/>
          </p:nvSpPr>
          <p:spPr bwMode="auto">
            <a:xfrm>
              <a:off x="1056" y="244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2574925" y="1752601"/>
            <a:ext cx="204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>
                <a:solidFill>
                  <a:srgbClr val="000066"/>
                </a:solidFill>
              </a:rPr>
              <a:t>Karnaugh Maps: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5105401" y="1752601"/>
            <a:ext cx="210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000066"/>
                </a:solidFill>
              </a:rPr>
              <a:t>Boolean Spaces:</a:t>
            </a:r>
          </a:p>
        </p:txBody>
      </p:sp>
      <p:sp>
        <p:nvSpPr>
          <p:cNvPr id="390163" name="Oval 19"/>
          <p:cNvSpPr>
            <a:spLocks noChangeArrowheads="1"/>
          </p:cNvSpPr>
          <p:nvPr/>
        </p:nvSpPr>
        <p:spPr bwMode="auto">
          <a:xfrm>
            <a:off x="5715000" y="2452688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0164" name="Group 20"/>
          <p:cNvGrpSpPr>
            <a:grpSpLocks/>
          </p:cNvGrpSpPr>
          <p:nvPr/>
        </p:nvGrpSpPr>
        <p:grpSpPr bwMode="auto">
          <a:xfrm>
            <a:off x="5334000" y="3062289"/>
            <a:ext cx="769938" cy="236537"/>
            <a:chOff x="2544" y="1835"/>
            <a:chExt cx="485" cy="149"/>
          </a:xfrm>
        </p:grpSpPr>
        <p:sp>
          <p:nvSpPr>
            <p:cNvPr id="390165" name="Oval 21"/>
            <p:cNvSpPr>
              <a:spLocks noChangeArrowheads="1"/>
            </p:cNvSpPr>
            <p:nvPr/>
          </p:nvSpPr>
          <p:spPr bwMode="auto">
            <a:xfrm>
              <a:off x="2544" y="183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6" name="Oval 22"/>
            <p:cNvSpPr>
              <a:spLocks noChangeArrowheads="1"/>
            </p:cNvSpPr>
            <p:nvPr/>
          </p:nvSpPr>
          <p:spPr bwMode="auto">
            <a:xfrm>
              <a:off x="2885" y="184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7" name="Line 23"/>
            <p:cNvSpPr>
              <a:spLocks noChangeShapeType="1"/>
            </p:cNvSpPr>
            <p:nvPr/>
          </p:nvSpPr>
          <p:spPr bwMode="auto">
            <a:xfrm>
              <a:off x="2640" y="191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68" name="Group 24"/>
          <p:cNvGrpSpPr>
            <a:grpSpLocks/>
          </p:cNvGrpSpPr>
          <p:nvPr/>
        </p:nvGrpSpPr>
        <p:grpSpPr bwMode="auto">
          <a:xfrm>
            <a:off x="6248400" y="3443288"/>
            <a:ext cx="769938" cy="685800"/>
            <a:chOff x="2544" y="2160"/>
            <a:chExt cx="485" cy="432"/>
          </a:xfrm>
        </p:grpSpPr>
        <p:sp>
          <p:nvSpPr>
            <p:cNvPr id="390169" name="Oval 25"/>
            <p:cNvSpPr>
              <a:spLocks noChangeArrowheads="1"/>
            </p:cNvSpPr>
            <p:nvPr/>
          </p:nvSpPr>
          <p:spPr bwMode="auto">
            <a:xfrm>
              <a:off x="2544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0" name="Oval 26"/>
            <p:cNvSpPr>
              <a:spLocks noChangeArrowheads="1"/>
            </p:cNvSpPr>
            <p:nvPr/>
          </p:nvSpPr>
          <p:spPr bwMode="auto">
            <a:xfrm>
              <a:off x="2885" y="216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>
              <a:off x="2640" y="223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2" name="Oval 28"/>
            <p:cNvSpPr>
              <a:spLocks noChangeArrowheads="1"/>
            </p:cNvSpPr>
            <p:nvPr/>
          </p:nvSpPr>
          <p:spPr bwMode="auto">
            <a:xfrm>
              <a:off x="2544" y="2443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3" name="Oval 29"/>
            <p:cNvSpPr>
              <a:spLocks noChangeArrowheads="1"/>
            </p:cNvSpPr>
            <p:nvPr/>
          </p:nvSpPr>
          <p:spPr bwMode="auto">
            <a:xfrm>
              <a:off x="2885" y="244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4" name="Line 30"/>
            <p:cNvSpPr>
              <a:spLocks noChangeShapeType="1"/>
            </p:cNvSpPr>
            <p:nvPr/>
          </p:nvSpPr>
          <p:spPr bwMode="auto">
            <a:xfrm>
              <a:off x="2640" y="252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5" name="Line 31"/>
            <p:cNvSpPr>
              <a:spLocks noChangeShapeType="1"/>
            </p:cNvSpPr>
            <p:nvPr/>
          </p:nvSpPr>
          <p:spPr bwMode="auto">
            <a:xfrm>
              <a:off x="2620" y="2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6" name="Line 32"/>
            <p:cNvSpPr>
              <a:spLocks noChangeShapeType="1"/>
            </p:cNvSpPr>
            <p:nvPr/>
          </p:nvSpPr>
          <p:spPr bwMode="auto">
            <a:xfrm>
              <a:off x="2962" y="2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77" name="Group 33"/>
          <p:cNvGrpSpPr>
            <a:grpSpLocks/>
          </p:cNvGrpSpPr>
          <p:nvPr/>
        </p:nvGrpSpPr>
        <p:grpSpPr bwMode="auto">
          <a:xfrm>
            <a:off x="4800600" y="3976688"/>
            <a:ext cx="1074738" cy="990600"/>
            <a:chOff x="3259" y="2400"/>
            <a:chExt cx="677" cy="624"/>
          </a:xfrm>
        </p:grpSpPr>
        <p:sp>
          <p:nvSpPr>
            <p:cNvPr id="390178" name="Oval 34"/>
            <p:cNvSpPr>
              <a:spLocks noChangeArrowheads="1"/>
            </p:cNvSpPr>
            <p:nvPr/>
          </p:nvSpPr>
          <p:spPr bwMode="auto">
            <a:xfrm>
              <a:off x="3259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9" name="Oval 35"/>
            <p:cNvSpPr>
              <a:spLocks noChangeArrowheads="1"/>
            </p:cNvSpPr>
            <p:nvPr/>
          </p:nvSpPr>
          <p:spPr bwMode="auto">
            <a:xfrm>
              <a:off x="3600" y="2597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0" name="Line 36"/>
            <p:cNvSpPr>
              <a:spLocks noChangeShapeType="1"/>
            </p:cNvSpPr>
            <p:nvPr/>
          </p:nvSpPr>
          <p:spPr bwMode="auto">
            <a:xfrm>
              <a:off x="3355" y="267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1" name="Oval 37"/>
            <p:cNvSpPr>
              <a:spLocks noChangeArrowheads="1"/>
            </p:cNvSpPr>
            <p:nvPr/>
          </p:nvSpPr>
          <p:spPr bwMode="auto">
            <a:xfrm>
              <a:off x="3259" y="287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2" name="Oval 38"/>
            <p:cNvSpPr>
              <a:spLocks noChangeArrowheads="1"/>
            </p:cNvSpPr>
            <p:nvPr/>
          </p:nvSpPr>
          <p:spPr bwMode="auto">
            <a:xfrm>
              <a:off x="3600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>
              <a:off x="3355" y="295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4" name="Line 40"/>
            <p:cNvSpPr>
              <a:spLocks noChangeShapeType="1"/>
            </p:cNvSpPr>
            <p:nvPr/>
          </p:nvSpPr>
          <p:spPr bwMode="auto">
            <a:xfrm>
              <a:off x="3335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5" name="Line 41"/>
            <p:cNvSpPr>
              <a:spLocks noChangeShapeType="1"/>
            </p:cNvSpPr>
            <p:nvPr/>
          </p:nvSpPr>
          <p:spPr bwMode="auto">
            <a:xfrm>
              <a:off x="3677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6" name="Oval 42"/>
            <p:cNvSpPr>
              <a:spLocks noChangeArrowheads="1"/>
            </p:cNvSpPr>
            <p:nvPr/>
          </p:nvSpPr>
          <p:spPr bwMode="auto">
            <a:xfrm>
              <a:off x="3451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7" name="Oval 43"/>
            <p:cNvSpPr>
              <a:spLocks noChangeArrowheads="1"/>
            </p:cNvSpPr>
            <p:nvPr/>
          </p:nvSpPr>
          <p:spPr bwMode="auto">
            <a:xfrm>
              <a:off x="3792" y="240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8" name="Line 44"/>
            <p:cNvSpPr>
              <a:spLocks noChangeShapeType="1"/>
            </p:cNvSpPr>
            <p:nvPr/>
          </p:nvSpPr>
          <p:spPr bwMode="auto">
            <a:xfrm>
              <a:off x="3547" y="247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9" name="Oval 45"/>
            <p:cNvSpPr>
              <a:spLocks noChangeArrowheads="1"/>
            </p:cNvSpPr>
            <p:nvPr/>
          </p:nvSpPr>
          <p:spPr bwMode="auto">
            <a:xfrm>
              <a:off x="3451" y="2683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0" name="Oval 46"/>
            <p:cNvSpPr>
              <a:spLocks noChangeArrowheads="1"/>
            </p:cNvSpPr>
            <p:nvPr/>
          </p:nvSpPr>
          <p:spPr bwMode="auto">
            <a:xfrm>
              <a:off x="3792" y="2688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3547" y="276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2" name="Line 48"/>
            <p:cNvSpPr>
              <a:spLocks noChangeShapeType="1"/>
            </p:cNvSpPr>
            <p:nvPr/>
          </p:nvSpPr>
          <p:spPr bwMode="auto">
            <a:xfrm>
              <a:off x="3527" y="249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3" name="Line 49"/>
            <p:cNvSpPr>
              <a:spLocks noChangeShapeType="1"/>
            </p:cNvSpPr>
            <p:nvPr/>
          </p:nvSpPr>
          <p:spPr bwMode="auto">
            <a:xfrm>
              <a:off x="3869" y="249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4" name="Line 50"/>
            <p:cNvSpPr>
              <a:spLocks noChangeShapeType="1"/>
            </p:cNvSpPr>
            <p:nvPr/>
          </p:nvSpPr>
          <p:spPr bwMode="auto">
            <a:xfrm flipV="1">
              <a:off x="3360" y="2489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5" name="Line 51"/>
            <p:cNvSpPr>
              <a:spLocks noChangeShapeType="1"/>
            </p:cNvSpPr>
            <p:nvPr/>
          </p:nvSpPr>
          <p:spPr bwMode="auto">
            <a:xfrm flipV="1">
              <a:off x="3696" y="249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6" name="Line 52"/>
            <p:cNvSpPr>
              <a:spLocks noChangeShapeType="1"/>
            </p:cNvSpPr>
            <p:nvPr/>
          </p:nvSpPr>
          <p:spPr bwMode="auto">
            <a:xfrm flipV="1">
              <a:off x="3696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7" name="Line 53"/>
            <p:cNvSpPr>
              <a:spLocks noChangeShapeType="1"/>
            </p:cNvSpPr>
            <p:nvPr/>
          </p:nvSpPr>
          <p:spPr bwMode="auto">
            <a:xfrm flipV="1">
              <a:off x="3360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2665414" y="4205288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en-US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90199" name="Group 55"/>
          <p:cNvGrpSpPr>
            <a:grpSpLocks/>
          </p:cNvGrpSpPr>
          <p:nvPr/>
        </p:nvGrpSpPr>
        <p:grpSpPr bwMode="auto">
          <a:xfrm>
            <a:off x="3121026" y="4227513"/>
            <a:ext cx="1211263" cy="609600"/>
            <a:chOff x="862" y="2750"/>
            <a:chExt cx="763" cy="384"/>
          </a:xfrm>
        </p:grpSpPr>
        <p:sp>
          <p:nvSpPr>
            <p:cNvPr id="390200" name="Rectangle 56"/>
            <p:cNvSpPr>
              <a:spLocks noChangeArrowheads="1"/>
            </p:cNvSpPr>
            <p:nvPr/>
          </p:nvSpPr>
          <p:spPr bwMode="auto">
            <a:xfrm>
              <a:off x="866" y="27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1" name="Rectangle 57"/>
            <p:cNvSpPr>
              <a:spLocks noChangeArrowheads="1"/>
            </p:cNvSpPr>
            <p:nvPr/>
          </p:nvSpPr>
          <p:spPr bwMode="auto">
            <a:xfrm>
              <a:off x="1053" y="27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2" name="Rectangle 58"/>
            <p:cNvSpPr>
              <a:spLocks noChangeArrowheads="1"/>
            </p:cNvSpPr>
            <p:nvPr/>
          </p:nvSpPr>
          <p:spPr bwMode="auto">
            <a:xfrm>
              <a:off x="862" y="2941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3" name="Rectangle 59"/>
            <p:cNvSpPr>
              <a:spLocks noChangeArrowheads="1"/>
            </p:cNvSpPr>
            <p:nvPr/>
          </p:nvSpPr>
          <p:spPr bwMode="auto">
            <a:xfrm>
              <a:off x="1054" y="294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4" name="Rectangle 60"/>
            <p:cNvSpPr>
              <a:spLocks noChangeArrowheads="1"/>
            </p:cNvSpPr>
            <p:nvPr/>
          </p:nvSpPr>
          <p:spPr bwMode="auto">
            <a:xfrm>
              <a:off x="1245" y="27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5" name="Rectangle 61"/>
            <p:cNvSpPr>
              <a:spLocks noChangeArrowheads="1"/>
            </p:cNvSpPr>
            <p:nvPr/>
          </p:nvSpPr>
          <p:spPr bwMode="auto">
            <a:xfrm>
              <a:off x="1432" y="275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6" name="Rectangle 62"/>
            <p:cNvSpPr>
              <a:spLocks noChangeArrowheads="1"/>
            </p:cNvSpPr>
            <p:nvPr/>
          </p:nvSpPr>
          <p:spPr bwMode="auto">
            <a:xfrm>
              <a:off x="1248" y="2941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7" name="Rectangle 63"/>
            <p:cNvSpPr>
              <a:spLocks noChangeArrowheads="1"/>
            </p:cNvSpPr>
            <p:nvPr/>
          </p:nvSpPr>
          <p:spPr bwMode="auto">
            <a:xfrm>
              <a:off x="1433" y="294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208" name="AutoShape 64"/>
          <p:cNvSpPr>
            <a:spLocks noChangeArrowheads="1"/>
          </p:cNvSpPr>
          <p:nvPr/>
        </p:nvSpPr>
        <p:spPr bwMode="auto">
          <a:xfrm>
            <a:off x="3886200" y="4106863"/>
            <a:ext cx="304800" cy="76200"/>
          </a:xfrm>
          <a:prstGeom prst="curvedDownArrow">
            <a:avLst>
              <a:gd name="adj1" fmla="val 80000"/>
              <a:gd name="adj2" fmla="val 160000"/>
              <a:gd name="adj3" fmla="val 33333"/>
            </a:avLst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0209" name="Group 65"/>
          <p:cNvGrpSpPr>
            <a:grpSpLocks/>
          </p:cNvGrpSpPr>
          <p:nvPr/>
        </p:nvGrpSpPr>
        <p:grpSpPr bwMode="auto">
          <a:xfrm>
            <a:off x="2667001" y="5043489"/>
            <a:ext cx="1774825" cy="1241425"/>
            <a:chOff x="576" y="3264"/>
            <a:chExt cx="1118" cy="782"/>
          </a:xfrm>
        </p:grpSpPr>
        <p:sp>
          <p:nvSpPr>
            <p:cNvPr id="390210" name="Rectangle 66"/>
            <p:cNvSpPr>
              <a:spLocks noChangeArrowheads="1"/>
            </p:cNvSpPr>
            <p:nvPr/>
          </p:nvSpPr>
          <p:spPr bwMode="auto">
            <a:xfrm>
              <a:off x="866" y="3278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1" name="Text Box 67"/>
            <p:cNvSpPr txBox="1">
              <a:spLocks noChangeArrowheads="1"/>
            </p:cNvSpPr>
            <p:nvPr/>
          </p:nvSpPr>
          <p:spPr bwMode="auto">
            <a:xfrm>
              <a:off x="576" y="326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en-US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0212" name="Rectangle 68"/>
            <p:cNvSpPr>
              <a:spLocks noChangeArrowheads="1"/>
            </p:cNvSpPr>
            <p:nvPr/>
          </p:nvSpPr>
          <p:spPr bwMode="auto">
            <a:xfrm>
              <a:off x="1053" y="3278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3" name="Rectangle 69"/>
            <p:cNvSpPr>
              <a:spLocks noChangeArrowheads="1"/>
            </p:cNvSpPr>
            <p:nvPr/>
          </p:nvSpPr>
          <p:spPr bwMode="auto">
            <a:xfrm>
              <a:off x="864" y="3469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4" name="Rectangle 70"/>
            <p:cNvSpPr>
              <a:spLocks noChangeArrowheads="1"/>
            </p:cNvSpPr>
            <p:nvPr/>
          </p:nvSpPr>
          <p:spPr bwMode="auto">
            <a:xfrm>
              <a:off x="1054" y="347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5" name="Rectangle 71"/>
            <p:cNvSpPr>
              <a:spLocks noChangeArrowheads="1"/>
            </p:cNvSpPr>
            <p:nvPr/>
          </p:nvSpPr>
          <p:spPr bwMode="auto">
            <a:xfrm>
              <a:off x="1245" y="3278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6" name="Rectangle 72"/>
            <p:cNvSpPr>
              <a:spLocks noChangeArrowheads="1"/>
            </p:cNvSpPr>
            <p:nvPr/>
          </p:nvSpPr>
          <p:spPr bwMode="auto">
            <a:xfrm>
              <a:off x="1432" y="3278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7" name="Rectangle 73"/>
            <p:cNvSpPr>
              <a:spLocks noChangeArrowheads="1"/>
            </p:cNvSpPr>
            <p:nvPr/>
          </p:nvSpPr>
          <p:spPr bwMode="auto">
            <a:xfrm>
              <a:off x="1248" y="3469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8" name="Rectangle 74"/>
            <p:cNvSpPr>
              <a:spLocks noChangeArrowheads="1"/>
            </p:cNvSpPr>
            <p:nvPr/>
          </p:nvSpPr>
          <p:spPr bwMode="auto">
            <a:xfrm>
              <a:off x="1433" y="3470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9" name="Rectangle 75"/>
            <p:cNvSpPr>
              <a:spLocks noChangeArrowheads="1"/>
            </p:cNvSpPr>
            <p:nvPr/>
          </p:nvSpPr>
          <p:spPr bwMode="auto">
            <a:xfrm>
              <a:off x="864" y="366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0" name="Rectangle 76"/>
            <p:cNvSpPr>
              <a:spLocks noChangeArrowheads="1"/>
            </p:cNvSpPr>
            <p:nvPr/>
          </p:nvSpPr>
          <p:spPr bwMode="auto">
            <a:xfrm>
              <a:off x="1055" y="366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1" name="Rectangle 77"/>
            <p:cNvSpPr>
              <a:spLocks noChangeArrowheads="1"/>
            </p:cNvSpPr>
            <p:nvPr/>
          </p:nvSpPr>
          <p:spPr bwMode="auto">
            <a:xfrm>
              <a:off x="864" y="3853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2" name="Rectangle 78"/>
            <p:cNvSpPr>
              <a:spLocks noChangeArrowheads="1"/>
            </p:cNvSpPr>
            <p:nvPr/>
          </p:nvSpPr>
          <p:spPr bwMode="auto">
            <a:xfrm>
              <a:off x="1056" y="3854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3" name="Rectangle 79"/>
            <p:cNvSpPr>
              <a:spLocks noChangeArrowheads="1"/>
            </p:cNvSpPr>
            <p:nvPr/>
          </p:nvSpPr>
          <p:spPr bwMode="auto">
            <a:xfrm>
              <a:off x="1248" y="3853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4" name="Rectangle 80"/>
            <p:cNvSpPr>
              <a:spLocks noChangeArrowheads="1"/>
            </p:cNvSpPr>
            <p:nvPr/>
          </p:nvSpPr>
          <p:spPr bwMode="auto">
            <a:xfrm>
              <a:off x="1440" y="3854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5" name="Rectangle 81"/>
            <p:cNvSpPr>
              <a:spLocks noChangeArrowheads="1"/>
            </p:cNvSpPr>
            <p:nvPr/>
          </p:nvSpPr>
          <p:spPr bwMode="auto">
            <a:xfrm>
              <a:off x="1433" y="3662"/>
              <a:ext cx="192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6" name="AutoShape 82"/>
            <p:cNvSpPr>
              <a:spLocks noChangeArrowheads="1"/>
            </p:cNvSpPr>
            <p:nvPr/>
          </p:nvSpPr>
          <p:spPr bwMode="auto">
            <a:xfrm rot="5391490">
              <a:off x="1574" y="3830"/>
              <a:ext cx="192" cy="48"/>
            </a:xfrm>
            <a:prstGeom prst="curvedDown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227" name="Group 83"/>
          <p:cNvGrpSpPr>
            <a:grpSpLocks/>
          </p:cNvGrpSpPr>
          <p:nvPr/>
        </p:nvGrpSpPr>
        <p:grpSpPr bwMode="auto">
          <a:xfrm>
            <a:off x="5943600" y="4586288"/>
            <a:ext cx="1905000" cy="1676400"/>
            <a:chOff x="3888" y="2784"/>
            <a:chExt cx="1200" cy="1056"/>
          </a:xfrm>
        </p:grpSpPr>
        <p:sp>
          <p:nvSpPr>
            <p:cNvPr id="390228" name="Oval 84"/>
            <p:cNvSpPr>
              <a:spLocks noChangeArrowheads="1"/>
            </p:cNvSpPr>
            <p:nvPr/>
          </p:nvSpPr>
          <p:spPr bwMode="auto">
            <a:xfrm>
              <a:off x="4123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9" name="Oval 85"/>
            <p:cNvSpPr>
              <a:spLocks noChangeArrowheads="1"/>
            </p:cNvSpPr>
            <p:nvPr/>
          </p:nvSpPr>
          <p:spPr bwMode="auto">
            <a:xfrm>
              <a:off x="4464" y="3269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219" y="334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1" name="Oval 87"/>
            <p:cNvSpPr>
              <a:spLocks noChangeArrowheads="1"/>
            </p:cNvSpPr>
            <p:nvPr/>
          </p:nvSpPr>
          <p:spPr bwMode="auto">
            <a:xfrm>
              <a:off x="4123" y="3547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2" name="Oval 88"/>
            <p:cNvSpPr>
              <a:spLocks noChangeArrowheads="1"/>
            </p:cNvSpPr>
            <p:nvPr/>
          </p:nvSpPr>
          <p:spPr bwMode="auto">
            <a:xfrm>
              <a:off x="4464" y="355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>
              <a:off x="4219" y="362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>
              <a:off x="4199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>
              <a:off x="4541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6" name="Oval 92"/>
            <p:cNvSpPr>
              <a:spLocks noChangeArrowheads="1"/>
            </p:cNvSpPr>
            <p:nvPr/>
          </p:nvSpPr>
          <p:spPr bwMode="auto">
            <a:xfrm>
              <a:off x="4315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7" name="Oval 93"/>
            <p:cNvSpPr>
              <a:spLocks noChangeArrowheads="1"/>
            </p:cNvSpPr>
            <p:nvPr/>
          </p:nvSpPr>
          <p:spPr bwMode="auto">
            <a:xfrm>
              <a:off x="4656" y="3077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8" name="Line 94"/>
            <p:cNvSpPr>
              <a:spLocks noChangeShapeType="1"/>
            </p:cNvSpPr>
            <p:nvPr/>
          </p:nvSpPr>
          <p:spPr bwMode="auto">
            <a:xfrm>
              <a:off x="4411" y="315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39" name="Oval 95"/>
            <p:cNvSpPr>
              <a:spLocks noChangeArrowheads="1"/>
            </p:cNvSpPr>
            <p:nvPr/>
          </p:nvSpPr>
          <p:spPr bwMode="auto">
            <a:xfrm>
              <a:off x="4315" y="3355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0" name="Oval 96"/>
            <p:cNvSpPr>
              <a:spLocks noChangeArrowheads="1"/>
            </p:cNvSpPr>
            <p:nvPr/>
          </p:nvSpPr>
          <p:spPr bwMode="auto">
            <a:xfrm>
              <a:off x="4656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>
              <a:off x="4411" y="343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2" name="Line 98"/>
            <p:cNvSpPr>
              <a:spLocks noChangeShapeType="1"/>
            </p:cNvSpPr>
            <p:nvPr/>
          </p:nvSpPr>
          <p:spPr bwMode="auto">
            <a:xfrm>
              <a:off x="4391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3" name="Line 99"/>
            <p:cNvSpPr>
              <a:spLocks noChangeShapeType="1"/>
            </p:cNvSpPr>
            <p:nvPr/>
          </p:nvSpPr>
          <p:spPr bwMode="auto">
            <a:xfrm>
              <a:off x="4733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4" name="Line 100"/>
            <p:cNvSpPr>
              <a:spLocks noChangeShapeType="1"/>
            </p:cNvSpPr>
            <p:nvPr/>
          </p:nvSpPr>
          <p:spPr bwMode="auto">
            <a:xfrm flipV="1">
              <a:off x="4224" y="316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5" name="Line 101"/>
            <p:cNvSpPr>
              <a:spLocks noChangeShapeType="1"/>
            </p:cNvSpPr>
            <p:nvPr/>
          </p:nvSpPr>
          <p:spPr bwMode="auto">
            <a:xfrm flipV="1">
              <a:off x="4560" y="31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6" name="Line 102"/>
            <p:cNvSpPr>
              <a:spLocks noChangeShapeType="1"/>
            </p:cNvSpPr>
            <p:nvPr/>
          </p:nvSpPr>
          <p:spPr bwMode="auto">
            <a:xfrm flipV="1">
              <a:off x="4560" y="345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7" name="Line 103"/>
            <p:cNvSpPr>
              <a:spLocks noChangeShapeType="1"/>
            </p:cNvSpPr>
            <p:nvPr/>
          </p:nvSpPr>
          <p:spPr bwMode="auto">
            <a:xfrm flipV="1">
              <a:off x="4224" y="3456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8" name="Oval 104"/>
            <p:cNvSpPr>
              <a:spLocks noChangeArrowheads="1"/>
            </p:cNvSpPr>
            <p:nvPr/>
          </p:nvSpPr>
          <p:spPr bwMode="auto">
            <a:xfrm>
              <a:off x="3888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49" name="Oval 105"/>
            <p:cNvSpPr>
              <a:spLocks noChangeArrowheads="1"/>
            </p:cNvSpPr>
            <p:nvPr/>
          </p:nvSpPr>
          <p:spPr bwMode="auto">
            <a:xfrm>
              <a:off x="3888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0" name="Oval 106"/>
            <p:cNvSpPr>
              <a:spLocks noChangeArrowheads="1"/>
            </p:cNvSpPr>
            <p:nvPr/>
          </p:nvSpPr>
          <p:spPr bwMode="auto">
            <a:xfrm>
              <a:off x="4656" y="3696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1" name="Oval 107"/>
            <p:cNvSpPr>
              <a:spLocks noChangeArrowheads="1"/>
            </p:cNvSpPr>
            <p:nvPr/>
          </p:nvSpPr>
          <p:spPr bwMode="auto">
            <a:xfrm>
              <a:off x="4656" y="3072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2" name="Oval 108"/>
            <p:cNvSpPr>
              <a:spLocks noChangeArrowheads="1"/>
            </p:cNvSpPr>
            <p:nvPr/>
          </p:nvSpPr>
          <p:spPr bwMode="auto">
            <a:xfrm>
              <a:off x="4224" y="278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3" name="Oval 109"/>
            <p:cNvSpPr>
              <a:spLocks noChangeArrowheads="1"/>
            </p:cNvSpPr>
            <p:nvPr/>
          </p:nvSpPr>
          <p:spPr bwMode="auto">
            <a:xfrm>
              <a:off x="4944" y="2784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4" name="Oval 110"/>
            <p:cNvSpPr>
              <a:spLocks noChangeArrowheads="1"/>
            </p:cNvSpPr>
            <p:nvPr/>
          </p:nvSpPr>
          <p:spPr bwMode="auto">
            <a:xfrm>
              <a:off x="4944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5" name="Oval 111"/>
            <p:cNvSpPr>
              <a:spLocks noChangeArrowheads="1"/>
            </p:cNvSpPr>
            <p:nvPr/>
          </p:nvSpPr>
          <p:spPr bwMode="auto">
            <a:xfrm>
              <a:off x="4224" y="33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6" name="Line 112"/>
            <p:cNvSpPr>
              <a:spLocks noChangeShapeType="1"/>
            </p:cNvSpPr>
            <p:nvPr/>
          </p:nvSpPr>
          <p:spPr bwMode="auto">
            <a:xfrm>
              <a:off x="3964" y="316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7" name="Line 113"/>
            <p:cNvSpPr>
              <a:spLocks noChangeShapeType="1"/>
            </p:cNvSpPr>
            <p:nvPr/>
          </p:nvSpPr>
          <p:spPr bwMode="auto">
            <a:xfrm>
              <a:off x="4718" y="316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8" name="Line 114"/>
            <p:cNvSpPr>
              <a:spLocks noChangeShapeType="1"/>
            </p:cNvSpPr>
            <p:nvPr/>
          </p:nvSpPr>
          <p:spPr bwMode="auto">
            <a:xfrm>
              <a:off x="5020" y="28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59" name="Line 115"/>
            <p:cNvSpPr>
              <a:spLocks noChangeShapeType="1"/>
            </p:cNvSpPr>
            <p:nvPr/>
          </p:nvSpPr>
          <p:spPr bwMode="auto">
            <a:xfrm>
              <a:off x="4293" y="28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0" name="Line 116"/>
            <p:cNvSpPr>
              <a:spLocks noChangeShapeType="1"/>
            </p:cNvSpPr>
            <p:nvPr/>
          </p:nvSpPr>
          <p:spPr bwMode="auto">
            <a:xfrm>
              <a:off x="3984" y="377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1" name="Line 117"/>
            <p:cNvSpPr>
              <a:spLocks noChangeShapeType="1"/>
            </p:cNvSpPr>
            <p:nvPr/>
          </p:nvSpPr>
          <p:spPr bwMode="auto">
            <a:xfrm>
              <a:off x="4272" y="284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2" name="Line 118"/>
            <p:cNvSpPr>
              <a:spLocks noChangeShapeType="1"/>
            </p:cNvSpPr>
            <p:nvPr/>
          </p:nvSpPr>
          <p:spPr bwMode="auto">
            <a:xfrm>
              <a:off x="3984" y="3147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3" name="Line 119"/>
            <p:cNvSpPr>
              <a:spLocks noChangeShapeType="1"/>
            </p:cNvSpPr>
            <p:nvPr/>
          </p:nvSpPr>
          <p:spPr bwMode="auto">
            <a:xfrm flipV="1">
              <a:off x="3984" y="2880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4" name="Line 120"/>
            <p:cNvSpPr>
              <a:spLocks noChangeShapeType="1"/>
            </p:cNvSpPr>
            <p:nvPr/>
          </p:nvSpPr>
          <p:spPr bwMode="auto">
            <a:xfrm flipV="1">
              <a:off x="4718" y="2880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5" name="Line 121"/>
            <p:cNvSpPr>
              <a:spLocks noChangeShapeType="1"/>
            </p:cNvSpPr>
            <p:nvPr/>
          </p:nvSpPr>
          <p:spPr bwMode="auto">
            <a:xfrm flipV="1">
              <a:off x="4718" y="3504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66" name="Line 122"/>
            <p:cNvSpPr>
              <a:spLocks noChangeShapeType="1"/>
            </p:cNvSpPr>
            <p:nvPr/>
          </p:nvSpPr>
          <p:spPr bwMode="auto">
            <a:xfrm flipV="1">
              <a:off x="3984" y="3504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6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1FFA1-7B01-4AEC-9C43-4C92FD5BEA29}" type="slidenum">
              <a:rPr lang="en-US" altLang="en-US"/>
              <a:pPr/>
              <a:t>4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8763000" y="46482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altLang="en-US"/>
              <a:t>Boolean Functions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2209800" y="1447800"/>
          <a:ext cx="5765800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3" imgW="4851360" imgH="3848040" progId="Equation.DSMT4">
                  <p:embed/>
                </p:oleObj>
              </mc:Choice>
              <mc:Fallback>
                <p:oleObj name="Equation" r:id="rId3" imgW="4851360" imgH="3848040" progId="Equation.DSMT4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5765800" cy="457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1173" name="Group 5"/>
          <p:cNvGrpSpPr>
            <a:grpSpLocks/>
          </p:cNvGrpSpPr>
          <p:nvPr/>
        </p:nvGrpSpPr>
        <p:grpSpPr bwMode="auto">
          <a:xfrm>
            <a:off x="8001000" y="1600200"/>
            <a:ext cx="990600" cy="990600"/>
            <a:chOff x="3312" y="2784"/>
            <a:chExt cx="624" cy="624"/>
          </a:xfrm>
        </p:grpSpPr>
        <p:sp>
          <p:nvSpPr>
            <p:cNvPr id="391174" name="Line 6"/>
            <p:cNvSpPr>
              <a:spLocks noChangeShapeType="1"/>
            </p:cNvSpPr>
            <p:nvPr/>
          </p:nvSpPr>
          <p:spPr bwMode="auto">
            <a:xfrm>
              <a:off x="3552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5" name="Line 7"/>
            <p:cNvSpPr>
              <a:spLocks noChangeShapeType="1"/>
            </p:cNvSpPr>
            <p:nvPr/>
          </p:nvSpPr>
          <p:spPr bwMode="auto">
            <a:xfrm>
              <a:off x="3552" y="34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6" name="Line 8"/>
            <p:cNvSpPr>
              <a:spLocks noChangeShapeType="1"/>
            </p:cNvSpPr>
            <p:nvPr/>
          </p:nvSpPr>
          <p:spPr bwMode="auto">
            <a:xfrm rot="5400000">
              <a:off x="3361" y="321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7" name="Line 9"/>
            <p:cNvSpPr>
              <a:spLocks noChangeShapeType="1"/>
            </p:cNvSpPr>
            <p:nvPr/>
          </p:nvSpPr>
          <p:spPr bwMode="auto">
            <a:xfrm rot="5400000">
              <a:off x="3744" y="321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8" name="Line 10"/>
            <p:cNvSpPr>
              <a:spLocks noChangeShapeType="1"/>
            </p:cNvSpPr>
            <p:nvPr/>
          </p:nvSpPr>
          <p:spPr bwMode="auto">
            <a:xfrm rot="5400000">
              <a:off x="3560" y="321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9" name="Line 11"/>
            <p:cNvSpPr>
              <a:spLocks noChangeShapeType="1"/>
            </p:cNvSpPr>
            <p:nvPr/>
          </p:nvSpPr>
          <p:spPr bwMode="auto">
            <a:xfrm>
              <a:off x="3552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1180" name="Object 12"/>
            <p:cNvGraphicFramePr>
              <a:graphicFrameLocks noChangeAspect="1"/>
            </p:cNvGraphicFramePr>
            <p:nvPr/>
          </p:nvGraphicFramePr>
          <p:xfrm>
            <a:off x="3312" y="3216"/>
            <a:ext cx="13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3911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16"/>
                          <a:ext cx="13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1181" name="Line 13"/>
            <p:cNvSpPr>
              <a:spLocks noChangeShapeType="1"/>
            </p:cNvSpPr>
            <p:nvPr/>
          </p:nvSpPr>
          <p:spPr bwMode="auto">
            <a:xfrm>
              <a:off x="3491" y="3237"/>
              <a:ext cx="0" cy="14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2" name="Line 14"/>
            <p:cNvSpPr>
              <a:spLocks noChangeShapeType="1"/>
            </p:cNvSpPr>
            <p:nvPr/>
          </p:nvSpPr>
          <p:spPr bwMode="auto">
            <a:xfrm>
              <a:off x="3764" y="2976"/>
              <a:ext cx="14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1183" name="Object 15"/>
            <p:cNvGraphicFramePr>
              <a:graphicFrameLocks noChangeAspect="1"/>
            </p:cNvGraphicFramePr>
            <p:nvPr/>
          </p:nvGraphicFramePr>
          <p:xfrm>
            <a:off x="3784" y="2784"/>
            <a:ext cx="151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Equation" r:id="rId7" imgW="241200" imgH="304560" progId="Equation.DSMT4">
                    <p:embed/>
                  </p:oleObj>
                </mc:Choice>
                <mc:Fallback>
                  <p:oleObj name="Equation" r:id="rId7" imgW="241200" imgH="304560" progId="Equation.DSMT4">
                    <p:embed/>
                    <p:pic>
                      <p:nvPicPr>
                        <p:cNvPr id="39118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2784"/>
                          <a:ext cx="151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84" name="Object 16"/>
            <p:cNvGraphicFramePr>
              <a:graphicFrameLocks noChangeAspect="1"/>
            </p:cNvGraphicFramePr>
            <p:nvPr/>
          </p:nvGraphicFramePr>
          <p:xfrm>
            <a:off x="3607" y="3065"/>
            <a:ext cx="10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3911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" y="3065"/>
                          <a:ext cx="10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85" name="Object 17"/>
            <p:cNvGraphicFramePr>
              <a:graphicFrameLocks noChangeAspect="1"/>
            </p:cNvGraphicFramePr>
            <p:nvPr/>
          </p:nvGraphicFramePr>
          <p:xfrm>
            <a:off x="3792" y="3237"/>
            <a:ext cx="10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6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39118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237"/>
                          <a:ext cx="10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86" name="Object 18"/>
            <p:cNvGraphicFramePr>
              <a:graphicFrameLocks noChangeAspect="1"/>
            </p:cNvGraphicFramePr>
            <p:nvPr/>
          </p:nvGraphicFramePr>
          <p:xfrm>
            <a:off x="3808" y="3069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7" name="Equation" r:id="rId12" imgW="114120" imgH="215640" progId="Equation.DSMT4">
                    <p:embed/>
                  </p:oleObj>
                </mc:Choice>
                <mc:Fallback>
                  <p:oleObj name="Equation" r:id="rId12" imgW="114120" imgH="215640" progId="Equation.DSMT4">
                    <p:embed/>
                    <p:pic>
                      <p:nvPicPr>
                        <p:cNvPr id="39118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069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1187" name="Object 19"/>
            <p:cNvGraphicFramePr>
              <a:graphicFrameLocks noChangeAspect="1"/>
            </p:cNvGraphicFramePr>
            <p:nvPr/>
          </p:nvGraphicFramePr>
          <p:xfrm>
            <a:off x="3613" y="3230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8" name="Equation" r:id="rId14" imgW="114120" imgH="215640" progId="Equation.DSMT4">
                    <p:embed/>
                  </p:oleObj>
                </mc:Choice>
                <mc:Fallback>
                  <p:oleObj name="Equation" r:id="rId14" imgW="114120" imgH="215640" progId="Equation.DSMT4">
                    <p:embed/>
                    <p:pic>
                      <p:nvPicPr>
                        <p:cNvPr id="3911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3230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1188" name="Oval 20"/>
          <p:cNvSpPr>
            <a:spLocks noChangeArrowheads="1"/>
          </p:cNvSpPr>
          <p:nvPr/>
        </p:nvSpPr>
        <p:spPr bwMode="auto">
          <a:xfrm>
            <a:off x="8686800" y="52212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89" name="Oval 21"/>
          <p:cNvSpPr>
            <a:spLocks noChangeArrowheads="1"/>
          </p:cNvSpPr>
          <p:nvPr/>
        </p:nvSpPr>
        <p:spPr bwMode="auto">
          <a:xfrm>
            <a:off x="8686800" y="457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90" name="Oval 22"/>
          <p:cNvSpPr>
            <a:spLocks noChangeArrowheads="1"/>
          </p:cNvSpPr>
          <p:nvPr/>
        </p:nvSpPr>
        <p:spPr bwMode="auto">
          <a:xfrm>
            <a:off x="93726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91" name="Oval 23"/>
          <p:cNvSpPr>
            <a:spLocks noChangeArrowheads="1"/>
          </p:cNvSpPr>
          <p:nvPr/>
        </p:nvSpPr>
        <p:spPr bwMode="auto">
          <a:xfrm>
            <a:off x="9372600" y="5257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92" name="Line 24"/>
          <p:cNvSpPr>
            <a:spLocks noChangeShapeType="1"/>
          </p:cNvSpPr>
          <p:nvPr/>
        </p:nvSpPr>
        <p:spPr bwMode="auto">
          <a:xfrm>
            <a:off x="8763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93" name="Line 25"/>
          <p:cNvSpPr>
            <a:spLocks noChangeShapeType="1"/>
          </p:cNvSpPr>
          <p:nvPr/>
        </p:nvSpPr>
        <p:spPr bwMode="auto">
          <a:xfrm flipV="1">
            <a:off x="8534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8229600" y="47609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8845550" y="5486401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/>
          </a:p>
        </p:txBody>
      </p:sp>
      <p:grpSp>
        <p:nvGrpSpPr>
          <p:cNvPr id="391196" name="Group 28"/>
          <p:cNvGrpSpPr>
            <a:grpSpLocks/>
          </p:cNvGrpSpPr>
          <p:nvPr/>
        </p:nvGrpSpPr>
        <p:grpSpPr bwMode="auto">
          <a:xfrm>
            <a:off x="7696200" y="3048000"/>
            <a:ext cx="2667000" cy="641350"/>
            <a:chOff x="3696" y="2160"/>
            <a:chExt cx="1680" cy="404"/>
          </a:xfrm>
        </p:grpSpPr>
        <p:sp>
          <p:nvSpPr>
            <p:cNvPr id="391197" name="Text Box 29"/>
            <p:cNvSpPr txBox="1">
              <a:spLocks noChangeArrowheads="1"/>
            </p:cNvSpPr>
            <p:nvPr/>
          </p:nvSpPr>
          <p:spPr bwMode="auto">
            <a:xfrm>
              <a:off x="3840" y="2160"/>
              <a:ext cx="15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/>
                <a:t>=  </a:t>
              </a:r>
              <a:r>
                <a:rPr lang="en-US" altLang="en-US" sz="1600"/>
                <a:t>on-set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1</a:t>
              </a:r>
              <a:r>
                <a:rPr lang="en-US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=  </a:t>
              </a:r>
              <a:r>
                <a:rPr lang="en-US" altLang="en-US" sz="1600"/>
                <a:t>off-set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0</a:t>
              </a:r>
              <a:r>
                <a:rPr lang="en-US" altLang="en-US" sz="1600"/>
                <a:t>)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1198" name="Oval 30"/>
            <p:cNvSpPr>
              <a:spLocks noChangeArrowheads="1"/>
            </p:cNvSpPr>
            <p:nvPr/>
          </p:nvSpPr>
          <p:spPr bwMode="auto">
            <a:xfrm>
              <a:off x="3696" y="22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99" name="Oval 31"/>
            <p:cNvSpPr>
              <a:spLocks noChangeArrowheads="1"/>
            </p:cNvSpPr>
            <p:nvPr/>
          </p:nvSpPr>
          <p:spPr bwMode="auto">
            <a:xfrm>
              <a:off x="3696" y="242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3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B9547-6132-4F04-B0B0-124077663E87}" type="slidenum">
              <a:rPr lang="en-US" altLang="en-US"/>
              <a:pPr/>
              <a:t>5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altLang="en-US"/>
              <a:t>Set of Boolean Functions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648200"/>
            <a:ext cx="7772400" cy="13716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There are </a:t>
            </a:r>
            <a:r>
              <a:rPr lang="en-US" altLang="en-US" i="1">
                <a:solidFill>
                  <a:schemeClr val="accent2"/>
                </a:solidFill>
              </a:rPr>
              <a:t>2</a:t>
            </a:r>
            <a:r>
              <a:rPr lang="en-US" altLang="en-US" i="1" baseline="30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vertices in input space </a:t>
            </a:r>
            <a:r>
              <a:rPr lang="en-US" altLang="en-US" i="1">
                <a:solidFill>
                  <a:schemeClr val="tx1"/>
                </a:solidFill>
              </a:rPr>
              <a:t>B</a:t>
            </a:r>
            <a:r>
              <a:rPr lang="en-US" altLang="en-US" i="1" baseline="30000">
                <a:solidFill>
                  <a:schemeClr val="tx1"/>
                </a:solidFill>
              </a:rPr>
              <a:t>n</a:t>
            </a:r>
          </a:p>
          <a:p>
            <a:r>
              <a:rPr lang="en-US" altLang="en-US">
                <a:solidFill>
                  <a:schemeClr val="tx1"/>
                </a:solidFill>
              </a:rPr>
              <a:t>There are </a:t>
            </a:r>
            <a:r>
              <a:rPr lang="en-US" altLang="en-US" i="1">
                <a:solidFill>
                  <a:schemeClr val="accent2"/>
                </a:solidFill>
              </a:rPr>
              <a:t>2</a:t>
            </a:r>
            <a:r>
              <a:rPr lang="en-US" altLang="en-US" i="1" baseline="30000">
                <a:solidFill>
                  <a:schemeClr val="accent2"/>
                </a:solidFill>
              </a:rPr>
              <a:t>2</a:t>
            </a:r>
            <a:r>
              <a:rPr lang="en-US" altLang="en-US" i="1" baseline="70000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distinct logic functions. 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Each subset of vertices is a distinct logic function:  </a:t>
            </a:r>
            <a:r>
              <a:rPr lang="en-US" altLang="en-US" sz="1800" i="1">
                <a:solidFill>
                  <a:schemeClr val="tx1"/>
                </a:solidFill>
              </a:rPr>
              <a:t>f</a:t>
            </a:r>
            <a:r>
              <a:rPr lang="en-US" altLang="en-US" sz="1800" i="1" baseline="30000">
                <a:solidFill>
                  <a:schemeClr val="tx1"/>
                </a:solidFill>
              </a:rPr>
              <a:t> </a:t>
            </a:r>
            <a:r>
              <a:rPr lang="en-US" altLang="en-US" sz="1800" i="1" baseline="3000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1800" i="1">
                <a:solidFill>
                  <a:schemeClr val="tx1"/>
                </a:solidFill>
              </a:rPr>
              <a:t> B</a:t>
            </a:r>
            <a:r>
              <a:rPr lang="en-US" altLang="en-US" sz="1800" i="1" baseline="30000">
                <a:solidFill>
                  <a:schemeClr val="tx1"/>
                </a:solidFill>
              </a:rPr>
              <a:t>n</a:t>
            </a:r>
            <a:endParaRPr lang="en-US" altLang="en-US" sz="1400" b="1" i="1" baseline="30000"/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3657601" y="3124200"/>
            <a:ext cx="684213" cy="687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887400" prstMaterial="legacyWireframe">
            <a:bevelT w="13500" h="13500" prst="angle"/>
            <a:bevelB w="13500" h="13500" prst="angle"/>
            <a:extrusionClr>
              <a:schemeClr val="tx2"/>
            </a:extrusionClr>
            <a:contourClr>
              <a:schemeClr val="tx2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39624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3581400" y="36972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39624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Line 9"/>
          <p:cNvSpPr>
            <a:spLocks noChangeShapeType="1"/>
          </p:cNvSpPr>
          <p:nvPr/>
        </p:nvSpPr>
        <p:spPr bwMode="auto">
          <a:xfrm>
            <a:off x="3733800" y="40020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6" name="Line 10"/>
          <p:cNvSpPr>
            <a:spLocks noChangeShapeType="1"/>
          </p:cNvSpPr>
          <p:nvPr/>
        </p:nvSpPr>
        <p:spPr bwMode="auto">
          <a:xfrm flipV="1">
            <a:off x="3429000" y="308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7" name="Line 11"/>
          <p:cNvSpPr>
            <a:spLocks noChangeShapeType="1"/>
          </p:cNvSpPr>
          <p:nvPr/>
        </p:nvSpPr>
        <p:spPr bwMode="auto">
          <a:xfrm flipV="1">
            <a:off x="4648200" y="354488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8" name="Text Box 12"/>
          <p:cNvSpPr txBox="1">
            <a:spLocks noChangeArrowheads="1"/>
          </p:cNvSpPr>
          <p:nvPr/>
        </p:nvSpPr>
        <p:spPr bwMode="auto">
          <a:xfrm>
            <a:off x="3810000" y="3925888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4724400" y="3559176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3048000" y="3200401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  <a:r>
              <a:rPr lang="en-US" altLang="en-US" baseline="-25000"/>
              <a:t>3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231" name="Oval 15"/>
          <p:cNvSpPr>
            <a:spLocks noChangeArrowheads="1"/>
          </p:cNvSpPr>
          <p:nvPr/>
        </p:nvSpPr>
        <p:spPr bwMode="auto">
          <a:xfrm>
            <a:off x="4608513" y="3392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4265613" y="36972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33" name="Oval 17"/>
          <p:cNvSpPr>
            <a:spLocks noChangeArrowheads="1"/>
          </p:cNvSpPr>
          <p:nvPr/>
        </p:nvSpPr>
        <p:spPr bwMode="auto">
          <a:xfrm>
            <a:off x="4570413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34" name="Oval 18"/>
          <p:cNvSpPr>
            <a:spLocks noChangeArrowheads="1"/>
          </p:cNvSpPr>
          <p:nvPr/>
        </p:nvSpPr>
        <p:spPr bwMode="auto">
          <a:xfrm>
            <a:off x="426561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35" name="Rectangle 19"/>
          <p:cNvSpPr>
            <a:spLocks noChangeArrowheads="1"/>
          </p:cNvSpPr>
          <p:nvPr/>
        </p:nvSpPr>
        <p:spPr bwMode="auto">
          <a:xfrm>
            <a:off x="22098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2400">
                <a:solidFill>
                  <a:srgbClr val="3333CC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Truth Table or Function Table</a:t>
            </a:r>
            <a:r>
              <a:rPr lang="en-US" altLang="en-US" sz="1800"/>
              <a:t>:</a:t>
            </a:r>
            <a:endParaRPr lang="en-US" altLang="en-US" sz="1800" b="1" baseline="30000"/>
          </a:p>
        </p:txBody>
      </p:sp>
      <p:grpSp>
        <p:nvGrpSpPr>
          <p:cNvPr id="393236" name="Group 20"/>
          <p:cNvGrpSpPr>
            <a:grpSpLocks/>
          </p:cNvGrpSpPr>
          <p:nvPr/>
        </p:nvGrpSpPr>
        <p:grpSpPr bwMode="auto">
          <a:xfrm>
            <a:off x="7620000" y="1676400"/>
            <a:ext cx="1295400" cy="2838450"/>
            <a:chOff x="2928" y="1172"/>
            <a:chExt cx="816" cy="1788"/>
          </a:xfrm>
        </p:grpSpPr>
        <p:sp>
          <p:nvSpPr>
            <p:cNvPr id="393237" name="Text Box 21"/>
            <p:cNvSpPr txBox="1">
              <a:spLocks noChangeArrowheads="1"/>
            </p:cNvSpPr>
            <p:nvPr/>
          </p:nvSpPr>
          <p:spPr bwMode="auto">
            <a:xfrm>
              <a:off x="2928" y="1172"/>
              <a:ext cx="772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i="1"/>
                <a:t>X</a:t>
              </a:r>
              <a:r>
                <a:rPr lang="en-US" altLang="en-US" i="1" baseline="-25000"/>
                <a:t>1</a:t>
              </a:r>
              <a:r>
                <a:rPr lang="en-US" altLang="en-US" i="1"/>
                <a:t>x</a:t>
              </a:r>
              <a:r>
                <a:rPr lang="en-US" altLang="en-US" i="1" baseline="-25000"/>
                <a:t>2</a:t>
              </a:r>
              <a:r>
                <a:rPr lang="en-US" altLang="en-US" i="1"/>
                <a:t>x</a:t>
              </a:r>
              <a:r>
                <a:rPr lang="en-US" altLang="en-US" i="1" baseline="-25000"/>
                <a:t>3</a:t>
              </a:r>
              <a:r>
                <a:rPr lang="en-US" altLang="en-US" i="1"/>
                <a:t>   F</a:t>
              </a:r>
              <a:endParaRPr lang="en-US" altLang="en-US" i="1" baseline="-25000"/>
            </a:p>
            <a:p>
              <a:pPr>
                <a:spcBef>
                  <a:spcPct val="0"/>
                </a:spcBef>
              </a:pPr>
              <a:endParaRPr lang="en-US" altLang="en-US" i="1"/>
            </a:p>
            <a:p>
              <a:pPr>
                <a:spcBef>
                  <a:spcPct val="0"/>
                </a:spcBef>
              </a:pPr>
              <a:r>
                <a:rPr lang="en-US" altLang="en-US"/>
                <a:t>0 0 0    	1</a:t>
              </a:r>
              <a:endParaRPr lang="en-US" altLang="en-US">
                <a:solidFill>
                  <a:schemeClr val="accent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0 0 1    	</a:t>
              </a:r>
              <a:r>
                <a:rPr lang="en-US" altLang="en-US">
                  <a:solidFill>
                    <a:schemeClr val="accent2"/>
                  </a:solidFill>
                </a:rPr>
                <a:t>0</a:t>
              </a:r>
              <a:endParaRPr lang="en-US" altLang="en-US">
                <a:solidFill>
                  <a:srgbClr val="FF99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0 1 0    	1</a:t>
              </a:r>
              <a:endParaRPr lang="en-US" altLang="en-US">
                <a:solidFill>
                  <a:schemeClr val="accent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0 1 1    	</a:t>
              </a:r>
              <a:r>
                <a:rPr lang="en-US" altLang="en-US">
                  <a:solidFill>
                    <a:schemeClr val="accent2"/>
                  </a:solidFill>
                </a:rPr>
                <a:t>0</a:t>
              </a:r>
              <a:endParaRPr lang="en-US" altLang="en-US">
                <a:solidFill>
                  <a:srgbClr val="FF99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1 0 0  </a:t>
              </a:r>
              <a:r>
                <a:rPr lang="en-US" altLang="en-US">
                  <a:sym typeface="Symbol" panose="05050102010706020507" pitchFamily="18" charset="2"/>
                </a:rPr>
                <a:t>	1</a:t>
              </a:r>
              <a:endParaRPr lang="en-US" altLang="en-US">
                <a:solidFill>
                  <a:schemeClr val="accent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1 0 1    	</a:t>
              </a:r>
              <a:r>
                <a:rPr lang="en-US" altLang="en-US">
                  <a:solidFill>
                    <a:schemeClr val="accent2"/>
                  </a:solidFill>
                </a:rPr>
                <a:t>0</a:t>
              </a:r>
              <a:endParaRPr lang="en-US" altLang="en-US">
                <a:solidFill>
                  <a:srgbClr val="FF99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1 1 0    	1</a:t>
              </a:r>
              <a:endParaRPr lang="en-US" altLang="en-US">
                <a:solidFill>
                  <a:schemeClr val="accent1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altLang="en-US"/>
                <a:t>1 1 1    	</a:t>
              </a:r>
              <a:r>
                <a:rPr lang="en-US" altLang="en-US">
                  <a:solidFill>
                    <a:schemeClr val="accent2"/>
                  </a:solidFill>
                </a:rPr>
                <a:t>0</a:t>
              </a:r>
              <a:endParaRPr lang="en-US" altLang="en-US" sz="2400">
                <a:solidFill>
                  <a:srgbClr val="FF9900"/>
                </a:solidFill>
              </a:endParaRPr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2928" y="1440"/>
              <a:ext cx="81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>
              <a:off x="3408" y="144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8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4DFA6-D700-4488-9235-BEA1135B79D0}" type="slidenum">
              <a:rPr lang="en-US" altLang="en-US"/>
              <a:pPr/>
              <a:t>6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838200"/>
          </a:xfrm>
        </p:spPr>
        <p:txBody>
          <a:bodyPr/>
          <a:lstStyle/>
          <a:p>
            <a:r>
              <a:rPr lang="en-US" altLang="en-US" sz="3200"/>
              <a:t>Representations of Boolean Functions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868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Forms </a:t>
            </a:r>
            <a:r>
              <a:rPr lang="en-US" altLang="en-US" dirty="0">
                <a:solidFill>
                  <a:schemeClr val="accent2"/>
                </a:solidFill>
              </a:rPr>
              <a:t>to represent Boolean Functions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Truth table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List of cubes: Sum of Products, Disjunctive Normal Form (DNF) 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List of conjuncts: Product of Sums, Conjunctive Normal Form (CNF)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Binary Decision Tree, Binary Decision Diagram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Boolean formula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Boolean </a:t>
            </a:r>
            <a:r>
              <a:rPr lang="en-US" altLang="en-US" dirty="0" smtClean="0">
                <a:solidFill>
                  <a:schemeClr val="tx2"/>
                </a:solidFill>
              </a:rPr>
              <a:t>network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DC8112-45D8-4AD5-8402-401B06CCBD9B}" type="slidenum">
              <a:rPr lang="en-US" altLang="en-US"/>
              <a:pPr/>
              <a:t>7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Cube</a:t>
            </a:r>
            <a:endParaRPr lang="en-US" alt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010400" cy="2895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u="sng" dirty="0">
                <a:solidFill>
                  <a:schemeClr val="tx1"/>
                </a:solidFill>
              </a:rPr>
              <a:t>cube</a:t>
            </a:r>
            <a:r>
              <a:rPr lang="en-US" altLang="en-US" sz="2000" dirty="0">
                <a:solidFill>
                  <a:schemeClr val="tx1"/>
                </a:solidFill>
              </a:rPr>
              <a:t> is defined as the product (AND) of a set of literal functions (“conjunction” of literals).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Example: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			</a:t>
            </a:r>
            <a:r>
              <a:rPr lang="en-US" altLang="en-US" sz="2000" i="1" dirty="0">
                <a:solidFill>
                  <a:schemeClr val="accent2"/>
                </a:solidFill>
              </a:rPr>
              <a:t>C = x</a:t>
            </a:r>
            <a:r>
              <a:rPr lang="en-US" altLang="en-US" sz="20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000" i="1" dirty="0">
                <a:solidFill>
                  <a:schemeClr val="accent2"/>
                </a:solidFill>
              </a:rPr>
              <a:t>x’</a:t>
            </a:r>
            <a:r>
              <a:rPr lang="en-US" altLang="en-US" sz="20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000" i="1" dirty="0">
                <a:solidFill>
                  <a:schemeClr val="accent2"/>
                </a:solidFill>
              </a:rPr>
              <a:t>x</a:t>
            </a:r>
            <a:r>
              <a:rPr lang="en-US" altLang="en-US" sz="2000" i="1" baseline="-25000" dirty="0">
                <a:solidFill>
                  <a:schemeClr val="accent2"/>
                </a:solidFill>
              </a:rPr>
              <a:t>3</a:t>
            </a:r>
            <a:endParaRPr lang="en-US" altLang="en-US" sz="2000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endParaRPr lang="en-US" altLang="en-US" sz="2000" i="1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Other examples of cubes: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2590800" y="4191000"/>
            <a:ext cx="6934200" cy="2133600"/>
            <a:chOff x="672" y="2400"/>
            <a:chExt cx="4368" cy="1344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1008" y="3008"/>
              <a:ext cx="431" cy="43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tx2"/>
              </a:extrusionClr>
              <a:contourClr>
                <a:schemeClr val="tx2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99366" name="Oval 6"/>
            <p:cNvSpPr>
              <a:spLocks noChangeArrowheads="1"/>
            </p:cNvSpPr>
            <p:nvPr/>
          </p:nvSpPr>
          <p:spPr bwMode="auto">
            <a:xfrm>
              <a:off x="960" y="296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7" name="Oval 7"/>
            <p:cNvSpPr>
              <a:spLocks noChangeArrowheads="1"/>
            </p:cNvSpPr>
            <p:nvPr/>
          </p:nvSpPr>
          <p:spPr bwMode="auto">
            <a:xfrm>
              <a:off x="960" y="3369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8" name="Line 8"/>
            <p:cNvSpPr>
              <a:spLocks noChangeShapeType="1"/>
            </p:cNvSpPr>
            <p:nvPr/>
          </p:nvSpPr>
          <p:spPr bwMode="auto">
            <a:xfrm>
              <a:off x="1056" y="356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9" name="Line 9"/>
            <p:cNvSpPr>
              <a:spLocks noChangeShapeType="1"/>
            </p:cNvSpPr>
            <p:nvPr/>
          </p:nvSpPr>
          <p:spPr bwMode="auto">
            <a:xfrm flipV="1">
              <a:off x="864" y="298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Line 10"/>
            <p:cNvSpPr>
              <a:spLocks noChangeShapeType="1"/>
            </p:cNvSpPr>
            <p:nvPr/>
          </p:nvSpPr>
          <p:spPr bwMode="auto">
            <a:xfrm flipV="1">
              <a:off x="1632" y="327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1" name="Text Box 11"/>
            <p:cNvSpPr txBox="1">
              <a:spLocks noChangeArrowheads="1"/>
            </p:cNvSpPr>
            <p:nvPr/>
          </p:nvSpPr>
          <p:spPr bwMode="auto">
            <a:xfrm>
              <a:off x="1104" y="3513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99372" name="Text Box 12"/>
            <p:cNvSpPr txBox="1">
              <a:spLocks noChangeArrowheads="1"/>
            </p:cNvSpPr>
            <p:nvPr/>
          </p:nvSpPr>
          <p:spPr bwMode="auto">
            <a:xfrm>
              <a:off x="1680" y="328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373" name="Text Box 13"/>
            <p:cNvSpPr txBox="1">
              <a:spLocks noChangeArrowheads="1"/>
            </p:cNvSpPr>
            <p:nvPr/>
          </p:nvSpPr>
          <p:spPr bwMode="auto">
            <a:xfrm>
              <a:off x="672" y="3056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3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374" name="Text Box 14"/>
            <p:cNvSpPr txBox="1">
              <a:spLocks noChangeArrowheads="1"/>
            </p:cNvSpPr>
            <p:nvPr/>
          </p:nvSpPr>
          <p:spPr bwMode="auto">
            <a:xfrm>
              <a:off x="1200" y="2400"/>
              <a:ext cx="4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c = x</a:t>
              </a:r>
              <a:r>
                <a:rPr lang="en-US" altLang="en-US" i="1" baseline="-25000"/>
                <a:t>1</a:t>
              </a:r>
              <a:endParaRPr lang="en-US" altLang="en-US" i="1"/>
            </a:p>
          </p:txBody>
        </p:sp>
        <p:sp>
          <p:nvSpPr>
            <p:cNvPr id="399375" name="Line 15"/>
            <p:cNvSpPr>
              <a:spLocks noChangeShapeType="1"/>
            </p:cNvSpPr>
            <p:nvPr/>
          </p:nvSpPr>
          <p:spPr bwMode="auto">
            <a:xfrm>
              <a:off x="1481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6" name="Oval 16"/>
            <p:cNvSpPr>
              <a:spLocks noChangeArrowheads="1"/>
            </p:cNvSpPr>
            <p:nvPr/>
          </p:nvSpPr>
          <p:spPr bwMode="auto">
            <a:xfrm>
              <a:off x="1607" y="317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7" name="Oval 17"/>
            <p:cNvSpPr>
              <a:spLocks noChangeArrowheads="1"/>
            </p:cNvSpPr>
            <p:nvPr/>
          </p:nvSpPr>
          <p:spPr bwMode="auto">
            <a:xfrm>
              <a:off x="1391" y="33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8" name="Oval 18"/>
            <p:cNvSpPr>
              <a:spLocks noChangeArrowheads="1"/>
            </p:cNvSpPr>
            <p:nvPr/>
          </p:nvSpPr>
          <p:spPr bwMode="auto">
            <a:xfrm>
              <a:off x="1583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9" name="Oval 19"/>
            <p:cNvSpPr>
              <a:spLocks noChangeArrowheads="1"/>
            </p:cNvSpPr>
            <p:nvPr/>
          </p:nvSpPr>
          <p:spPr bwMode="auto">
            <a:xfrm>
              <a:off x="1391" y="2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0" name="Rectangle 20"/>
            <p:cNvSpPr>
              <a:spLocks noChangeArrowheads="1"/>
            </p:cNvSpPr>
            <p:nvPr/>
          </p:nvSpPr>
          <p:spPr bwMode="auto">
            <a:xfrm>
              <a:off x="2495" y="3008"/>
              <a:ext cx="431" cy="43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tx2"/>
              </a:extrusionClr>
              <a:contourClr>
                <a:schemeClr val="tx2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99381" name="Oval 21"/>
            <p:cNvSpPr>
              <a:spLocks noChangeArrowheads="1"/>
            </p:cNvSpPr>
            <p:nvPr/>
          </p:nvSpPr>
          <p:spPr bwMode="auto">
            <a:xfrm>
              <a:off x="2447" y="2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2" name="Oval 22"/>
            <p:cNvSpPr>
              <a:spLocks noChangeArrowheads="1"/>
            </p:cNvSpPr>
            <p:nvPr/>
          </p:nvSpPr>
          <p:spPr bwMode="auto">
            <a:xfrm>
              <a:off x="2447" y="33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3" name="Line 23"/>
            <p:cNvSpPr>
              <a:spLocks noChangeShapeType="1"/>
            </p:cNvSpPr>
            <p:nvPr/>
          </p:nvSpPr>
          <p:spPr bwMode="auto">
            <a:xfrm>
              <a:off x="2543" y="356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4" name="Line 24"/>
            <p:cNvSpPr>
              <a:spLocks noChangeShapeType="1"/>
            </p:cNvSpPr>
            <p:nvPr/>
          </p:nvSpPr>
          <p:spPr bwMode="auto">
            <a:xfrm flipV="1">
              <a:off x="2351" y="298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V="1">
              <a:off x="3119" y="327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Text Box 26"/>
            <p:cNvSpPr txBox="1">
              <a:spLocks noChangeArrowheads="1"/>
            </p:cNvSpPr>
            <p:nvPr/>
          </p:nvSpPr>
          <p:spPr bwMode="auto">
            <a:xfrm>
              <a:off x="2591" y="3513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99387" name="Text Box 27"/>
            <p:cNvSpPr txBox="1">
              <a:spLocks noChangeArrowheads="1"/>
            </p:cNvSpPr>
            <p:nvPr/>
          </p:nvSpPr>
          <p:spPr bwMode="auto">
            <a:xfrm>
              <a:off x="3167" y="328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388" name="Text Box 28"/>
            <p:cNvSpPr txBox="1">
              <a:spLocks noChangeArrowheads="1"/>
            </p:cNvSpPr>
            <p:nvPr/>
          </p:nvSpPr>
          <p:spPr bwMode="auto">
            <a:xfrm>
              <a:off x="2159" y="3056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3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389" name="Text Box 29"/>
            <p:cNvSpPr txBox="1">
              <a:spLocks noChangeArrowheads="1"/>
            </p:cNvSpPr>
            <p:nvPr/>
          </p:nvSpPr>
          <p:spPr bwMode="auto">
            <a:xfrm>
              <a:off x="2687" y="2400"/>
              <a:ext cx="5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f = x</a:t>
              </a:r>
              <a:r>
                <a:rPr lang="en-US" altLang="en-US" i="1" baseline="-25000"/>
                <a:t>1</a:t>
              </a:r>
              <a:r>
                <a:rPr lang="en-US" altLang="en-US" i="1"/>
                <a:t>x</a:t>
              </a:r>
              <a:r>
                <a:rPr lang="en-US" altLang="en-US" i="1" baseline="-25000"/>
                <a:t>2</a:t>
              </a:r>
              <a:endParaRPr lang="en-US" altLang="en-US" i="1"/>
            </a:p>
          </p:txBody>
        </p:sp>
        <p:sp>
          <p:nvSpPr>
            <p:cNvPr id="399390" name="Oval 30"/>
            <p:cNvSpPr>
              <a:spLocks noChangeArrowheads="1"/>
            </p:cNvSpPr>
            <p:nvPr/>
          </p:nvSpPr>
          <p:spPr bwMode="auto">
            <a:xfrm>
              <a:off x="3094" y="317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1" name="Oval 31"/>
            <p:cNvSpPr>
              <a:spLocks noChangeArrowheads="1"/>
            </p:cNvSpPr>
            <p:nvPr/>
          </p:nvSpPr>
          <p:spPr bwMode="auto">
            <a:xfrm>
              <a:off x="2878" y="33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2" name="Oval 32"/>
            <p:cNvSpPr>
              <a:spLocks noChangeArrowheads="1"/>
            </p:cNvSpPr>
            <p:nvPr/>
          </p:nvSpPr>
          <p:spPr bwMode="auto">
            <a:xfrm>
              <a:off x="3070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3" name="Oval 33"/>
            <p:cNvSpPr>
              <a:spLocks noChangeArrowheads="1"/>
            </p:cNvSpPr>
            <p:nvPr/>
          </p:nvSpPr>
          <p:spPr bwMode="auto">
            <a:xfrm>
              <a:off x="2878" y="2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4" name="Rectangle 34"/>
            <p:cNvSpPr>
              <a:spLocks noChangeArrowheads="1"/>
            </p:cNvSpPr>
            <p:nvPr/>
          </p:nvSpPr>
          <p:spPr bwMode="auto">
            <a:xfrm>
              <a:off x="4127" y="3008"/>
              <a:ext cx="431" cy="43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tx2"/>
              </a:extrusionClr>
              <a:contourClr>
                <a:schemeClr val="tx2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99395" name="Oval 35"/>
            <p:cNvSpPr>
              <a:spLocks noChangeArrowheads="1"/>
            </p:cNvSpPr>
            <p:nvPr/>
          </p:nvSpPr>
          <p:spPr bwMode="auto">
            <a:xfrm>
              <a:off x="4303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6" name="Oval 36"/>
            <p:cNvSpPr>
              <a:spLocks noChangeArrowheads="1"/>
            </p:cNvSpPr>
            <p:nvPr/>
          </p:nvSpPr>
          <p:spPr bwMode="auto">
            <a:xfrm>
              <a:off x="4079" y="2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7" name="Oval 37"/>
            <p:cNvSpPr>
              <a:spLocks noChangeArrowheads="1"/>
            </p:cNvSpPr>
            <p:nvPr/>
          </p:nvSpPr>
          <p:spPr bwMode="auto">
            <a:xfrm>
              <a:off x="4079" y="33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8" name="Oval 38"/>
            <p:cNvSpPr>
              <a:spLocks noChangeArrowheads="1"/>
            </p:cNvSpPr>
            <p:nvPr/>
          </p:nvSpPr>
          <p:spPr bwMode="auto">
            <a:xfrm>
              <a:off x="4296" y="316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9" name="Line 39"/>
            <p:cNvSpPr>
              <a:spLocks noChangeShapeType="1"/>
            </p:cNvSpPr>
            <p:nvPr/>
          </p:nvSpPr>
          <p:spPr bwMode="auto">
            <a:xfrm>
              <a:off x="4175" y="356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0" name="Line 40"/>
            <p:cNvSpPr>
              <a:spLocks noChangeShapeType="1"/>
            </p:cNvSpPr>
            <p:nvPr/>
          </p:nvSpPr>
          <p:spPr bwMode="auto">
            <a:xfrm flipV="1">
              <a:off x="3983" y="298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1" name="Line 41"/>
            <p:cNvSpPr>
              <a:spLocks noChangeShapeType="1"/>
            </p:cNvSpPr>
            <p:nvPr/>
          </p:nvSpPr>
          <p:spPr bwMode="auto">
            <a:xfrm flipV="1">
              <a:off x="4751" y="327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2" name="Text Box 42"/>
            <p:cNvSpPr txBox="1">
              <a:spLocks noChangeArrowheads="1"/>
            </p:cNvSpPr>
            <p:nvPr/>
          </p:nvSpPr>
          <p:spPr bwMode="auto">
            <a:xfrm>
              <a:off x="4223" y="3513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99403" name="Text Box 43"/>
            <p:cNvSpPr txBox="1">
              <a:spLocks noChangeArrowheads="1"/>
            </p:cNvSpPr>
            <p:nvPr/>
          </p:nvSpPr>
          <p:spPr bwMode="auto">
            <a:xfrm>
              <a:off x="4799" y="328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404" name="Text Box 44"/>
            <p:cNvSpPr txBox="1">
              <a:spLocks noChangeArrowheads="1"/>
            </p:cNvSpPr>
            <p:nvPr/>
          </p:nvSpPr>
          <p:spPr bwMode="auto">
            <a:xfrm>
              <a:off x="3791" y="3056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3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405" name="Text Box 45"/>
            <p:cNvSpPr txBox="1">
              <a:spLocks noChangeArrowheads="1"/>
            </p:cNvSpPr>
            <p:nvPr/>
          </p:nvSpPr>
          <p:spPr bwMode="auto">
            <a:xfrm>
              <a:off x="4319" y="2400"/>
              <a:ext cx="6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f = x</a:t>
              </a:r>
              <a:r>
                <a:rPr lang="en-US" altLang="en-US" i="1" baseline="-25000"/>
                <a:t>1</a:t>
              </a:r>
              <a:r>
                <a:rPr lang="en-US" altLang="en-US" i="1"/>
                <a:t>x</a:t>
              </a:r>
              <a:r>
                <a:rPr lang="en-US" altLang="en-US" i="1" baseline="-25000"/>
                <a:t>2</a:t>
              </a:r>
              <a:r>
                <a:rPr lang="en-US" altLang="en-US" i="1"/>
                <a:t>x</a:t>
              </a:r>
              <a:r>
                <a:rPr lang="en-US" altLang="en-US" i="1" baseline="-25000"/>
                <a:t>3</a:t>
              </a:r>
              <a:endParaRPr lang="en-US" altLang="en-US" i="1"/>
            </a:p>
          </p:txBody>
        </p:sp>
        <p:sp>
          <p:nvSpPr>
            <p:cNvPr id="399406" name="Line 46"/>
            <p:cNvSpPr>
              <a:spLocks noChangeShapeType="1"/>
            </p:cNvSpPr>
            <p:nvPr/>
          </p:nvSpPr>
          <p:spPr bwMode="auto">
            <a:xfrm>
              <a:off x="4559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7" name="Oval 47"/>
            <p:cNvSpPr>
              <a:spLocks noChangeArrowheads="1"/>
            </p:cNvSpPr>
            <p:nvPr/>
          </p:nvSpPr>
          <p:spPr bwMode="auto">
            <a:xfrm>
              <a:off x="4726" y="317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8" name="Oval 48"/>
            <p:cNvSpPr>
              <a:spLocks noChangeArrowheads="1"/>
            </p:cNvSpPr>
            <p:nvPr/>
          </p:nvSpPr>
          <p:spPr bwMode="auto">
            <a:xfrm>
              <a:off x="4510" y="336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9" name="Oval 49"/>
            <p:cNvSpPr>
              <a:spLocks noChangeArrowheads="1"/>
            </p:cNvSpPr>
            <p:nvPr/>
          </p:nvSpPr>
          <p:spPr bwMode="auto">
            <a:xfrm>
              <a:off x="4702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0" name="Oval 50"/>
            <p:cNvSpPr>
              <a:spLocks noChangeArrowheads="1"/>
            </p:cNvSpPr>
            <p:nvPr/>
          </p:nvSpPr>
          <p:spPr bwMode="auto">
            <a:xfrm>
              <a:off x="4510" y="2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1" name="Line 51"/>
            <p:cNvSpPr>
              <a:spLocks noChangeShapeType="1"/>
            </p:cNvSpPr>
            <p:nvPr/>
          </p:nvSpPr>
          <p:spPr bwMode="auto">
            <a:xfrm>
              <a:off x="4821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2" name="Line 52"/>
            <p:cNvSpPr>
              <a:spLocks noChangeShapeType="1"/>
            </p:cNvSpPr>
            <p:nvPr/>
          </p:nvSpPr>
          <p:spPr bwMode="auto">
            <a:xfrm>
              <a:off x="292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3" name="Oval 53"/>
            <p:cNvSpPr>
              <a:spLocks noChangeArrowheads="1"/>
            </p:cNvSpPr>
            <p:nvPr/>
          </p:nvSpPr>
          <p:spPr bwMode="auto">
            <a:xfrm>
              <a:off x="1152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4" name="Oval 54"/>
            <p:cNvSpPr>
              <a:spLocks noChangeArrowheads="1"/>
            </p:cNvSpPr>
            <p:nvPr/>
          </p:nvSpPr>
          <p:spPr bwMode="auto">
            <a:xfrm>
              <a:off x="1152" y="316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5" name="Oval 55"/>
            <p:cNvSpPr>
              <a:spLocks noChangeArrowheads="1"/>
            </p:cNvSpPr>
            <p:nvPr/>
          </p:nvSpPr>
          <p:spPr bwMode="auto">
            <a:xfrm>
              <a:off x="2640" y="316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6" name="Oval 56"/>
            <p:cNvSpPr>
              <a:spLocks noChangeArrowheads="1"/>
            </p:cNvSpPr>
            <p:nvPr/>
          </p:nvSpPr>
          <p:spPr bwMode="auto">
            <a:xfrm>
              <a:off x="2648" y="276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6" name="Group 66"/>
          <p:cNvGrpSpPr>
            <a:grpSpLocks/>
          </p:cNvGrpSpPr>
          <p:nvPr/>
        </p:nvGrpSpPr>
        <p:grpSpPr bwMode="auto">
          <a:xfrm>
            <a:off x="7696200" y="3352800"/>
            <a:ext cx="2667000" cy="641350"/>
            <a:chOff x="3696" y="2160"/>
            <a:chExt cx="1680" cy="404"/>
          </a:xfrm>
        </p:grpSpPr>
        <p:sp>
          <p:nvSpPr>
            <p:cNvPr id="399419" name="Text Box 59"/>
            <p:cNvSpPr txBox="1">
              <a:spLocks noChangeArrowheads="1"/>
            </p:cNvSpPr>
            <p:nvPr/>
          </p:nvSpPr>
          <p:spPr bwMode="auto">
            <a:xfrm>
              <a:off x="3840" y="2160"/>
              <a:ext cx="15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/>
                <a:t>=  </a:t>
              </a:r>
              <a:r>
                <a:rPr lang="en-US" altLang="en-US" sz="1600"/>
                <a:t>on-set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1</a:t>
              </a:r>
              <a:r>
                <a:rPr lang="en-US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altLang="en-US"/>
                <a:t>=  </a:t>
              </a:r>
              <a:r>
                <a:rPr lang="en-US" altLang="en-US" sz="1600"/>
                <a:t>off-set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0</a:t>
              </a:r>
              <a:r>
                <a:rPr lang="en-US" altLang="en-US" sz="1600"/>
                <a:t>)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99420" name="Oval 60"/>
            <p:cNvSpPr>
              <a:spLocks noChangeArrowheads="1"/>
            </p:cNvSpPr>
            <p:nvPr/>
          </p:nvSpPr>
          <p:spPr bwMode="auto">
            <a:xfrm>
              <a:off x="3696" y="22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1" name="Oval 61"/>
            <p:cNvSpPr>
              <a:spLocks noChangeArrowheads="1"/>
            </p:cNvSpPr>
            <p:nvPr/>
          </p:nvSpPr>
          <p:spPr bwMode="auto">
            <a:xfrm>
              <a:off x="3696" y="242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7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Minterm</a:t>
            </a:r>
            <a:r>
              <a:rPr lang="en-US" dirty="0" smtClean="0"/>
              <a:t>: Product term with all n variables </a:t>
            </a:r>
            <a:r>
              <a:rPr lang="en-US" dirty="0" err="1" smtClean="0"/>
              <a:t>presenet</a:t>
            </a:r>
            <a:r>
              <a:rPr lang="en-US" dirty="0" smtClean="0"/>
              <a:t> either in its </a:t>
            </a:r>
            <a:r>
              <a:rPr lang="en-US" dirty="0" err="1" smtClean="0"/>
              <a:t>tru</a:t>
            </a:r>
            <a:r>
              <a:rPr lang="en-US" dirty="0" smtClean="0"/>
              <a:t> or complement form.</a:t>
            </a:r>
          </a:p>
          <a:p>
            <a:pPr lvl="1"/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Implicant</a:t>
            </a:r>
            <a:r>
              <a:rPr lang="en-US" dirty="0" smtClean="0"/>
              <a:t>: Two or more terms may be combined to get a term of reduced size that is covered by the function</a:t>
            </a:r>
          </a:p>
          <a:p>
            <a:pPr lvl="1"/>
            <a:r>
              <a:rPr lang="en-US" dirty="0" smtClean="0"/>
              <a:t>F = </a:t>
            </a:r>
            <a:r>
              <a:rPr lang="en-US" dirty="0" err="1" smtClean="0"/>
              <a:t>abc</a:t>
            </a:r>
            <a:r>
              <a:rPr lang="en-US" dirty="0" smtClean="0"/>
              <a:t> + </a:t>
            </a:r>
            <a:r>
              <a:rPr lang="en-US" dirty="0" err="1" smtClean="0"/>
              <a:t>abc</a:t>
            </a:r>
            <a:r>
              <a:rPr lang="en-US" dirty="0" smtClean="0"/>
              <a:t>’. An </a:t>
            </a:r>
            <a:r>
              <a:rPr lang="en-US" dirty="0" err="1" smtClean="0"/>
              <a:t>implicant</a:t>
            </a:r>
            <a:r>
              <a:rPr lang="en-US" dirty="0" smtClean="0"/>
              <a:t> of f is 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Prime </a:t>
            </a:r>
            <a:r>
              <a:rPr lang="en-US" dirty="0" err="1" smtClean="0">
                <a:solidFill>
                  <a:srgbClr val="FF0000"/>
                </a:solidFill>
              </a:rPr>
              <a:t>Implicant</a:t>
            </a:r>
            <a:r>
              <a:rPr lang="en-US" dirty="0" smtClean="0"/>
              <a:t>: If a term cannot be reduced further, then it is prime </a:t>
            </a:r>
            <a:r>
              <a:rPr lang="en-US" dirty="0" err="1" smtClean="0"/>
              <a:t>implicant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Essential Prime </a:t>
            </a:r>
            <a:r>
              <a:rPr lang="en-US" dirty="0" err="1" smtClean="0">
                <a:solidFill>
                  <a:srgbClr val="FF0000"/>
                </a:solidFill>
              </a:rPr>
              <a:t>Implicant</a:t>
            </a:r>
            <a:r>
              <a:rPr lang="en-US" dirty="0" smtClean="0"/>
              <a:t>: A prime </a:t>
            </a:r>
            <a:r>
              <a:rPr lang="en-US" dirty="0" err="1" smtClean="0"/>
              <a:t>implicant</a:t>
            </a:r>
            <a:r>
              <a:rPr lang="en-US" dirty="0" smtClean="0"/>
              <a:t> is essential if covers </a:t>
            </a:r>
            <a:r>
              <a:rPr lang="en-US" dirty="0" err="1" smtClean="0"/>
              <a:t>minterms</a:t>
            </a:r>
            <a:r>
              <a:rPr lang="en-US" dirty="0" smtClean="0"/>
              <a:t> which are not covered by others.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i="1"/>
              <a:t>Boolean Functions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0D2949-B5B1-4C62-AB30-FDC6A7B60792}" type="slidenum">
              <a:rPr lang="en-US" altLang="en-US"/>
              <a:pPr/>
              <a:t>9</a:t>
            </a:fld>
            <a:endParaRPr lang="en-US" altLang="en-US" sz="1400">
              <a:latin typeface="Bradley Hand ITC" panose="03070402050302030203" pitchFamily="66" charset="0"/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Cover minimization</a:t>
            </a:r>
          </a:p>
        </p:txBody>
      </p:sp>
      <p:sp>
        <p:nvSpPr>
          <p:cNvPr id="402451" name="Text Box 19"/>
          <p:cNvSpPr txBox="1">
            <a:spLocks noChangeArrowheads="1"/>
          </p:cNvSpPr>
          <p:nvPr/>
        </p:nvSpPr>
        <p:spPr bwMode="auto">
          <a:xfrm>
            <a:off x="2359025" y="239236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i="1"/>
              <a:t>c</a:t>
            </a:r>
            <a:endParaRPr lang="en-US" altLang="en-US" sz="4000" i="1">
              <a:solidFill>
                <a:srgbClr val="FF0000"/>
              </a:solidFill>
            </a:endParaRPr>
          </a:p>
        </p:txBody>
      </p:sp>
      <p:sp>
        <p:nvSpPr>
          <p:cNvPr id="402452" name="Text Box 20"/>
          <p:cNvSpPr txBox="1">
            <a:spLocks noChangeArrowheads="1"/>
          </p:cNvSpPr>
          <p:nvPr/>
        </p:nvSpPr>
        <p:spPr bwMode="auto">
          <a:xfrm>
            <a:off x="3570289" y="3489326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i="1"/>
              <a:t>a</a:t>
            </a:r>
            <a:endParaRPr lang="en-US" altLang="en-US" sz="4000" i="1">
              <a:solidFill>
                <a:srgbClr val="FF0000"/>
              </a:solidFill>
            </a:endParaRPr>
          </a:p>
        </p:txBody>
      </p:sp>
      <p:grpSp>
        <p:nvGrpSpPr>
          <p:cNvPr id="402467" name="Group 35"/>
          <p:cNvGrpSpPr>
            <a:grpSpLocks/>
          </p:cNvGrpSpPr>
          <p:nvPr/>
        </p:nvGrpSpPr>
        <p:grpSpPr bwMode="auto">
          <a:xfrm>
            <a:off x="2743201" y="1279525"/>
            <a:ext cx="2435225" cy="2528888"/>
            <a:chOff x="768" y="806"/>
            <a:chExt cx="1534" cy="1593"/>
          </a:xfrm>
        </p:grpSpPr>
        <p:sp>
          <p:nvSpPr>
            <p:cNvPr id="402437" name="Rectangle 5"/>
            <p:cNvSpPr>
              <a:spLocks noChangeArrowheads="1"/>
            </p:cNvSpPr>
            <p:nvPr/>
          </p:nvSpPr>
          <p:spPr bwMode="auto">
            <a:xfrm>
              <a:off x="1008" y="1391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2438" name="Oval 6"/>
            <p:cNvSpPr>
              <a:spLocks noChangeArrowheads="1"/>
            </p:cNvSpPr>
            <p:nvPr/>
          </p:nvSpPr>
          <p:spPr bwMode="auto">
            <a:xfrm>
              <a:off x="1680" y="1151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39" name="Oval 7"/>
            <p:cNvSpPr>
              <a:spLocks noChangeArrowheads="1"/>
            </p:cNvSpPr>
            <p:nvPr/>
          </p:nvSpPr>
          <p:spPr bwMode="auto">
            <a:xfrm>
              <a:off x="1152" y="1151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0" name="Oval 8"/>
            <p:cNvSpPr>
              <a:spLocks noChangeArrowheads="1"/>
            </p:cNvSpPr>
            <p:nvPr/>
          </p:nvSpPr>
          <p:spPr bwMode="auto">
            <a:xfrm>
              <a:off x="1536" y="1343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1" name="Oval 9"/>
            <p:cNvSpPr>
              <a:spLocks noChangeArrowheads="1"/>
            </p:cNvSpPr>
            <p:nvPr/>
          </p:nvSpPr>
          <p:spPr bwMode="auto">
            <a:xfrm>
              <a:off x="1728" y="1727"/>
              <a:ext cx="132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2" name="Oval 10"/>
            <p:cNvSpPr>
              <a:spLocks noChangeArrowheads="1"/>
            </p:cNvSpPr>
            <p:nvPr/>
          </p:nvSpPr>
          <p:spPr bwMode="auto">
            <a:xfrm rot="5400000">
              <a:off x="1357" y="802"/>
              <a:ext cx="262" cy="7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3" name="Oval 11"/>
            <p:cNvSpPr>
              <a:spLocks noChangeArrowheads="1"/>
            </p:cNvSpPr>
            <p:nvPr/>
          </p:nvSpPr>
          <p:spPr bwMode="auto">
            <a:xfrm rot="12600000">
              <a:off x="1547" y="914"/>
              <a:ext cx="262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4" name="Oval 12"/>
            <p:cNvSpPr>
              <a:spLocks noChangeArrowheads="1"/>
            </p:cNvSpPr>
            <p:nvPr/>
          </p:nvSpPr>
          <p:spPr bwMode="auto">
            <a:xfrm>
              <a:off x="1440" y="1055"/>
              <a:ext cx="480" cy="10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5" name="Text Box 13"/>
            <p:cNvSpPr txBox="1">
              <a:spLocks noChangeArrowheads="1"/>
            </p:cNvSpPr>
            <p:nvPr/>
          </p:nvSpPr>
          <p:spPr bwMode="auto">
            <a:xfrm>
              <a:off x="1052" y="854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 i="1"/>
                <a:t>bc</a:t>
              </a:r>
              <a:endParaRPr lang="en-US" altLang="en-US" sz="4000" i="1">
                <a:solidFill>
                  <a:srgbClr val="FF0000"/>
                </a:solidFill>
              </a:endParaRPr>
            </a:p>
          </p:txBody>
        </p:sp>
        <p:sp>
          <p:nvSpPr>
            <p:cNvPr id="402446" name="Text Box 14"/>
            <p:cNvSpPr txBox="1">
              <a:spLocks noChangeArrowheads="1"/>
            </p:cNvSpPr>
            <p:nvPr/>
          </p:nvSpPr>
          <p:spPr bwMode="auto">
            <a:xfrm>
              <a:off x="1884" y="8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 i="1"/>
                <a:t>ac</a:t>
              </a:r>
              <a:endParaRPr lang="en-US" altLang="en-US" sz="4000" i="1">
                <a:solidFill>
                  <a:srgbClr val="FF0000"/>
                </a:solidFill>
              </a:endParaRPr>
            </a:p>
          </p:txBody>
        </p:sp>
        <p:sp>
          <p:nvSpPr>
            <p:cNvPr id="402447" name="Text Box 15"/>
            <p:cNvSpPr txBox="1">
              <a:spLocks noChangeArrowheads="1"/>
            </p:cNvSpPr>
            <p:nvPr/>
          </p:nvSpPr>
          <p:spPr bwMode="auto">
            <a:xfrm>
              <a:off x="1866" y="138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 i="1"/>
                <a:t>ab</a:t>
              </a:r>
              <a:endParaRPr lang="en-US" altLang="en-US" sz="4000" i="1">
                <a:solidFill>
                  <a:srgbClr val="FF0000"/>
                </a:solidFill>
              </a:endParaRPr>
            </a:p>
          </p:txBody>
        </p:sp>
        <p:sp>
          <p:nvSpPr>
            <p:cNvPr id="402448" name="Line 16"/>
            <p:cNvSpPr>
              <a:spLocks noChangeShapeType="1"/>
            </p:cNvSpPr>
            <p:nvPr/>
          </p:nvSpPr>
          <p:spPr bwMode="auto">
            <a:xfrm flipV="1">
              <a:off x="768" y="1343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49" name="Line 17"/>
            <p:cNvSpPr>
              <a:spLocks noChangeShapeType="1"/>
            </p:cNvSpPr>
            <p:nvPr/>
          </p:nvSpPr>
          <p:spPr bwMode="auto">
            <a:xfrm>
              <a:off x="1152" y="220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0" name="Line 18"/>
            <p:cNvSpPr>
              <a:spLocks noChangeShapeType="1"/>
            </p:cNvSpPr>
            <p:nvPr/>
          </p:nvSpPr>
          <p:spPr bwMode="auto">
            <a:xfrm flipV="1">
              <a:off x="1920" y="1823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3" name="Text Box 21"/>
            <p:cNvSpPr txBox="1">
              <a:spLocks noChangeArrowheads="1"/>
            </p:cNvSpPr>
            <p:nvPr/>
          </p:nvSpPr>
          <p:spPr bwMode="auto">
            <a:xfrm>
              <a:off x="2112" y="1650"/>
              <a:ext cx="1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2000" i="1"/>
                <a:t>b</a:t>
              </a:r>
              <a:endParaRPr lang="en-US" altLang="en-US" sz="4000" i="1">
                <a:solidFill>
                  <a:srgbClr val="FF0000"/>
                </a:solidFill>
              </a:endParaRPr>
            </a:p>
          </p:txBody>
        </p:sp>
        <p:sp>
          <p:nvSpPr>
            <p:cNvPr id="402454" name="Oval 22"/>
            <p:cNvSpPr>
              <a:spLocks noChangeArrowheads="1"/>
            </p:cNvSpPr>
            <p:nvPr/>
          </p:nvSpPr>
          <p:spPr bwMode="auto">
            <a:xfrm>
              <a:off x="1008" y="1823"/>
              <a:ext cx="576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5" name="Oval 23"/>
            <p:cNvSpPr>
              <a:spLocks noChangeArrowheads="1"/>
            </p:cNvSpPr>
            <p:nvPr/>
          </p:nvSpPr>
          <p:spPr bwMode="auto">
            <a:xfrm>
              <a:off x="960" y="1919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6" name="Oval 24"/>
            <p:cNvSpPr>
              <a:spLocks noChangeArrowheads="1"/>
            </p:cNvSpPr>
            <p:nvPr/>
          </p:nvSpPr>
          <p:spPr bwMode="auto">
            <a:xfrm>
              <a:off x="1536" y="1919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7" name="Oval 25"/>
            <p:cNvSpPr>
              <a:spLocks noChangeArrowheads="1"/>
            </p:cNvSpPr>
            <p:nvPr/>
          </p:nvSpPr>
          <p:spPr bwMode="auto">
            <a:xfrm>
              <a:off x="1152" y="1727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58" name="Oval 26"/>
            <p:cNvSpPr>
              <a:spLocks noChangeArrowheads="1"/>
            </p:cNvSpPr>
            <p:nvPr/>
          </p:nvSpPr>
          <p:spPr bwMode="auto">
            <a:xfrm>
              <a:off x="960" y="1343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2466" name="Group 34"/>
          <p:cNvGrpSpPr>
            <a:grpSpLocks/>
          </p:cNvGrpSpPr>
          <p:nvPr/>
        </p:nvGrpSpPr>
        <p:grpSpPr bwMode="auto">
          <a:xfrm>
            <a:off x="6324600" y="1752600"/>
            <a:ext cx="3352800" cy="825500"/>
            <a:chOff x="2736" y="1227"/>
            <a:chExt cx="2112" cy="520"/>
          </a:xfrm>
        </p:grpSpPr>
        <p:sp>
          <p:nvSpPr>
            <p:cNvPr id="402460" name="Text Box 28"/>
            <p:cNvSpPr txBox="1">
              <a:spLocks noChangeArrowheads="1"/>
            </p:cNvSpPr>
            <p:nvPr/>
          </p:nvSpPr>
          <p:spPr bwMode="auto">
            <a:xfrm>
              <a:off x="2880" y="1227"/>
              <a:ext cx="196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600"/>
                <a:t>=  on-set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1</a:t>
              </a:r>
              <a:r>
                <a:rPr lang="en-US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/>
                <a:t>=  off-set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0</a:t>
              </a:r>
              <a:r>
                <a:rPr lang="en-US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00"/>
                <a:t>=  don’t care-set minterm (</a:t>
              </a:r>
              <a:r>
                <a:rPr lang="en-US" altLang="en-US" sz="1600" i="1">
                  <a:solidFill>
                    <a:schemeClr val="accent2"/>
                  </a:solidFill>
                </a:rPr>
                <a:t>f = x</a:t>
              </a:r>
              <a:r>
                <a:rPr lang="en-US" altLang="en-US" sz="1600"/>
                <a:t>)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02461" name="Oval 29"/>
            <p:cNvSpPr>
              <a:spLocks noChangeArrowheads="1"/>
            </p:cNvSpPr>
            <p:nvPr/>
          </p:nvSpPr>
          <p:spPr bwMode="auto">
            <a:xfrm>
              <a:off x="2736" y="12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62" name="Oval 30"/>
            <p:cNvSpPr>
              <a:spLocks noChangeArrowheads="1"/>
            </p:cNvSpPr>
            <p:nvPr/>
          </p:nvSpPr>
          <p:spPr bwMode="auto">
            <a:xfrm>
              <a:off x="2736" y="1440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463" name="Oval 31"/>
            <p:cNvSpPr>
              <a:spLocks noChangeArrowheads="1"/>
            </p:cNvSpPr>
            <p:nvPr/>
          </p:nvSpPr>
          <p:spPr bwMode="auto">
            <a:xfrm>
              <a:off x="2736" y="1584"/>
              <a:ext cx="96" cy="96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246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2057400" y="4724400"/>
            <a:ext cx="8077200" cy="914400"/>
          </a:xfrm>
        </p:spPr>
        <p:txBody>
          <a:bodyPr/>
          <a:lstStyle/>
          <a:p>
            <a:r>
              <a:rPr lang="en-US" altLang="en-US" sz="2000">
                <a:solidFill>
                  <a:schemeClr val="tx1"/>
                </a:solidFill>
              </a:rPr>
              <a:t>Two-level minimization seeks a </a:t>
            </a:r>
            <a:r>
              <a:rPr lang="en-US" altLang="en-US" sz="2000" i="1">
                <a:solidFill>
                  <a:schemeClr val="accent2"/>
                </a:solidFill>
              </a:rPr>
              <a:t>minimum size cover</a:t>
            </a:r>
            <a:r>
              <a:rPr lang="en-US" altLang="en-US" sz="2000">
                <a:solidFill>
                  <a:schemeClr val="tx1"/>
                </a:solidFill>
              </a:rPr>
              <a:t> (least number of cubes). Reason: </a:t>
            </a:r>
            <a:r>
              <a:rPr lang="en-US" altLang="en-US" sz="2000" i="1">
                <a:solidFill>
                  <a:schemeClr val="tx1"/>
                </a:solidFill>
              </a:rPr>
              <a:t>minimize number of product terms in PLA</a:t>
            </a:r>
          </a:p>
        </p:txBody>
      </p:sp>
      <p:sp>
        <p:nvSpPr>
          <p:cNvPr id="402465" name="Text Box 33"/>
          <p:cNvSpPr txBox="1">
            <a:spLocks noChangeArrowheads="1"/>
          </p:cNvSpPr>
          <p:nvPr/>
        </p:nvSpPr>
        <p:spPr bwMode="auto">
          <a:xfrm>
            <a:off x="5638800" y="2895600"/>
            <a:ext cx="449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Note: each onset minterm is “covered” by at least one of the cubes and none of the offset minterms is covered.</a:t>
            </a:r>
            <a:endParaRPr lang="en-US" altLang="en-US" sz="2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E2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105E8-5885-4557-880B-5CF68AE7BDE9}"/>
</file>

<file path=customXml/itemProps2.xml><?xml version="1.0" encoding="utf-8"?>
<ds:datastoreItem xmlns:ds="http://schemas.openxmlformats.org/officeDocument/2006/customXml" ds:itemID="{58A92B89-3A48-4B47-AB5A-21AEDEF39ED0}"/>
</file>

<file path=customXml/itemProps3.xml><?xml version="1.0" encoding="utf-8"?>
<ds:datastoreItem xmlns:ds="http://schemas.openxmlformats.org/officeDocument/2006/customXml" ds:itemID="{690634F9-261C-4BB8-AF30-F073EE666445}"/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969</Words>
  <Application>Microsoft Office PowerPoint</Application>
  <PresentationFormat>Widescreen</PresentationFormat>
  <Paragraphs>249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Bradley Hand ITC</vt:lpstr>
      <vt:lpstr>Calibri</vt:lpstr>
      <vt:lpstr>Calibri Light</vt:lpstr>
      <vt:lpstr>Symbol</vt:lpstr>
      <vt:lpstr>Times New Roman</vt:lpstr>
      <vt:lpstr>Office Theme</vt:lpstr>
      <vt:lpstr>3_Default Design</vt:lpstr>
      <vt:lpstr>Document</vt:lpstr>
      <vt:lpstr>SmartDraw</vt:lpstr>
      <vt:lpstr>Equation</vt:lpstr>
      <vt:lpstr>Heuristic Based two level Switching function minimization</vt:lpstr>
      <vt:lpstr>Two-level vs Multi-level Logic</vt:lpstr>
      <vt:lpstr>The Boolean Space Bn</vt:lpstr>
      <vt:lpstr>Boolean Functions</vt:lpstr>
      <vt:lpstr>Set of Boolean Functions</vt:lpstr>
      <vt:lpstr>Representations of Boolean Functions</vt:lpstr>
      <vt:lpstr>Cube</vt:lpstr>
      <vt:lpstr>Definitions</vt:lpstr>
      <vt:lpstr>Cover minimization</vt:lpstr>
      <vt:lpstr>Irredundant Cubes</vt:lpstr>
      <vt:lpstr>Two-level Logic Optimizations: Methods</vt:lpstr>
      <vt:lpstr>ESPRESSO</vt:lpstr>
      <vt:lpstr>Expand</vt:lpstr>
      <vt:lpstr>Expand</vt:lpstr>
      <vt:lpstr>Irredundant</vt:lpstr>
      <vt:lpstr>Reduce</vt:lpstr>
      <vt:lpstr>Reduce</vt:lpstr>
      <vt:lpstr>ESPRESSO</vt:lpstr>
      <vt:lpstr>Reduce_gasp and expand_gasp</vt:lpstr>
      <vt:lpstr>PowerPoint Presentation</vt:lpstr>
      <vt:lpstr>An example</vt:lpstr>
      <vt:lpstr>PowerPoint Presentation</vt:lpstr>
      <vt:lpstr>ESPRESSO 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Speed</dc:title>
  <dc:creator>Sisir Jena</dc:creator>
  <cp:lastModifiedBy>Chandan Karfa</cp:lastModifiedBy>
  <cp:revision>341</cp:revision>
  <dcterms:created xsi:type="dcterms:W3CDTF">2017-12-11T14:40:28Z</dcterms:created>
  <dcterms:modified xsi:type="dcterms:W3CDTF">2020-09-23T04:24:16Z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