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9" roundtripDataSignature="AMtx7mgf3HoEKnLWYN4FYWIuTt246uBd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EF5CFD-F0DF-474C-BBCA-ACDD8E572C30}">
  <a:tblStyle styleId="{18EF5CFD-F0DF-474C-BBCA-ACDD8E572C3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1bb11b85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1bb11b85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f1bb11b85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1b78eb0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1b78eb0f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f1b78eb0f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fec4ec5f8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efec4ec5f8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fec4ec5f8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efec4ec5f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1813250" y="4182313"/>
            <a:ext cx="9220500" cy="22815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l">
              <a:lnSpc>
                <a:spcPct val="107000"/>
              </a:lnSpc>
              <a:spcBef>
                <a:spcPts val="0"/>
              </a:spcBef>
              <a:spcAft>
                <a:spcPts val="0"/>
              </a:spcAft>
              <a:buClr>
                <a:schemeClr val="dk1"/>
              </a:buClr>
              <a:buSzPct val="100000"/>
              <a:buNone/>
            </a:pPr>
            <a:r>
              <a:rPr lang="en-US" sz="2400">
                <a:latin typeface="Times New Roman"/>
                <a:ea typeface="Times New Roman"/>
                <a:cs typeface="Times New Roman"/>
                <a:sym typeface="Times New Roman"/>
              </a:rPr>
              <a:t>	</a:t>
            </a:r>
            <a:r>
              <a:rPr b="1" lang="en-US" sz="2560">
                <a:latin typeface="Times New Roman"/>
                <a:ea typeface="Times New Roman"/>
                <a:cs typeface="Times New Roman"/>
                <a:sym typeface="Times New Roman"/>
              </a:rPr>
              <a:t>Group Id :</a:t>
            </a:r>
            <a:r>
              <a:rPr lang="en-US" sz="2560">
                <a:latin typeface="Times New Roman"/>
                <a:ea typeface="Times New Roman"/>
                <a:cs typeface="Times New Roman"/>
                <a:sym typeface="Times New Roman"/>
              </a:rPr>
              <a:t> BIA - 4</a:t>
            </a:r>
            <a:endParaRPr sz="2560">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ct val="93750"/>
              <a:buNone/>
            </a:pPr>
            <a:r>
              <a:rPr lang="en-US" sz="2560">
                <a:latin typeface="Times New Roman"/>
                <a:ea typeface="Times New Roman"/>
                <a:cs typeface="Times New Roman"/>
                <a:sym typeface="Times New Roman"/>
              </a:rPr>
              <a:t>				</a:t>
            </a:r>
            <a:br>
              <a:rPr lang="en-US" sz="2560">
                <a:latin typeface="Times New Roman"/>
                <a:ea typeface="Times New Roman"/>
                <a:cs typeface="Times New Roman"/>
                <a:sym typeface="Times New Roman"/>
              </a:rPr>
            </a:br>
            <a:r>
              <a:rPr lang="en-US" sz="2560">
                <a:latin typeface="Times New Roman"/>
                <a:ea typeface="Times New Roman"/>
                <a:cs typeface="Times New Roman"/>
                <a:sym typeface="Times New Roman"/>
              </a:rPr>
              <a:t>	</a:t>
            </a:r>
            <a:r>
              <a:rPr b="1" lang="en-US" sz="2560">
                <a:latin typeface="Times New Roman"/>
                <a:ea typeface="Times New Roman"/>
                <a:cs typeface="Times New Roman"/>
                <a:sym typeface="Times New Roman"/>
              </a:rPr>
              <a:t>Group Member : </a:t>
            </a:r>
            <a:endParaRPr b="1" sz="2560">
              <a:latin typeface="Times New Roman"/>
              <a:ea typeface="Times New Roman"/>
              <a:cs typeface="Times New Roman"/>
              <a:sym typeface="Times New Roman"/>
            </a:endParaRPr>
          </a:p>
          <a:p>
            <a:pPr indent="-342392" lvl="0" marL="914400" marR="0" rtl="0" algn="l">
              <a:lnSpc>
                <a:spcPct val="107000"/>
              </a:lnSpc>
              <a:spcBef>
                <a:spcPts val="0"/>
              </a:spcBef>
              <a:spcAft>
                <a:spcPts val="0"/>
              </a:spcAft>
              <a:buSzPct val="100000"/>
              <a:buFont typeface="Times New Roman"/>
              <a:buAutoNum type="arabicPeriod"/>
            </a:pPr>
            <a:r>
              <a:rPr lang="en-US" sz="2560">
                <a:latin typeface="Times New Roman"/>
                <a:ea typeface="Times New Roman"/>
                <a:cs typeface="Times New Roman"/>
                <a:sym typeface="Times New Roman"/>
              </a:rPr>
              <a:t>BIA01 - Omkar Aher</a:t>
            </a:r>
            <a:endParaRPr sz="2560">
              <a:latin typeface="Times New Roman"/>
              <a:ea typeface="Times New Roman"/>
              <a:cs typeface="Times New Roman"/>
              <a:sym typeface="Times New Roman"/>
            </a:endParaRPr>
          </a:p>
          <a:p>
            <a:pPr indent="-342392" lvl="0" marL="914400" marR="0" rtl="0" algn="l">
              <a:lnSpc>
                <a:spcPct val="107000"/>
              </a:lnSpc>
              <a:spcBef>
                <a:spcPts val="0"/>
              </a:spcBef>
              <a:spcAft>
                <a:spcPts val="0"/>
              </a:spcAft>
              <a:buSzPct val="100000"/>
              <a:buFont typeface="Times New Roman"/>
              <a:buAutoNum type="arabicPeriod"/>
            </a:pPr>
            <a:r>
              <a:rPr lang="en-US" sz="2560">
                <a:latin typeface="Times New Roman"/>
                <a:ea typeface="Times New Roman"/>
                <a:cs typeface="Times New Roman"/>
                <a:sym typeface="Times New Roman"/>
              </a:rPr>
              <a:t>BIA09 - Srushti Bonde</a:t>
            </a:r>
            <a:endParaRPr sz="2560">
              <a:latin typeface="Times New Roman"/>
              <a:ea typeface="Times New Roman"/>
              <a:cs typeface="Times New Roman"/>
              <a:sym typeface="Times New Roman"/>
            </a:endParaRPr>
          </a:p>
          <a:p>
            <a:pPr indent="-342392" lvl="0" marL="914400" marR="0" rtl="0" algn="l">
              <a:lnSpc>
                <a:spcPct val="107000"/>
              </a:lnSpc>
              <a:spcBef>
                <a:spcPts val="0"/>
              </a:spcBef>
              <a:spcAft>
                <a:spcPts val="0"/>
              </a:spcAft>
              <a:buSzPct val="100000"/>
              <a:buFont typeface="Times New Roman"/>
              <a:buAutoNum type="arabicPeriod"/>
            </a:pPr>
            <a:r>
              <a:rPr lang="en-US" sz="2560">
                <a:latin typeface="Times New Roman"/>
                <a:ea typeface="Times New Roman"/>
                <a:cs typeface="Times New Roman"/>
                <a:sym typeface="Times New Roman"/>
              </a:rPr>
              <a:t>BIA21 - Dhruv Gidwani</a:t>
            </a:r>
            <a:endParaRPr sz="2560">
              <a:latin typeface="Times New Roman"/>
              <a:ea typeface="Times New Roman"/>
              <a:cs typeface="Times New Roman"/>
              <a:sym typeface="Times New Roman"/>
            </a:endParaRPr>
          </a:p>
          <a:p>
            <a:pPr indent="-342392" lvl="0" marL="914400" marR="0" rtl="0" algn="l">
              <a:lnSpc>
                <a:spcPct val="107000"/>
              </a:lnSpc>
              <a:spcBef>
                <a:spcPts val="0"/>
              </a:spcBef>
              <a:spcAft>
                <a:spcPts val="0"/>
              </a:spcAft>
              <a:buSzPct val="100000"/>
              <a:buFont typeface="Times New Roman"/>
              <a:buAutoNum type="arabicPeriod"/>
            </a:pPr>
            <a:r>
              <a:rPr lang="en-US" sz="2560">
                <a:latin typeface="Times New Roman"/>
                <a:ea typeface="Times New Roman"/>
                <a:cs typeface="Times New Roman"/>
                <a:sym typeface="Times New Roman"/>
              </a:rPr>
              <a:t>BIA28 - Pranav Jawale</a:t>
            </a:r>
            <a:endParaRPr sz="2560">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ct val="93750"/>
              <a:buNone/>
            </a:pPr>
            <a:r>
              <a:rPr lang="en-US" sz="2560">
                <a:latin typeface="Times New Roman"/>
                <a:ea typeface="Times New Roman"/>
                <a:cs typeface="Times New Roman"/>
                <a:sym typeface="Times New Roman"/>
              </a:rPr>
              <a:t>	</a:t>
            </a:r>
            <a:br>
              <a:rPr lang="en-US" sz="2560">
                <a:latin typeface="Times New Roman"/>
                <a:ea typeface="Times New Roman"/>
                <a:cs typeface="Times New Roman"/>
                <a:sym typeface="Times New Roman"/>
              </a:rPr>
            </a:br>
            <a:r>
              <a:rPr lang="en-US" sz="2560">
                <a:latin typeface="Times New Roman"/>
                <a:ea typeface="Times New Roman"/>
                <a:cs typeface="Times New Roman"/>
                <a:sym typeface="Times New Roman"/>
              </a:rPr>
              <a:t>	</a:t>
            </a:r>
            <a:r>
              <a:rPr b="1" lang="en-US" sz="2560">
                <a:latin typeface="Times New Roman"/>
                <a:ea typeface="Times New Roman"/>
                <a:cs typeface="Times New Roman"/>
                <a:sym typeface="Times New Roman"/>
              </a:rPr>
              <a:t>Guide name:</a:t>
            </a:r>
            <a:r>
              <a:rPr lang="en-US" sz="2560">
                <a:latin typeface="Times New Roman"/>
                <a:ea typeface="Times New Roman"/>
                <a:cs typeface="Times New Roman"/>
                <a:sym typeface="Times New Roman"/>
              </a:rPr>
              <a:t> Dr. </a:t>
            </a:r>
            <a:r>
              <a:rPr lang="en-US" sz="2560">
                <a:latin typeface="Times New Roman"/>
                <a:ea typeface="Times New Roman"/>
                <a:cs typeface="Times New Roman"/>
                <a:sym typeface="Times New Roman"/>
              </a:rPr>
              <a:t> Bhavana Kanawade</a:t>
            </a:r>
            <a:endParaRPr sz="2560">
              <a:latin typeface="Times New Roman"/>
              <a:ea typeface="Times New Roman"/>
              <a:cs typeface="Times New Roman"/>
              <a:sym typeface="Times New Roman"/>
            </a:endParaRPr>
          </a:p>
        </p:txBody>
      </p:sp>
      <p:sp>
        <p:nvSpPr>
          <p:cNvPr id="89" name="Google Shape;89;p1"/>
          <p:cNvSpPr txBox="1"/>
          <p:nvPr>
            <p:ph idx="10" type="dt"/>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10//2024</a:t>
            </a:r>
            <a:endParaRPr/>
          </a:p>
        </p:txBody>
      </p:sp>
      <p:sp>
        <p:nvSpPr>
          <p:cNvPr id="90" name="Google Shape;90;p1"/>
          <p:cNvSpPr txBox="1"/>
          <p:nvPr>
            <p:ph idx="12" type="sldNum"/>
          </p:nvPr>
        </p:nvSpPr>
        <p:spPr>
          <a:xfrm>
            <a:off x="10055936" y="6098622"/>
            <a:ext cx="77108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1"/>
          <p:cNvSpPr txBox="1"/>
          <p:nvPr/>
        </p:nvSpPr>
        <p:spPr>
          <a:xfrm>
            <a:off x="2065200" y="1684475"/>
            <a:ext cx="8400600" cy="2432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(Academic Year:2024-25) Phase 1</a:t>
            </a:r>
            <a:endParaRPr b="1" i="0" sz="2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 Project Review 1</a:t>
            </a:r>
            <a:endParaRPr>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on</a:t>
            </a:r>
            <a:endParaRPr>
              <a:latin typeface="Times New Roman"/>
              <a:ea typeface="Times New Roman"/>
              <a:cs typeface="Times New Roman"/>
              <a:sym typeface="Times New Roman"/>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GeoToll - GPS Based Toll Tracking System</a:t>
            </a:r>
            <a:r>
              <a:rPr b="1" i="0" lang="en-US" sz="3200" u="none" cap="none" strike="noStrike">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by</a:t>
            </a:r>
            <a:endParaRPr b="1" i="0" sz="2400" u="none" cap="none" strike="noStrike">
              <a:solidFill>
                <a:schemeClr val="dk1"/>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3">
            <a:alphaModFix/>
          </a:blip>
          <a:srcRect b="0" l="0" r="0" t="0"/>
          <a:stretch/>
        </p:blipFill>
        <p:spPr>
          <a:xfrm>
            <a:off x="1813256" y="45507"/>
            <a:ext cx="9041927" cy="1534792"/>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f1bb11b851_0_0"/>
          <p:cNvSpPr txBox="1"/>
          <p:nvPr>
            <p:ph type="title"/>
          </p:nvPr>
        </p:nvSpPr>
        <p:spPr>
          <a:xfrm>
            <a:off x="838200" y="1766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800">
                <a:latin typeface="Times New Roman"/>
                <a:ea typeface="Times New Roman"/>
                <a:cs typeface="Times New Roman"/>
                <a:sym typeface="Times New Roman"/>
              </a:rPr>
              <a:t>Data Collection</a:t>
            </a:r>
            <a:endParaRPr b="1" sz="4800">
              <a:latin typeface="Times New Roman"/>
              <a:ea typeface="Times New Roman"/>
              <a:cs typeface="Times New Roman"/>
              <a:sym typeface="Times New Roman"/>
            </a:endParaRPr>
          </a:p>
        </p:txBody>
      </p:sp>
      <p:sp>
        <p:nvSpPr>
          <p:cNvPr id="172" name="Google Shape;172;g2f1bb11b851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73" name="Google Shape;173;g2f1bb11b851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4" name="Google Shape;174;g2f1bb11b851_0_0"/>
          <p:cNvPicPr preferRelativeResize="0"/>
          <p:nvPr/>
        </p:nvPicPr>
        <p:blipFill>
          <a:blip r:embed="rId3">
            <a:alphaModFix/>
          </a:blip>
          <a:stretch>
            <a:fillRect/>
          </a:stretch>
        </p:blipFill>
        <p:spPr>
          <a:xfrm>
            <a:off x="1696375" y="1825625"/>
            <a:ext cx="8453750" cy="4351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f1b78eb0f5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800">
                <a:latin typeface="Times New Roman"/>
                <a:ea typeface="Times New Roman"/>
                <a:cs typeface="Times New Roman"/>
                <a:sym typeface="Times New Roman"/>
              </a:rPr>
              <a:t>Mapping of Coordinates</a:t>
            </a:r>
            <a:endParaRPr b="1" sz="4800">
              <a:latin typeface="Times New Roman"/>
              <a:ea typeface="Times New Roman"/>
              <a:cs typeface="Times New Roman"/>
              <a:sym typeface="Times New Roman"/>
            </a:endParaRPr>
          </a:p>
        </p:txBody>
      </p:sp>
      <p:sp>
        <p:nvSpPr>
          <p:cNvPr id="181" name="Google Shape;181;g2f1b78eb0f5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2" name="Google Shape;182;g2f1b78eb0f5_0_0"/>
          <p:cNvPicPr preferRelativeResize="0"/>
          <p:nvPr/>
        </p:nvPicPr>
        <p:blipFill>
          <a:blip r:embed="rId3">
            <a:alphaModFix/>
          </a:blip>
          <a:stretch>
            <a:fillRect/>
          </a:stretch>
        </p:blipFill>
        <p:spPr>
          <a:xfrm>
            <a:off x="1778133" y="1690825"/>
            <a:ext cx="8635743" cy="474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0" y="145187"/>
            <a:ext cx="10515600" cy="1325700"/>
          </a:xfrm>
          <a:prstGeom prst="rect">
            <a:avLst/>
          </a:prstGeom>
          <a:noFill/>
          <a:ln>
            <a:noFill/>
          </a:ln>
        </p:spPr>
        <p:txBody>
          <a:bodyPr anchorCtr="0" anchor="ctr" bIns="45700" lIns="91425" spcFirstLastPara="1" rIns="91425" wrap="square" tIns="45700">
            <a:normAutofit/>
          </a:bodyPr>
          <a:lstStyle/>
          <a:p>
            <a:pPr indent="0" lvl="2" marL="914400" rtl="0" algn="ctr">
              <a:lnSpc>
                <a:spcPct val="107000"/>
              </a:lnSpc>
              <a:spcBef>
                <a:spcPts val="0"/>
              </a:spcBef>
              <a:spcAft>
                <a:spcPts val="0"/>
              </a:spcAft>
              <a:buNone/>
            </a:pPr>
            <a:r>
              <a:rPr b="1" lang="en-US" sz="4800">
                <a:latin typeface="Times New Roman"/>
                <a:ea typeface="Times New Roman"/>
                <a:cs typeface="Times New Roman"/>
                <a:sym typeface="Times New Roman"/>
              </a:rPr>
              <a:t>References </a:t>
            </a:r>
            <a:endParaRPr b="1" sz="4800">
              <a:latin typeface="Times New Roman"/>
              <a:ea typeface="Times New Roman"/>
              <a:cs typeface="Times New Roman"/>
              <a:sym typeface="Times New Roman"/>
            </a:endParaRPr>
          </a:p>
        </p:txBody>
      </p:sp>
      <p:sp>
        <p:nvSpPr>
          <p:cNvPr id="188" name="Google Shape;188;p9"/>
          <p:cNvSpPr txBox="1"/>
          <p:nvPr>
            <p:ph idx="1" type="body"/>
          </p:nvPr>
        </p:nvSpPr>
        <p:spPr>
          <a:xfrm>
            <a:off x="838200" y="1644450"/>
            <a:ext cx="10515600" cy="3569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1) Tan, Jin Yeong, et al.“GPS-based highway toll collection system: Novel design and operation.”Cogent Engineering 4.1 (2017): 1326199 </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2) Goutham, K., and M. Gowtham. "GPS Based E-Toll Gate collection System." 2023 2nd International Conference on Vision Towards Emerging Trends in Communication and Networking Technologies (ViTECoN). IEEE, 2023. </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1000"/>
              </a:spcAft>
              <a:buClr>
                <a:schemeClr val="dk1"/>
              </a:buClr>
              <a:buSzPts val="1100"/>
              <a:buNone/>
            </a:pPr>
            <a:r>
              <a:rPr lang="en-US" sz="2400">
                <a:latin typeface="Times New Roman"/>
                <a:ea typeface="Times New Roman"/>
                <a:cs typeface="Times New Roman"/>
                <a:sym typeface="Times New Roman"/>
              </a:rPr>
              <a:t>3) Subha, R., et al. "Smart Toll Collection: A GPS Based Automated System." 2023 International Conference on the Confluence of Advancements in Robotics, Vision and Interdisciplinary Technology Management (IC-RVITM). IEEE, 2023</a:t>
            </a:r>
            <a:endParaRPr sz="2400">
              <a:latin typeface="Times New Roman"/>
              <a:ea typeface="Times New Roman"/>
              <a:cs typeface="Times New Roman"/>
              <a:sym typeface="Times New Roman"/>
            </a:endParaRPr>
          </a:p>
        </p:txBody>
      </p:sp>
      <p:sp>
        <p:nvSpPr>
          <p:cNvPr id="189" name="Google Shape;18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7/31/2024</a:t>
            </a:r>
            <a:endParaRPr/>
          </a:p>
        </p:txBody>
      </p:sp>
      <p:sp>
        <p:nvSpPr>
          <p:cNvPr id="190" name="Google Shape;19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1" name="Google Shape;191;p9"/>
          <p:cNvPicPr preferRelativeResize="0"/>
          <p:nvPr/>
        </p:nvPicPr>
        <p:blipFill rotWithShape="1">
          <a:blip r:embed="rId3">
            <a:alphaModFix/>
          </a:blip>
          <a:srcRect b="0" l="0" r="0" t="0"/>
          <a:stretch/>
        </p:blipFill>
        <p:spPr>
          <a:xfrm>
            <a:off x="1" y="0"/>
            <a:ext cx="643504" cy="8216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ctrTitle"/>
          </p:nvPr>
        </p:nvSpPr>
        <p:spPr>
          <a:xfrm>
            <a:off x="1182600" y="301400"/>
            <a:ext cx="9826800" cy="1001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b="1" lang="en-US" sz="4800">
                <a:latin typeface="Times New Roman"/>
                <a:ea typeface="Times New Roman"/>
                <a:cs typeface="Times New Roman"/>
                <a:sym typeface="Times New Roman"/>
              </a:rPr>
              <a:t>Outline</a:t>
            </a:r>
            <a:endParaRPr b="1" sz="4800"/>
          </a:p>
        </p:txBody>
      </p:sp>
      <p:sp>
        <p:nvSpPr>
          <p:cNvPr id="98" name="Google Shape;98;p2"/>
          <p:cNvSpPr txBox="1"/>
          <p:nvPr>
            <p:ph idx="1" type="subTitle"/>
          </p:nvPr>
        </p:nvSpPr>
        <p:spPr>
          <a:xfrm>
            <a:off x="315300" y="1829449"/>
            <a:ext cx="10325400" cy="4390500"/>
          </a:xfrm>
          <a:prstGeom prst="rect">
            <a:avLst/>
          </a:prstGeom>
          <a:noFill/>
          <a:ln>
            <a:noFill/>
          </a:ln>
        </p:spPr>
        <p:txBody>
          <a:bodyPr anchorCtr="0" anchor="t" bIns="45700" lIns="91425" spcFirstLastPara="1" rIns="91425" wrap="square" tIns="45700">
            <a:noAutofit/>
          </a:bodyPr>
          <a:lstStyle/>
          <a:p>
            <a:pPr indent="-317500" lvl="2" marL="1257300" rtl="0" algn="l">
              <a:lnSpc>
                <a:spcPct val="107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a:p>
            <a:pPr indent="-317500" lvl="2" marL="1257300" rtl="0" algn="l">
              <a:lnSpc>
                <a:spcPct val="107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indent="-317500" lvl="2" marL="1257300" rtl="0" algn="l">
              <a:lnSpc>
                <a:spcPct val="107000"/>
              </a:lnSpc>
              <a:spcBef>
                <a:spcPts val="0"/>
              </a:spcBef>
              <a:spcAft>
                <a:spcPts val="0"/>
              </a:spcAft>
              <a:buClr>
                <a:schemeClr val="dk1"/>
              </a:buClr>
              <a:buSzPts val="2400"/>
              <a:buFont typeface="Times New Roman"/>
              <a:buChar char="❑"/>
            </a:pPr>
            <a:r>
              <a:rPr i="0" lang="en-US" sz="2400" u="none" cap="none" strike="noStrike">
                <a:latin typeface="Times New Roman"/>
                <a:ea typeface="Times New Roman"/>
                <a:cs typeface="Times New Roman"/>
                <a:sym typeface="Times New Roman"/>
              </a:rPr>
              <a:t>Literature Survey</a:t>
            </a:r>
            <a:endParaRPr sz="2400">
              <a:latin typeface="Times New Roman"/>
              <a:ea typeface="Times New Roman"/>
              <a:cs typeface="Times New Roman"/>
              <a:sym typeface="Times New Roman"/>
            </a:endParaRPr>
          </a:p>
          <a:p>
            <a:pPr indent="-317500" lvl="2" marL="1257300" rtl="0" algn="l">
              <a:lnSpc>
                <a:spcPct val="107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Motivation, objectives, and scope of the project</a:t>
            </a:r>
            <a:endParaRPr sz="2400">
              <a:latin typeface="Times New Roman"/>
              <a:ea typeface="Times New Roman"/>
              <a:cs typeface="Times New Roman"/>
              <a:sym typeface="Times New Roman"/>
            </a:endParaRPr>
          </a:p>
          <a:p>
            <a:pPr indent="-317500" lvl="2" marL="1257300" rtl="0" algn="l">
              <a:lnSpc>
                <a:spcPct val="107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System overview- Proposed system, Architecture </a:t>
            </a:r>
            <a:endParaRPr sz="2400">
              <a:latin typeface="Times New Roman"/>
              <a:ea typeface="Times New Roman"/>
              <a:cs typeface="Times New Roman"/>
              <a:sym typeface="Times New Roman"/>
            </a:endParaRPr>
          </a:p>
          <a:p>
            <a:pPr indent="-317500" lvl="2" marL="1257300" rtl="0" algn="l">
              <a:lnSpc>
                <a:spcPct val="107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References </a:t>
            </a:r>
            <a:endParaRPr sz="2400">
              <a:latin typeface="Times New Roman"/>
              <a:ea typeface="Times New Roman"/>
              <a:cs typeface="Times New Roman"/>
              <a:sym typeface="Times New Roman"/>
            </a:endParaRPr>
          </a:p>
          <a:p>
            <a:pPr indent="-342900" lvl="2" marL="1257300" rtl="0" algn="l">
              <a:lnSpc>
                <a:spcPct val="107000"/>
              </a:lnSpc>
              <a:spcBef>
                <a:spcPts val="0"/>
              </a:spcBef>
              <a:spcAft>
                <a:spcPts val="0"/>
              </a:spcAft>
              <a:buClr>
                <a:schemeClr val="dk1"/>
              </a:buClr>
              <a:buSzPts val="2000"/>
              <a:buNone/>
            </a:pPr>
            <a:r>
              <a:t/>
            </a:r>
            <a:endParaRPr sz="2400">
              <a:latin typeface="Times New Roman"/>
              <a:ea typeface="Times New Roman"/>
              <a:cs typeface="Times New Roman"/>
              <a:sym typeface="Times New Roman"/>
            </a:endParaRPr>
          </a:p>
          <a:p>
            <a:pPr indent="-215900" lvl="2" marL="1257300" rtl="0" algn="l">
              <a:lnSpc>
                <a:spcPct val="107000"/>
              </a:lnSpc>
              <a:spcBef>
                <a:spcPts val="0"/>
              </a:spcBef>
              <a:spcAft>
                <a:spcPts val="0"/>
              </a:spcAft>
              <a:buClr>
                <a:schemeClr val="dk1"/>
              </a:buClr>
              <a:buSzPts val="2000"/>
              <a:buFont typeface="Calibri"/>
              <a:buNone/>
            </a:pPr>
            <a:r>
              <a:t/>
            </a:r>
            <a:endParaRPr sz="24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000"/>
              <a:buNone/>
            </a:pPr>
            <a:r>
              <a:t/>
            </a:r>
            <a:endParaRPr>
              <a:latin typeface="Times New Roman"/>
              <a:ea typeface="Times New Roman"/>
              <a:cs typeface="Times New Roman"/>
              <a:sym typeface="Times New Roman"/>
            </a:endParaRPr>
          </a:p>
        </p:txBody>
      </p:sp>
      <p:sp>
        <p:nvSpPr>
          <p:cNvPr id="99" name="Google Shape;99;p2"/>
          <p:cNvSpPr txBox="1"/>
          <p:nvPr>
            <p:ph idx="10" type="dt"/>
          </p:nvPr>
        </p:nvSpPr>
        <p:spPr>
          <a:xfrm>
            <a:off x="9347200" y="6381750"/>
            <a:ext cx="2844800" cy="476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7/31/2024</a:t>
            </a:r>
            <a:endParaRPr b="1"/>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1" name="Google Shape;101;p2"/>
          <p:cNvPicPr preferRelativeResize="0"/>
          <p:nvPr/>
        </p:nvPicPr>
        <p:blipFill rotWithShape="1">
          <a:blip r:embed="rId3">
            <a:alphaModFix/>
          </a:blip>
          <a:srcRect b="0" l="0" r="0" t="0"/>
          <a:stretch/>
        </p:blipFill>
        <p:spPr>
          <a:xfrm>
            <a:off x="119271" y="0"/>
            <a:ext cx="664262" cy="8481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39075"/>
            <a:ext cx="10515600" cy="132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b="1" lang="en-US" sz="4800">
                <a:solidFill>
                  <a:srgbClr val="000000"/>
                </a:solidFill>
                <a:latin typeface="Times New Roman"/>
                <a:ea typeface="Times New Roman"/>
                <a:cs typeface="Times New Roman"/>
                <a:sym typeface="Times New Roman"/>
              </a:rPr>
              <a:t>Problem statemen</a:t>
            </a:r>
            <a:r>
              <a:rPr b="1" lang="en-US" sz="4800">
                <a:solidFill>
                  <a:srgbClr val="000000"/>
                </a:solidFill>
                <a:latin typeface="Times New Roman"/>
                <a:ea typeface="Times New Roman"/>
                <a:cs typeface="Times New Roman"/>
                <a:sym typeface="Times New Roman"/>
              </a:rPr>
              <a:t>t</a:t>
            </a:r>
            <a:endParaRPr b="1" sz="4800">
              <a:solidFill>
                <a:srgbClr val="00FFFF"/>
              </a:solidFill>
              <a:latin typeface="Times New Roman"/>
              <a:ea typeface="Times New Roman"/>
              <a:cs typeface="Times New Roman"/>
              <a:sym typeface="Times New Roman"/>
            </a:endParaRPr>
          </a:p>
        </p:txBody>
      </p:sp>
      <p:sp>
        <p:nvSpPr>
          <p:cNvPr id="107" name="Google Shape;107;p3"/>
          <p:cNvSpPr txBox="1"/>
          <p:nvPr>
            <p:ph idx="1" type="body"/>
          </p:nvPr>
        </p:nvSpPr>
        <p:spPr>
          <a:xfrm>
            <a:off x="969575" y="2030600"/>
            <a:ext cx="10515600" cy="3888300"/>
          </a:xfrm>
          <a:prstGeom prst="rect">
            <a:avLst/>
          </a:prstGeom>
          <a:noFill/>
          <a:ln>
            <a:noFill/>
          </a:ln>
        </p:spPr>
        <p:txBody>
          <a:bodyPr anchorCtr="0" anchor="t" bIns="45700" lIns="91425" spcFirstLastPara="1" rIns="91425" wrap="square" tIns="45700">
            <a:normAutofit/>
          </a:bodyPr>
          <a:lstStyle/>
          <a:p>
            <a:pPr indent="-50800" lvl="0" marL="228600" rtl="0" algn="just">
              <a:lnSpc>
                <a:spcPct val="150000"/>
              </a:lnSpc>
              <a:spcBef>
                <a:spcPts val="0"/>
              </a:spcBef>
              <a:spcAft>
                <a:spcPts val="0"/>
              </a:spcAft>
              <a:buClr>
                <a:schemeClr val="dk1"/>
              </a:buClr>
              <a:buSzPts val="2800"/>
              <a:buNone/>
            </a:pPr>
            <a:r>
              <a:rPr lang="en-US" sz="2400">
                <a:latin typeface="Times New Roman"/>
                <a:ea typeface="Times New Roman"/>
                <a:cs typeface="Times New Roman"/>
                <a:sym typeface="Times New Roman"/>
              </a:rPr>
              <a:t>Current toll collection systems rely on traditional toll booths, causing traffic congestion and delays. Additionally, there is a lack of real-time monitoring for vehicle speeds and efficient handling of overspeeding violations. A modern solution is needed to streamline toll collection, enhance road safety, and provide users with detailed and timely information. To address the problems we propose a </a:t>
            </a:r>
            <a:r>
              <a:rPr b="1" lang="en-US" sz="2400">
                <a:latin typeface="Times New Roman"/>
                <a:ea typeface="Times New Roman"/>
                <a:cs typeface="Times New Roman"/>
                <a:sym typeface="Times New Roman"/>
              </a:rPr>
              <a:t>“GPS based toll tracking system”</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108" name="Google Shape;10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7/31/2024</a:t>
            </a:r>
            <a:endParaRPr/>
          </a:p>
        </p:txBody>
      </p:sp>
      <p:sp>
        <p:nvSpPr>
          <p:cNvPr id="109" name="Google Shape;10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0" name="Google Shape;110;p3"/>
          <p:cNvPicPr preferRelativeResize="0"/>
          <p:nvPr/>
        </p:nvPicPr>
        <p:blipFill rotWithShape="1">
          <a:blip r:embed="rId3">
            <a:alphaModFix/>
          </a:blip>
          <a:srcRect b="0" l="0" r="0" t="0"/>
          <a:stretch/>
        </p:blipFill>
        <p:spPr>
          <a:xfrm>
            <a:off x="1" y="0"/>
            <a:ext cx="643504" cy="8216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131246"/>
            <a:ext cx="10515600" cy="936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b="1" lang="en-US" sz="4800">
                <a:latin typeface="Times New Roman"/>
                <a:ea typeface="Times New Roman"/>
                <a:cs typeface="Times New Roman"/>
                <a:sym typeface="Times New Roman"/>
              </a:rPr>
              <a:t>Introduction</a:t>
            </a:r>
            <a:endParaRPr b="1" sz="4800">
              <a:latin typeface="Times New Roman"/>
              <a:ea typeface="Times New Roman"/>
              <a:cs typeface="Times New Roman"/>
              <a:sym typeface="Times New Roman"/>
            </a:endParaRPr>
          </a:p>
        </p:txBody>
      </p:sp>
      <p:sp>
        <p:nvSpPr>
          <p:cNvPr id="116" name="Google Shape;116;p4"/>
          <p:cNvSpPr txBox="1"/>
          <p:nvPr>
            <p:ph idx="1" type="body"/>
          </p:nvPr>
        </p:nvSpPr>
        <p:spPr>
          <a:xfrm>
            <a:off x="838200" y="1319475"/>
            <a:ext cx="10841400" cy="5037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None/>
            </a:pPr>
            <a:r>
              <a:rPr lang="en-US" sz="2400">
                <a:latin typeface="Times New Roman"/>
                <a:ea typeface="Times New Roman"/>
                <a:cs typeface="Times New Roman"/>
                <a:sym typeface="Times New Roman"/>
              </a:rPr>
              <a:t>The Toll Tracking System using GPS technology is an innovative solution designed to modernize toll collection on highways and enhance road safety by incorporating speed tracking. This system leverages GPS technology to track vehicles' movements, automatically calculating toll charges based on the distance traveled on highway. Additionally, it monitors vehicle speeds and imposes penalties for overspeeding, promoting safer driving practices. The system provides real-time notifications to users regarding toll deductions and penalties, ensuring transparency and convenience. By eliminating traditional toll booths, this system aims to reduce congestion, enhance user experience, and improve overall traffic flow.</a:t>
            </a:r>
            <a:endParaRPr sz="2400">
              <a:latin typeface="Times New Roman"/>
              <a:ea typeface="Times New Roman"/>
              <a:cs typeface="Times New Roman"/>
              <a:sym typeface="Times New Roman"/>
            </a:endParaRPr>
          </a:p>
        </p:txBody>
      </p:sp>
      <p:sp>
        <p:nvSpPr>
          <p:cNvPr id="117" name="Google Shape;11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7/31/2024</a:t>
            </a:r>
            <a:endParaRPr/>
          </a:p>
        </p:txBody>
      </p:sp>
      <p:sp>
        <p:nvSpPr>
          <p:cNvPr id="118" name="Google Shape;11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9" name="Google Shape;119;p4"/>
          <p:cNvPicPr preferRelativeResize="0"/>
          <p:nvPr/>
        </p:nvPicPr>
        <p:blipFill rotWithShape="1">
          <a:blip r:embed="rId3">
            <a:alphaModFix/>
          </a:blip>
          <a:srcRect b="0" l="0" r="0" t="0"/>
          <a:stretch/>
        </p:blipFill>
        <p:spPr>
          <a:xfrm>
            <a:off x="1" y="0"/>
            <a:ext cx="643504" cy="8216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i="0" lang="en-US" sz="4800" u="none" cap="none" strike="noStrike">
                <a:latin typeface="Times New Roman"/>
                <a:ea typeface="Times New Roman"/>
                <a:cs typeface="Times New Roman"/>
                <a:sym typeface="Times New Roman"/>
              </a:rPr>
              <a:t>Literature Survey</a:t>
            </a:r>
            <a:br>
              <a:rPr b="1" i="0" lang="en-US" sz="4800" u="none" cap="none" strike="noStrike">
                <a:latin typeface="Times New Roman"/>
                <a:ea typeface="Times New Roman"/>
                <a:cs typeface="Times New Roman"/>
                <a:sym typeface="Times New Roman"/>
              </a:rPr>
            </a:br>
            <a:endParaRPr b="1" sz="4800">
              <a:latin typeface="Times New Roman"/>
              <a:ea typeface="Times New Roman"/>
              <a:cs typeface="Times New Roman"/>
              <a:sym typeface="Times New Roman"/>
            </a:endParaRPr>
          </a:p>
        </p:txBody>
      </p:sp>
      <p:sp>
        <p:nvSpPr>
          <p:cNvPr id="125" name="Google Shape;12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7/31/2024</a:t>
            </a:r>
            <a:endParaRPr/>
          </a:p>
        </p:txBody>
      </p:sp>
      <p:sp>
        <p:nvSpPr>
          <p:cNvPr id="126" name="Google Shape;1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7" name="Google Shape;127;p5"/>
          <p:cNvPicPr preferRelativeResize="0"/>
          <p:nvPr/>
        </p:nvPicPr>
        <p:blipFill rotWithShape="1">
          <a:blip r:embed="rId3">
            <a:alphaModFix/>
          </a:blip>
          <a:srcRect b="0" l="0" r="0" t="0"/>
          <a:stretch/>
        </p:blipFill>
        <p:spPr>
          <a:xfrm>
            <a:off x="1" y="0"/>
            <a:ext cx="643504" cy="821635"/>
          </a:xfrm>
          <a:prstGeom prst="rect">
            <a:avLst/>
          </a:prstGeom>
          <a:noFill/>
          <a:ln>
            <a:noFill/>
          </a:ln>
        </p:spPr>
      </p:pic>
      <p:graphicFrame>
        <p:nvGraphicFramePr>
          <p:cNvPr id="128" name="Google Shape;128;p5"/>
          <p:cNvGraphicFramePr/>
          <p:nvPr/>
        </p:nvGraphicFramePr>
        <p:xfrm>
          <a:off x="572827" y="1156809"/>
          <a:ext cx="3000000" cy="3000000"/>
        </p:xfrm>
        <a:graphic>
          <a:graphicData uri="http://schemas.openxmlformats.org/drawingml/2006/table">
            <a:tbl>
              <a:tblPr>
                <a:noFill/>
                <a:tableStyleId>{18EF5CFD-F0DF-474C-BBCA-ACDD8E572C30}</a:tableStyleId>
              </a:tblPr>
              <a:tblGrid>
                <a:gridCol w="943975"/>
                <a:gridCol w="2407525"/>
                <a:gridCol w="3446100"/>
                <a:gridCol w="1393475"/>
                <a:gridCol w="2654375"/>
              </a:tblGrid>
              <a:tr h="701825">
                <a:tc>
                  <a:txBody>
                    <a:bodyPr/>
                    <a:lstStyle/>
                    <a:p>
                      <a:pPr indent="0" lvl="0" marL="0" marR="0" rtl="0" algn="ctr">
                        <a:lnSpc>
                          <a:spcPct val="100000"/>
                        </a:lnSpc>
                        <a:spcBef>
                          <a:spcPts val="0"/>
                        </a:spcBef>
                        <a:spcAft>
                          <a:spcPts val="0"/>
                        </a:spcAft>
                        <a:buNone/>
                      </a:pPr>
                      <a:r>
                        <a:rPr b="1" lang="en-US" sz="2000">
                          <a:latin typeface="Times New Roman"/>
                          <a:ea typeface="Times New Roman"/>
                          <a:cs typeface="Times New Roman"/>
                          <a:sym typeface="Times New Roman"/>
                        </a:rPr>
                        <a:t>S.N</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Title</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a:latin typeface="Times New Roman"/>
                          <a:ea typeface="Times New Roman"/>
                          <a:cs typeface="Times New Roman"/>
                          <a:sym typeface="Times New Roman"/>
                        </a:rPr>
                        <a:t>Work Description</a:t>
                      </a:r>
                      <a:endParaRPr>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700"/>
                        <a:buFont typeface="Arial"/>
                        <a:buNone/>
                      </a:pPr>
                      <a:r>
                        <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a:latin typeface="Times New Roman"/>
                          <a:ea typeface="Times New Roman"/>
                          <a:cs typeface="Times New Roman"/>
                          <a:sym typeface="Times New Roman"/>
                        </a:rPr>
                        <a:t>Year of publication</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Limitations /Drawbacks</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r>
              <a:tr h="2619325">
                <a:tc>
                  <a:txBody>
                    <a:bodyPr/>
                    <a:lstStyle/>
                    <a:p>
                      <a:pPr indent="0" lvl="0" marL="0" marR="0" rtl="0" algn="ctr">
                        <a:lnSpc>
                          <a:spcPct val="107000"/>
                        </a:lnSpc>
                        <a:spcBef>
                          <a:spcPts val="0"/>
                        </a:spcBef>
                        <a:spcAft>
                          <a:spcPts val="0"/>
                        </a:spcAft>
                        <a:buNone/>
                      </a:pPr>
                      <a:r>
                        <a:rPr lang="en-US" sz="12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txBody>
                  <a:tcPr marT="0" marB="0" marR="51425" marL="51425"/>
                </a:tc>
                <a:tc>
                  <a:txBody>
                    <a:bodyPr/>
                    <a:lstStyle/>
                    <a:p>
                      <a:pPr indent="0" lvl="0" marL="0" marR="0" rtl="0" algn="just">
                        <a:lnSpc>
                          <a:spcPct val="107000"/>
                        </a:lnSpc>
                        <a:spcBef>
                          <a:spcPts val="0"/>
                        </a:spcBef>
                        <a:spcAft>
                          <a:spcPts val="0"/>
                        </a:spcAft>
                        <a:buClr>
                          <a:srgbClr val="000000"/>
                        </a:buClr>
                        <a:buSzPts val="1200"/>
                        <a:buFont typeface="Arial"/>
                        <a:buNone/>
                      </a:pPr>
                      <a:r>
                        <a:rPr lang="en-US" sz="1200">
                          <a:solidFill>
                            <a:schemeClr val="dk1"/>
                          </a:solidFill>
                          <a:latin typeface="Times New Roman"/>
                          <a:ea typeface="Times New Roman"/>
                          <a:cs typeface="Times New Roman"/>
                          <a:sym typeface="Times New Roman"/>
                        </a:rPr>
                        <a:t>“</a:t>
                      </a:r>
                      <a:r>
                        <a:rPr lang="en-US" sz="1200">
                          <a:solidFill>
                            <a:schemeClr val="dk1"/>
                          </a:solidFill>
                          <a:latin typeface="Times New Roman"/>
                          <a:ea typeface="Times New Roman"/>
                          <a:cs typeface="Times New Roman"/>
                          <a:sym typeface="Times New Roman"/>
                        </a:rPr>
                        <a:t>GPS-based highway toll collection system: Novel design and operation”</a:t>
                      </a:r>
                      <a:endParaRPr sz="1200">
                        <a:solidFill>
                          <a:schemeClr val="dk1"/>
                        </a:solidFill>
                        <a:latin typeface="Times New Roman"/>
                        <a:ea typeface="Times New Roman"/>
                        <a:cs typeface="Times New Roman"/>
                        <a:sym typeface="Times New Roman"/>
                      </a:endParaRPr>
                    </a:p>
                    <a:p>
                      <a:pPr indent="0" lvl="0" marL="0" marR="0" rtl="0" algn="just">
                        <a:lnSpc>
                          <a:spcPct val="107000"/>
                        </a:lnSpc>
                        <a:spcBef>
                          <a:spcPts val="0"/>
                        </a:spcBef>
                        <a:spcAft>
                          <a:spcPts val="0"/>
                        </a:spcAft>
                        <a:buClr>
                          <a:srgbClr val="000000"/>
                        </a:buClr>
                        <a:buSzPts val="1200"/>
                        <a:buFont typeface="Arial"/>
                        <a:buNone/>
                      </a:pPr>
                      <a:r>
                        <a:t/>
                      </a:r>
                      <a:endParaRPr sz="1200">
                        <a:solidFill>
                          <a:schemeClr val="dk1"/>
                        </a:solidFill>
                        <a:latin typeface="Times New Roman"/>
                        <a:ea typeface="Times New Roman"/>
                        <a:cs typeface="Times New Roman"/>
                        <a:sym typeface="Times New Roman"/>
                      </a:endParaRPr>
                    </a:p>
                  </a:txBody>
                  <a:tcPr marT="0" marB="0" marR="51425" marL="51425"/>
                </a:tc>
                <a:tc>
                  <a:txBody>
                    <a:bodyPr/>
                    <a:lstStyle/>
                    <a:p>
                      <a:pPr indent="0" lvl="0" marL="0" marR="0" rtl="0" algn="just">
                        <a:lnSpc>
                          <a:spcPct val="107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The project developed a GPS-based highway toll collection system using Raspberry Pi 2. it includes modules to track vehicles, incur toll fees automatically, and maintain travel logs online.</a:t>
                      </a:r>
                      <a:endParaRPr sz="12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ctr">
                        <a:lnSpc>
                          <a:spcPct val="107000"/>
                        </a:lnSpc>
                        <a:spcBef>
                          <a:spcPts val="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p>
                      <a:pPr indent="0" lvl="0" marL="0" marR="0" rtl="0" algn="ctr">
                        <a:lnSpc>
                          <a:spcPct val="107000"/>
                        </a:lnSpc>
                        <a:spcBef>
                          <a:spcPts val="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p>
                      <a:pPr indent="0" lvl="0" marL="0" marR="0" rtl="0" algn="ctr">
                        <a:lnSpc>
                          <a:spcPct val="107000"/>
                        </a:lnSpc>
                        <a:spcBef>
                          <a:spcPts val="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p>
                      <a:pPr indent="0" lvl="0" marL="0" marR="0" rtl="0" algn="ctr">
                        <a:lnSpc>
                          <a:spcPct val="107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2017</a:t>
                      </a:r>
                      <a:endParaRPr sz="1200">
                        <a:latin typeface="Times New Roman"/>
                        <a:ea typeface="Times New Roman"/>
                        <a:cs typeface="Times New Roman"/>
                        <a:sym typeface="Times New Roman"/>
                      </a:endParaRPr>
                    </a:p>
                  </a:txBody>
                  <a:tcPr marT="0" marB="0" marR="51425" marL="51425"/>
                </a:tc>
                <a:tc>
                  <a:txBody>
                    <a:bodyPr/>
                    <a:lstStyle/>
                    <a:p>
                      <a:pPr indent="0" lvl="0" marL="0" rtl="0" algn="just">
                        <a:lnSpc>
                          <a:spcPct val="107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Dependency on GPS Accuracy:</a:t>
                      </a:r>
                      <a:r>
                        <a:rPr lang="en-US" sz="1200">
                          <a:latin typeface="Times New Roman"/>
                          <a:ea typeface="Times New Roman"/>
                          <a:cs typeface="Times New Roman"/>
                          <a:sym typeface="Times New Roman"/>
                        </a:rPr>
                        <a:t> The system relies heavily on GPS accuracy, which can be affected by environmental factors such as tall buildings, tunnels, or adverse weather conditions.</a:t>
                      </a:r>
                      <a:endParaRPr sz="1200">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Internet Connectivity: </a:t>
                      </a:r>
                      <a:r>
                        <a:rPr lang="en-US" sz="1200">
                          <a:latin typeface="Times New Roman"/>
                          <a:ea typeface="Times New Roman"/>
                          <a:cs typeface="Times New Roman"/>
                          <a:sym typeface="Times New Roman"/>
                        </a:rPr>
                        <a:t>Continuous internet access is required for real-time data logging and access, which might not be reliable in all areas.</a:t>
                      </a:r>
                      <a:endParaRPr sz="1200">
                        <a:latin typeface="Times New Roman"/>
                        <a:ea typeface="Times New Roman"/>
                        <a:cs typeface="Times New Roman"/>
                        <a:sym typeface="Times New Roman"/>
                      </a:endParaRPr>
                    </a:p>
                    <a:p>
                      <a:pPr indent="0" lvl="0" marL="0" marR="0" rtl="0" algn="just">
                        <a:lnSpc>
                          <a:spcPct val="107000"/>
                        </a:lnSpc>
                        <a:spcBef>
                          <a:spcPts val="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txBody>
                  <a:tcPr marT="0" marB="0" marR="51425" marL="51425"/>
                </a:tc>
              </a:tr>
              <a:tr h="1142050">
                <a:tc>
                  <a:txBody>
                    <a:bodyPr/>
                    <a:lstStyle/>
                    <a:p>
                      <a:pPr indent="0" lvl="0" marL="0" marR="0" rtl="0" algn="ctr">
                        <a:lnSpc>
                          <a:spcPct val="107000"/>
                        </a:lnSpc>
                        <a:spcBef>
                          <a:spcPts val="0"/>
                        </a:spcBef>
                        <a:spcAft>
                          <a:spcPts val="0"/>
                        </a:spcAft>
                        <a:buNone/>
                      </a:pPr>
                      <a:r>
                        <a:rPr lang="en-US" sz="1200">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rPr lang="en-US" sz="1200">
                          <a:solidFill>
                            <a:schemeClr val="dk1"/>
                          </a:solidFill>
                          <a:latin typeface="Times New Roman"/>
                          <a:ea typeface="Times New Roman"/>
                          <a:cs typeface="Times New Roman"/>
                          <a:sym typeface="Times New Roman"/>
                        </a:rPr>
                        <a:t>“</a:t>
                      </a:r>
                      <a:r>
                        <a:rPr lang="en-US" sz="1200">
                          <a:solidFill>
                            <a:schemeClr val="dk1"/>
                          </a:solidFill>
                          <a:latin typeface="Times New Roman"/>
                          <a:ea typeface="Times New Roman"/>
                          <a:cs typeface="Times New Roman"/>
                          <a:sym typeface="Times New Roman"/>
                        </a:rPr>
                        <a:t>GPS Based E-Toll Gate collection System”</a:t>
                      </a:r>
                      <a:endParaRPr sz="12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just">
                        <a:lnSpc>
                          <a:spcPct val="107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The project developed an automatic E-Toll gate system using GPS and GSM modules to track vehicles and charge tolls based on distance traveled, ensuring transparency and accuracy. </a:t>
                      </a:r>
                      <a:endParaRPr sz="1200">
                        <a:latin typeface="Times New Roman"/>
                        <a:ea typeface="Times New Roman"/>
                        <a:cs typeface="Times New Roman"/>
                        <a:sym typeface="Times New Roman"/>
                      </a:endParaRPr>
                    </a:p>
                    <a:p>
                      <a:pPr indent="0" lvl="0" marL="0" marR="0" rtl="0" algn="just">
                        <a:lnSpc>
                          <a:spcPct val="107000"/>
                        </a:lnSpc>
                        <a:spcBef>
                          <a:spcPts val="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txBody>
                  <a:tcPr marT="0" marB="0" marR="51425" marL="51425"/>
                </a:tc>
                <a:tc>
                  <a:txBody>
                    <a:bodyPr/>
                    <a:lstStyle/>
                    <a:p>
                      <a:pPr indent="0" lvl="0" marL="0" marR="0" rtl="0" algn="ctr">
                        <a:lnSpc>
                          <a:spcPct val="107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2023</a:t>
                      </a:r>
                      <a:endParaRPr sz="12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Speed tracking is not implemented in these systems.</a:t>
                      </a:r>
                      <a:endParaRPr sz="1200" u="none" cap="none" strike="noStrike">
                        <a:latin typeface="Times New Roman"/>
                        <a:ea typeface="Times New Roman"/>
                        <a:cs typeface="Times New Roman"/>
                        <a:sym typeface="Times New Roman"/>
                      </a:endParaRPr>
                    </a:p>
                  </a:txBody>
                  <a:tcPr marT="0" marB="0" marR="51425" marL="51425"/>
                </a:tc>
              </a:tr>
              <a:tr h="1101475">
                <a:tc>
                  <a:txBody>
                    <a:bodyPr/>
                    <a:lstStyle/>
                    <a:p>
                      <a:pPr indent="0" lvl="0" marL="0" rtl="0" algn="ctr">
                        <a:lnSpc>
                          <a:spcPct val="115000"/>
                        </a:lnSpc>
                        <a:spcBef>
                          <a:spcPts val="0"/>
                        </a:spcBef>
                        <a:spcAft>
                          <a:spcPts val="1000"/>
                        </a:spcAft>
                        <a:buNone/>
                      </a:pPr>
                      <a:r>
                        <a:rPr lang="en-US" sz="1200">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a:txBody>
                  <a:tcPr marT="0" marB="0" marR="51425" marL="51425"/>
                </a:tc>
                <a:tc>
                  <a:txBody>
                    <a:bodyPr/>
                    <a:lstStyle/>
                    <a:p>
                      <a:pPr indent="0" lvl="0" marL="0" rtl="0" algn="just">
                        <a:lnSpc>
                          <a:spcPct val="115000"/>
                        </a:lnSpc>
                        <a:spcBef>
                          <a:spcPts val="0"/>
                        </a:spcBef>
                        <a:spcAft>
                          <a:spcPts val="100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t>
                      </a:r>
                      <a:r>
                        <a:rPr lang="en-US" sz="1200">
                          <a:solidFill>
                            <a:schemeClr val="dk1"/>
                          </a:solidFill>
                          <a:latin typeface="Times New Roman"/>
                          <a:ea typeface="Times New Roman"/>
                          <a:cs typeface="Times New Roman"/>
                          <a:sym typeface="Times New Roman"/>
                        </a:rPr>
                        <a:t>Smart Toll Collection: A GPS Based Automated System”</a:t>
                      </a:r>
                      <a:endParaRPr sz="12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just">
                        <a:lnSpc>
                          <a:spcPct val="107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The project developed a GPS-based toll collection system where a GPS device installed on vehicles communicates with a central server to calculate toll fees based on distance traveled. </a:t>
                      </a:r>
                      <a:endParaRPr sz="12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ctr">
                        <a:lnSpc>
                          <a:spcPct val="107000"/>
                        </a:lnSpc>
                        <a:spcBef>
                          <a:spcPts val="0"/>
                        </a:spcBef>
                        <a:spcAft>
                          <a:spcPts val="0"/>
                        </a:spcAft>
                        <a:buClr>
                          <a:srgbClr val="000000"/>
                        </a:buClr>
                        <a:buSzPts val="1200"/>
                        <a:buFont typeface="Arial"/>
                        <a:buNone/>
                      </a:pPr>
                      <a:r>
                        <a:rPr lang="en-US" sz="1200">
                          <a:latin typeface="Times New Roman"/>
                          <a:ea typeface="Times New Roman"/>
                          <a:cs typeface="Times New Roman"/>
                          <a:sym typeface="Times New Roman"/>
                        </a:rPr>
                        <a:t>2023</a:t>
                      </a:r>
                      <a:endParaRPr sz="1200" u="none" cap="none" strike="noStrike">
                        <a:latin typeface="Times New Roman"/>
                        <a:ea typeface="Times New Roman"/>
                        <a:cs typeface="Times New Roman"/>
                        <a:sym typeface="Times New Roman"/>
                      </a:endParaRPr>
                    </a:p>
                  </a:txBody>
                  <a:tcPr marT="0" marB="0" marR="51425" marL="51425"/>
                </a:tc>
                <a:tc>
                  <a:txBody>
                    <a:bodyPr/>
                    <a:lstStyle/>
                    <a:p>
                      <a:pPr indent="0" lvl="0" marL="0" rtl="0" algn="l">
                        <a:lnSpc>
                          <a:spcPct val="107000"/>
                        </a:lnSpc>
                        <a:spcBef>
                          <a:spcPts val="0"/>
                        </a:spcBef>
                        <a:spcAft>
                          <a:spcPts val="0"/>
                        </a:spcAft>
                        <a:buClr>
                          <a:schemeClr val="dk1"/>
                        </a:buClr>
                        <a:buSzPts val="1200"/>
                        <a:buFont typeface="Arial"/>
                        <a:buNone/>
                      </a:pPr>
                      <a:r>
                        <a:rPr lang="en-US" sz="1200">
                          <a:solidFill>
                            <a:schemeClr val="dk1"/>
                          </a:solidFill>
                          <a:latin typeface="Times New Roman"/>
                          <a:ea typeface="Times New Roman"/>
                          <a:cs typeface="Times New Roman"/>
                          <a:sym typeface="Times New Roman"/>
                        </a:rPr>
                        <a:t>Speed tracking is not implemented in these systems.</a:t>
                      </a:r>
                      <a:endParaRPr sz="1200" u="none" cap="none" strike="noStrike">
                        <a:latin typeface="Times New Roman"/>
                        <a:ea typeface="Times New Roman"/>
                        <a:cs typeface="Times New Roman"/>
                        <a:sym typeface="Times New Roman"/>
                      </a:endParaRPr>
                    </a:p>
                  </a:txBody>
                  <a:tcPr marT="0" marB="0" marR="51425" marL="5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idx="1" type="body"/>
          </p:nvPr>
        </p:nvSpPr>
        <p:spPr>
          <a:xfrm>
            <a:off x="838200" y="1570950"/>
            <a:ext cx="10515600" cy="4785600"/>
          </a:xfrm>
          <a:prstGeom prst="rect">
            <a:avLst/>
          </a:prstGeom>
          <a:noFill/>
          <a:ln>
            <a:noFill/>
          </a:ln>
        </p:spPr>
        <p:txBody>
          <a:bodyPr anchorCtr="0" anchor="t" bIns="45700" lIns="91425" spcFirstLastPara="1" rIns="91425" wrap="square" tIns="45700">
            <a:noAutofit/>
          </a:bodyPr>
          <a:lstStyle/>
          <a:p>
            <a:pPr indent="-381000" lvl="0" marL="457200" rtl="0" algn="just">
              <a:lnSpc>
                <a:spcPct val="107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Traditional toll booths often lead to congestion, delays, and inconvenience for drivers. Additionally, manual toll collection methods are prone to errors and inefficiencies. By leveraging GPS technology, this system aims to provide a seamless and automated toll collection process. </a:t>
            </a:r>
            <a:endParaRPr sz="2400">
              <a:latin typeface="Times New Roman"/>
              <a:ea typeface="Times New Roman"/>
              <a:cs typeface="Times New Roman"/>
              <a:sym typeface="Times New Roman"/>
            </a:endParaRPr>
          </a:p>
          <a:p>
            <a:pPr indent="0" lvl="0" marL="457200" rtl="0" algn="just">
              <a:lnSpc>
                <a:spcPct val="107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just">
              <a:lnSpc>
                <a:spcPct val="107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Furthermore, the integration of speed tracking addresses the critical issue of road safety by monitoring and penalizing overspeeding, thus encouraging responsible driving behaviors. </a:t>
            </a:r>
            <a:endParaRPr sz="2400">
              <a:latin typeface="Times New Roman"/>
              <a:ea typeface="Times New Roman"/>
              <a:cs typeface="Times New Roman"/>
              <a:sym typeface="Times New Roman"/>
            </a:endParaRPr>
          </a:p>
          <a:p>
            <a:pPr indent="0" lvl="0" marL="457200" rtl="0" algn="just">
              <a:lnSpc>
                <a:spcPct val="107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just">
              <a:lnSpc>
                <a:spcPct val="107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dual approach not only improves the user experience but also contributes to a safer and more efficient highway system.</a:t>
            </a:r>
            <a:endParaRPr sz="2400">
              <a:latin typeface="Times New Roman"/>
              <a:ea typeface="Times New Roman"/>
              <a:cs typeface="Times New Roman"/>
              <a:sym typeface="Times New Roman"/>
            </a:endParaRPr>
          </a:p>
        </p:txBody>
      </p:sp>
      <p:sp>
        <p:nvSpPr>
          <p:cNvPr id="134" name="Google Shape;13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7/31/2024</a:t>
            </a:r>
            <a:endParaRPr/>
          </a:p>
        </p:txBody>
      </p:sp>
      <p:sp>
        <p:nvSpPr>
          <p:cNvPr id="135" name="Google Shape;1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6" name="Google Shape;136;p6"/>
          <p:cNvPicPr preferRelativeResize="0"/>
          <p:nvPr/>
        </p:nvPicPr>
        <p:blipFill rotWithShape="1">
          <a:blip r:embed="rId3">
            <a:alphaModFix/>
          </a:blip>
          <a:srcRect b="0" l="0" r="0" t="0"/>
          <a:stretch/>
        </p:blipFill>
        <p:spPr>
          <a:xfrm>
            <a:off x="1" y="0"/>
            <a:ext cx="643504" cy="821635"/>
          </a:xfrm>
          <a:prstGeom prst="rect">
            <a:avLst/>
          </a:prstGeom>
          <a:noFill/>
          <a:ln>
            <a:noFill/>
          </a:ln>
        </p:spPr>
      </p:pic>
      <p:sp>
        <p:nvSpPr>
          <p:cNvPr id="137" name="Google Shape;137;p6"/>
          <p:cNvSpPr txBox="1"/>
          <p:nvPr>
            <p:ph type="title"/>
          </p:nvPr>
        </p:nvSpPr>
        <p:spPr>
          <a:xfrm>
            <a:off x="914400" y="120475"/>
            <a:ext cx="10154700" cy="1020900"/>
          </a:xfrm>
          <a:prstGeom prst="rect">
            <a:avLst/>
          </a:prstGeom>
          <a:noFill/>
          <a:ln>
            <a:noFill/>
          </a:ln>
        </p:spPr>
        <p:txBody>
          <a:bodyPr anchorCtr="0" anchor="ctr" bIns="45700" lIns="91425" spcFirstLastPara="1" rIns="91425" wrap="square" tIns="45700">
            <a:normAutofit/>
          </a:bodyPr>
          <a:lstStyle/>
          <a:p>
            <a:pPr indent="0" lvl="2" marL="914400" rtl="0" algn="ctr">
              <a:lnSpc>
                <a:spcPct val="107000"/>
              </a:lnSpc>
              <a:spcBef>
                <a:spcPts val="0"/>
              </a:spcBef>
              <a:spcAft>
                <a:spcPts val="0"/>
              </a:spcAft>
              <a:buNone/>
            </a:pPr>
            <a:r>
              <a:rPr b="1" lang="en-US" sz="4800">
                <a:latin typeface="Times New Roman"/>
                <a:ea typeface="Times New Roman"/>
                <a:cs typeface="Times New Roman"/>
                <a:sym typeface="Times New Roman"/>
              </a:rPr>
              <a:t>Motivation</a:t>
            </a:r>
            <a:endParaRPr b="1"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efec4ec5f8_0_3"/>
          <p:cNvSpPr txBox="1"/>
          <p:nvPr>
            <p:ph idx="1" type="body"/>
          </p:nvPr>
        </p:nvSpPr>
        <p:spPr>
          <a:xfrm>
            <a:off x="838200" y="1950275"/>
            <a:ext cx="10515600" cy="4004100"/>
          </a:xfrm>
          <a:prstGeom prst="rect">
            <a:avLst/>
          </a:prstGeom>
          <a:noFill/>
          <a:ln>
            <a:noFill/>
          </a:ln>
        </p:spPr>
        <p:txBody>
          <a:bodyPr anchorCtr="0" anchor="t" bIns="45700" lIns="91425" spcFirstLastPara="1" rIns="91425" wrap="square" tIns="45700">
            <a:noAutofit/>
          </a:bodyPr>
          <a:lstStyle/>
          <a:p>
            <a:pPr indent="-384810" lvl="0" marL="457200" rtl="0" algn="just">
              <a:lnSpc>
                <a:spcPct val="150000"/>
              </a:lnSpc>
              <a:spcBef>
                <a:spcPts val="0"/>
              </a:spcBef>
              <a:spcAft>
                <a:spcPts val="0"/>
              </a:spcAft>
              <a:buSzPts val="2460"/>
              <a:buFont typeface="Times New Roman"/>
              <a:buAutoNum type="arabicPeriod"/>
            </a:pPr>
            <a:r>
              <a:rPr lang="en-US" sz="2460">
                <a:latin typeface="Times New Roman"/>
                <a:ea typeface="Times New Roman"/>
                <a:cs typeface="Times New Roman"/>
                <a:sym typeface="Times New Roman"/>
              </a:rPr>
              <a:t>Automate Toll Collection</a:t>
            </a:r>
            <a:endParaRPr sz="2460">
              <a:latin typeface="Times New Roman"/>
              <a:ea typeface="Times New Roman"/>
              <a:cs typeface="Times New Roman"/>
              <a:sym typeface="Times New Roman"/>
            </a:endParaRPr>
          </a:p>
          <a:p>
            <a:pPr indent="-384810" lvl="0" marL="457200" rtl="0" algn="just">
              <a:lnSpc>
                <a:spcPct val="150000"/>
              </a:lnSpc>
              <a:spcBef>
                <a:spcPts val="0"/>
              </a:spcBef>
              <a:spcAft>
                <a:spcPts val="0"/>
              </a:spcAft>
              <a:buSzPts val="2460"/>
              <a:buFont typeface="Times New Roman"/>
              <a:buAutoNum type="arabicPeriod"/>
            </a:pPr>
            <a:r>
              <a:rPr lang="en-US" sz="2460">
                <a:latin typeface="Times New Roman"/>
                <a:ea typeface="Times New Roman"/>
                <a:cs typeface="Times New Roman"/>
                <a:sym typeface="Times New Roman"/>
              </a:rPr>
              <a:t>Enhance Road Safety</a:t>
            </a:r>
            <a:endParaRPr sz="2460">
              <a:latin typeface="Times New Roman"/>
              <a:ea typeface="Times New Roman"/>
              <a:cs typeface="Times New Roman"/>
              <a:sym typeface="Times New Roman"/>
            </a:endParaRPr>
          </a:p>
          <a:p>
            <a:pPr indent="-384810" lvl="0" marL="457200" rtl="0" algn="just">
              <a:lnSpc>
                <a:spcPct val="150000"/>
              </a:lnSpc>
              <a:spcBef>
                <a:spcPts val="0"/>
              </a:spcBef>
              <a:spcAft>
                <a:spcPts val="0"/>
              </a:spcAft>
              <a:buSzPts val="2460"/>
              <a:buFont typeface="Times New Roman"/>
              <a:buAutoNum type="arabicPeriod"/>
            </a:pPr>
            <a:r>
              <a:rPr lang="en-US" sz="2460">
                <a:latin typeface="Times New Roman"/>
                <a:ea typeface="Times New Roman"/>
                <a:cs typeface="Times New Roman"/>
                <a:sym typeface="Times New Roman"/>
              </a:rPr>
              <a:t>Improve Traffic Flow</a:t>
            </a:r>
            <a:endParaRPr sz="2460">
              <a:latin typeface="Times New Roman"/>
              <a:ea typeface="Times New Roman"/>
              <a:cs typeface="Times New Roman"/>
              <a:sym typeface="Times New Roman"/>
            </a:endParaRPr>
          </a:p>
          <a:p>
            <a:pPr indent="-384810" lvl="0" marL="457200" rtl="0" algn="just">
              <a:lnSpc>
                <a:spcPct val="150000"/>
              </a:lnSpc>
              <a:spcBef>
                <a:spcPts val="0"/>
              </a:spcBef>
              <a:spcAft>
                <a:spcPts val="0"/>
              </a:spcAft>
              <a:buSzPts val="2460"/>
              <a:buFont typeface="Times New Roman"/>
              <a:buAutoNum type="arabicPeriod"/>
            </a:pPr>
            <a:r>
              <a:rPr lang="en-US" sz="2460">
                <a:latin typeface="Times New Roman"/>
                <a:ea typeface="Times New Roman"/>
                <a:cs typeface="Times New Roman"/>
                <a:sym typeface="Times New Roman"/>
              </a:rPr>
              <a:t>Increase Transparency</a:t>
            </a:r>
            <a:endParaRPr sz="2460">
              <a:latin typeface="Times New Roman"/>
              <a:ea typeface="Times New Roman"/>
              <a:cs typeface="Times New Roman"/>
              <a:sym typeface="Times New Roman"/>
            </a:endParaRPr>
          </a:p>
          <a:p>
            <a:pPr indent="-384810" lvl="0" marL="457200" rtl="0" algn="just">
              <a:lnSpc>
                <a:spcPct val="150000"/>
              </a:lnSpc>
              <a:spcBef>
                <a:spcPts val="0"/>
              </a:spcBef>
              <a:spcAft>
                <a:spcPts val="0"/>
              </a:spcAft>
              <a:buSzPts val="2460"/>
              <a:buFont typeface="Times New Roman"/>
              <a:buAutoNum type="arabicPeriod"/>
            </a:pPr>
            <a:r>
              <a:rPr lang="en-US" sz="2460">
                <a:latin typeface="Times New Roman"/>
                <a:ea typeface="Times New Roman"/>
                <a:cs typeface="Times New Roman"/>
                <a:sym typeface="Times New Roman"/>
              </a:rPr>
              <a:t>Reduce Operational Costs</a:t>
            </a:r>
            <a:endParaRPr sz="2460">
              <a:latin typeface="Times New Roman"/>
              <a:ea typeface="Times New Roman"/>
              <a:cs typeface="Times New Roman"/>
              <a:sym typeface="Times New Roman"/>
            </a:endParaRPr>
          </a:p>
        </p:txBody>
      </p:sp>
      <p:sp>
        <p:nvSpPr>
          <p:cNvPr id="143" name="Google Shape;143;g2efec4ec5f8_0_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7/31/2024</a:t>
            </a:r>
            <a:endParaRPr/>
          </a:p>
        </p:txBody>
      </p:sp>
      <p:sp>
        <p:nvSpPr>
          <p:cNvPr id="144" name="Google Shape;144;g2efec4ec5f8_0_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g2efec4ec5f8_0_3"/>
          <p:cNvPicPr preferRelativeResize="0"/>
          <p:nvPr/>
        </p:nvPicPr>
        <p:blipFill rotWithShape="1">
          <a:blip r:embed="rId3">
            <a:alphaModFix/>
          </a:blip>
          <a:srcRect b="0" l="0" r="0" t="0"/>
          <a:stretch/>
        </p:blipFill>
        <p:spPr>
          <a:xfrm>
            <a:off x="1" y="0"/>
            <a:ext cx="643504" cy="821635"/>
          </a:xfrm>
          <a:prstGeom prst="rect">
            <a:avLst/>
          </a:prstGeom>
          <a:noFill/>
          <a:ln>
            <a:noFill/>
          </a:ln>
        </p:spPr>
      </p:pic>
      <p:sp>
        <p:nvSpPr>
          <p:cNvPr id="146" name="Google Shape;146;g2efec4ec5f8_0_3"/>
          <p:cNvSpPr txBox="1"/>
          <p:nvPr>
            <p:ph type="title"/>
          </p:nvPr>
        </p:nvSpPr>
        <p:spPr>
          <a:xfrm>
            <a:off x="530087" y="148325"/>
            <a:ext cx="11463000" cy="1325700"/>
          </a:xfrm>
          <a:prstGeom prst="rect">
            <a:avLst/>
          </a:prstGeom>
          <a:noFill/>
          <a:ln>
            <a:noFill/>
          </a:ln>
        </p:spPr>
        <p:txBody>
          <a:bodyPr anchorCtr="0" anchor="ctr" bIns="45700" lIns="91425" spcFirstLastPara="1" rIns="91425" wrap="square" tIns="45700">
            <a:normAutofit/>
          </a:bodyPr>
          <a:lstStyle/>
          <a:p>
            <a:pPr indent="457200" lvl="2" marL="0" rtl="0" algn="ctr">
              <a:lnSpc>
                <a:spcPct val="150000"/>
              </a:lnSpc>
              <a:spcBef>
                <a:spcPts val="0"/>
              </a:spcBef>
              <a:spcAft>
                <a:spcPts val="0"/>
              </a:spcAft>
              <a:buNone/>
            </a:pPr>
            <a:r>
              <a:rPr b="1" lang="en-US" sz="4800">
                <a:latin typeface="Times New Roman"/>
                <a:ea typeface="Times New Roman"/>
                <a:cs typeface="Times New Roman"/>
                <a:sym typeface="Times New Roman"/>
              </a:rPr>
              <a:t>Objectives of project</a:t>
            </a:r>
            <a:endParaRPr b="1" sz="4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efec4ec5f8_0_11"/>
          <p:cNvSpPr txBox="1"/>
          <p:nvPr>
            <p:ph idx="1" type="body"/>
          </p:nvPr>
        </p:nvSpPr>
        <p:spPr>
          <a:xfrm>
            <a:off x="838200" y="1486450"/>
            <a:ext cx="10515600" cy="4747800"/>
          </a:xfrm>
          <a:prstGeom prst="rect">
            <a:avLst/>
          </a:prstGeom>
          <a:noFill/>
          <a:ln>
            <a:noFill/>
          </a:ln>
        </p:spPr>
        <p:txBody>
          <a:bodyPr anchorCtr="0" anchor="t" bIns="45700" lIns="91425" spcFirstLastPara="1" rIns="91425" wrap="square" tIns="45700">
            <a:noAutofit/>
          </a:bodyPr>
          <a:lstStyle/>
          <a:p>
            <a:pPr indent="-381000" lvl="0" marL="457200" rtl="0" algn="just">
              <a:lnSpc>
                <a:spcPct val="107000"/>
              </a:lnSpc>
              <a:spcBef>
                <a:spcPts val="0"/>
              </a:spcBef>
              <a:spcAft>
                <a:spcPts val="0"/>
              </a:spcAft>
              <a:buSzPts val="2400"/>
              <a:buFont typeface="Times New Roman"/>
              <a:buAutoNum type="arabicPeriod"/>
            </a:pPr>
            <a:r>
              <a:rPr b="1" lang="en-US" sz="2400">
                <a:latin typeface="Times New Roman"/>
                <a:ea typeface="Times New Roman"/>
                <a:cs typeface="Times New Roman"/>
                <a:sym typeface="Times New Roman"/>
              </a:rPr>
              <a:t>System Development </a:t>
            </a:r>
            <a:endParaRPr b="1" sz="2400">
              <a:latin typeface="Times New Roman"/>
              <a:ea typeface="Times New Roman"/>
              <a:cs typeface="Times New Roman"/>
              <a:sym typeface="Times New Roman"/>
            </a:endParaRPr>
          </a:p>
          <a:p>
            <a:pPr indent="0" lvl="0" marL="914400" rtl="0" algn="just">
              <a:lnSpc>
                <a:spcPct val="107000"/>
              </a:lnSpc>
              <a:spcBef>
                <a:spcPts val="0"/>
              </a:spcBef>
              <a:spcAft>
                <a:spcPts val="0"/>
              </a:spcAft>
              <a:buNone/>
            </a:pPr>
            <a:r>
              <a:rPr lang="en-US" sz="2400">
                <a:latin typeface="Times New Roman"/>
                <a:ea typeface="Times New Roman"/>
                <a:cs typeface="Times New Roman"/>
                <a:sym typeface="Times New Roman"/>
              </a:rPr>
              <a:t>Designing and developing a robust GPS-based system to track vehicle movements and calculate toll charges accurately.</a:t>
            </a:r>
            <a:endParaRPr sz="2400">
              <a:latin typeface="Times New Roman"/>
              <a:ea typeface="Times New Roman"/>
              <a:cs typeface="Times New Roman"/>
              <a:sym typeface="Times New Roman"/>
            </a:endParaRPr>
          </a:p>
          <a:p>
            <a:pPr indent="0" lvl="0" marL="914400" rtl="0" algn="just">
              <a:lnSpc>
                <a:spcPct val="107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just">
              <a:lnSpc>
                <a:spcPct val="107000"/>
              </a:lnSpc>
              <a:spcBef>
                <a:spcPts val="0"/>
              </a:spcBef>
              <a:spcAft>
                <a:spcPts val="0"/>
              </a:spcAft>
              <a:buSzPts val="2400"/>
              <a:buFont typeface="Times New Roman"/>
              <a:buAutoNum type="arabicPeriod"/>
            </a:pPr>
            <a:r>
              <a:rPr b="1" lang="en-US" sz="2400">
                <a:latin typeface="Times New Roman"/>
                <a:ea typeface="Times New Roman"/>
                <a:cs typeface="Times New Roman"/>
                <a:sym typeface="Times New Roman"/>
              </a:rPr>
              <a:t>Speed Monitoring </a:t>
            </a:r>
            <a:endParaRPr b="1" sz="2400">
              <a:latin typeface="Times New Roman"/>
              <a:ea typeface="Times New Roman"/>
              <a:cs typeface="Times New Roman"/>
              <a:sym typeface="Times New Roman"/>
            </a:endParaRPr>
          </a:p>
          <a:p>
            <a:pPr indent="0" lvl="0" marL="914400" rtl="0" algn="just">
              <a:lnSpc>
                <a:spcPct val="107000"/>
              </a:lnSpc>
              <a:spcBef>
                <a:spcPts val="0"/>
              </a:spcBef>
              <a:spcAft>
                <a:spcPts val="0"/>
              </a:spcAft>
              <a:buNone/>
            </a:pPr>
            <a:r>
              <a:rPr lang="en-US" sz="2400">
                <a:latin typeface="Times New Roman"/>
                <a:ea typeface="Times New Roman"/>
                <a:cs typeface="Times New Roman"/>
                <a:sym typeface="Times New Roman"/>
              </a:rPr>
              <a:t>Implementing a speed tracking mechanism to monitor vehicle speeds and identify instances of overspeeding.</a:t>
            </a:r>
            <a:endParaRPr sz="2400">
              <a:latin typeface="Times New Roman"/>
              <a:ea typeface="Times New Roman"/>
              <a:cs typeface="Times New Roman"/>
              <a:sym typeface="Times New Roman"/>
            </a:endParaRPr>
          </a:p>
          <a:p>
            <a:pPr indent="0" lvl="0" marL="0" rtl="0" algn="just">
              <a:lnSpc>
                <a:spcPct val="107000"/>
              </a:lnSpc>
              <a:spcBef>
                <a:spcPts val="0"/>
              </a:spcBef>
              <a:spcAft>
                <a:spcPts val="0"/>
              </a:spcAft>
              <a:buNone/>
            </a:pPr>
            <a:r>
              <a:t/>
            </a:r>
            <a:endParaRPr b="1" sz="2400">
              <a:latin typeface="Times New Roman"/>
              <a:ea typeface="Times New Roman"/>
              <a:cs typeface="Times New Roman"/>
              <a:sym typeface="Times New Roman"/>
            </a:endParaRPr>
          </a:p>
          <a:p>
            <a:pPr indent="-381000" lvl="0" marL="457200" rtl="0" algn="just">
              <a:lnSpc>
                <a:spcPct val="107000"/>
              </a:lnSpc>
              <a:spcBef>
                <a:spcPts val="0"/>
              </a:spcBef>
              <a:spcAft>
                <a:spcPts val="0"/>
              </a:spcAft>
              <a:buSzPts val="2400"/>
              <a:buFont typeface="Times New Roman"/>
              <a:buAutoNum type="arabicPeriod"/>
            </a:pPr>
            <a:r>
              <a:rPr b="1" lang="en-US" sz="2400">
                <a:latin typeface="Times New Roman"/>
                <a:ea typeface="Times New Roman"/>
                <a:cs typeface="Times New Roman"/>
                <a:sym typeface="Times New Roman"/>
              </a:rPr>
              <a:t>User Interface</a:t>
            </a:r>
            <a:endParaRPr b="1" sz="2400">
              <a:latin typeface="Times New Roman"/>
              <a:ea typeface="Times New Roman"/>
              <a:cs typeface="Times New Roman"/>
              <a:sym typeface="Times New Roman"/>
            </a:endParaRPr>
          </a:p>
          <a:p>
            <a:pPr indent="0" lvl="0" marL="914400" rtl="0" algn="just">
              <a:lnSpc>
                <a:spcPct val="107000"/>
              </a:lnSpc>
              <a:spcBef>
                <a:spcPts val="0"/>
              </a:spcBef>
              <a:spcAft>
                <a:spcPts val="0"/>
              </a:spcAft>
              <a:buNone/>
            </a:pPr>
            <a:r>
              <a:rPr lang="en-US" sz="2400">
                <a:latin typeface="Times New Roman"/>
                <a:ea typeface="Times New Roman"/>
                <a:cs typeface="Times New Roman"/>
                <a:sym typeface="Times New Roman"/>
              </a:rPr>
              <a:t>Creating a user-friendly interface to provide real-time notifications and detailed toll and penalty information to users.</a:t>
            </a:r>
            <a:endParaRPr sz="2400">
              <a:latin typeface="Times New Roman"/>
              <a:ea typeface="Times New Roman"/>
              <a:cs typeface="Times New Roman"/>
              <a:sym typeface="Times New Roman"/>
            </a:endParaRPr>
          </a:p>
        </p:txBody>
      </p:sp>
      <p:sp>
        <p:nvSpPr>
          <p:cNvPr id="152" name="Google Shape;152;g2efec4ec5f8_0_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7/31/2024</a:t>
            </a:r>
            <a:endParaRPr/>
          </a:p>
        </p:txBody>
      </p:sp>
      <p:sp>
        <p:nvSpPr>
          <p:cNvPr id="153" name="Google Shape;153;g2efec4ec5f8_0_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4" name="Google Shape;154;g2efec4ec5f8_0_11"/>
          <p:cNvPicPr preferRelativeResize="0"/>
          <p:nvPr/>
        </p:nvPicPr>
        <p:blipFill rotWithShape="1">
          <a:blip r:embed="rId3">
            <a:alphaModFix/>
          </a:blip>
          <a:srcRect b="0" l="0" r="0" t="0"/>
          <a:stretch/>
        </p:blipFill>
        <p:spPr>
          <a:xfrm>
            <a:off x="1" y="0"/>
            <a:ext cx="643504" cy="821635"/>
          </a:xfrm>
          <a:prstGeom prst="rect">
            <a:avLst/>
          </a:prstGeom>
          <a:noFill/>
          <a:ln>
            <a:noFill/>
          </a:ln>
        </p:spPr>
      </p:pic>
      <p:sp>
        <p:nvSpPr>
          <p:cNvPr id="155" name="Google Shape;155;g2efec4ec5f8_0_11"/>
          <p:cNvSpPr txBox="1"/>
          <p:nvPr>
            <p:ph type="title"/>
          </p:nvPr>
        </p:nvSpPr>
        <p:spPr>
          <a:xfrm>
            <a:off x="530087" y="0"/>
            <a:ext cx="11463000" cy="1325700"/>
          </a:xfrm>
          <a:prstGeom prst="rect">
            <a:avLst/>
          </a:prstGeom>
          <a:noFill/>
          <a:ln>
            <a:noFill/>
          </a:ln>
        </p:spPr>
        <p:txBody>
          <a:bodyPr anchorCtr="0" anchor="ctr" bIns="45700" lIns="91425" spcFirstLastPara="1" rIns="91425" wrap="square" tIns="45700">
            <a:normAutofit/>
          </a:bodyPr>
          <a:lstStyle/>
          <a:p>
            <a:pPr indent="0" lvl="2" marL="914400" rtl="0" algn="ctr">
              <a:lnSpc>
                <a:spcPct val="107000"/>
              </a:lnSpc>
              <a:spcBef>
                <a:spcPts val="0"/>
              </a:spcBef>
              <a:spcAft>
                <a:spcPts val="0"/>
              </a:spcAft>
              <a:buNone/>
            </a:pPr>
            <a:r>
              <a:rPr b="1" lang="en-US" sz="4800">
                <a:latin typeface="Times New Roman"/>
                <a:ea typeface="Times New Roman"/>
                <a:cs typeface="Times New Roman"/>
                <a:sym typeface="Times New Roman"/>
              </a:rPr>
              <a:t>S</a:t>
            </a:r>
            <a:r>
              <a:rPr b="1" lang="en-US" sz="4800">
                <a:latin typeface="Times New Roman"/>
                <a:ea typeface="Times New Roman"/>
                <a:cs typeface="Times New Roman"/>
                <a:sym typeface="Times New Roman"/>
              </a:rPr>
              <a:t>cope of the project</a:t>
            </a:r>
            <a:endParaRPr b="1"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38200" y="205100"/>
            <a:ext cx="10515600" cy="1081500"/>
          </a:xfrm>
          <a:prstGeom prst="rect">
            <a:avLst/>
          </a:prstGeom>
          <a:noFill/>
          <a:ln>
            <a:noFill/>
          </a:ln>
        </p:spPr>
        <p:txBody>
          <a:bodyPr anchorCtr="0" anchor="ctr" bIns="45700" lIns="91425" spcFirstLastPara="1" rIns="91425" wrap="square" tIns="45700">
            <a:noAutofit/>
          </a:bodyPr>
          <a:lstStyle/>
          <a:p>
            <a:pPr indent="0" lvl="2" marL="914400" rtl="0" algn="ctr">
              <a:lnSpc>
                <a:spcPct val="107000"/>
              </a:lnSpc>
              <a:spcBef>
                <a:spcPts val="0"/>
              </a:spcBef>
              <a:spcAft>
                <a:spcPts val="0"/>
              </a:spcAft>
              <a:buNone/>
            </a:pPr>
            <a:r>
              <a:rPr b="1" lang="en-US" sz="4800">
                <a:latin typeface="Times New Roman"/>
                <a:ea typeface="Times New Roman"/>
                <a:cs typeface="Times New Roman"/>
                <a:sym typeface="Times New Roman"/>
              </a:rPr>
              <a:t>Architecture diagram</a:t>
            </a:r>
            <a:endParaRPr b="1" sz="4800"/>
          </a:p>
        </p:txBody>
      </p:sp>
      <p:sp>
        <p:nvSpPr>
          <p:cNvPr id="161" name="Google Shape;16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7/31/2024</a:t>
            </a:r>
            <a:endParaRPr/>
          </a:p>
        </p:txBody>
      </p:sp>
      <p:sp>
        <p:nvSpPr>
          <p:cNvPr id="162" name="Google Shape;16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3" name="Google Shape;163;p8"/>
          <p:cNvPicPr preferRelativeResize="0"/>
          <p:nvPr/>
        </p:nvPicPr>
        <p:blipFill rotWithShape="1">
          <a:blip r:embed="rId3">
            <a:alphaModFix/>
          </a:blip>
          <a:srcRect b="0" l="0" r="0" t="0"/>
          <a:stretch/>
        </p:blipFill>
        <p:spPr>
          <a:xfrm>
            <a:off x="1" y="0"/>
            <a:ext cx="643504" cy="821635"/>
          </a:xfrm>
          <a:prstGeom prst="rect">
            <a:avLst/>
          </a:prstGeom>
          <a:noFill/>
          <a:ln>
            <a:noFill/>
          </a:ln>
        </p:spPr>
      </p:pic>
      <p:pic>
        <p:nvPicPr>
          <p:cNvPr id="164" name="Google Shape;164;p8"/>
          <p:cNvPicPr preferRelativeResize="0"/>
          <p:nvPr/>
        </p:nvPicPr>
        <p:blipFill>
          <a:blip r:embed="rId4">
            <a:alphaModFix/>
          </a:blip>
          <a:stretch>
            <a:fillRect/>
          </a:stretch>
        </p:blipFill>
        <p:spPr>
          <a:xfrm>
            <a:off x="543850" y="1286500"/>
            <a:ext cx="10434724" cy="4810725"/>
          </a:xfrm>
          <a:prstGeom prst="rect">
            <a:avLst/>
          </a:prstGeom>
          <a:noFill/>
          <a:ln>
            <a:noFill/>
          </a:ln>
        </p:spPr>
      </p:pic>
      <p:sp>
        <p:nvSpPr>
          <p:cNvPr id="165" name="Google Shape;165;p8"/>
          <p:cNvSpPr/>
          <p:nvPr/>
        </p:nvSpPr>
        <p:spPr>
          <a:xfrm flipH="1" rot="10800000">
            <a:off x="8610600" y="1286475"/>
            <a:ext cx="2256000" cy="60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2017-08-11T06:26:37Z</dcterms:created>
  <dc:creator>Shinde</dc:creator>
</cp:coreProperties>
</file>