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7" r:id="rId18"/>
    <p:sldId id="275" r:id="rId19"/>
    <p:sldId id="278" r:id="rId20"/>
    <p:sldId id="279" r:id="rId21"/>
    <p:sldId id="280" r:id="rId22"/>
    <p:sldId id="281" r:id="rId23"/>
    <p:sldId id="282" r:id="rId24"/>
    <p:sldId id="284" r:id="rId25"/>
    <p:sldId id="285" r:id="rId26"/>
    <p:sldId id="286" r:id="rId27"/>
    <p:sldId id="272" r:id="rId28"/>
    <p:sldId id="273"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76E57-1D84-418A-AB56-726D22E75575}" v="4" dt="2025-05-12T18:18:16.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Jayanth" userId="6d84545a-1e3b-4ef9-b332-a613395163f3" providerId="ADAL" clId="{D5576E57-1D84-418A-AB56-726D22E75575}"/>
    <pc:docChg chg="modSld">
      <pc:chgData name="Pranav Jayanth" userId="6d84545a-1e3b-4ef9-b332-a613395163f3" providerId="ADAL" clId="{D5576E57-1D84-418A-AB56-726D22E75575}" dt="2025-05-12T18:18:16.916" v="3" actId="20577"/>
      <pc:docMkLst>
        <pc:docMk/>
      </pc:docMkLst>
      <pc:sldChg chg="modSp">
        <pc:chgData name="Pranav Jayanth" userId="6d84545a-1e3b-4ef9-b332-a613395163f3" providerId="ADAL" clId="{D5576E57-1D84-418A-AB56-726D22E75575}" dt="2025-05-12T18:18:16.916" v="3" actId="20577"/>
        <pc:sldMkLst>
          <pc:docMk/>
          <pc:sldMk cId="1566615436" sldId="257"/>
        </pc:sldMkLst>
        <pc:spChg chg="mod">
          <ac:chgData name="Pranav Jayanth" userId="6d84545a-1e3b-4ef9-b332-a613395163f3" providerId="ADAL" clId="{D5576E57-1D84-418A-AB56-726D22E75575}" dt="2025-05-12T18:18:16.916" v="3" actId="20577"/>
          <ac:spMkLst>
            <pc:docMk/>
            <pc:sldMk cId="1566615436" sldId="257"/>
            <ac:spMk id="2" creationId="{A6E515CB-660C-FBD5-FA9D-89946D794B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FDE3-DCA7-91B4-76F9-07FA362CD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FB36CB-8C14-7C31-DAAE-824BEF48D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ACB1A-C79A-B176-36C0-4478CA2A79FD}"/>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5" name="Footer Placeholder 4">
            <a:extLst>
              <a:ext uri="{FF2B5EF4-FFF2-40B4-BE49-F238E27FC236}">
                <a16:creationId xmlns:a16="http://schemas.microsoft.com/office/drawing/2014/main" id="{98F32C0E-8D19-CE27-BC34-32E3C4136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2D644-A29E-3EBB-4040-ECECAFDA2694}"/>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60006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7EF9-2B81-A662-F199-CE5D5637F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208621-50DB-07F9-8757-76D34790D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4171D-1F58-A859-91C0-FD4AFBAC4341}"/>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5" name="Footer Placeholder 4">
            <a:extLst>
              <a:ext uri="{FF2B5EF4-FFF2-40B4-BE49-F238E27FC236}">
                <a16:creationId xmlns:a16="http://schemas.microsoft.com/office/drawing/2014/main" id="{95F6ADE3-6536-069B-F2C6-B360DEF6A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E56E0-8A00-137C-170E-8BC16D08FF5F}"/>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3142448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1FB59-C97F-2550-731F-3BA0D41A97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491E30-F1D5-409A-5D1B-05FEF0A11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CCDB4-70A6-4C4E-204A-0B898C610174}"/>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5" name="Footer Placeholder 4">
            <a:extLst>
              <a:ext uri="{FF2B5EF4-FFF2-40B4-BE49-F238E27FC236}">
                <a16:creationId xmlns:a16="http://schemas.microsoft.com/office/drawing/2014/main" id="{4C914668-56BE-6C16-2DC3-7D19EDD62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6113F-9B8D-4466-35D2-E8A025D2D05C}"/>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277093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0FC7-6486-9B9E-C9B2-15547221CF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05EE3-27D3-AAD8-583A-551D20E34F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256D0-3F9A-CE03-C551-BFA64D0A995B}"/>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5" name="Footer Placeholder 4">
            <a:extLst>
              <a:ext uri="{FF2B5EF4-FFF2-40B4-BE49-F238E27FC236}">
                <a16:creationId xmlns:a16="http://schemas.microsoft.com/office/drawing/2014/main" id="{57A4676F-F8DD-22CF-F352-55ED22EE7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217A4-0474-64EB-C418-218AB3792C07}"/>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79978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1AA8-B8B8-51EB-1F0E-B1248D926E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F282F4-B4A8-D814-446C-86F8131516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7396EE-B0C2-EA52-38D6-3E9413C2EF03}"/>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5" name="Footer Placeholder 4">
            <a:extLst>
              <a:ext uri="{FF2B5EF4-FFF2-40B4-BE49-F238E27FC236}">
                <a16:creationId xmlns:a16="http://schemas.microsoft.com/office/drawing/2014/main" id="{951E31DA-86DF-8A04-A04E-888FD27AF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83C78-8FDB-3E7A-60D6-3ECC0B0839B5}"/>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196645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0678-6A02-1F80-72D3-6E4F6FD95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138DF-0A23-AD9A-B4A0-68E8A1FFB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8B3DAB-14C5-C230-57FB-AFCAC7F36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59E2D8-FBF8-88E2-651E-E737CA84B8B6}"/>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6" name="Footer Placeholder 5">
            <a:extLst>
              <a:ext uri="{FF2B5EF4-FFF2-40B4-BE49-F238E27FC236}">
                <a16:creationId xmlns:a16="http://schemas.microsoft.com/office/drawing/2014/main" id="{D417906F-9D52-35F2-74EF-1DD9CCC64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59E86-0DB9-628B-02C0-74D54BE19ABE}"/>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149303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E54F-04E5-1761-5D18-0064635043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1605A-0D15-23E2-77AB-0E58EC9E1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55B1A4-D5D0-B140-9B9E-5862BFA6B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5AA2CE-EAF4-FE8E-E02C-0F138C344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A299F-2AB0-7A24-6A37-33DD2B459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498F40-4326-2248-082E-0A53F532FDC8}"/>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8" name="Footer Placeholder 7">
            <a:extLst>
              <a:ext uri="{FF2B5EF4-FFF2-40B4-BE49-F238E27FC236}">
                <a16:creationId xmlns:a16="http://schemas.microsoft.com/office/drawing/2014/main" id="{2469342A-A1A0-6BCE-FE38-71A593D7E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8F86EE-228B-6AC3-7BB0-D797E4C96CA1}"/>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270762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61CC-46D2-67DB-B190-98BD0D0EE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39B48-FD31-9C7C-9760-2EBBF8EE5AAD}"/>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4" name="Footer Placeholder 3">
            <a:extLst>
              <a:ext uri="{FF2B5EF4-FFF2-40B4-BE49-F238E27FC236}">
                <a16:creationId xmlns:a16="http://schemas.microsoft.com/office/drawing/2014/main" id="{52E90760-35FD-6CA2-300E-CC120E4973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5FCBED-FA20-C26B-0BA2-7A5411403B55}"/>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221784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86542-9239-39B8-5F3E-7152DF4D4FAD}"/>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3" name="Footer Placeholder 2">
            <a:extLst>
              <a:ext uri="{FF2B5EF4-FFF2-40B4-BE49-F238E27FC236}">
                <a16:creationId xmlns:a16="http://schemas.microsoft.com/office/drawing/2014/main" id="{D9FC1E18-A143-57E2-3D40-C5E4AA0513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3D717-6355-3AEC-C44B-D78D7BA5681C}"/>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274368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3B33-A3EA-BA7C-7B63-F759654C4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F7768-8F9A-4A1A-80F5-B197C281F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70575C-9245-63C2-D3BD-B5007FA2E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D04BD-F2E5-D71F-8657-8A96EAA22893}"/>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6" name="Footer Placeholder 5">
            <a:extLst>
              <a:ext uri="{FF2B5EF4-FFF2-40B4-BE49-F238E27FC236}">
                <a16:creationId xmlns:a16="http://schemas.microsoft.com/office/drawing/2014/main" id="{9EBD7222-D327-F691-E87D-B1D8E850F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E434E-04C5-8D29-4C5F-3DEF19A3A7F5}"/>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302054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40C5-ECB6-E556-E672-49E0EA2AB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038CA-A038-6730-AEA2-CA49DE5D0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7817D-20B8-F543-6A67-439A6BC48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077F58-FB35-EB7C-B323-E72FA8C0F749}"/>
              </a:ext>
            </a:extLst>
          </p:cNvPr>
          <p:cNvSpPr>
            <a:spLocks noGrp="1"/>
          </p:cNvSpPr>
          <p:nvPr>
            <p:ph type="dt" sz="half" idx="10"/>
          </p:nvPr>
        </p:nvSpPr>
        <p:spPr/>
        <p:txBody>
          <a:bodyPr/>
          <a:lstStyle/>
          <a:p>
            <a:fld id="{FB635CAD-D4EE-49BD-8D5C-502177605A6B}" type="datetimeFigureOut">
              <a:rPr lang="en-US" smtClean="0"/>
              <a:t>5/12/2025</a:t>
            </a:fld>
            <a:endParaRPr lang="en-US"/>
          </a:p>
        </p:txBody>
      </p:sp>
      <p:sp>
        <p:nvSpPr>
          <p:cNvPr id="6" name="Footer Placeholder 5">
            <a:extLst>
              <a:ext uri="{FF2B5EF4-FFF2-40B4-BE49-F238E27FC236}">
                <a16:creationId xmlns:a16="http://schemas.microsoft.com/office/drawing/2014/main" id="{4FEA07F4-A65A-4FB9-F46C-4D4B6B105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837CC-C3CC-05A1-B091-81D88EA9EF8B}"/>
              </a:ext>
            </a:extLst>
          </p:cNvPr>
          <p:cNvSpPr>
            <a:spLocks noGrp="1"/>
          </p:cNvSpPr>
          <p:nvPr>
            <p:ph type="sldNum" sz="quarter" idx="12"/>
          </p:nvPr>
        </p:nvSpPr>
        <p:spPr/>
        <p:txBody>
          <a:bodyPr/>
          <a:lstStyle/>
          <a:p>
            <a:fld id="{4BD3FD91-ACCA-4A93-B222-791ABD8EF02E}" type="slidenum">
              <a:rPr lang="en-US" smtClean="0"/>
              <a:t>‹#›</a:t>
            </a:fld>
            <a:endParaRPr lang="en-US"/>
          </a:p>
        </p:txBody>
      </p:sp>
    </p:spTree>
    <p:extLst>
      <p:ext uri="{BB962C8B-B14F-4D97-AF65-F5344CB8AC3E}">
        <p14:creationId xmlns:p14="http://schemas.microsoft.com/office/powerpoint/2010/main" val="219645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F41C1-BEE4-8A95-54DB-93E20E55B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8A08CE-E445-92E9-1F09-D7A155BDCA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2844D-AF02-6CDE-5292-322BAC36A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635CAD-D4EE-49BD-8D5C-502177605A6B}" type="datetimeFigureOut">
              <a:rPr lang="en-US" smtClean="0"/>
              <a:t>5/12/2025</a:t>
            </a:fld>
            <a:endParaRPr lang="en-US"/>
          </a:p>
        </p:txBody>
      </p:sp>
      <p:sp>
        <p:nvSpPr>
          <p:cNvPr id="5" name="Footer Placeholder 4">
            <a:extLst>
              <a:ext uri="{FF2B5EF4-FFF2-40B4-BE49-F238E27FC236}">
                <a16:creationId xmlns:a16="http://schemas.microsoft.com/office/drawing/2014/main" id="{8179CF79-259B-5739-5127-5D2B786AA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FE3C09-93A9-0281-864D-65B60CA8AB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FD91-ACCA-4A93-B222-791ABD8EF02E}" type="slidenum">
              <a:rPr lang="en-US" smtClean="0"/>
              <a:t>‹#›</a:t>
            </a:fld>
            <a:endParaRPr lang="en-US"/>
          </a:p>
        </p:txBody>
      </p:sp>
    </p:spTree>
    <p:extLst>
      <p:ext uri="{BB962C8B-B14F-4D97-AF65-F5344CB8AC3E}">
        <p14:creationId xmlns:p14="http://schemas.microsoft.com/office/powerpoint/2010/main" val="297572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bibliotecaepb.blogspot.com/2020/12/encontro-virtual-con-diego-arboleda.html" TargetMode="External"/><Relationship Id="rId3" Type="http://schemas.openxmlformats.org/officeDocument/2006/relationships/hyperlink" Target="https://pxhere.com/en/photo/1443433" TargetMode="External"/><Relationship Id="rId7" Type="http://schemas.openxmlformats.org/officeDocument/2006/relationships/image" Target="../media/image22.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www.thebluediamondgallery.com/handwriting/i/improvement.html" TargetMode="External"/><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analysis-analyzing-data-analyze-2958826/"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eepngimg.com/png/85184-information-processing-text-psychology-point-download-hd-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reepngimg.com/png/26765-software-photo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515CB-660C-FBD5-FA9D-89946D794B45}"/>
              </a:ext>
            </a:extLst>
          </p:cNvPr>
          <p:cNvSpPr>
            <a:spLocks noGrp="1"/>
          </p:cNvSpPr>
          <p:nvPr>
            <p:ph type="ctrTitle"/>
          </p:nvPr>
        </p:nvSpPr>
        <p:spPr>
          <a:xfrm>
            <a:off x="1386865" y="818984"/>
            <a:ext cx="6596245" cy="3268520"/>
          </a:xfrm>
        </p:spPr>
        <p:txBody>
          <a:bodyPr vert="horz" lIns="91440" tIns="45720" rIns="91440" bIns="45720" rtlCol="0">
            <a:normAutofit/>
          </a:bodyPr>
          <a:lstStyle/>
          <a:p>
            <a:pPr algn="r"/>
            <a:endParaRPr lang="en-US" sz="4800" kern="1200" dirty="0">
              <a:solidFill>
                <a:srgbClr val="FFFFFF"/>
              </a:solidFill>
              <a:latin typeface="+mj-lt"/>
              <a:ea typeface="+mj-ea"/>
              <a:cs typeface="+mj-cs"/>
            </a:endParaRPr>
          </a:p>
          <a:p>
            <a:pPr algn="r"/>
            <a:r>
              <a:rPr lang="en-US" sz="4800" b="1" kern="1200" dirty="0">
                <a:solidFill>
                  <a:srgbClr val="FFFFFF"/>
                </a:solidFill>
                <a:latin typeface="+mj-lt"/>
                <a:ea typeface="+mj-ea"/>
                <a:cs typeface="+mj-cs"/>
              </a:rPr>
              <a:t>IT TICKET ANALYSIS </a:t>
            </a:r>
          </a:p>
          <a:p>
            <a:pPr algn="r"/>
            <a:r>
              <a:rPr lang="en-US" sz="4800" kern="1200" dirty="0">
                <a:solidFill>
                  <a:srgbClr val="FFFFFF"/>
                </a:solidFill>
                <a:latin typeface="+mj-lt"/>
                <a:ea typeface="+mj-ea"/>
                <a:cs typeface="+mj-cs"/>
              </a:rPr>
              <a:t>               PRANAV JAYANTH</a:t>
            </a:r>
          </a:p>
          <a:p>
            <a:pPr algn="r"/>
            <a:r>
              <a:rPr lang="en-US" sz="4800" kern="1200" dirty="0">
                <a:solidFill>
                  <a:srgbClr val="FFFFFF"/>
                </a:solidFill>
                <a:latin typeface="+mj-lt"/>
                <a:ea typeface="+mj-ea"/>
                <a:cs typeface="+mj-cs"/>
              </a:rPr>
              <a:t>                May-2025</a:t>
            </a:r>
          </a:p>
        </p:txBody>
      </p:sp>
      <p:sp>
        <p:nvSpPr>
          <p:cNvPr id="42" name="Rectangle 4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ED8C79A-725D-C2D0-D12B-3E32A0E0ACBB}"/>
              </a:ext>
            </a:extLst>
          </p:cNvPr>
          <p:cNvSpPr>
            <a:spLocks noGrp="1"/>
          </p:cNvSpPr>
          <p:nvPr>
            <p:ph type="subTitle" idx="1"/>
          </p:nvPr>
        </p:nvSpPr>
        <p:spPr>
          <a:xfrm>
            <a:off x="1931874" y="4797188"/>
            <a:ext cx="6051236" cy="1241828"/>
          </a:xfrm>
        </p:spPr>
        <p:txBody>
          <a:bodyPr vert="horz" lIns="91440" tIns="45720" rIns="91440" bIns="45720" rtlCol="0">
            <a:normAutofit/>
          </a:bodyPr>
          <a:lstStyle/>
          <a:p>
            <a:pPr algn="r"/>
            <a:endParaRPr lang="en-US" kern="1200" dirty="0">
              <a:solidFill>
                <a:srgbClr val="FFFFFF"/>
              </a:solidFill>
              <a:latin typeface="+mn-lt"/>
              <a:ea typeface="+mn-ea"/>
              <a:cs typeface="+mn-cs"/>
            </a:endParaRPr>
          </a:p>
        </p:txBody>
      </p:sp>
      <p:sp>
        <p:nvSpPr>
          <p:cNvPr id="44" name="Rectangle 4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66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9FCE-0B72-CB99-7C77-C33BCBDC44E1}"/>
              </a:ext>
            </a:extLst>
          </p:cNvPr>
          <p:cNvSpPr>
            <a:spLocks noGrp="1"/>
          </p:cNvSpPr>
          <p:nvPr>
            <p:ph type="title"/>
          </p:nvPr>
        </p:nvSpPr>
        <p:spPr/>
        <p:txBody>
          <a:bodyPr/>
          <a:lstStyle/>
          <a:p>
            <a:r>
              <a:rPr lang="en-US" dirty="0"/>
              <a:t>Resolution Times by Request Category</a:t>
            </a:r>
            <a:endParaRPr lang="en-IN" dirty="0"/>
          </a:p>
        </p:txBody>
      </p:sp>
      <p:sp>
        <p:nvSpPr>
          <p:cNvPr id="3" name="Content Placeholder 2">
            <a:extLst>
              <a:ext uri="{FF2B5EF4-FFF2-40B4-BE49-F238E27FC236}">
                <a16:creationId xmlns:a16="http://schemas.microsoft.com/office/drawing/2014/main" id="{502772EC-A415-9173-222D-549097AA1318}"/>
              </a:ext>
            </a:extLst>
          </p:cNvPr>
          <p:cNvSpPr>
            <a:spLocks noGrp="1"/>
          </p:cNvSpPr>
          <p:nvPr>
            <p:ph idx="1"/>
          </p:nvPr>
        </p:nvSpPr>
        <p:spPr>
          <a:xfrm>
            <a:off x="838200" y="1825625"/>
            <a:ext cx="6188765" cy="4351338"/>
          </a:xfrm>
        </p:spPr>
        <p:txBody>
          <a:bodyPr/>
          <a:lstStyle/>
          <a:p>
            <a:r>
              <a:rPr lang="en-US" sz="1800" b="1" dirty="0"/>
              <a:t>Objective</a:t>
            </a:r>
            <a:r>
              <a:rPr lang="en-US" sz="1800" dirty="0"/>
              <a:t>:  certain categories of requests have longer resolution times?</a:t>
            </a:r>
          </a:p>
          <a:p>
            <a:r>
              <a:rPr lang="en-US" sz="1800" b="1" dirty="0"/>
              <a:t>Findings:</a:t>
            </a:r>
            <a:endParaRPr lang="en-US" sz="1800" dirty="0"/>
          </a:p>
          <a:p>
            <a:pPr>
              <a:buFont typeface="Arial" panose="020B0604020202020204" pitchFamily="34" charset="0"/>
              <a:buChar char="•"/>
            </a:pPr>
            <a:r>
              <a:rPr lang="en-US" sz="1800" b="1" dirty="0"/>
              <a:t>Key Insight</a:t>
            </a:r>
            <a:r>
              <a:rPr lang="en-US" sz="1800" dirty="0"/>
              <a:t>: The </a:t>
            </a:r>
            <a:r>
              <a:rPr lang="en-US" sz="1800" b="1" dirty="0"/>
              <a:t>Hardware</a:t>
            </a:r>
            <a:r>
              <a:rPr lang="en-US" sz="1800" dirty="0"/>
              <a:t> category has the highest average resolution time of </a:t>
            </a:r>
            <a:r>
              <a:rPr lang="en-US" sz="1800" b="1" dirty="0"/>
              <a:t>7.63 days</a:t>
            </a:r>
            <a:r>
              <a:rPr lang="en-US" sz="1800" dirty="0"/>
              <a:t>.</a:t>
            </a:r>
          </a:p>
          <a:p>
            <a:pPr>
              <a:buFont typeface="Arial" panose="020B0604020202020204" pitchFamily="34" charset="0"/>
              <a:buChar char="•"/>
            </a:pPr>
            <a:r>
              <a:rPr lang="en-US" sz="1800" b="1" dirty="0"/>
              <a:t>Interpretation</a:t>
            </a:r>
            <a:r>
              <a:rPr lang="en-US" sz="1800" dirty="0"/>
              <a:t>:</a:t>
            </a:r>
          </a:p>
          <a:p>
            <a:pPr marL="742950" lvl="1" indent="-285750">
              <a:buFont typeface="Arial" panose="020B0604020202020204" pitchFamily="34" charset="0"/>
              <a:buChar char="•"/>
            </a:pPr>
            <a:r>
              <a:rPr lang="en-US" sz="1800" dirty="0"/>
              <a:t>Hardware issues may require more resources or specialized expertise.</a:t>
            </a:r>
          </a:p>
          <a:p>
            <a:pPr marL="742950" lvl="1" indent="-285750">
              <a:buFont typeface="Arial" panose="020B0604020202020204" pitchFamily="34" charset="0"/>
              <a:buChar char="•"/>
            </a:pPr>
            <a:r>
              <a:rPr lang="en-US" sz="1800" dirty="0"/>
              <a:t>Potential need for process improvement in handling hardware-related requests.</a:t>
            </a:r>
          </a:p>
          <a:p>
            <a:endParaRPr lang="en-IN" dirty="0"/>
          </a:p>
        </p:txBody>
      </p:sp>
      <p:pic>
        <p:nvPicPr>
          <p:cNvPr id="3074" name="Picture 2">
            <a:extLst>
              <a:ext uri="{FF2B5EF4-FFF2-40B4-BE49-F238E27FC236}">
                <a16:creationId xmlns:a16="http://schemas.microsoft.com/office/drawing/2014/main" id="{26F12B52-9914-3823-DFC7-EFDDEB6FA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251" y="1948070"/>
            <a:ext cx="4174435" cy="348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80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2FFE-2A53-8026-AADF-B77BB0936FF4}"/>
              </a:ext>
            </a:extLst>
          </p:cNvPr>
          <p:cNvSpPr>
            <a:spLocks noGrp="1"/>
          </p:cNvSpPr>
          <p:nvPr>
            <p:ph type="title"/>
          </p:nvPr>
        </p:nvSpPr>
        <p:spPr/>
        <p:txBody>
          <a:bodyPr/>
          <a:lstStyle/>
          <a:p>
            <a:r>
              <a:rPr lang="en-US" dirty="0"/>
              <a:t>Ticket Management Software</a:t>
            </a:r>
            <a:endParaRPr lang="en-IN" dirty="0"/>
          </a:p>
        </p:txBody>
      </p:sp>
      <p:sp>
        <p:nvSpPr>
          <p:cNvPr id="3" name="Content Placeholder 2">
            <a:extLst>
              <a:ext uri="{FF2B5EF4-FFF2-40B4-BE49-F238E27FC236}">
                <a16:creationId xmlns:a16="http://schemas.microsoft.com/office/drawing/2014/main" id="{8E388DF1-6399-087A-ADED-0E71479388DA}"/>
              </a:ext>
            </a:extLst>
          </p:cNvPr>
          <p:cNvSpPr>
            <a:spLocks noGrp="1"/>
          </p:cNvSpPr>
          <p:nvPr>
            <p:ph idx="1"/>
          </p:nvPr>
        </p:nvSpPr>
        <p:spPr>
          <a:xfrm>
            <a:off x="838200" y="1825625"/>
            <a:ext cx="6725478" cy="4351338"/>
          </a:xfrm>
        </p:spPr>
        <p:txBody>
          <a:bodyPr>
            <a:normAutofit/>
          </a:bodyPr>
          <a:lstStyle/>
          <a:p>
            <a:r>
              <a:rPr lang="en-US" sz="1800" b="1" dirty="0"/>
              <a:t>Recommendation</a:t>
            </a:r>
            <a:r>
              <a:rPr lang="en-US" sz="1800" dirty="0"/>
              <a:t>: Upgrade the ticket management software to improve efficiency.</a:t>
            </a:r>
          </a:p>
          <a:p>
            <a:pPr>
              <a:buFont typeface="Arial" panose="020B0604020202020204" pitchFamily="34" charset="0"/>
              <a:buChar char="•"/>
            </a:pPr>
            <a:r>
              <a:rPr lang="en-US" sz="1800" b="1" dirty="0"/>
              <a:t>Data-Driven Reason</a:t>
            </a:r>
            <a:r>
              <a:rPr lang="en-US" sz="1800" dirty="0"/>
              <a:t>:</a:t>
            </a:r>
          </a:p>
          <a:p>
            <a:pPr marL="742950" lvl="1" indent="-285750">
              <a:buFont typeface="Arial" panose="020B0604020202020204" pitchFamily="34" charset="0"/>
              <a:buChar char="•"/>
            </a:pPr>
            <a:r>
              <a:rPr lang="en-US" sz="1800" dirty="0"/>
              <a:t>Current satisfaction rate is moderate (4.1), but resolution times are high (4.55 days).</a:t>
            </a:r>
          </a:p>
          <a:p>
            <a:pPr marL="742950" lvl="1" indent="-285750">
              <a:buFont typeface="Arial" panose="020B0604020202020204" pitchFamily="34" charset="0"/>
              <a:buChar char="•"/>
            </a:pPr>
            <a:r>
              <a:rPr lang="en-US" sz="1800" dirty="0"/>
              <a:t>Expected impact: </a:t>
            </a:r>
            <a:r>
              <a:rPr lang="en-US" sz="1800" b="1" dirty="0"/>
              <a:t>Improved resolution times (3.64 days)</a:t>
            </a:r>
            <a:r>
              <a:rPr lang="en-US" sz="1800" dirty="0"/>
              <a:t> and a rise in satisfaction (4.3) with better tools.</a:t>
            </a:r>
          </a:p>
          <a:p>
            <a:pPr>
              <a:buFont typeface="Arial" panose="020B0604020202020204" pitchFamily="34" charset="0"/>
              <a:buChar char="•"/>
            </a:pPr>
            <a:r>
              <a:rPr lang="en-US" sz="1800" b="1" dirty="0"/>
              <a:t>Expected Impact</a:t>
            </a:r>
            <a:r>
              <a:rPr lang="en-US" sz="1800" dirty="0"/>
              <a:t>:</a:t>
            </a:r>
          </a:p>
          <a:p>
            <a:pPr marL="742950" lvl="1" indent="-285750">
              <a:buFont typeface="Arial" panose="020B0604020202020204" pitchFamily="34" charset="0"/>
              <a:buChar char="•"/>
            </a:pPr>
            <a:r>
              <a:rPr lang="en-US" sz="1800" b="1" dirty="0"/>
              <a:t>Increased operational efficiency</a:t>
            </a:r>
            <a:r>
              <a:rPr lang="en-US" sz="1800" dirty="0"/>
              <a:t> by streamlining ticket resolution.</a:t>
            </a:r>
          </a:p>
          <a:p>
            <a:pPr marL="742950" lvl="1" indent="-285750">
              <a:buFont typeface="Arial" panose="020B0604020202020204" pitchFamily="34" charset="0"/>
              <a:buChar char="•"/>
            </a:pPr>
            <a:r>
              <a:rPr lang="en-US" sz="1800" b="1" dirty="0"/>
              <a:t>Higher customer satisfaction</a:t>
            </a:r>
            <a:r>
              <a:rPr lang="en-US" sz="1800" dirty="0"/>
              <a:t>, leading to improved employee trust and satisfaction.</a:t>
            </a:r>
          </a:p>
          <a:p>
            <a:endParaRPr lang="en-IN" dirty="0"/>
          </a:p>
        </p:txBody>
      </p:sp>
      <p:pic>
        <p:nvPicPr>
          <p:cNvPr id="3074" name="Picture 2">
            <a:extLst>
              <a:ext uri="{FF2B5EF4-FFF2-40B4-BE49-F238E27FC236}">
                <a16:creationId xmlns:a16="http://schemas.microsoft.com/office/drawing/2014/main" id="{64BA0D7E-7A83-47C8-9BDA-40C6E866B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131" y="1644926"/>
            <a:ext cx="4389230" cy="356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2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F340-AFEF-015A-33A6-9F9AAAFFFA3B}"/>
              </a:ext>
            </a:extLst>
          </p:cNvPr>
          <p:cNvSpPr>
            <a:spLocks noGrp="1"/>
          </p:cNvSpPr>
          <p:nvPr>
            <p:ph type="title"/>
          </p:nvPr>
        </p:nvSpPr>
        <p:spPr>
          <a:xfrm>
            <a:off x="480391" y="186221"/>
            <a:ext cx="10134600" cy="1325563"/>
          </a:xfrm>
        </p:spPr>
        <p:txBody>
          <a:bodyPr/>
          <a:lstStyle/>
          <a:p>
            <a:r>
              <a:rPr lang="en-US" dirty="0"/>
              <a:t>Training for Underperforming Agents</a:t>
            </a:r>
            <a:endParaRPr lang="en-IN" dirty="0"/>
          </a:p>
        </p:txBody>
      </p:sp>
      <p:sp>
        <p:nvSpPr>
          <p:cNvPr id="3" name="Content Placeholder 2">
            <a:extLst>
              <a:ext uri="{FF2B5EF4-FFF2-40B4-BE49-F238E27FC236}">
                <a16:creationId xmlns:a16="http://schemas.microsoft.com/office/drawing/2014/main" id="{54129D34-BF60-D268-A24D-892C300474A6}"/>
              </a:ext>
            </a:extLst>
          </p:cNvPr>
          <p:cNvSpPr>
            <a:spLocks noGrp="1"/>
          </p:cNvSpPr>
          <p:nvPr>
            <p:ph idx="1"/>
          </p:nvPr>
        </p:nvSpPr>
        <p:spPr>
          <a:xfrm>
            <a:off x="838200" y="1825625"/>
            <a:ext cx="6755296" cy="4351338"/>
          </a:xfrm>
        </p:spPr>
        <p:txBody>
          <a:bodyPr>
            <a:normAutofit/>
          </a:bodyPr>
          <a:lstStyle/>
          <a:p>
            <a:r>
              <a:rPr lang="en-US" sz="1800" b="1" dirty="0"/>
              <a:t>Recommendation</a:t>
            </a:r>
            <a:r>
              <a:rPr lang="en-US" sz="1800" dirty="0"/>
              <a:t>: Invest in training for the agents identified as underperforming.</a:t>
            </a:r>
          </a:p>
          <a:p>
            <a:pPr>
              <a:buFont typeface="Arial" panose="020B0604020202020204" pitchFamily="34" charset="0"/>
              <a:buChar char="•"/>
            </a:pPr>
            <a:r>
              <a:rPr lang="en-US" sz="1800" b="1" dirty="0"/>
              <a:t>Data-Driven Reason</a:t>
            </a:r>
            <a:r>
              <a:rPr lang="en-US" sz="1800" dirty="0"/>
              <a:t>:</a:t>
            </a:r>
          </a:p>
          <a:p>
            <a:pPr marL="742950" lvl="1" indent="-285750">
              <a:buFont typeface="Arial" panose="020B0604020202020204" pitchFamily="34" charset="0"/>
              <a:buChar char="•"/>
            </a:pPr>
            <a:r>
              <a:rPr lang="en-US" sz="1800" dirty="0"/>
              <a:t>Agents with </a:t>
            </a:r>
            <a:r>
              <a:rPr lang="en-US" sz="1800" b="1" dirty="0"/>
              <a:t>high resolution times</a:t>
            </a:r>
            <a:r>
              <a:rPr lang="en-US" sz="1800" dirty="0"/>
              <a:t> and </a:t>
            </a:r>
            <a:r>
              <a:rPr lang="en-US" sz="1800" b="1" dirty="0"/>
              <a:t>low satisfaction rates</a:t>
            </a:r>
            <a:r>
              <a:rPr lang="en-US" sz="1800" dirty="0"/>
              <a:t>  need additional support.</a:t>
            </a:r>
          </a:p>
          <a:p>
            <a:pPr marL="742950" lvl="1" indent="-285750">
              <a:buFont typeface="Arial" panose="020B0604020202020204" pitchFamily="34" charset="0"/>
              <a:buChar char="•"/>
            </a:pPr>
            <a:r>
              <a:rPr lang="en-US" sz="1800" dirty="0"/>
              <a:t>Focus on improving resolution skills, handling complex tickets, and customer service approaches.</a:t>
            </a:r>
          </a:p>
          <a:p>
            <a:pPr>
              <a:buFont typeface="Arial" panose="020B0604020202020204" pitchFamily="34" charset="0"/>
              <a:buChar char="•"/>
            </a:pPr>
            <a:r>
              <a:rPr lang="en-US" sz="1800" b="1" dirty="0"/>
              <a:t>Expected Impact</a:t>
            </a:r>
            <a:r>
              <a:rPr lang="en-US" sz="1800" dirty="0"/>
              <a:t>:</a:t>
            </a:r>
          </a:p>
          <a:p>
            <a:pPr marL="742950" lvl="1" indent="-285750">
              <a:buFont typeface="Arial" panose="020B0604020202020204" pitchFamily="34" charset="0"/>
              <a:buChar char="•"/>
            </a:pPr>
            <a:r>
              <a:rPr lang="en-US" sz="1800" b="1" dirty="0"/>
              <a:t>Improved performance</a:t>
            </a:r>
            <a:r>
              <a:rPr lang="en-US" sz="1800" dirty="0"/>
              <a:t> in terms of both resolution time and satisfaction.</a:t>
            </a:r>
          </a:p>
          <a:p>
            <a:pPr marL="742950" lvl="1" indent="-285750">
              <a:buFont typeface="Arial" panose="020B0604020202020204" pitchFamily="34" charset="0"/>
              <a:buChar char="•"/>
            </a:pPr>
            <a:r>
              <a:rPr lang="en-US" sz="1800" b="1" dirty="0"/>
              <a:t>Reduced workload</a:t>
            </a:r>
            <a:r>
              <a:rPr lang="en-US" sz="1800" dirty="0"/>
              <a:t> on other agents by enhancing the capabilities of underperformers</a:t>
            </a:r>
            <a:r>
              <a:rPr lang="en-US" dirty="0"/>
              <a:t>.</a:t>
            </a:r>
          </a:p>
          <a:p>
            <a:endParaRPr lang="en-IN" dirty="0"/>
          </a:p>
        </p:txBody>
      </p:sp>
      <p:pic>
        <p:nvPicPr>
          <p:cNvPr id="2050" name="Picture 2">
            <a:extLst>
              <a:ext uri="{FF2B5EF4-FFF2-40B4-BE49-F238E27FC236}">
                <a16:creationId xmlns:a16="http://schemas.microsoft.com/office/drawing/2014/main" id="{CE5255A5-433A-AF3C-21EA-937B1784B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286" y="1511784"/>
            <a:ext cx="4598504" cy="419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1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FDB1-B7D5-743F-7B76-60E7986DCA72}"/>
              </a:ext>
            </a:extLst>
          </p:cNvPr>
          <p:cNvSpPr>
            <a:spLocks noGrp="1"/>
          </p:cNvSpPr>
          <p:nvPr>
            <p:ph type="title"/>
          </p:nvPr>
        </p:nvSpPr>
        <p:spPr>
          <a:xfrm>
            <a:off x="838200" y="365126"/>
            <a:ext cx="10515600" cy="1036292"/>
          </a:xfrm>
        </p:spPr>
        <p:txBody>
          <a:bodyPr/>
          <a:lstStyle/>
          <a:p>
            <a:r>
              <a:rPr lang="en-IN" dirty="0"/>
              <a:t> Improve Hardware Support Process</a:t>
            </a:r>
          </a:p>
        </p:txBody>
      </p:sp>
      <p:sp>
        <p:nvSpPr>
          <p:cNvPr id="3" name="Content Placeholder 2">
            <a:extLst>
              <a:ext uri="{FF2B5EF4-FFF2-40B4-BE49-F238E27FC236}">
                <a16:creationId xmlns:a16="http://schemas.microsoft.com/office/drawing/2014/main" id="{9948DE05-6D7B-1AB3-1A29-16BAF9CD538B}"/>
              </a:ext>
            </a:extLst>
          </p:cNvPr>
          <p:cNvSpPr>
            <a:spLocks noGrp="1"/>
          </p:cNvSpPr>
          <p:nvPr>
            <p:ph idx="1"/>
          </p:nvPr>
        </p:nvSpPr>
        <p:spPr>
          <a:xfrm>
            <a:off x="838200" y="1262271"/>
            <a:ext cx="11148391" cy="4403034"/>
          </a:xfrm>
        </p:spPr>
        <p:txBody>
          <a:bodyPr>
            <a:normAutofit/>
          </a:bodyPr>
          <a:lstStyle/>
          <a:p>
            <a:endParaRPr lang="en-US" sz="1800" b="1" dirty="0"/>
          </a:p>
          <a:p>
            <a:r>
              <a:rPr lang="en-US" sz="1800" b="1" dirty="0"/>
              <a:t>Recommendation</a:t>
            </a:r>
            <a:r>
              <a:rPr lang="en-US" sz="1800" dirty="0"/>
              <a:t>: Develop a more efficient process for resolving hardware-related tickets.</a:t>
            </a:r>
          </a:p>
          <a:p>
            <a:pPr>
              <a:buFont typeface="Arial" panose="020B0604020202020204" pitchFamily="34" charset="0"/>
              <a:buChar char="•"/>
            </a:pPr>
            <a:r>
              <a:rPr lang="en-US" sz="1800" b="1" dirty="0"/>
              <a:t>Data-Driven Reason</a:t>
            </a:r>
            <a:r>
              <a:rPr lang="en-US" sz="1800" dirty="0"/>
              <a:t>:</a:t>
            </a:r>
          </a:p>
          <a:p>
            <a:pPr marL="742950" lvl="1" indent="-285750">
              <a:buFont typeface="Arial" panose="020B0604020202020204" pitchFamily="34" charset="0"/>
              <a:buChar char="•"/>
            </a:pPr>
            <a:r>
              <a:rPr lang="en-US" sz="1800" dirty="0"/>
              <a:t>Hardware requests have the </a:t>
            </a:r>
            <a:r>
              <a:rPr lang="en-US" sz="1800" b="1" dirty="0"/>
              <a:t>longest resolution times (7.63 days)</a:t>
            </a:r>
            <a:r>
              <a:rPr lang="en-US" sz="1800" dirty="0"/>
              <a:t>.</a:t>
            </a:r>
          </a:p>
          <a:p>
            <a:pPr marL="742950" lvl="1" indent="-285750">
              <a:buFont typeface="Arial" panose="020B0604020202020204" pitchFamily="34" charset="0"/>
              <a:buChar char="•"/>
            </a:pPr>
            <a:r>
              <a:rPr lang="en-US" sz="1800" dirty="0"/>
              <a:t>It indicates the need for better processes, resources, or training in the hardware category.</a:t>
            </a:r>
          </a:p>
          <a:p>
            <a:pPr>
              <a:buFont typeface="Arial" panose="020B0604020202020204" pitchFamily="34" charset="0"/>
              <a:buChar char="•"/>
            </a:pPr>
            <a:r>
              <a:rPr lang="en-US" sz="1800" b="1" dirty="0"/>
              <a:t>Expected Impact</a:t>
            </a:r>
            <a:r>
              <a:rPr lang="en-US" sz="1800" dirty="0"/>
              <a:t>:</a:t>
            </a:r>
          </a:p>
          <a:p>
            <a:pPr marL="742950" lvl="1" indent="-285750">
              <a:buFont typeface="Arial" panose="020B0604020202020204" pitchFamily="34" charset="0"/>
              <a:buChar char="•"/>
            </a:pPr>
            <a:r>
              <a:rPr lang="en-US" sz="1800" b="1" dirty="0"/>
              <a:t>Faster resolution</a:t>
            </a:r>
            <a:r>
              <a:rPr lang="en-US" sz="1800" dirty="0"/>
              <a:t> for hardware-related issues, leading to overall quicker ticket handling.</a:t>
            </a:r>
          </a:p>
          <a:p>
            <a:pPr marL="742950" lvl="1" indent="-285750">
              <a:buFont typeface="Arial" panose="020B0604020202020204" pitchFamily="34" charset="0"/>
              <a:buChar char="•"/>
            </a:pPr>
            <a:r>
              <a:rPr lang="en-US" sz="1800" b="1" dirty="0"/>
              <a:t>Higher customer satisfaction</a:t>
            </a:r>
            <a:r>
              <a:rPr lang="en-US" sz="1800" dirty="0"/>
              <a:t> by addressing one of the most time-consuming ticket categories</a:t>
            </a:r>
          </a:p>
          <a:p>
            <a:endParaRPr lang="en-IN" dirty="0"/>
          </a:p>
        </p:txBody>
      </p:sp>
      <p:graphicFrame>
        <p:nvGraphicFramePr>
          <p:cNvPr id="4" name="Table 3">
            <a:extLst>
              <a:ext uri="{FF2B5EF4-FFF2-40B4-BE49-F238E27FC236}">
                <a16:creationId xmlns:a16="http://schemas.microsoft.com/office/drawing/2014/main" id="{2FAF03C5-D40A-60CE-83DE-26C79CD0CAE2}"/>
              </a:ext>
            </a:extLst>
          </p:cNvPr>
          <p:cNvGraphicFramePr>
            <a:graphicFrameLocks noGrp="1"/>
          </p:cNvGraphicFramePr>
          <p:nvPr/>
        </p:nvGraphicFramePr>
        <p:xfrm>
          <a:off x="1749288" y="4234071"/>
          <a:ext cx="6460434" cy="2087216"/>
        </p:xfrm>
        <a:graphic>
          <a:graphicData uri="http://schemas.openxmlformats.org/drawingml/2006/table">
            <a:tbl>
              <a:tblPr/>
              <a:tblGrid>
                <a:gridCol w="2286265">
                  <a:extLst>
                    <a:ext uri="{9D8B030D-6E8A-4147-A177-3AD203B41FA5}">
                      <a16:colId xmlns:a16="http://schemas.microsoft.com/office/drawing/2014/main" val="309012456"/>
                    </a:ext>
                  </a:extLst>
                </a:gridCol>
                <a:gridCol w="4174169">
                  <a:extLst>
                    <a:ext uri="{9D8B030D-6E8A-4147-A177-3AD203B41FA5}">
                      <a16:colId xmlns:a16="http://schemas.microsoft.com/office/drawing/2014/main" val="4195339849"/>
                    </a:ext>
                  </a:extLst>
                </a:gridCol>
              </a:tblGrid>
              <a:tr h="635160">
                <a:tc>
                  <a:txBody>
                    <a:bodyPr/>
                    <a:lstStyle/>
                    <a:p>
                      <a:pPr rtl="0" fontAlgn="b"/>
                      <a:r>
                        <a:rPr lang="en-IN" b="1" i="1" dirty="0">
                          <a:effectLst/>
                          <a:latin typeface="Calibri" panose="020F0502020204030204" pitchFamily="34" charset="0"/>
                        </a:rPr>
                        <a:t>Request Category</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502D77"/>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CECFD8"/>
                    </a:solidFill>
                  </a:tcPr>
                </a:tc>
                <a:tc>
                  <a:txBody>
                    <a:bodyPr/>
                    <a:lstStyle/>
                    <a:p>
                      <a:pPr rtl="0" fontAlgn="b"/>
                      <a:r>
                        <a:rPr lang="en-US">
                          <a:solidFill>
                            <a:srgbClr val="FFFFFF"/>
                          </a:solidFill>
                          <a:effectLst/>
                        </a:rPr>
                        <a:t>AVERAGE of Resolution Time (Days)</a:t>
                      </a:r>
                    </a:p>
                  </a:txBody>
                  <a:tcPr marL="0" marR="0" marT="0" marB="0" anchor="b">
                    <a:lnL w="7620" cap="flat" cmpd="sng" algn="ctr">
                      <a:solidFill>
                        <a:srgbClr val="502D77"/>
                      </a:solidFill>
                      <a:prstDash val="solid"/>
                      <a:round/>
                      <a:headEnd type="none" w="med" len="med"/>
                      <a:tailEnd type="none" w="med" len="med"/>
                    </a:lnL>
                    <a:lnR w="7620" cap="flat" cmpd="sng" algn="ctr">
                      <a:solidFill>
                        <a:srgbClr val="502D77"/>
                      </a:solidFill>
                      <a:prstDash val="solid"/>
                      <a:round/>
                      <a:headEnd type="none" w="med" len="med"/>
                      <a:tailEnd type="none" w="med" len="med"/>
                    </a:lnR>
                    <a:lnT w="7620" cap="flat" cmpd="sng" algn="ctr">
                      <a:solidFill>
                        <a:srgbClr val="502D77"/>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3C3F65"/>
                    </a:solidFill>
                  </a:tcPr>
                </a:tc>
                <a:extLst>
                  <a:ext uri="{0D108BD9-81ED-4DB2-BD59-A6C34878D82A}">
                    <a16:rowId xmlns:a16="http://schemas.microsoft.com/office/drawing/2014/main" val="2396658758"/>
                  </a:ext>
                </a:extLst>
              </a:tr>
              <a:tr h="423439">
                <a:tc>
                  <a:txBody>
                    <a:bodyPr/>
                    <a:lstStyle/>
                    <a:p>
                      <a:pPr rtl="0" fontAlgn="b"/>
                      <a:r>
                        <a:rPr lang="en-IN" dirty="0">
                          <a:solidFill>
                            <a:srgbClr val="000000"/>
                          </a:solidFill>
                          <a:effectLst/>
                        </a:rPr>
                        <a:t>Hardware</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F2"/>
                    </a:solidFill>
                  </a:tcPr>
                </a:tc>
                <a:tc>
                  <a:txBody>
                    <a:bodyPr/>
                    <a:lstStyle/>
                    <a:p>
                      <a:pPr algn="r" rtl="0" fontAlgn="b"/>
                      <a:r>
                        <a:rPr lang="en-IN" dirty="0">
                          <a:solidFill>
                            <a:srgbClr val="000000"/>
                          </a:solidFill>
                          <a:effectLst/>
                        </a:rPr>
                        <a:t>7.62539813</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53752158"/>
                  </a:ext>
                </a:extLst>
              </a:tr>
              <a:tr h="423439">
                <a:tc>
                  <a:txBody>
                    <a:bodyPr/>
                    <a:lstStyle/>
                    <a:p>
                      <a:pPr rtl="0" fontAlgn="b"/>
                      <a:r>
                        <a:rPr lang="en-IN">
                          <a:solidFill>
                            <a:srgbClr val="000000"/>
                          </a:solidFill>
                          <a:effectLst/>
                        </a:rPr>
                        <a:t>Login Access</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F2"/>
                    </a:solidFill>
                  </a:tcPr>
                </a:tc>
                <a:tc>
                  <a:txBody>
                    <a:bodyPr/>
                    <a:lstStyle/>
                    <a:p>
                      <a:pPr algn="r" rtl="0" fontAlgn="b"/>
                      <a:r>
                        <a:rPr lang="en-IN" dirty="0">
                          <a:solidFill>
                            <a:srgbClr val="000000"/>
                          </a:solidFill>
                          <a:effectLst/>
                        </a:rPr>
                        <a:t>0.3138081047</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2162118"/>
                  </a:ext>
                </a:extLst>
              </a:tr>
              <a:tr h="302589">
                <a:tc>
                  <a:txBody>
                    <a:bodyPr/>
                    <a:lstStyle/>
                    <a:p>
                      <a:pPr rtl="0" fontAlgn="b"/>
                      <a:r>
                        <a:rPr lang="en-IN">
                          <a:solidFill>
                            <a:srgbClr val="000000"/>
                          </a:solidFill>
                          <a:effectLst/>
                        </a:rPr>
                        <a:t>Software</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F2"/>
                    </a:solidFill>
                  </a:tcPr>
                </a:tc>
                <a:tc>
                  <a:txBody>
                    <a:bodyPr/>
                    <a:lstStyle/>
                    <a:p>
                      <a:pPr algn="r" rtl="0" fontAlgn="b"/>
                      <a:r>
                        <a:rPr lang="en-IN">
                          <a:solidFill>
                            <a:srgbClr val="000000"/>
                          </a:solidFill>
                          <a:effectLst/>
                        </a:rPr>
                        <a:t>5.238732754</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2147341"/>
                  </a:ext>
                </a:extLst>
              </a:tr>
              <a:tr h="302589">
                <a:tc>
                  <a:txBody>
                    <a:bodyPr/>
                    <a:lstStyle/>
                    <a:p>
                      <a:pPr rtl="0" fontAlgn="b"/>
                      <a:r>
                        <a:rPr lang="en-IN">
                          <a:solidFill>
                            <a:srgbClr val="000000"/>
                          </a:solidFill>
                          <a:effectLst/>
                        </a:rPr>
                        <a:t>System</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F2"/>
                    </a:solidFill>
                  </a:tcPr>
                </a:tc>
                <a:tc>
                  <a:txBody>
                    <a:bodyPr/>
                    <a:lstStyle/>
                    <a:p>
                      <a:pPr algn="r" rtl="0" fontAlgn="b"/>
                      <a:r>
                        <a:rPr lang="en-IN" dirty="0">
                          <a:solidFill>
                            <a:srgbClr val="000000"/>
                          </a:solidFill>
                          <a:effectLst/>
                        </a:rPr>
                        <a:t>6.615609456</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68427550"/>
                  </a:ext>
                </a:extLst>
              </a:tr>
            </a:tbl>
          </a:graphicData>
        </a:graphic>
      </p:graphicFrame>
    </p:spTree>
    <p:extLst>
      <p:ext uri="{BB962C8B-B14F-4D97-AF65-F5344CB8AC3E}">
        <p14:creationId xmlns:p14="http://schemas.microsoft.com/office/powerpoint/2010/main" val="334884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54B5-B390-6F80-C4B2-EF5B17515C03}"/>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A82E794D-EEAB-AD93-EDCB-62D6AC6E53C2}"/>
              </a:ext>
            </a:extLst>
          </p:cNvPr>
          <p:cNvSpPr>
            <a:spLocks noGrp="1" noChangeArrowheads="1"/>
          </p:cNvSpPr>
          <p:nvPr>
            <p:ph idx="1"/>
          </p:nvPr>
        </p:nvSpPr>
        <p:spPr bwMode="auto">
          <a:xfrm>
            <a:off x="821635" y="1251947"/>
            <a:ext cx="1124642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Summary of Key Findings</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Agent Performance</a:t>
            </a:r>
            <a:r>
              <a:rPr kumimoji="0" lang="en-US" altLang="en-US" sz="1800" b="0" i="0" u="none" strike="noStrike" cap="none" normalizeH="0" baseline="0" dirty="0">
                <a:ln>
                  <a:noFill/>
                </a:ln>
                <a:solidFill>
                  <a:schemeClr val="tx1"/>
                </a:solidFill>
                <a:effectLst/>
                <a:latin typeface="Arial" panose="020B0604020202020204" pitchFamily="34" charset="0"/>
              </a:rPr>
              <a:t>: Certain agents require additional training </a:t>
            </a:r>
            <a:r>
              <a:rPr kumimoji="0" lang="en-US" altLang="en-US" sz="1800" b="0" i="0" u="none" strike="noStrike" cap="none" normalizeH="0" baseline="0" dirty="0" err="1">
                <a:ln>
                  <a:noFill/>
                </a:ln>
                <a:solidFill>
                  <a:schemeClr val="tx1"/>
                </a:solidFill>
                <a:effectLst/>
                <a:latin typeface="Arial" panose="020B0604020202020204" pitchFamily="34" charset="0"/>
              </a:rPr>
              <a:t>toimprove</a:t>
            </a:r>
            <a:r>
              <a:rPr kumimoji="0" lang="en-US" altLang="en-US" sz="1800" b="0" i="0" u="none" strike="noStrike" cap="none" normalizeH="0" baseline="0" dirty="0">
                <a:ln>
                  <a:noFill/>
                </a:ln>
                <a:solidFill>
                  <a:schemeClr val="tx1"/>
                </a:solidFill>
                <a:effectLst/>
                <a:latin typeface="Arial" panose="020B0604020202020204" pitchFamily="34" charset="0"/>
              </a:rPr>
              <a:t> satisfaction and reduce resolution times.</a:t>
            </a:r>
          </a:p>
          <a:p>
            <a:pPr eaLnBrk="0" fontAlgn="base" hangingPunct="0">
              <a:lnSpc>
                <a:spcPct val="100000"/>
              </a:lnSpc>
              <a:spcBef>
                <a:spcPct val="0"/>
              </a:spcBef>
              <a:spcAft>
                <a:spcPct val="0"/>
              </a:spcAft>
            </a:pPr>
            <a:endParaRPr kumimoji="0" lang="en-US" altLang="en-US" sz="1800" b="1"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a:ln>
                  <a:noFill/>
                </a:ln>
                <a:solidFill>
                  <a:schemeClr val="tx1"/>
                </a:solidFill>
                <a:effectLst/>
                <a:latin typeface="Arial" panose="020B0604020202020204" pitchFamily="34" charset="0"/>
              </a:rPr>
              <a:t>Ticket </a:t>
            </a:r>
            <a:r>
              <a:rPr kumimoji="0" lang="en-US" altLang="en-US" sz="1800" b="1" i="0" u="none" strike="noStrike" cap="none" normalizeH="0" baseline="0" dirty="0">
                <a:ln>
                  <a:noFill/>
                </a:ln>
                <a:solidFill>
                  <a:schemeClr val="tx1"/>
                </a:solidFill>
                <a:effectLst/>
                <a:latin typeface="Arial" panose="020B0604020202020204" pitchFamily="34" charset="0"/>
              </a:rPr>
              <a:t>Resolution</a:t>
            </a:r>
            <a:r>
              <a:rPr kumimoji="0" lang="en-US" altLang="en-US" sz="1800" b="0" i="0" u="none" strike="noStrike" cap="none" normalizeH="0" baseline="0" dirty="0">
                <a:ln>
                  <a:noFill/>
                </a:ln>
                <a:solidFill>
                  <a:schemeClr val="tx1"/>
                </a:solidFill>
                <a:effectLst/>
                <a:latin typeface="Arial" panose="020B0604020202020204" pitchFamily="34" charset="0"/>
              </a:rPr>
              <a:t>: Hardware-related issues have the longest resolution times,   suggesting the need for better support or tools.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Technology Investment</a:t>
            </a:r>
            <a:r>
              <a:rPr kumimoji="0" lang="en-US" altLang="en-US" sz="1800" b="0" i="0" u="none" strike="noStrike" cap="none" normalizeH="0" baseline="0" dirty="0">
                <a:ln>
                  <a:noFill/>
                </a:ln>
                <a:solidFill>
                  <a:schemeClr val="tx1"/>
                </a:solidFill>
                <a:effectLst/>
                <a:latin typeface="Arial" panose="020B0604020202020204" pitchFamily="34" charset="0"/>
              </a:rPr>
              <a:t>: Investing in improved tools (software, hardware) is likely to enhance both resolution times and satisfaction scores.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  Employee Satisfaction</a:t>
            </a:r>
            <a:r>
              <a:rPr kumimoji="0" lang="en-US" altLang="en-US" sz="1800" b="0" i="0" u="none" strike="noStrike" cap="none" normalizeH="0" baseline="0" dirty="0">
                <a:ln>
                  <a:noFill/>
                </a:ln>
                <a:solidFill>
                  <a:schemeClr val="tx1"/>
                </a:solidFill>
                <a:effectLst/>
                <a:latin typeface="Arial" panose="020B0604020202020204" pitchFamily="34" charset="0"/>
              </a:rPr>
              <a:t>: Satisfaction varies with seniority, with junior employees     showing slightly higher satisfaction rates than mid and senior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644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0BD67-A335-4200-EBF1-341B5B1E70CB}"/>
              </a:ext>
            </a:extLst>
          </p:cNvPr>
          <p:cNvSpPr>
            <a:spLocks noGrp="1"/>
          </p:cNvSpPr>
          <p:nvPr>
            <p:ph idx="1"/>
          </p:nvPr>
        </p:nvSpPr>
        <p:spPr>
          <a:xfrm>
            <a:off x="718930" y="632928"/>
            <a:ext cx="11009243" cy="5429941"/>
          </a:xfrm>
        </p:spPr>
        <p:txBody>
          <a:bodyPr/>
          <a:lstStyle/>
          <a:p>
            <a:pPr>
              <a:buFont typeface="Arial" panose="020B0604020202020204" pitchFamily="34" charset="0"/>
              <a:buChar char="•"/>
            </a:pPr>
            <a:endParaRPr lang="en-US" sz="1800" b="1" dirty="0"/>
          </a:p>
          <a:p>
            <a:pPr>
              <a:buFont typeface="Arial" panose="020B0604020202020204" pitchFamily="34" charset="0"/>
              <a:buChar char="•"/>
            </a:pPr>
            <a:r>
              <a:rPr lang="en-US" sz="4400" b="1" dirty="0"/>
              <a:t>Strategic Recommendations</a:t>
            </a:r>
            <a:r>
              <a:rPr lang="en-US" sz="4400" dirty="0"/>
              <a:t>:</a:t>
            </a:r>
          </a:p>
          <a:p>
            <a:pPr marL="0" indent="0">
              <a:buNone/>
            </a:pPr>
            <a:endParaRPr lang="en-US" sz="1800" dirty="0"/>
          </a:p>
          <a:p>
            <a:pPr marL="742950" lvl="1" indent="-285750">
              <a:buFont typeface="Arial" panose="020B0604020202020204" pitchFamily="34" charset="0"/>
              <a:buChar char="•"/>
            </a:pPr>
            <a:r>
              <a:rPr lang="en-US" sz="1800" dirty="0"/>
              <a:t>Hire and train more agents for underperforming areas.</a:t>
            </a:r>
          </a:p>
          <a:p>
            <a:pPr marL="742950" lvl="1" indent="-285750">
              <a:buFont typeface="Arial" panose="020B0604020202020204" pitchFamily="34" charset="0"/>
              <a:buChar char="•"/>
            </a:pPr>
            <a:r>
              <a:rPr lang="en-US" sz="1800" dirty="0"/>
              <a:t>Invest in technology upgrades to optimize resolution processes.</a:t>
            </a:r>
          </a:p>
          <a:p>
            <a:pPr marL="742950" lvl="1" indent="-285750">
              <a:buFont typeface="Arial" panose="020B0604020202020204" pitchFamily="34" charset="0"/>
              <a:buChar char="•"/>
            </a:pPr>
            <a:r>
              <a:rPr lang="en-US" sz="1800" dirty="0"/>
              <a:t>Implement focused training based on agent performance data.</a:t>
            </a:r>
          </a:p>
          <a:p>
            <a:pPr marL="742950" lvl="1" indent="-285750">
              <a:buFont typeface="Arial" panose="020B0604020202020204" pitchFamily="34" charset="0"/>
              <a:buChar char="•"/>
            </a:pPr>
            <a:endParaRPr lang="en-US" sz="1800" dirty="0"/>
          </a:p>
          <a:p>
            <a:r>
              <a:rPr lang="en-US" sz="4400" b="1" dirty="0"/>
              <a:t>Implications</a:t>
            </a:r>
            <a:r>
              <a:rPr lang="en-US" sz="4400" dirty="0"/>
              <a:t>:</a:t>
            </a:r>
          </a:p>
          <a:p>
            <a:pPr marL="0" indent="0">
              <a:buNone/>
            </a:pPr>
            <a:endParaRPr lang="en-US" sz="1800" dirty="0"/>
          </a:p>
          <a:p>
            <a:pPr marL="742950" lvl="1" indent="-285750">
              <a:buFont typeface="Arial" panose="020B0604020202020204" pitchFamily="34" charset="0"/>
              <a:buChar char="•"/>
            </a:pPr>
            <a:r>
              <a:rPr lang="en-US" sz="1800" dirty="0"/>
              <a:t>By focusing on agent development, technological improvements, and process optimizations, the IT support team can achieve higher efficiency and greater customer satisfaction.</a:t>
            </a:r>
          </a:p>
          <a:p>
            <a:pPr marL="742950" lvl="1" indent="-285750">
              <a:buFont typeface="Arial" panose="020B0604020202020204" pitchFamily="34" charset="0"/>
              <a:buChar char="•"/>
            </a:pPr>
            <a:r>
              <a:rPr lang="en-US" sz="1800" dirty="0"/>
              <a:t>Data-driven decisions will guide the team towards more effective resource allocation, ultimately enhancing IT support operations.</a:t>
            </a:r>
          </a:p>
          <a:p>
            <a:endParaRPr lang="en-IN" dirty="0"/>
          </a:p>
        </p:txBody>
      </p:sp>
    </p:spTree>
    <p:extLst>
      <p:ext uri="{BB962C8B-B14F-4D97-AF65-F5344CB8AC3E}">
        <p14:creationId xmlns:p14="http://schemas.microsoft.com/office/powerpoint/2010/main" val="399947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721A-84D5-E79D-FC1B-7A67AF50123A}"/>
              </a:ext>
            </a:extLst>
          </p:cNvPr>
          <p:cNvSpPr>
            <a:spLocks noGrp="1"/>
          </p:cNvSpPr>
          <p:nvPr>
            <p:ph type="title"/>
          </p:nvPr>
        </p:nvSpPr>
        <p:spPr/>
        <p:txBody>
          <a:bodyPr/>
          <a:lstStyle/>
          <a:p>
            <a:r>
              <a:rPr lang="en-IN" dirty="0"/>
              <a:t>Analyzation charts and the insights from Dashboard </a:t>
            </a:r>
          </a:p>
        </p:txBody>
      </p:sp>
      <p:sp>
        <p:nvSpPr>
          <p:cNvPr id="3" name="Content Placeholder 2">
            <a:extLst>
              <a:ext uri="{FF2B5EF4-FFF2-40B4-BE49-F238E27FC236}">
                <a16:creationId xmlns:a16="http://schemas.microsoft.com/office/drawing/2014/main" id="{5B5363E0-1BF0-384D-D320-3624641F3C9E}"/>
              </a:ext>
            </a:extLst>
          </p:cNvPr>
          <p:cNvSpPr>
            <a:spLocks noGrp="1"/>
          </p:cNvSpPr>
          <p:nvPr>
            <p:ph idx="1"/>
          </p:nvPr>
        </p:nvSpPr>
        <p:spPr>
          <a:xfrm>
            <a:off x="838200" y="1825625"/>
            <a:ext cx="6705600" cy="4351338"/>
          </a:xfrm>
        </p:spPr>
        <p:txBody>
          <a:bodyPr>
            <a:normAutofit/>
          </a:bodyPr>
          <a:lstStyle/>
          <a:p>
            <a:r>
              <a:rPr lang="en-US" sz="1900" b="1" dirty="0"/>
              <a:t>Objective:</a:t>
            </a:r>
            <a:br>
              <a:rPr lang="en-US" sz="1900" dirty="0"/>
            </a:br>
            <a:r>
              <a:rPr lang="en-US" sz="1900" dirty="0"/>
              <a:t>Evaluate the trend in satisfaction rates over the years.</a:t>
            </a:r>
          </a:p>
          <a:p>
            <a:r>
              <a:rPr lang="en-US" sz="1900" b="1" dirty="0"/>
              <a:t>Key Insight:</a:t>
            </a:r>
            <a:br>
              <a:rPr lang="en-US" sz="1900" dirty="0"/>
            </a:br>
            <a:r>
              <a:rPr lang="en-US" sz="1900" dirty="0"/>
              <a:t>Satisfaction rates have steadily improved each year from 2016 to 2020.</a:t>
            </a:r>
          </a:p>
          <a:p>
            <a:r>
              <a:rPr lang="en-US" sz="1900" b="1" dirty="0"/>
              <a:t>Interpretation:</a:t>
            </a:r>
            <a:br>
              <a:rPr lang="en-US" sz="1900" dirty="0"/>
            </a:br>
            <a:r>
              <a:rPr lang="en-US" sz="1900" dirty="0"/>
              <a:t>The gradual increase in satisfaction scores suggests that customers' experiences have been improving over time. This could indicate effective improvements in service quality, product offerings, or customer support strategies, with 2020 showing the highest satisfaction, potentially reflecting a more positive response from customers during that period.</a:t>
            </a:r>
          </a:p>
          <a:p>
            <a:endParaRPr lang="en-IN" dirty="0"/>
          </a:p>
        </p:txBody>
      </p:sp>
      <p:pic>
        <p:nvPicPr>
          <p:cNvPr id="2050" name="Picture 2">
            <a:extLst>
              <a:ext uri="{FF2B5EF4-FFF2-40B4-BE49-F238E27FC236}">
                <a16:creationId xmlns:a16="http://schemas.microsoft.com/office/drawing/2014/main" id="{C30E8C71-C951-0393-375A-2E0C973BF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974" y="1482932"/>
            <a:ext cx="36368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7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AD1C-35B1-BF7D-6FBE-4C581312A980}"/>
              </a:ext>
            </a:extLst>
          </p:cNvPr>
          <p:cNvSpPr>
            <a:spLocks noGrp="1"/>
          </p:cNvSpPr>
          <p:nvPr>
            <p:ph type="title"/>
          </p:nvPr>
        </p:nvSpPr>
        <p:spPr/>
        <p:txBody>
          <a:bodyPr/>
          <a:lstStyle/>
          <a:p>
            <a:r>
              <a:rPr lang="en-US" dirty="0"/>
              <a:t>Distribution of tickets based on satisfaction score</a:t>
            </a:r>
            <a:endParaRPr lang="en-IN" dirty="0"/>
          </a:p>
        </p:txBody>
      </p:sp>
      <p:pic>
        <p:nvPicPr>
          <p:cNvPr id="3074" name="Picture 2">
            <a:extLst>
              <a:ext uri="{FF2B5EF4-FFF2-40B4-BE49-F238E27FC236}">
                <a16:creationId xmlns:a16="http://schemas.microsoft.com/office/drawing/2014/main" id="{7805A890-7374-5D54-44EF-3309373D8A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90452" y="1690688"/>
            <a:ext cx="3820536" cy="4188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BD6A8E-7EB8-5928-6F6F-0436CF3CC7EB}"/>
              </a:ext>
            </a:extLst>
          </p:cNvPr>
          <p:cNvSpPr txBox="1"/>
          <p:nvPr/>
        </p:nvSpPr>
        <p:spPr>
          <a:xfrm>
            <a:off x="924339" y="1480930"/>
            <a:ext cx="7066722" cy="4487226"/>
          </a:xfrm>
          <a:prstGeom prst="rect">
            <a:avLst/>
          </a:prstGeom>
          <a:noFill/>
        </p:spPr>
        <p:txBody>
          <a:bodyPr wrap="square">
            <a:spAutoFit/>
          </a:bodyPr>
          <a:lstStyle/>
          <a:p>
            <a:endParaRPr lang="en-US" b="1" dirty="0"/>
          </a:p>
          <a:p>
            <a:r>
              <a:rPr lang="en-US" b="1" dirty="0"/>
              <a:t>Objective:</a:t>
            </a:r>
            <a:br>
              <a:rPr lang="en-US" dirty="0"/>
            </a:br>
            <a:r>
              <a:rPr lang="en-US" dirty="0"/>
              <a:t>Analyze the distribution of ticket counts across different satisfaction rates.</a:t>
            </a:r>
          </a:p>
          <a:p>
            <a:endParaRPr lang="en-US" b="1" dirty="0"/>
          </a:p>
          <a:p>
            <a:r>
              <a:rPr lang="en-US" b="1" dirty="0"/>
              <a:t>Key Insight:</a:t>
            </a:r>
            <a:br>
              <a:rPr lang="en-US" dirty="0"/>
            </a:br>
            <a:r>
              <a:rPr lang="en-US" dirty="0"/>
              <a:t>The majority of tickets correspond to a satisfaction rate of 5, with a notable count at satisfaction rate 4.</a:t>
            </a:r>
          </a:p>
          <a:p>
            <a:endParaRPr lang="en-US" b="1" dirty="0"/>
          </a:p>
          <a:p>
            <a:r>
              <a:rPr lang="en-US" b="1" dirty="0"/>
              <a:t>Interpretation:</a:t>
            </a:r>
            <a:br>
              <a:rPr lang="en-US" dirty="0"/>
            </a:br>
            <a:r>
              <a:rPr lang="en-US" dirty="0"/>
              <a:t>The data shows that the highest volume of tickets (50,770) is associated with the highest satisfaction rate (5), suggesting that customers who are most satisfied are also the most engaged. On the other hand, the relatively smaller ticket counts for satisfaction rates 1, 2, and 3 could indicate lower levels of engagement or more issues requiring attention, though their ticket volumes are much lower.</a:t>
            </a:r>
          </a:p>
        </p:txBody>
      </p:sp>
    </p:spTree>
    <p:extLst>
      <p:ext uri="{BB962C8B-B14F-4D97-AF65-F5344CB8AC3E}">
        <p14:creationId xmlns:p14="http://schemas.microsoft.com/office/powerpoint/2010/main" val="43880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12BB-9EAC-66CA-251B-ECDDA7099DBB}"/>
              </a:ext>
            </a:extLst>
          </p:cNvPr>
          <p:cNvSpPr>
            <a:spLocks noGrp="1"/>
          </p:cNvSpPr>
          <p:nvPr>
            <p:ph type="title"/>
          </p:nvPr>
        </p:nvSpPr>
        <p:spPr/>
        <p:txBody>
          <a:bodyPr/>
          <a:lstStyle/>
          <a:p>
            <a:r>
              <a:rPr lang="en-IN" dirty="0"/>
              <a:t>Year-Wise Ticket Count</a:t>
            </a:r>
          </a:p>
        </p:txBody>
      </p:sp>
      <p:pic>
        <p:nvPicPr>
          <p:cNvPr id="1026" name="Picture 2">
            <a:extLst>
              <a:ext uri="{FF2B5EF4-FFF2-40B4-BE49-F238E27FC236}">
                <a16:creationId xmlns:a16="http://schemas.microsoft.com/office/drawing/2014/main" id="{A0F7E0FE-5549-AF51-B5BA-31734003FC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5522" y="1690688"/>
            <a:ext cx="3130670" cy="40364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719830-540E-347C-FC29-2B7747FF3754}"/>
              </a:ext>
            </a:extLst>
          </p:cNvPr>
          <p:cNvSpPr txBox="1"/>
          <p:nvPr/>
        </p:nvSpPr>
        <p:spPr>
          <a:xfrm>
            <a:off x="838200" y="1530626"/>
            <a:ext cx="7384929" cy="3693319"/>
          </a:xfrm>
          <a:prstGeom prst="rect">
            <a:avLst/>
          </a:prstGeom>
          <a:noFill/>
        </p:spPr>
        <p:txBody>
          <a:bodyPr wrap="square">
            <a:spAutoFit/>
          </a:bodyPr>
          <a:lstStyle/>
          <a:p>
            <a:r>
              <a:rPr lang="en-US" b="1" dirty="0"/>
              <a:t>Objective:</a:t>
            </a:r>
            <a:br>
              <a:rPr lang="en-US" dirty="0"/>
            </a:br>
            <a:r>
              <a:rPr lang="en-US" dirty="0"/>
              <a:t> To analyze the growth in ticket counts over the years.</a:t>
            </a:r>
          </a:p>
          <a:p>
            <a:endParaRPr lang="en-US" b="1" dirty="0"/>
          </a:p>
          <a:p>
            <a:endParaRPr lang="en-US" b="1" dirty="0"/>
          </a:p>
          <a:p>
            <a:r>
              <a:rPr lang="en-US" b="1" dirty="0"/>
              <a:t>Key Insight:</a:t>
            </a:r>
            <a:br>
              <a:rPr lang="en-US" dirty="0"/>
            </a:br>
            <a:r>
              <a:rPr lang="en-US" dirty="0"/>
              <a:t>There has been a consistent upward trend in the number of tickets from 2016 to 2020.</a:t>
            </a:r>
          </a:p>
          <a:p>
            <a:endParaRPr lang="en-US" b="1" dirty="0"/>
          </a:p>
          <a:p>
            <a:r>
              <a:rPr lang="en-US" b="1" dirty="0"/>
              <a:t>Interpretation:</a:t>
            </a:r>
            <a:br>
              <a:rPr lang="en-US" dirty="0"/>
            </a:br>
            <a:r>
              <a:rPr lang="en-US" dirty="0"/>
              <a:t>The data shows a steady increase in ticket counts year-over-year, with a notable spike in 2020, which might indicate a surge in demand or activity. This could reflect changes in customer behavior, a new service offering, or external factors influencing ticket volume during that year.</a:t>
            </a:r>
          </a:p>
        </p:txBody>
      </p:sp>
    </p:spTree>
    <p:extLst>
      <p:ext uri="{BB962C8B-B14F-4D97-AF65-F5344CB8AC3E}">
        <p14:creationId xmlns:p14="http://schemas.microsoft.com/office/powerpoint/2010/main" val="319048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CD17-B5B6-78B5-8044-FFD1B0912B98}"/>
              </a:ext>
            </a:extLst>
          </p:cNvPr>
          <p:cNvSpPr>
            <a:spLocks noGrp="1"/>
          </p:cNvSpPr>
          <p:nvPr>
            <p:ph type="title"/>
          </p:nvPr>
        </p:nvSpPr>
        <p:spPr/>
        <p:txBody>
          <a:bodyPr/>
          <a:lstStyle/>
          <a:p>
            <a:r>
              <a:rPr lang="en-US" dirty="0"/>
              <a:t>Ticket by severity rate priority wise</a:t>
            </a:r>
            <a:endParaRPr lang="en-IN" dirty="0"/>
          </a:p>
        </p:txBody>
      </p:sp>
      <p:pic>
        <p:nvPicPr>
          <p:cNvPr id="5122" name="Picture 2">
            <a:extLst>
              <a:ext uri="{FF2B5EF4-FFF2-40B4-BE49-F238E27FC236}">
                <a16:creationId xmlns:a16="http://schemas.microsoft.com/office/drawing/2014/main" id="{D33B4AD4-BF03-C761-92E2-024A69EBDE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69356" y="1958009"/>
            <a:ext cx="3746259" cy="38663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100C6D-E21F-2BDC-FAB5-9D67021A7887}"/>
              </a:ext>
            </a:extLst>
          </p:cNvPr>
          <p:cNvSpPr txBox="1"/>
          <p:nvPr/>
        </p:nvSpPr>
        <p:spPr>
          <a:xfrm>
            <a:off x="838200" y="1028343"/>
            <a:ext cx="6964017" cy="5355312"/>
          </a:xfrm>
          <a:prstGeom prst="rect">
            <a:avLst/>
          </a:prstGeom>
          <a:noFill/>
        </p:spPr>
        <p:txBody>
          <a:bodyPr wrap="square">
            <a:spAutoFit/>
          </a:bodyPr>
          <a:lstStyle/>
          <a:p>
            <a:endParaRPr lang="en-US" b="1" dirty="0"/>
          </a:p>
          <a:p>
            <a:endParaRPr lang="en-US" b="1" dirty="0"/>
          </a:p>
          <a:p>
            <a:r>
              <a:rPr lang="en-US" b="1" dirty="0"/>
              <a:t>Objective:</a:t>
            </a:r>
            <a:br>
              <a:rPr lang="en-US" dirty="0"/>
            </a:br>
            <a:r>
              <a:rPr lang="en-US" dirty="0"/>
              <a:t>Analyze the distribution of tickets across different severity levels and categories.</a:t>
            </a:r>
          </a:p>
          <a:p>
            <a:endParaRPr lang="en-US" b="1" dirty="0"/>
          </a:p>
          <a:p>
            <a:r>
              <a:rPr lang="en-US" b="1" dirty="0"/>
              <a:t>Key Insight:</a:t>
            </a:r>
            <a:br>
              <a:rPr lang="en-US" dirty="0"/>
            </a:br>
            <a:r>
              <a:rPr lang="en-US" dirty="0"/>
              <a:t>The majority of tickets fall under the "Normal" severity level, with the highest counts in both "Unclassified" and "Major" categories.</a:t>
            </a:r>
          </a:p>
          <a:p>
            <a:endParaRPr lang="en-US" b="1" dirty="0"/>
          </a:p>
          <a:p>
            <a:r>
              <a:rPr lang="en-US" b="1" dirty="0"/>
              <a:t>Interpretation:</a:t>
            </a:r>
            <a:br>
              <a:rPr lang="en-US" dirty="0"/>
            </a:br>
            <a:r>
              <a:rPr lang="en-US" dirty="0"/>
              <a:t>Most tickets are classified as "Normal" severity, with the largest share of these tickets appearing in the "Unclassified" and "Major" categories, which could indicate a need for better classification processes or more focused attention on urgent issues. The "Urgent" severity level, while smaller in overall count, has a relatively high number of tickets in the "Unclassified" and "Major" categories, suggesting that urgent tickets might often be initially miscategorized or require immediate escalation.</a:t>
            </a:r>
          </a:p>
        </p:txBody>
      </p:sp>
    </p:spTree>
    <p:extLst>
      <p:ext uri="{BB962C8B-B14F-4D97-AF65-F5344CB8AC3E}">
        <p14:creationId xmlns:p14="http://schemas.microsoft.com/office/powerpoint/2010/main" val="256960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20D0-EE33-D847-6804-032884F4CC1B}"/>
              </a:ext>
            </a:extLst>
          </p:cNvPr>
          <p:cNvSpPr>
            <a:spLocks noGrp="1"/>
          </p:cNvSpPr>
          <p:nvPr>
            <p:ph type="title"/>
          </p:nvPr>
        </p:nvSpPr>
        <p:spPr/>
        <p:txBody>
          <a:bodyPr/>
          <a:lstStyle/>
          <a:p>
            <a:r>
              <a:rPr lang="en-IN" dirty="0"/>
              <a:t>Objectives</a:t>
            </a:r>
          </a:p>
        </p:txBody>
      </p:sp>
      <p:sp>
        <p:nvSpPr>
          <p:cNvPr id="5" name="Rectangle 2">
            <a:extLst>
              <a:ext uri="{FF2B5EF4-FFF2-40B4-BE49-F238E27FC236}">
                <a16:creationId xmlns:a16="http://schemas.microsoft.com/office/drawing/2014/main" id="{A6AB3D3B-146A-2083-8D00-899B761F9EC4}"/>
              </a:ext>
            </a:extLst>
          </p:cNvPr>
          <p:cNvSpPr>
            <a:spLocks noGrp="1" noChangeArrowheads="1"/>
          </p:cNvSpPr>
          <p:nvPr>
            <p:ph idx="1"/>
          </p:nvPr>
        </p:nvSpPr>
        <p:spPr bwMode="auto">
          <a:xfrm>
            <a:off x="838200" y="1166842"/>
            <a:ext cx="983314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Identify High and Low Performers Among IT Agents: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rPr>
              <a:t>To </a:t>
            </a:r>
            <a:r>
              <a:rPr lang="en-US" altLang="en-US" sz="1800" i="1" dirty="0"/>
              <a:t>d</a:t>
            </a:r>
            <a:r>
              <a:rPr kumimoji="0" lang="en-US" altLang="en-US" sz="1800" i="1" u="none" strike="noStrike" cap="none" normalizeH="0" baseline="0" dirty="0">
                <a:ln>
                  <a:noFill/>
                </a:ln>
                <a:solidFill>
                  <a:schemeClr val="tx1"/>
                </a:solidFill>
                <a:effectLst/>
              </a:rPr>
              <a:t>etermine which agents are excelling and which need improvement in terms of resolution time and customer satisfaction</a:t>
            </a:r>
            <a:r>
              <a:rPr kumimoji="0" lang="en-US" altLang="en-US" sz="18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Evaluate Overall Team Effectiveness: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rPr>
              <a:t>To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rPr>
              <a:t>Assess the impact of current IT ticket management practices on team performance and employee satisfaction</a:t>
            </a:r>
            <a:r>
              <a:rPr kumimoji="0" lang="en-US" altLang="en-US" sz="18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Pinpoint Areas for Improvement: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rPr>
              <a:t>To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rPr>
              <a:t>Identify specific areas such as training, tool usage, or staffing that need attention to optimize performance and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Guide Staffing Decisions: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rPr>
              <a:t>To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rPr>
              <a:t>Make informed recommendations about hiring, firing, or providing additional training based on the analysis</a:t>
            </a:r>
            <a:r>
              <a:rPr kumimoji="0" lang="en-US" altLang="en-US" sz="1800" b="0"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584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D985-5983-AB4E-5CCB-0D2619919EDA}"/>
              </a:ext>
            </a:extLst>
          </p:cNvPr>
          <p:cNvSpPr>
            <a:spLocks noGrp="1"/>
          </p:cNvSpPr>
          <p:nvPr>
            <p:ph type="title"/>
          </p:nvPr>
        </p:nvSpPr>
        <p:spPr>
          <a:xfrm>
            <a:off x="626166" y="365125"/>
            <a:ext cx="10727634" cy="1325563"/>
          </a:xfrm>
        </p:spPr>
        <p:txBody>
          <a:bodyPr/>
          <a:lstStyle/>
          <a:p>
            <a:r>
              <a:rPr lang="en-US" dirty="0"/>
              <a:t>Age group by satisfaction rate</a:t>
            </a:r>
            <a:endParaRPr lang="en-IN" dirty="0"/>
          </a:p>
        </p:txBody>
      </p:sp>
      <p:pic>
        <p:nvPicPr>
          <p:cNvPr id="6146" name="Picture 2">
            <a:extLst>
              <a:ext uri="{FF2B5EF4-FFF2-40B4-BE49-F238E27FC236}">
                <a16:creationId xmlns:a16="http://schemas.microsoft.com/office/drawing/2014/main" id="{419C0D6D-4660-A878-A11E-03F434824B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18443" y="1714224"/>
            <a:ext cx="3496872" cy="38815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86D727-FD4A-A4FD-A76F-0DF48B9CD535}"/>
              </a:ext>
            </a:extLst>
          </p:cNvPr>
          <p:cNvSpPr txBox="1"/>
          <p:nvPr/>
        </p:nvSpPr>
        <p:spPr>
          <a:xfrm>
            <a:off x="626166" y="1166843"/>
            <a:ext cx="7613374" cy="4524315"/>
          </a:xfrm>
          <a:prstGeom prst="rect">
            <a:avLst/>
          </a:prstGeom>
          <a:noFill/>
        </p:spPr>
        <p:txBody>
          <a:bodyPr wrap="square">
            <a:spAutoFit/>
          </a:bodyPr>
          <a:lstStyle/>
          <a:p>
            <a:endParaRPr lang="en-US" b="1" dirty="0"/>
          </a:p>
          <a:p>
            <a:r>
              <a:rPr lang="en-US" b="1" dirty="0"/>
              <a:t>Objective:</a:t>
            </a:r>
            <a:br>
              <a:rPr lang="en-US" dirty="0"/>
            </a:br>
            <a:r>
              <a:rPr lang="en-US" dirty="0"/>
              <a:t>Evaluate satisfaction rates across different age groups.</a:t>
            </a:r>
          </a:p>
          <a:p>
            <a:endParaRPr lang="en-US" b="1" dirty="0"/>
          </a:p>
          <a:p>
            <a:r>
              <a:rPr lang="en-US" b="1" dirty="0"/>
              <a:t>Key Insight:</a:t>
            </a:r>
            <a:br>
              <a:rPr lang="en-US" dirty="0"/>
            </a:br>
            <a:r>
              <a:rPr lang="en-US" dirty="0"/>
              <a:t>The highest satisfaction rates are seen in the 46-50 and 51+ age groups, while the 41-45 group has the lowest satisfaction rate.</a:t>
            </a:r>
          </a:p>
          <a:p>
            <a:endParaRPr lang="en-US" b="1" dirty="0"/>
          </a:p>
          <a:p>
            <a:r>
              <a:rPr lang="en-US" b="1" dirty="0"/>
              <a:t>Interpretation:</a:t>
            </a:r>
            <a:br>
              <a:rPr lang="en-US" dirty="0"/>
            </a:br>
            <a:r>
              <a:rPr lang="en-US" dirty="0"/>
              <a:t>Customers aged 46-50 and 51+ report the highest satisfaction rates (5), suggesting they may be particularly satisfied with the product or service. In contrast, the 41-45 age group has a significantly lower satisfaction rate (3.19), indicating a potential area for improvement or addressing specific concerns within this demographic. The 29-30 and 36-40 age groups maintain moderate satisfaction levels around 4.5, indicating relatively stable experiences for those groups.</a:t>
            </a:r>
          </a:p>
        </p:txBody>
      </p:sp>
    </p:spTree>
    <p:extLst>
      <p:ext uri="{BB962C8B-B14F-4D97-AF65-F5344CB8AC3E}">
        <p14:creationId xmlns:p14="http://schemas.microsoft.com/office/powerpoint/2010/main" val="385032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0CD7-1C49-F1AF-E915-B037F3D2A660}"/>
              </a:ext>
            </a:extLst>
          </p:cNvPr>
          <p:cNvSpPr>
            <a:spLocks noGrp="1"/>
          </p:cNvSpPr>
          <p:nvPr>
            <p:ph type="title"/>
          </p:nvPr>
        </p:nvSpPr>
        <p:spPr>
          <a:xfrm>
            <a:off x="586409" y="365125"/>
            <a:ext cx="10767391" cy="1325563"/>
          </a:xfrm>
        </p:spPr>
        <p:txBody>
          <a:bodyPr/>
          <a:lstStyle/>
          <a:p>
            <a:r>
              <a:rPr lang="en-IN" dirty="0"/>
              <a:t>Category-wise satisfaction</a:t>
            </a:r>
          </a:p>
        </p:txBody>
      </p:sp>
      <p:pic>
        <p:nvPicPr>
          <p:cNvPr id="7170" name="Picture 2">
            <a:extLst>
              <a:ext uri="{FF2B5EF4-FFF2-40B4-BE49-F238E27FC236}">
                <a16:creationId xmlns:a16="http://schemas.microsoft.com/office/drawing/2014/main" id="{D246305C-5B22-4B1A-E371-84F454E976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599" y="1690688"/>
            <a:ext cx="3756993" cy="37062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8B62C1-AB3A-06CD-A336-29C67C6BDBEE}"/>
              </a:ext>
            </a:extLst>
          </p:cNvPr>
          <p:cNvSpPr txBox="1"/>
          <p:nvPr/>
        </p:nvSpPr>
        <p:spPr>
          <a:xfrm>
            <a:off x="586410" y="1028343"/>
            <a:ext cx="7643190" cy="4524315"/>
          </a:xfrm>
          <a:prstGeom prst="rect">
            <a:avLst/>
          </a:prstGeom>
          <a:noFill/>
        </p:spPr>
        <p:txBody>
          <a:bodyPr wrap="square">
            <a:spAutoFit/>
          </a:bodyPr>
          <a:lstStyle/>
          <a:p>
            <a:endParaRPr lang="en-US" b="1" dirty="0"/>
          </a:p>
          <a:p>
            <a:r>
              <a:rPr lang="en-US" b="1" dirty="0"/>
              <a:t>Objective:</a:t>
            </a:r>
            <a:br>
              <a:rPr lang="en-US" dirty="0"/>
            </a:br>
            <a:r>
              <a:rPr lang="en-US" dirty="0"/>
              <a:t>Analyze satisfaction rates across different request categories.</a:t>
            </a:r>
          </a:p>
          <a:p>
            <a:endParaRPr lang="en-US" b="1" dirty="0"/>
          </a:p>
          <a:p>
            <a:r>
              <a:rPr lang="en-US" b="1" dirty="0"/>
              <a:t>Key Insight:</a:t>
            </a:r>
            <a:br>
              <a:rPr lang="en-US" dirty="0"/>
            </a:br>
            <a:r>
              <a:rPr lang="en-US" dirty="0"/>
              <a:t>Satisfaction rates are relatively consistent across all request categories, with software having the highest average satisfaction.</a:t>
            </a:r>
          </a:p>
          <a:p>
            <a:endParaRPr lang="en-US" b="1" dirty="0"/>
          </a:p>
          <a:p>
            <a:r>
              <a:rPr lang="en-US" b="1" dirty="0"/>
              <a:t>Interpretation:</a:t>
            </a:r>
            <a:br>
              <a:rPr lang="en-US" dirty="0"/>
            </a:br>
            <a:r>
              <a:rPr lang="en-US" dirty="0"/>
              <a:t>The satisfaction rates for all request categories (hardware, login access, software, and system) are close to 4.1, with software showing the highest (4.11). This suggests that customers generally have similar satisfaction levels across these areas, indicating a consistent experience. While there is slight variation, none of the categories stand out significantly in terms of satisfaction, meaning that improvements could be made uniformly across all request types.</a:t>
            </a:r>
          </a:p>
        </p:txBody>
      </p:sp>
    </p:spTree>
    <p:extLst>
      <p:ext uri="{BB962C8B-B14F-4D97-AF65-F5344CB8AC3E}">
        <p14:creationId xmlns:p14="http://schemas.microsoft.com/office/powerpoint/2010/main" val="271142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CA17-469B-7DD9-193F-3085C53741D3}"/>
              </a:ext>
            </a:extLst>
          </p:cNvPr>
          <p:cNvSpPr>
            <a:spLocks noGrp="1"/>
          </p:cNvSpPr>
          <p:nvPr>
            <p:ph type="title"/>
          </p:nvPr>
        </p:nvSpPr>
        <p:spPr>
          <a:xfrm>
            <a:off x="838200" y="365125"/>
            <a:ext cx="10515600" cy="1325563"/>
          </a:xfrm>
        </p:spPr>
        <p:txBody>
          <a:bodyPr/>
          <a:lstStyle/>
          <a:p>
            <a:r>
              <a:rPr lang="en-IN" dirty="0"/>
              <a:t>Category-wise resolution time</a:t>
            </a:r>
          </a:p>
        </p:txBody>
      </p:sp>
      <p:pic>
        <p:nvPicPr>
          <p:cNvPr id="8194" name="Picture 2">
            <a:extLst>
              <a:ext uri="{FF2B5EF4-FFF2-40B4-BE49-F238E27FC236}">
                <a16:creationId xmlns:a16="http://schemas.microsoft.com/office/drawing/2014/main" id="{B40BCC1C-3DAB-0725-EF38-F5FAFE5B49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8809" y="1527451"/>
            <a:ext cx="374100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1D95FD-69FE-617C-756C-8C12CD699E12}"/>
              </a:ext>
            </a:extLst>
          </p:cNvPr>
          <p:cNvSpPr txBox="1"/>
          <p:nvPr/>
        </p:nvSpPr>
        <p:spPr>
          <a:xfrm>
            <a:off x="838200" y="1166843"/>
            <a:ext cx="7272130" cy="4524315"/>
          </a:xfrm>
          <a:prstGeom prst="rect">
            <a:avLst/>
          </a:prstGeom>
          <a:noFill/>
        </p:spPr>
        <p:txBody>
          <a:bodyPr wrap="square">
            <a:spAutoFit/>
          </a:bodyPr>
          <a:lstStyle/>
          <a:p>
            <a:endParaRPr lang="en-US" b="1" dirty="0"/>
          </a:p>
          <a:p>
            <a:r>
              <a:rPr lang="en-US" b="1" dirty="0"/>
              <a:t>Objective:</a:t>
            </a:r>
            <a:br>
              <a:rPr lang="en-US" dirty="0"/>
            </a:br>
            <a:r>
              <a:rPr lang="en-US" dirty="0"/>
              <a:t>Examine the average resolution time for different request categories.</a:t>
            </a:r>
          </a:p>
          <a:p>
            <a:endParaRPr lang="en-US" b="1" dirty="0"/>
          </a:p>
          <a:p>
            <a:r>
              <a:rPr lang="en-US" b="1" dirty="0"/>
              <a:t>Key Insight:</a:t>
            </a:r>
            <a:br>
              <a:rPr lang="en-US" dirty="0"/>
            </a:br>
            <a:r>
              <a:rPr lang="en-US" dirty="0"/>
              <a:t>Login access requests are resolved the quickest, while hardware requests take the longest.</a:t>
            </a:r>
          </a:p>
          <a:p>
            <a:endParaRPr lang="en-US" b="1" dirty="0"/>
          </a:p>
          <a:p>
            <a:r>
              <a:rPr lang="en-US" b="1" dirty="0"/>
              <a:t>Interpretation:</a:t>
            </a:r>
            <a:br>
              <a:rPr lang="en-US" dirty="0"/>
            </a:br>
            <a:r>
              <a:rPr lang="en-US" dirty="0"/>
              <a:t>Login access issues are resolved rapidly, with an average resolution time of just 0.31 days, likely due to their simpler nature. In contrast, hardware-related requests take significantly longer to resolve, averaging 7.63 days, possibly because they involve more complex troubleshooting or physical repair. Software and system requests fall in between, with resolution times of 5.24 and 6.62 days, indicating moderate complexity but quicker resolution compared to hardware.</a:t>
            </a:r>
          </a:p>
        </p:txBody>
      </p:sp>
    </p:spTree>
    <p:extLst>
      <p:ext uri="{BB962C8B-B14F-4D97-AF65-F5344CB8AC3E}">
        <p14:creationId xmlns:p14="http://schemas.microsoft.com/office/powerpoint/2010/main" val="2342830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B773-7069-426E-5F40-444B56B0D727}"/>
              </a:ext>
            </a:extLst>
          </p:cNvPr>
          <p:cNvSpPr>
            <a:spLocks noGrp="1"/>
          </p:cNvSpPr>
          <p:nvPr>
            <p:ph type="title"/>
          </p:nvPr>
        </p:nvSpPr>
        <p:spPr>
          <a:xfrm>
            <a:off x="175472" y="365126"/>
            <a:ext cx="11178328" cy="787814"/>
          </a:xfrm>
        </p:spPr>
        <p:txBody>
          <a:bodyPr>
            <a:normAutofit fontScale="90000"/>
          </a:bodyPr>
          <a:lstStyle/>
          <a:p>
            <a:r>
              <a:rPr lang="en-US" dirty="0"/>
              <a:t>Average Resolution Time by Request Category (Quarter-wise)</a:t>
            </a:r>
            <a:endParaRPr lang="en-IN" dirty="0"/>
          </a:p>
        </p:txBody>
      </p:sp>
      <p:pic>
        <p:nvPicPr>
          <p:cNvPr id="9218" name="Picture 2">
            <a:extLst>
              <a:ext uri="{FF2B5EF4-FFF2-40B4-BE49-F238E27FC236}">
                <a16:creationId xmlns:a16="http://schemas.microsoft.com/office/drawing/2014/main" id="{3C586297-97CE-C34F-F7E2-7A5EA60DB2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0903" y="1475493"/>
            <a:ext cx="3435625" cy="42984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C4F456-37CF-5DF5-5714-7D285671AE6D}"/>
              </a:ext>
            </a:extLst>
          </p:cNvPr>
          <p:cNvSpPr txBox="1"/>
          <p:nvPr/>
        </p:nvSpPr>
        <p:spPr>
          <a:xfrm>
            <a:off x="175472" y="687679"/>
            <a:ext cx="8476159" cy="5355312"/>
          </a:xfrm>
          <a:prstGeom prst="rect">
            <a:avLst/>
          </a:prstGeom>
          <a:noFill/>
        </p:spPr>
        <p:txBody>
          <a:bodyPr wrap="square">
            <a:spAutoFit/>
          </a:bodyPr>
          <a:lstStyle/>
          <a:p>
            <a:endParaRPr lang="en-US" b="1" dirty="0"/>
          </a:p>
          <a:p>
            <a:endParaRPr lang="en-US" b="1" dirty="0"/>
          </a:p>
          <a:p>
            <a:endParaRPr lang="en-US" b="1" dirty="0"/>
          </a:p>
          <a:p>
            <a:r>
              <a:rPr lang="en-US" b="1" dirty="0"/>
              <a:t>Objective:</a:t>
            </a:r>
            <a:br>
              <a:rPr lang="en-US" dirty="0"/>
            </a:br>
            <a:r>
              <a:rPr lang="en-US" dirty="0"/>
              <a:t>Analyze the variation in resolution times for different request categories across quarters.</a:t>
            </a:r>
          </a:p>
          <a:p>
            <a:endParaRPr lang="en-US" b="1" dirty="0"/>
          </a:p>
          <a:p>
            <a:r>
              <a:rPr lang="en-US" b="1" dirty="0"/>
              <a:t>Key Insight:</a:t>
            </a:r>
            <a:br>
              <a:rPr lang="en-US" dirty="0"/>
            </a:br>
            <a:r>
              <a:rPr lang="en-US" dirty="0"/>
              <a:t>Login access issues consistently have the shortest resolution times, while hardware requests show the most stable but longest resolution times across quarters.</a:t>
            </a:r>
          </a:p>
          <a:p>
            <a:endParaRPr lang="en-US" b="1" dirty="0"/>
          </a:p>
          <a:p>
            <a:r>
              <a:rPr lang="en-US" b="1" dirty="0"/>
              <a:t>Interpretation:</a:t>
            </a:r>
            <a:br>
              <a:rPr lang="en-US" dirty="0"/>
            </a:br>
            <a:r>
              <a:rPr lang="en-US" dirty="0"/>
              <a:t>Login access resolution times remain steady around 0.31 days across all quarters, reflecting the quick and consistent handling of such issues. For hardware requests, the resolution time fluctuates slightly but remains consistently the highest (around 7.5 days). This suggests that hardware-related issues are generally complex and take longer to resolve regardless of the quarter. Software and system categories show minor variations in resolution times, with software seeing a slight increase in Q4, possibly due to a higher volume or more complex issues during that period.</a:t>
            </a:r>
          </a:p>
        </p:txBody>
      </p:sp>
    </p:spTree>
    <p:extLst>
      <p:ext uri="{BB962C8B-B14F-4D97-AF65-F5344CB8AC3E}">
        <p14:creationId xmlns:p14="http://schemas.microsoft.com/office/powerpoint/2010/main" val="301917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350C-4A2C-D211-085F-ED5536EC2613}"/>
              </a:ext>
            </a:extLst>
          </p:cNvPr>
          <p:cNvSpPr>
            <a:spLocks noGrp="1"/>
          </p:cNvSpPr>
          <p:nvPr>
            <p:ph type="title"/>
          </p:nvPr>
        </p:nvSpPr>
        <p:spPr>
          <a:xfrm>
            <a:off x="278296" y="365125"/>
            <a:ext cx="11075504" cy="1325563"/>
          </a:xfrm>
        </p:spPr>
        <p:txBody>
          <a:bodyPr/>
          <a:lstStyle/>
          <a:p>
            <a:r>
              <a:rPr lang="en-US" dirty="0"/>
              <a:t>Count of Tickets by Request Category</a:t>
            </a:r>
            <a:endParaRPr lang="en-IN" dirty="0"/>
          </a:p>
        </p:txBody>
      </p:sp>
      <p:pic>
        <p:nvPicPr>
          <p:cNvPr id="10242" name="Picture 2">
            <a:extLst>
              <a:ext uri="{FF2B5EF4-FFF2-40B4-BE49-F238E27FC236}">
                <a16:creationId xmlns:a16="http://schemas.microsoft.com/office/drawing/2014/main" id="{B08E18DF-ECA7-D3CA-B6A0-B1ECCBD00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15400" y="1690688"/>
            <a:ext cx="3276600" cy="40044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26C3D9-FA1B-EE28-6506-9C9D045FE560}"/>
              </a:ext>
            </a:extLst>
          </p:cNvPr>
          <p:cNvSpPr txBox="1"/>
          <p:nvPr/>
        </p:nvSpPr>
        <p:spPr>
          <a:xfrm>
            <a:off x="387626" y="889844"/>
            <a:ext cx="8527774" cy="5355312"/>
          </a:xfrm>
          <a:prstGeom prst="rect">
            <a:avLst/>
          </a:prstGeom>
          <a:noFill/>
        </p:spPr>
        <p:txBody>
          <a:bodyPr wrap="square">
            <a:spAutoFit/>
          </a:bodyPr>
          <a:lstStyle/>
          <a:p>
            <a:endParaRPr lang="en-US" b="1" dirty="0"/>
          </a:p>
          <a:p>
            <a:endParaRPr lang="en-US" b="1" dirty="0"/>
          </a:p>
          <a:p>
            <a:endParaRPr lang="en-US" b="1" dirty="0"/>
          </a:p>
          <a:p>
            <a:r>
              <a:rPr lang="en-US" b="1" dirty="0"/>
              <a:t>Objective:</a:t>
            </a:r>
            <a:br>
              <a:rPr lang="en-US" dirty="0"/>
            </a:br>
            <a:r>
              <a:rPr lang="en-US" dirty="0"/>
              <a:t>Analyze the distribution of ticket counts across different request categories.</a:t>
            </a:r>
          </a:p>
          <a:p>
            <a:endParaRPr lang="en-US" b="1" dirty="0"/>
          </a:p>
          <a:p>
            <a:r>
              <a:rPr lang="en-US" b="1" dirty="0"/>
              <a:t>Key Insight:</a:t>
            </a:r>
            <a:br>
              <a:rPr lang="en-US" dirty="0"/>
            </a:br>
            <a:r>
              <a:rPr lang="en-US" dirty="0"/>
              <a:t>Login access and system issues account for the majority of tickets, with system-related tickets being the highest.</a:t>
            </a:r>
          </a:p>
          <a:p>
            <a:endParaRPr lang="en-US" b="1" dirty="0"/>
          </a:p>
          <a:p>
            <a:r>
              <a:rPr lang="en-US" b="1" dirty="0"/>
              <a:t>Interpretation:</a:t>
            </a:r>
            <a:br>
              <a:rPr lang="en-US" dirty="0"/>
            </a:br>
            <a:r>
              <a:rPr lang="en-US" dirty="0"/>
              <a:t>The data reveals that the largest volume of tickets comes from system issues (39,002), followed by login access (29,193). This indicates that system and login access issues are the most frequent, possibly reflecting larger user bases or more complex system interactions. Hardware tickets, while still notable (9,733), are significantly fewer in comparison, suggesting fewer issues in that area. Software-related tickets (19,570) also make up a considerable portion, showing a balanced distribution of concerns across the categories, but system issues remain the most pressing area in terms of volume.</a:t>
            </a:r>
          </a:p>
        </p:txBody>
      </p:sp>
    </p:spTree>
    <p:extLst>
      <p:ext uri="{BB962C8B-B14F-4D97-AF65-F5344CB8AC3E}">
        <p14:creationId xmlns:p14="http://schemas.microsoft.com/office/powerpoint/2010/main" val="4016648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967E-34EB-1DAC-DF17-E35BC0FA6D73}"/>
              </a:ext>
            </a:extLst>
          </p:cNvPr>
          <p:cNvSpPr>
            <a:spLocks noGrp="1"/>
          </p:cNvSpPr>
          <p:nvPr>
            <p:ph type="title"/>
          </p:nvPr>
        </p:nvSpPr>
        <p:spPr>
          <a:xfrm>
            <a:off x="477078" y="365125"/>
            <a:ext cx="10876722" cy="1325563"/>
          </a:xfrm>
        </p:spPr>
        <p:txBody>
          <a:bodyPr/>
          <a:lstStyle/>
          <a:p>
            <a:r>
              <a:rPr lang="en-US" dirty="0"/>
              <a:t>Distribution of tickets based on resolution time</a:t>
            </a:r>
            <a:endParaRPr lang="en-IN" dirty="0"/>
          </a:p>
        </p:txBody>
      </p:sp>
      <p:pic>
        <p:nvPicPr>
          <p:cNvPr id="11266" name="Picture 2">
            <a:extLst>
              <a:ext uri="{FF2B5EF4-FFF2-40B4-BE49-F238E27FC236}">
                <a16:creationId xmlns:a16="http://schemas.microsoft.com/office/drawing/2014/main" id="{F4E5E1B9-CBFF-E51B-8D33-B6C566515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4968" y="1690687"/>
            <a:ext cx="3187032" cy="44516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25DE5C-C69F-2568-4057-AF79016F669E}"/>
              </a:ext>
            </a:extLst>
          </p:cNvPr>
          <p:cNvSpPr txBox="1"/>
          <p:nvPr/>
        </p:nvSpPr>
        <p:spPr>
          <a:xfrm>
            <a:off x="477078" y="1305342"/>
            <a:ext cx="8669406" cy="4524315"/>
          </a:xfrm>
          <a:prstGeom prst="rect">
            <a:avLst/>
          </a:prstGeom>
          <a:noFill/>
        </p:spPr>
        <p:txBody>
          <a:bodyPr wrap="square">
            <a:spAutoFit/>
          </a:bodyPr>
          <a:lstStyle/>
          <a:p>
            <a:endParaRPr lang="en-US" b="1" dirty="0"/>
          </a:p>
          <a:p>
            <a:endParaRPr lang="en-US" b="1" dirty="0"/>
          </a:p>
          <a:p>
            <a:r>
              <a:rPr lang="en-US" b="1" dirty="0"/>
              <a:t>Objective:</a:t>
            </a:r>
            <a:br>
              <a:rPr lang="en-US" dirty="0"/>
            </a:br>
            <a:r>
              <a:rPr lang="en-US" dirty="0"/>
              <a:t>Analyze the distribution of tickets across different resolution times.</a:t>
            </a:r>
          </a:p>
          <a:p>
            <a:endParaRPr lang="en-US" b="1" dirty="0"/>
          </a:p>
          <a:p>
            <a:r>
              <a:rPr lang="en-US" b="1" dirty="0"/>
              <a:t>Key Insight:</a:t>
            </a:r>
            <a:br>
              <a:rPr lang="en-US" dirty="0"/>
            </a:br>
            <a:r>
              <a:rPr lang="en-US" dirty="0"/>
              <a:t>Most tickets are resolved quickly, with a sharp drop in volume as resolution time increases.</a:t>
            </a:r>
          </a:p>
          <a:p>
            <a:endParaRPr lang="en-US" b="1" dirty="0"/>
          </a:p>
          <a:p>
            <a:r>
              <a:rPr lang="en-US" b="1" dirty="0"/>
              <a:t>Interpretation:</a:t>
            </a:r>
            <a:br>
              <a:rPr lang="en-US" dirty="0"/>
            </a:br>
            <a:r>
              <a:rPr lang="en-US" dirty="0"/>
              <a:t>The data shows that a large number of tickets (25,071) are resolved on the same day, indicating quick resolutions. As resolution time extends beyond 10 days, the ticket count significantly drops, suggesting that most issues are straightforward and resolved promptly, while only a small portion of tickets take longer to address. This pattern highlights efficiency in resolving common issues but also points to potential bottlenecks for more complex cases.</a:t>
            </a:r>
          </a:p>
        </p:txBody>
      </p:sp>
    </p:spTree>
    <p:extLst>
      <p:ext uri="{BB962C8B-B14F-4D97-AF65-F5344CB8AC3E}">
        <p14:creationId xmlns:p14="http://schemas.microsoft.com/office/powerpoint/2010/main" val="1048195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C485-7815-0285-D24E-907FFF55391F}"/>
              </a:ext>
            </a:extLst>
          </p:cNvPr>
          <p:cNvSpPr>
            <a:spLocks noGrp="1"/>
          </p:cNvSpPr>
          <p:nvPr>
            <p:ph type="title"/>
          </p:nvPr>
        </p:nvSpPr>
        <p:spPr>
          <a:xfrm>
            <a:off x="838200" y="365125"/>
            <a:ext cx="10515600" cy="1027389"/>
          </a:xfrm>
        </p:spPr>
        <p:txBody>
          <a:bodyPr>
            <a:normAutofit/>
          </a:bodyPr>
          <a:lstStyle/>
          <a:p>
            <a:r>
              <a:rPr lang="en-IN" dirty="0"/>
              <a:t>Dashboard and Visualizations</a:t>
            </a:r>
            <a:endParaRPr lang="en-IN" sz="2700" dirty="0"/>
          </a:p>
        </p:txBody>
      </p:sp>
      <p:sp>
        <p:nvSpPr>
          <p:cNvPr id="4" name="Content Placeholder 3">
            <a:extLst>
              <a:ext uri="{FF2B5EF4-FFF2-40B4-BE49-F238E27FC236}">
                <a16:creationId xmlns:a16="http://schemas.microsoft.com/office/drawing/2014/main" id="{D25D5A68-D5B6-6AE6-8B4E-4BF8A84B5191}"/>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D7EC6DF5-C7E5-5B6E-87DF-F32EE0842069}"/>
              </a:ext>
            </a:extLst>
          </p:cNvPr>
          <p:cNvPicPr>
            <a:picLocks noChangeAspect="1"/>
          </p:cNvPicPr>
          <p:nvPr/>
        </p:nvPicPr>
        <p:blipFill>
          <a:blip r:embed="rId2"/>
          <a:stretch>
            <a:fillRect/>
          </a:stretch>
        </p:blipFill>
        <p:spPr>
          <a:xfrm>
            <a:off x="581271" y="1276764"/>
            <a:ext cx="11307753" cy="5449060"/>
          </a:xfrm>
          <a:prstGeom prst="rect">
            <a:avLst/>
          </a:prstGeom>
        </p:spPr>
      </p:pic>
    </p:spTree>
    <p:extLst>
      <p:ext uri="{BB962C8B-B14F-4D97-AF65-F5344CB8AC3E}">
        <p14:creationId xmlns:p14="http://schemas.microsoft.com/office/powerpoint/2010/main" val="2814602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7736E-6621-1D47-EB32-58A2DB600FA0}"/>
              </a:ext>
            </a:extLst>
          </p:cNvPr>
          <p:cNvSpPr>
            <a:spLocks noGrp="1"/>
          </p:cNvSpPr>
          <p:nvPr>
            <p:ph type="title"/>
          </p:nvPr>
        </p:nvSpPr>
        <p:spPr/>
        <p:txBody>
          <a:bodyPr/>
          <a:lstStyle/>
          <a:p>
            <a:r>
              <a:rPr lang="en-US" b="1" dirty="0"/>
              <a:t>Closing Statement</a:t>
            </a:r>
            <a:r>
              <a:rPr lang="en-US" dirty="0"/>
              <a:t>:</a:t>
            </a:r>
            <a:br>
              <a:rPr lang="en-US" dirty="0"/>
            </a:br>
            <a:endParaRPr lang="en-IN" dirty="0"/>
          </a:p>
        </p:txBody>
      </p:sp>
      <p:sp>
        <p:nvSpPr>
          <p:cNvPr id="3" name="Content Placeholder 2">
            <a:extLst>
              <a:ext uri="{FF2B5EF4-FFF2-40B4-BE49-F238E27FC236}">
                <a16:creationId xmlns:a16="http://schemas.microsoft.com/office/drawing/2014/main" id="{C604D797-2D04-017D-4B88-300BDE407D59}"/>
              </a:ext>
            </a:extLst>
          </p:cNvPr>
          <p:cNvSpPr>
            <a:spLocks noGrp="1"/>
          </p:cNvSpPr>
          <p:nvPr>
            <p:ph idx="1"/>
          </p:nvPr>
        </p:nvSpPr>
        <p:spPr/>
        <p:txBody>
          <a:bodyPr/>
          <a:lstStyle/>
          <a:p>
            <a:pPr marL="0" indent="0">
              <a:buNone/>
            </a:pPr>
            <a:r>
              <a:rPr lang="en-US" sz="1800" dirty="0"/>
              <a:t>This analysis provides a clear pathway to improving IT support performance, ensuring faster resolutions and higher employee satisfaction through data-driven decisions. By investing in the right areas, the company can achieve long-term success in its support operations.</a:t>
            </a:r>
          </a:p>
          <a:p>
            <a:endParaRPr lang="en-IN" dirty="0"/>
          </a:p>
        </p:txBody>
      </p:sp>
      <p:pic>
        <p:nvPicPr>
          <p:cNvPr id="5" name="Picture 4" descr="A person in a suit and tie standing in front of a whiteboard&#10;&#10;Description automatically generated">
            <a:extLst>
              <a:ext uri="{FF2B5EF4-FFF2-40B4-BE49-F238E27FC236}">
                <a16:creationId xmlns:a16="http://schemas.microsoft.com/office/drawing/2014/main" id="{3D583978-95DC-18DE-E87D-B2B14FF076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8200" y="3200400"/>
            <a:ext cx="2580861" cy="2097156"/>
          </a:xfrm>
          <a:prstGeom prst="rect">
            <a:avLst/>
          </a:prstGeom>
        </p:spPr>
      </p:pic>
      <p:pic>
        <p:nvPicPr>
          <p:cNvPr id="7" name="Picture 6" descr="A hand writing a word on a white board&#10;&#10;Description automatically generated">
            <a:extLst>
              <a:ext uri="{FF2B5EF4-FFF2-40B4-BE49-F238E27FC236}">
                <a16:creationId xmlns:a16="http://schemas.microsoft.com/office/drawing/2014/main" id="{4B02BCA5-1856-4844-73C5-1FAD21E736B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911548" y="3322051"/>
            <a:ext cx="3734628" cy="1853854"/>
          </a:xfrm>
          <a:prstGeom prst="rect">
            <a:avLst/>
          </a:prstGeom>
        </p:spPr>
      </p:pic>
      <p:sp>
        <p:nvSpPr>
          <p:cNvPr id="8" name="TextBox 7">
            <a:extLst>
              <a:ext uri="{FF2B5EF4-FFF2-40B4-BE49-F238E27FC236}">
                <a16:creationId xmlns:a16="http://schemas.microsoft.com/office/drawing/2014/main" id="{6CAF2D60-7DE5-08B9-2DF5-EEBCB960994A}"/>
              </a:ext>
            </a:extLst>
          </p:cNvPr>
          <p:cNvSpPr txBox="1"/>
          <p:nvPr/>
        </p:nvSpPr>
        <p:spPr>
          <a:xfrm>
            <a:off x="6400800" y="6858000"/>
            <a:ext cx="4838700" cy="230832"/>
          </a:xfrm>
          <a:prstGeom prst="rect">
            <a:avLst/>
          </a:prstGeom>
          <a:noFill/>
        </p:spPr>
        <p:txBody>
          <a:bodyPr wrap="square" rtlCol="0">
            <a:spAutoFit/>
          </a:bodyPr>
          <a:lstStyle/>
          <a:p>
            <a:r>
              <a:rPr lang="en-IN" sz="900">
                <a:hlinkClick r:id="rId5" tooltip="https://www.thebluediamondgallery.com/handwriting/i/improvement.html"/>
              </a:rPr>
              <a:t>This Photo</a:t>
            </a:r>
            <a:r>
              <a:rPr lang="en-IN" sz="900"/>
              <a:t> by Unknown Author is licensed under </a:t>
            </a:r>
            <a:r>
              <a:rPr lang="en-IN" sz="900">
                <a:hlinkClick r:id="rId6" tooltip="https://creativecommons.org/licenses/by-sa/3.0/"/>
              </a:rPr>
              <a:t>CC BY-SA</a:t>
            </a:r>
            <a:endParaRPr lang="en-IN" sz="900"/>
          </a:p>
        </p:txBody>
      </p:sp>
      <p:pic>
        <p:nvPicPr>
          <p:cNvPr id="10" name="Picture 9" descr="Blue gears with icons on them&#10;&#10;Description automatically generated">
            <a:extLst>
              <a:ext uri="{FF2B5EF4-FFF2-40B4-BE49-F238E27FC236}">
                <a16:creationId xmlns:a16="http://schemas.microsoft.com/office/drawing/2014/main" id="{1037CFE0-130C-58DA-8620-C1846CA70D3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275151" y="3178334"/>
            <a:ext cx="2926080" cy="1970136"/>
          </a:xfrm>
          <a:prstGeom prst="rect">
            <a:avLst/>
          </a:prstGeom>
        </p:spPr>
      </p:pic>
    </p:spTree>
    <p:extLst>
      <p:ext uri="{BB962C8B-B14F-4D97-AF65-F5344CB8AC3E}">
        <p14:creationId xmlns:p14="http://schemas.microsoft.com/office/powerpoint/2010/main" val="771149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14-38F8-9F53-8DC1-E10574C4FF16}"/>
              </a:ext>
            </a:extLst>
          </p:cNvPr>
          <p:cNvSpPr>
            <a:spLocks noGrp="1"/>
          </p:cNvSpPr>
          <p:nvPr>
            <p:ph type="title"/>
          </p:nvPr>
        </p:nvSpPr>
        <p:spPr/>
        <p:txBody>
          <a:bodyPr/>
          <a:lstStyle/>
          <a:p>
            <a:r>
              <a:rPr lang="en-IN" dirty="0"/>
              <a:t>Acknowledgements and References</a:t>
            </a:r>
          </a:p>
        </p:txBody>
      </p:sp>
      <p:sp>
        <p:nvSpPr>
          <p:cNvPr id="3" name="Content Placeholder 2">
            <a:extLst>
              <a:ext uri="{FF2B5EF4-FFF2-40B4-BE49-F238E27FC236}">
                <a16:creationId xmlns:a16="http://schemas.microsoft.com/office/drawing/2014/main" id="{E2CF235A-C2AF-B552-7772-24EC2964153C}"/>
              </a:ext>
            </a:extLst>
          </p:cNvPr>
          <p:cNvSpPr>
            <a:spLocks noGrp="1"/>
          </p:cNvSpPr>
          <p:nvPr>
            <p:ph idx="1"/>
          </p:nvPr>
        </p:nvSpPr>
        <p:spPr/>
        <p:txBody>
          <a:bodyPr/>
          <a:lstStyle/>
          <a:p>
            <a:r>
              <a:rPr lang="en-US" sz="1800" b="1" dirty="0"/>
              <a:t>Acknowledgements</a:t>
            </a:r>
            <a:r>
              <a:rPr lang="en-US" sz="1800" dirty="0"/>
              <a:t>:</a:t>
            </a:r>
          </a:p>
          <a:p>
            <a:pPr>
              <a:buFont typeface="Arial" panose="020B0604020202020204" pitchFamily="34" charset="0"/>
              <a:buChar char="•"/>
            </a:pPr>
            <a:r>
              <a:rPr lang="en-US" sz="1800" dirty="0"/>
              <a:t>Thanks to the IT support team for providing the data.</a:t>
            </a:r>
          </a:p>
          <a:p>
            <a:pPr>
              <a:buFont typeface="Arial" panose="020B0604020202020204" pitchFamily="34" charset="0"/>
              <a:buChar char="•"/>
            </a:pPr>
            <a:r>
              <a:rPr lang="en-US" sz="1800" dirty="0"/>
              <a:t>Special thanks to [Instructor/Supervisor Name] for guidance.</a:t>
            </a:r>
          </a:p>
          <a:p>
            <a:pPr marL="0" indent="0">
              <a:buNone/>
            </a:pPr>
            <a:endParaRPr lang="en-US" sz="1800" dirty="0"/>
          </a:p>
          <a:p>
            <a:r>
              <a:rPr lang="en-US" sz="1800" b="1" dirty="0"/>
              <a:t>References</a:t>
            </a:r>
            <a:r>
              <a:rPr lang="en-US" sz="1800" dirty="0"/>
              <a:t>:</a:t>
            </a:r>
          </a:p>
          <a:p>
            <a:pPr>
              <a:buFont typeface="Arial" panose="020B0604020202020204" pitchFamily="34" charset="0"/>
              <a:buChar char="•"/>
            </a:pPr>
            <a:r>
              <a:rPr lang="en-US" sz="1800" dirty="0"/>
              <a:t>Data Source: IT Ticket Resolution Data (2024).</a:t>
            </a:r>
          </a:p>
          <a:p>
            <a:pPr>
              <a:buFont typeface="Arial" panose="020B0604020202020204" pitchFamily="34" charset="0"/>
              <a:buChar char="•"/>
            </a:pPr>
            <a:r>
              <a:rPr lang="en-US" sz="1800" dirty="0"/>
              <a:t>Tools Used: Google Sheets, Pivot Tables, VLOOKUP.</a:t>
            </a:r>
          </a:p>
          <a:p>
            <a:endParaRPr lang="en-IN" dirty="0"/>
          </a:p>
        </p:txBody>
      </p:sp>
    </p:spTree>
    <p:extLst>
      <p:ext uri="{BB962C8B-B14F-4D97-AF65-F5344CB8AC3E}">
        <p14:creationId xmlns:p14="http://schemas.microsoft.com/office/powerpoint/2010/main" val="4199604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819E58-A33F-262E-F771-15A1E1CF5652}"/>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sz="3600" dirty="0"/>
              <a:t>                                              THE END </a:t>
            </a:r>
          </a:p>
        </p:txBody>
      </p:sp>
    </p:spTree>
    <p:extLst>
      <p:ext uri="{BB962C8B-B14F-4D97-AF65-F5344CB8AC3E}">
        <p14:creationId xmlns:p14="http://schemas.microsoft.com/office/powerpoint/2010/main" val="29718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6B85-502C-E16E-3D1D-46688D6B2CBE}"/>
              </a:ext>
            </a:extLst>
          </p:cNvPr>
          <p:cNvSpPr>
            <a:spLocks noGrp="1"/>
          </p:cNvSpPr>
          <p:nvPr>
            <p:ph type="title"/>
          </p:nvPr>
        </p:nvSpPr>
        <p:spPr/>
        <p:txBody>
          <a:bodyPr/>
          <a:lstStyle/>
          <a:p>
            <a:br>
              <a:rPr lang="en-IN" dirty="0"/>
            </a:br>
            <a:r>
              <a:rPr lang="en-IN" dirty="0"/>
              <a:t>Introduction</a:t>
            </a:r>
          </a:p>
        </p:txBody>
      </p:sp>
      <p:sp>
        <p:nvSpPr>
          <p:cNvPr id="3" name="Content Placeholder 2">
            <a:extLst>
              <a:ext uri="{FF2B5EF4-FFF2-40B4-BE49-F238E27FC236}">
                <a16:creationId xmlns:a16="http://schemas.microsoft.com/office/drawing/2014/main" id="{38172D8D-914F-FCFE-B33F-835D8A90BEF5}"/>
              </a:ext>
            </a:extLst>
          </p:cNvPr>
          <p:cNvSpPr>
            <a:spLocks noGrp="1"/>
          </p:cNvSpPr>
          <p:nvPr>
            <p:ph idx="1"/>
          </p:nvPr>
        </p:nvSpPr>
        <p:spPr>
          <a:xfrm>
            <a:off x="735496" y="1103244"/>
            <a:ext cx="10618304" cy="5073720"/>
          </a:xfrm>
        </p:spPr>
        <p:txBody>
          <a:bodyPr>
            <a:normAutofit/>
          </a:bodyPr>
          <a:lstStyle/>
          <a:p>
            <a:endParaRPr lang="en-US" sz="1800" dirty="0"/>
          </a:p>
          <a:p>
            <a:endParaRPr lang="en-US" sz="1800" dirty="0"/>
          </a:p>
          <a:p>
            <a:r>
              <a:rPr lang="en-US" sz="1800" dirty="0"/>
              <a:t>In today's fast-paced digital world, IT support teams are the backbone of smooth operations for companies, yet 30% of businesses report inefficiencies in their ticket resolution process, leading to increased customer dissatisfaction.</a:t>
            </a:r>
          </a:p>
          <a:p>
            <a:r>
              <a:rPr lang="en-US" sz="1800" dirty="0"/>
              <a:t>This project focuses on analyzing the performance of the IT support ticket management system. By assessing the resolution times, employee satisfaction levels, and agent performance, we aim to enhance the overall efficiency of the team.</a:t>
            </a:r>
          </a:p>
          <a:p>
            <a:r>
              <a:rPr lang="en-IN" sz="1800" dirty="0"/>
              <a:t>Using the data which is given and also with further advance analysis some of the required conclusions are drawn for the shaping the solution  to meet the objectives or requirements needed and also the findings and alternative recommendations are provided respectively</a:t>
            </a:r>
          </a:p>
        </p:txBody>
      </p:sp>
    </p:spTree>
    <p:extLst>
      <p:ext uri="{BB962C8B-B14F-4D97-AF65-F5344CB8AC3E}">
        <p14:creationId xmlns:p14="http://schemas.microsoft.com/office/powerpoint/2010/main" val="90610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D141-001E-59AD-250D-F6760F39E5A1}"/>
              </a:ext>
            </a:extLst>
          </p:cNvPr>
          <p:cNvSpPr>
            <a:spLocks noGrp="1"/>
          </p:cNvSpPr>
          <p:nvPr>
            <p:ph type="title"/>
          </p:nvPr>
        </p:nvSpPr>
        <p:spPr/>
        <p:txBody>
          <a:bodyPr>
            <a:normAutofit/>
          </a:bodyPr>
          <a:lstStyle/>
          <a:p>
            <a:r>
              <a:rPr lang="en-IN" dirty="0"/>
              <a:t>Data Overview</a:t>
            </a:r>
          </a:p>
        </p:txBody>
      </p:sp>
      <p:sp>
        <p:nvSpPr>
          <p:cNvPr id="3" name="Content Placeholder 2">
            <a:extLst>
              <a:ext uri="{FF2B5EF4-FFF2-40B4-BE49-F238E27FC236}">
                <a16:creationId xmlns:a16="http://schemas.microsoft.com/office/drawing/2014/main" id="{520C14D0-4DD4-982F-4148-7CBFA2232212}"/>
              </a:ext>
            </a:extLst>
          </p:cNvPr>
          <p:cNvSpPr>
            <a:spLocks noGrp="1"/>
          </p:cNvSpPr>
          <p:nvPr>
            <p:ph idx="1"/>
          </p:nvPr>
        </p:nvSpPr>
        <p:spPr>
          <a:xfrm>
            <a:off x="838199" y="2055812"/>
            <a:ext cx="6158949" cy="3778457"/>
          </a:xfrm>
        </p:spPr>
        <p:txBody>
          <a:bodyPr>
            <a:normAutofit/>
          </a:bodyPr>
          <a:lstStyle/>
          <a:p>
            <a:pPr>
              <a:buFont typeface="Arial" panose="020B0604020202020204" pitchFamily="34" charset="0"/>
              <a:buChar char="•"/>
            </a:pPr>
            <a:r>
              <a:rPr lang="en-US" sz="1800" b="1" dirty="0"/>
              <a:t>Ticket Data:</a:t>
            </a:r>
            <a:endParaRPr lang="en-US" sz="1800" dirty="0"/>
          </a:p>
          <a:p>
            <a:pPr marL="742950" lvl="1" indent="-285750">
              <a:buFont typeface="Arial" panose="020B0604020202020204" pitchFamily="34" charset="0"/>
              <a:buChar char="•"/>
            </a:pPr>
            <a:r>
              <a:rPr lang="en-US" sz="1800" dirty="0"/>
              <a:t>Ticket ID, Category, Resolution Time, Satisfaction Ratings</a:t>
            </a:r>
          </a:p>
          <a:p>
            <a:pPr>
              <a:buFont typeface="Arial" panose="020B0604020202020204" pitchFamily="34" charset="0"/>
              <a:buChar char="•"/>
            </a:pPr>
            <a:r>
              <a:rPr lang="en-US" sz="1800" b="1" dirty="0"/>
              <a:t>Agent Data:</a:t>
            </a:r>
            <a:endParaRPr lang="en-US" sz="1800" dirty="0"/>
          </a:p>
          <a:p>
            <a:pPr marL="742950" lvl="1" indent="-285750">
              <a:buFont typeface="Arial" panose="020B0604020202020204" pitchFamily="34" charset="0"/>
              <a:buChar char="•"/>
            </a:pPr>
            <a:r>
              <a:rPr lang="en-US" sz="1800" dirty="0"/>
              <a:t>Agent ID, Number of Tickets Resolved, Average Resolution Time, Satisfaction Rate</a:t>
            </a:r>
          </a:p>
          <a:p>
            <a:pPr>
              <a:buFont typeface="Arial" panose="020B0604020202020204" pitchFamily="34" charset="0"/>
              <a:buChar char="•"/>
            </a:pPr>
            <a:r>
              <a:rPr lang="en-US" sz="1800" b="1" dirty="0"/>
              <a:t>Time Metrics:</a:t>
            </a:r>
            <a:endParaRPr lang="en-US" sz="1800" dirty="0"/>
          </a:p>
          <a:p>
            <a:pPr marL="742950" lvl="1" indent="-285750">
              <a:buFont typeface="Arial" panose="020B0604020202020204" pitchFamily="34" charset="0"/>
              <a:buChar char="•"/>
            </a:pPr>
            <a:r>
              <a:rPr lang="en-US" sz="1800" dirty="0"/>
              <a:t>Resolution Time (Days), Ticket Volume (Peak/Off-Peak)</a:t>
            </a:r>
          </a:p>
          <a:p>
            <a:pPr>
              <a:buFont typeface="Arial" panose="020B0604020202020204" pitchFamily="34" charset="0"/>
              <a:buChar char="•"/>
            </a:pPr>
            <a:r>
              <a:rPr lang="en-US" sz="1800" b="1" dirty="0"/>
              <a:t>Demographics:</a:t>
            </a:r>
            <a:endParaRPr lang="en-US" sz="1800" dirty="0"/>
          </a:p>
          <a:p>
            <a:pPr marL="742950" lvl="1" indent="-285750">
              <a:buFont typeface="Arial" panose="020B0604020202020204" pitchFamily="34" charset="0"/>
              <a:buChar char="•"/>
            </a:pPr>
            <a:r>
              <a:rPr lang="en-US" sz="1800" dirty="0"/>
              <a:t>Agent Seniority based on Birth Year</a:t>
            </a:r>
          </a:p>
          <a:p>
            <a:pPr marL="742950" lvl="1" indent="-285750">
              <a:buFont typeface="Arial" panose="020B0604020202020204" pitchFamily="34" charset="0"/>
              <a:buChar char="•"/>
            </a:pPr>
            <a:endParaRPr lang="en-US" sz="1800" dirty="0"/>
          </a:p>
          <a:p>
            <a:pPr marL="457200" lvl="1" indent="0">
              <a:buNone/>
            </a:pPr>
            <a:endParaRPr lang="en-US" sz="1800" dirty="0"/>
          </a:p>
          <a:p>
            <a:endParaRPr lang="en-IN" dirty="0"/>
          </a:p>
        </p:txBody>
      </p:sp>
      <p:pic>
        <p:nvPicPr>
          <p:cNvPr id="5" name="Picture 4" descr="A silhouette of a person with a hand on his head&#10;&#10;Description automatically generated">
            <a:extLst>
              <a:ext uri="{FF2B5EF4-FFF2-40B4-BE49-F238E27FC236}">
                <a16:creationId xmlns:a16="http://schemas.microsoft.com/office/drawing/2014/main" id="{7AA49E07-F6CA-F606-7D24-70D880FB94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12137" y="0"/>
            <a:ext cx="2803663" cy="6768548"/>
          </a:xfrm>
          <a:prstGeom prst="rect">
            <a:avLst/>
          </a:prstGeom>
        </p:spPr>
      </p:pic>
    </p:spTree>
    <p:extLst>
      <p:ext uri="{BB962C8B-B14F-4D97-AF65-F5344CB8AC3E}">
        <p14:creationId xmlns:p14="http://schemas.microsoft.com/office/powerpoint/2010/main" val="22513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E27F7-97FC-3009-C024-51360EEC3518}"/>
              </a:ext>
            </a:extLst>
          </p:cNvPr>
          <p:cNvSpPr>
            <a:spLocks noGrp="1"/>
          </p:cNvSpPr>
          <p:nvPr>
            <p:ph idx="1"/>
          </p:nvPr>
        </p:nvSpPr>
        <p:spPr>
          <a:xfrm>
            <a:off x="838200" y="1169642"/>
            <a:ext cx="10515600" cy="4351338"/>
          </a:xfrm>
        </p:spPr>
        <p:txBody>
          <a:bodyPr/>
          <a:lstStyle/>
          <a:p>
            <a:pPr marL="0" indent="0">
              <a:buNone/>
            </a:pPr>
            <a:r>
              <a:rPr lang="en-US" sz="4400" b="1" dirty="0"/>
              <a:t>Data Cleaning &amp; Preprocessing:</a:t>
            </a:r>
          </a:p>
          <a:p>
            <a:pPr>
              <a:buFont typeface="Arial" panose="020B0604020202020204" pitchFamily="34" charset="0"/>
              <a:buChar char="•"/>
            </a:pPr>
            <a:endParaRPr lang="en-US" sz="2800" dirty="0"/>
          </a:p>
          <a:p>
            <a:pPr>
              <a:buFont typeface="Arial" panose="020B0604020202020204" pitchFamily="34" charset="0"/>
              <a:buChar char="•"/>
            </a:pPr>
            <a:r>
              <a:rPr lang="en-US" sz="1800" dirty="0"/>
              <a:t>Addressed missing values in satisfaction and resolution time data.</a:t>
            </a:r>
          </a:p>
          <a:p>
            <a:pPr>
              <a:buFont typeface="Arial" panose="020B0604020202020204" pitchFamily="34" charset="0"/>
              <a:buChar char="•"/>
            </a:pPr>
            <a:r>
              <a:rPr lang="en-US" sz="1800" dirty="0"/>
              <a:t>Removed outliers in resolution times.</a:t>
            </a:r>
          </a:p>
          <a:p>
            <a:pPr>
              <a:buFont typeface="Arial" panose="020B0604020202020204" pitchFamily="34" charset="0"/>
              <a:buChar char="•"/>
            </a:pPr>
            <a:r>
              <a:rPr lang="en-US" sz="1800" dirty="0"/>
              <a:t>Categorized agents based on birth year (Junior, Mid, Senior).</a:t>
            </a:r>
          </a:p>
          <a:p>
            <a:pPr>
              <a:buFont typeface="Arial" panose="020B0604020202020204" pitchFamily="34" charset="0"/>
              <a:buChar char="•"/>
            </a:pPr>
            <a:r>
              <a:rPr lang="en-US" sz="1800" dirty="0"/>
              <a:t>Normalized data for consistency.</a:t>
            </a:r>
          </a:p>
          <a:p>
            <a:endParaRPr lang="en-IN" dirty="0"/>
          </a:p>
        </p:txBody>
      </p:sp>
      <p:pic>
        <p:nvPicPr>
          <p:cNvPr id="5" name="Picture 4" descr="A blue brain with many icons&#10;&#10;Description automatically generated">
            <a:extLst>
              <a:ext uri="{FF2B5EF4-FFF2-40B4-BE49-F238E27FC236}">
                <a16:creationId xmlns:a16="http://schemas.microsoft.com/office/drawing/2014/main" id="{7D58CC1C-6F3C-7E62-CF9A-ABBDF0533ED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56566" y="3647661"/>
            <a:ext cx="3359689" cy="2773017"/>
          </a:xfrm>
          <a:prstGeom prst="rect">
            <a:avLst/>
          </a:prstGeom>
        </p:spPr>
      </p:pic>
      <p:sp>
        <p:nvSpPr>
          <p:cNvPr id="6" name="TextBox 5">
            <a:extLst>
              <a:ext uri="{FF2B5EF4-FFF2-40B4-BE49-F238E27FC236}">
                <a16:creationId xmlns:a16="http://schemas.microsoft.com/office/drawing/2014/main" id="{5CF71420-8A17-A72A-5B8C-FE5858EA613C}"/>
              </a:ext>
            </a:extLst>
          </p:cNvPr>
          <p:cNvSpPr txBox="1"/>
          <p:nvPr/>
        </p:nvSpPr>
        <p:spPr>
          <a:xfrm>
            <a:off x="11240510" y="6983787"/>
            <a:ext cx="951490" cy="784830"/>
          </a:xfrm>
          <a:prstGeom prst="rect">
            <a:avLst/>
          </a:prstGeom>
          <a:noFill/>
        </p:spPr>
        <p:txBody>
          <a:bodyPr wrap="square" rtlCol="0">
            <a:spAutoFit/>
          </a:bodyPr>
          <a:lstStyle/>
          <a:p>
            <a:r>
              <a:rPr lang="en-IN" sz="900">
                <a:hlinkClick r:id="rId3" tooltip="https://freepngimg.com/png/85184-information-processing-text-psychology-point-download-hd-png"/>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20437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1503F-F8BD-E86B-6FBF-2D69F0425B6C}"/>
              </a:ext>
            </a:extLst>
          </p:cNvPr>
          <p:cNvSpPr>
            <a:spLocks noGrp="1"/>
          </p:cNvSpPr>
          <p:nvPr>
            <p:ph idx="1"/>
          </p:nvPr>
        </p:nvSpPr>
        <p:spPr>
          <a:xfrm>
            <a:off x="838200" y="800100"/>
            <a:ext cx="10515600" cy="5376863"/>
          </a:xfrm>
        </p:spPr>
        <p:txBody>
          <a:bodyPr>
            <a:normAutofit/>
          </a:bodyPr>
          <a:lstStyle/>
          <a:p>
            <a:pPr marL="0" indent="0">
              <a:buNone/>
            </a:pPr>
            <a:r>
              <a:rPr lang="en-US" sz="4400" b="1" dirty="0"/>
              <a:t>Analytical Methods &amp; Steps Taken</a:t>
            </a:r>
          </a:p>
          <a:p>
            <a:pPr>
              <a:buFont typeface="Arial" panose="020B0604020202020204" pitchFamily="34" charset="0"/>
              <a:buChar char="•"/>
            </a:pPr>
            <a:endParaRPr lang="en-US" sz="1800" b="1" dirty="0"/>
          </a:p>
          <a:p>
            <a:pPr>
              <a:buFont typeface="Arial" panose="020B0604020202020204" pitchFamily="34" charset="0"/>
              <a:buChar char="•"/>
            </a:pPr>
            <a:r>
              <a:rPr lang="en-US" sz="1800" b="1" dirty="0"/>
              <a:t>Data Cleaning</a:t>
            </a:r>
            <a:endParaRPr lang="en-US" sz="1800" dirty="0"/>
          </a:p>
          <a:p>
            <a:pPr marL="742950" lvl="1" indent="-285750">
              <a:buFont typeface="Arial" panose="020B0604020202020204" pitchFamily="34" charset="0"/>
              <a:buChar char="•"/>
            </a:pPr>
            <a:r>
              <a:rPr lang="en-US" sz="1800" dirty="0"/>
              <a:t>Addressed missing or inconsistent values in satisfaction ratings and resolution times.</a:t>
            </a:r>
          </a:p>
          <a:p>
            <a:pPr marL="742950" lvl="1" indent="-285750">
              <a:buFont typeface="Arial" panose="020B0604020202020204" pitchFamily="34" charset="0"/>
              <a:buChar char="•"/>
            </a:pPr>
            <a:r>
              <a:rPr lang="en-US" sz="1800" dirty="0"/>
              <a:t>Removed outliers for accuracy.</a:t>
            </a:r>
          </a:p>
          <a:p>
            <a:pPr>
              <a:buFont typeface="Arial" panose="020B0604020202020204" pitchFamily="34" charset="0"/>
              <a:buChar char="•"/>
            </a:pPr>
            <a:r>
              <a:rPr lang="en-US" sz="1800" b="1" dirty="0"/>
              <a:t>Data Enrichment</a:t>
            </a:r>
            <a:endParaRPr lang="en-US" sz="1800" dirty="0"/>
          </a:p>
          <a:p>
            <a:pPr marL="742950" lvl="1" indent="-285750">
              <a:buFont typeface="Arial" panose="020B0604020202020204" pitchFamily="34" charset="0"/>
              <a:buChar char="•"/>
            </a:pPr>
            <a:r>
              <a:rPr lang="en-US" sz="1800" dirty="0"/>
              <a:t>Categorized agents by seniority (Junior, Mid, Senior).</a:t>
            </a:r>
          </a:p>
          <a:p>
            <a:pPr marL="742950" lvl="1" indent="-285750">
              <a:buFont typeface="Arial" panose="020B0604020202020204" pitchFamily="34" charset="0"/>
              <a:buChar char="•"/>
            </a:pPr>
            <a:r>
              <a:rPr lang="en-US" sz="1800" dirty="0"/>
              <a:t>Added key metrics like average handling time and number of tickets resolved.</a:t>
            </a:r>
          </a:p>
          <a:p>
            <a:pPr>
              <a:buFont typeface="Arial" panose="020B0604020202020204" pitchFamily="34" charset="0"/>
              <a:buChar char="•"/>
            </a:pPr>
            <a:r>
              <a:rPr lang="en-US" sz="1800" b="1" dirty="0"/>
              <a:t>Analysis Conducted</a:t>
            </a:r>
            <a:endParaRPr lang="en-US" sz="1800" dirty="0"/>
          </a:p>
          <a:p>
            <a:pPr marL="742950" lvl="1" indent="-285750">
              <a:buFont typeface="Arial" panose="020B0604020202020204" pitchFamily="34" charset="0"/>
              <a:buChar char="•"/>
            </a:pPr>
            <a:r>
              <a:rPr lang="en-US" sz="1800" b="1" dirty="0"/>
              <a:t>Trend Analysis</a:t>
            </a:r>
            <a:r>
              <a:rPr lang="en-US" sz="1800" dirty="0"/>
              <a:t>: Identified performance patterns (e.g., peak ticket volumes).</a:t>
            </a:r>
          </a:p>
          <a:p>
            <a:pPr marL="742950" lvl="1" indent="-285750">
              <a:buFont typeface="Arial" panose="020B0604020202020204" pitchFamily="34" charset="0"/>
              <a:buChar char="•"/>
            </a:pPr>
            <a:r>
              <a:rPr lang="en-US" sz="1800" b="1" dirty="0"/>
              <a:t>Performance Analysis</a:t>
            </a:r>
            <a:r>
              <a:rPr lang="en-US" sz="1800" dirty="0"/>
              <a:t>: Assessed agent performance based on satisfaction and resolution times.</a:t>
            </a:r>
          </a:p>
          <a:p>
            <a:pPr marL="742950" lvl="1" indent="-285750">
              <a:buFont typeface="Arial" panose="020B0604020202020204" pitchFamily="34" charset="0"/>
              <a:buChar char="•"/>
            </a:pPr>
            <a:r>
              <a:rPr lang="en-US" sz="1800" b="1" dirty="0"/>
              <a:t>Categorical Analysis</a:t>
            </a:r>
            <a:r>
              <a:rPr lang="en-US" sz="1800" dirty="0"/>
              <a:t>: Analyzed resolution times by ticket category.</a:t>
            </a:r>
          </a:p>
          <a:p>
            <a:endParaRPr lang="en-IN" dirty="0"/>
          </a:p>
        </p:txBody>
      </p:sp>
    </p:spTree>
    <p:extLst>
      <p:ext uri="{BB962C8B-B14F-4D97-AF65-F5344CB8AC3E}">
        <p14:creationId xmlns:p14="http://schemas.microsoft.com/office/powerpoint/2010/main" val="266330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9D553-458D-1439-F3BC-10AB4C7435B7}"/>
              </a:ext>
            </a:extLst>
          </p:cNvPr>
          <p:cNvSpPr>
            <a:spLocks noGrp="1"/>
          </p:cNvSpPr>
          <p:nvPr>
            <p:ph idx="1"/>
          </p:nvPr>
        </p:nvSpPr>
        <p:spPr>
          <a:xfrm>
            <a:off x="559905" y="1100068"/>
            <a:ext cx="8603974" cy="4351338"/>
          </a:xfrm>
        </p:spPr>
        <p:txBody>
          <a:bodyPr/>
          <a:lstStyle/>
          <a:p>
            <a:pPr marL="0" indent="0">
              <a:buNone/>
            </a:pPr>
            <a:r>
              <a:rPr lang="en-US" sz="4400" b="1" dirty="0"/>
              <a:t>Tools &amp; Functions Used</a:t>
            </a:r>
          </a:p>
          <a:p>
            <a:pPr>
              <a:buFont typeface="Arial" panose="020B0604020202020204" pitchFamily="34" charset="0"/>
              <a:buChar char="•"/>
            </a:pPr>
            <a:endParaRPr lang="en-US" sz="1800" b="1" dirty="0"/>
          </a:p>
          <a:p>
            <a:pPr>
              <a:buFont typeface="Arial" panose="020B0604020202020204" pitchFamily="34" charset="0"/>
              <a:buChar char="•"/>
            </a:pPr>
            <a:endParaRPr lang="en-US" sz="1800" b="1" dirty="0"/>
          </a:p>
          <a:p>
            <a:pPr>
              <a:buFont typeface="Arial" panose="020B0604020202020204" pitchFamily="34" charset="0"/>
              <a:buChar char="•"/>
            </a:pPr>
            <a:r>
              <a:rPr lang="en-US" sz="1800" b="1" dirty="0"/>
              <a:t>Pivot Tables</a:t>
            </a:r>
            <a:r>
              <a:rPr lang="en-US" sz="1800" dirty="0"/>
              <a:t>: Summarized agent performance by category and seniority.</a:t>
            </a:r>
          </a:p>
          <a:p>
            <a:pPr>
              <a:buFont typeface="Arial" panose="020B0604020202020204" pitchFamily="34" charset="0"/>
              <a:buChar char="•"/>
            </a:pPr>
            <a:r>
              <a:rPr lang="en-US" sz="1800" b="1" dirty="0"/>
              <a:t>VLOOKUP</a:t>
            </a:r>
            <a:r>
              <a:rPr lang="en-US" sz="1800" dirty="0"/>
              <a:t>: Linked ticket data with agent performance.</a:t>
            </a:r>
          </a:p>
          <a:p>
            <a:pPr>
              <a:buFont typeface="Arial" panose="020B0604020202020204" pitchFamily="34" charset="0"/>
              <a:buChar char="•"/>
            </a:pPr>
            <a:r>
              <a:rPr lang="en-US" sz="1800" b="1" dirty="0"/>
              <a:t>Statistical Analysis</a:t>
            </a:r>
            <a:r>
              <a:rPr lang="en-US" sz="1800" dirty="0"/>
              <a:t>: Correlations between resolution times and satisfaction scores.</a:t>
            </a:r>
          </a:p>
          <a:p>
            <a:endParaRPr lang="en-IN" dirty="0"/>
          </a:p>
        </p:txBody>
      </p:sp>
      <p:pic>
        <p:nvPicPr>
          <p:cNvPr id="5" name="Picture 4" descr="A computer screen with a gear&#10;&#10;Description automatically generated">
            <a:extLst>
              <a:ext uri="{FF2B5EF4-FFF2-40B4-BE49-F238E27FC236}">
                <a16:creationId xmlns:a16="http://schemas.microsoft.com/office/drawing/2014/main" id="{EFD2C5C1-90A5-E821-00DB-743EC7DDE3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8827604" y="394855"/>
            <a:ext cx="3250096" cy="4909272"/>
          </a:xfrm>
          <a:prstGeom prst="rect">
            <a:avLst/>
          </a:prstGeom>
        </p:spPr>
      </p:pic>
    </p:spTree>
    <p:extLst>
      <p:ext uri="{BB962C8B-B14F-4D97-AF65-F5344CB8AC3E}">
        <p14:creationId xmlns:p14="http://schemas.microsoft.com/office/powerpoint/2010/main" val="54594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A84C-996E-E450-1E4C-37A970DD7D93}"/>
              </a:ext>
            </a:extLst>
          </p:cNvPr>
          <p:cNvSpPr>
            <a:spLocks noGrp="1"/>
          </p:cNvSpPr>
          <p:nvPr>
            <p:ph type="title"/>
          </p:nvPr>
        </p:nvSpPr>
        <p:spPr>
          <a:xfrm>
            <a:off x="566530" y="365125"/>
            <a:ext cx="10787270" cy="1325563"/>
          </a:xfrm>
        </p:spPr>
        <p:txBody>
          <a:bodyPr/>
          <a:lstStyle/>
          <a:p>
            <a:r>
              <a:rPr lang="en-IN" dirty="0"/>
              <a:t>Investment Decision</a:t>
            </a:r>
          </a:p>
        </p:txBody>
      </p:sp>
      <p:sp>
        <p:nvSpPr>
          <p:cNvPr id="3" name="Content Placeholder 2">
            <a:extLst>
              <a:ext uri="{FF2B5EF4-FFF2-40B4-BE49-F238E27FC236}">
                <a16:creationId xmlns:a16="http://schemas.microsoft.com/office/drawing/2014/main" id="{5B4AF03F-3E22-4901-790B-CA72A757C3B9}"/>
              </a:ext>
            </a:extLst>
          </p:cNvPr>
          <p:cNvSpPr>
            <a:spLocks noGrp="1"/>
          </p:cNvSpPr>
          <p:nvPr>
            <p:ph idx="1"/>
          </p:nvPr>
        </p:nvSpPr>
        <p:spPr>
          <a:xfrm>
            <a:off x="457200" y="1825624"/>
            <a:ext cx="7434470" cy="5211279"/>
          </a:xfrm>
        </p:spPr>
        <p:txBody>
          <a:bodyPr/>
          <a:lstStyle/>
          <a:p>
            <a:r>
              <a:rPr lang="en-US" sz="1800" b="1" dirty="0"/>
              <a:t>Objective</a:t>
            </a:r>
            <a:r>
              <a:rPr lang="en-US" sz="1800" dirty="0"/>
              <a:t>:  the investment decision suggested to  be used to hire more IT agents, improve training programs, or upgrade ticket management software</a:t>
            </a:r>
          </a:p>
          <a:p>
            <a:pPr>
              <a:buFont typeface="Arial" panose="020B0604020202020204" pitchFamily="34" charset="0"/>
              <a:buChar char="•"/>
            </a:pPr>
            <a:r>
              <a:rPr lang="en-US" sz="1800" b="1" dirty="0"/>
              <a:t>Recommendation</a:t>
            </a:r>
            <a:r>
              <a:rPr lang="en-US" sz="1800" dirty="0"/>
              <a:t>: Upgrade the ticket management software.</a:t>
            </a:r>
          </a:p>
          <a:p>
            <a:pPr>
              <a:buFont typeface="Arial" panose="020B0604020202020204" pitchFamily="34" charset="0"/>
              <a:buChar char="•"/>
            </a:pPr>
            <a:r>
              <a:rPr lang="en-US" sz="1800" b="1" dirty="0"/>
              <a:t>Analysis</a:t>
            </a:r>
            <a:r>
              <a:rPr lang="en-US" sz="1800" dirty="0"/>
              <a:t>:</a:t>
            </a:r>
          </a:p>
          <a:p>
            <a:pPr marL="742950" lvl="1" indent="-285750">
              <a:buFont typeface="Arial" panose="020B0604020202020204" pitchFamily="34" charset="0"/>
              <a:buChar char="•"/>
            </a:pPr>
            <a:r>
              <a:rPr lang="en-US" sz="1800" b="1" dirty="0"/>
              <a:t>Current Metrics</a:t>
            </a:r>
            <a:r>
              <a:rPr lang="en-US" sz="1800" dirty="0"/>
              <a:t>: Moderate resolution times (4.55 days) and reasonable satisfaction (4.1).</a:t>
            </a:r>
          </a:p>
          <a:p>
            <a:pPr marL="742950" lvl="1" indent="-285750">
              <a:buFont typeface="Arial" panose="020B0604020202020204" pitchFamily="34" charset="0"/>
              <a:buChar char="•"/>
            </a:pPr>
            <a:r>
              <a:rPr lang="en-US" sz="1800" b="1" dirty="0"/>
              <a:t>Expected Improvement</a:t>
            </a:r>
            <a:r>
              <a:rPr lang="en-US" sz="1800" dirty="0"/>
              <a:t>: Investing in tech could reduce resolution time to 3.64 days and raise satisfaction to 4.3.</a:t>
            </a:r>
          </a:p>
          <a:p>
            <a:endParaRPr lang="en-IN" dirty="0"/>
          </a:p>
        </p:txBody>
      </p:sp>
      <p:pic>
        <p:nvPicPr>
          <p:cNvPr id="2052" name="Picture 4">
            <a:extLst>
              <a:ext uri="{FF2B5EF4-FFF2-40B4-BE49-F238E27FC236}">
                <a16:creationId xmlns:a16="http://schemas.microsoft.com/office/drawing/2014/main" id="{672EDAD0-4EE4-FD04-23AD-E9AD78EBC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940" y="1441174"/>
            <a:ext cx="3723860" cy="353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9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B309-9E3D-E5A8-283D-23A64F855F58}"/>
              </a:ext>
            </a:extLst>
          </p:cNvPr>
          <p:cNvSpPr>
            <a:spLocks noGrp="1"/>
          </p:cNvSpPr>
          <p:nvPr>
            <p:ph type="title"/>
          </p:nvPr>
        </p:nvSpPr>
        <p:spPr/>
        <p:txBody>
          <a:bodyPr/>
          <a:lstStyle/>
          <a:p>
            <a:r>
              <a:rPr lang="en-IN" dirty="0"/>
              <a:t>Agents Needing Training</a:t>
            </a:r>
          </a:p>
        </p:txBody>
      </p:sp>
      <p:sp>
        <p:nvSpPr>
          <p:cNvPr id="3" name="Content Placeholder 2">
            <a:extLst>
              <a:ext uri="{FF2B5EF4-FFF2-40B4-BE49-F238E27FC236}">
                <a16:creationId xmlns:a16="http://schemas.microsoft.com/office/drawing/2014/main" id="{C4D90F54-0B0F-6237-B007-AB30571186EB}"/>
              </a:ext>
            </a:extLst>
          </p:cNvPr>
          <p:cNvSpPr>
            <a:spLocks noGrp="1"/>
          </p:cNvSpPr>
          <p:nvPr>
            <p:ph idx="1"/>
          </p:nvPr>
        </p:nvSpPr>
        <p:spPr>
          <a:xfrm>
            <a:off x="1225827" y="2272886"/>
            <a:ext cx="5980044" cy="4351338"/>
          </a:xfrm>
        </p:spPr>
        <p:txBody>
          <a:bodyPr/>
          <a:lstStyle/>
          <a:p>
            <a:r>
              <a:rPr lang="en-US" sz="1800" b="1" dirty="0"/>
              <a:t>Objective</a:t>
            </a:r>
            <a:r>
              <a:rPr lang="en-US" sz="1800" dirty="0"/>
              <a:t>: Identify agents who need additional training based on performance metrics.</a:t>
            </a:r>
          </a:p>
          <a:p>
            <a:r>
              <a:rPr lang="en-US" sz="1800" b="1" dirty="0"/>
              <a:t>Findings:</a:t>
            </a:r>
            <a:endParaRPr lang="en-US" sz="1800" dirty="0"/>
          </a:p>
          <a:p>
            <a:pPr>
              <a:buFont typeface="Arial" panose="020B0604020202020204" pitchFamily="34" charset="0"/>
              <a:buChar char="•"/>
            </a:pPr>
            <a:r>
              <a:rPr lang="en-US" sz="1800" b="1" dirty="0"/>
              <a:t>Underperforming Agents</a:t>
            </a:r>
            <a:r>
              <a:rPr lang="en-US" sz="1800" dirty="0"/>
              <a:t>: Agents with the lowest satisfaction ratings and longest resolution times.</a:t>
            </a:r>
          </a:p>
          <a:p>
            <a:pPr>
              <a:buFont typeface="Arial" panose="020B0604020202020204" pitchFamily="34" charset="0"/>
              <a:buChar char="•"/>
            </a:pPr>
            <a:r>
              <a:rPr lang="en-US" sz="1800" b="1" dirty="0"/>
              <a:t>List of Agents</a:t>
            </a:r>
            <a:r>
              <a:rPr lang="en-US" sz="1800" dirty="0"/>
              <a:t>:</a:t>
            </a:r>
          </a:p>
          <a:p>
            <a:pPr marL="742950" lvl="1" indent="-285750">
              <a:buFont typeface="Arial" panose="020B0604020202020204" pitchFamily="34" charset="0"/>
              <a:buChar char="•"/>
            </a:pPr>
            <a:r>
              <a:rPr lang="en-US" sz="1800" dirty="0"/>
              <a:t>4, 40, 18, 46, 43, 45, 33, 41, 3, 9, 25, 39, 16, 37, 28, 30, 1, 11, 19, 6, 26, 49, 7, 22, 50, 13</a:t>
            </a:r>
          </a:p>
          <a:p>
            <a:endParaRPr lang="en-IN" dirty="0"/>
          </a:p>
        </p:txBody>
      </p:sp>
      <p:pic>
        <p:nvPicPr>
          <p:cNvPr id="2050" name="Picture 2">
            <a:extLst>
              <a:ext uri="{FF2B5EF4-FFF2-40B4-BE49-F238E27FC236}">
                <a16:creationId xmlns:a16="http://schemas.microsoft.com/office/drawing/2014/main" id="{5054A923-9AAF-6B96-8834-9D4A4C67B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5042" y="1878496"/>
            <a:ext cx="4304886" cy="327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37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2433</Words>
  <Application>Microsoft Office PowerPoint</Application>
  <PresentationFormat>Widescreen</PresentationFormat>
  <Paragraphs>220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Calibri</vt:lpstr>
      <vt:lpstr>Office Theme</vt:lpstr>
      <vt:lpstr> IT TICKET ANALYSIS                 PRANAV JAYANTH                 May-2025</vt:lpstr>
      <vt:lpstr>Objectives</vt:lpstr>
      <vt:lpstr> Introduction</vt:lpstr>
      <vt:lpstr>Data Overview</vt:lpstr>
      <vt:lpstr>PowerPoint Presentation</vt:lpstr>
      <vt:lpstr>PowerPoint Presentation</vt:lpstr>
      <vt:lpstr>PowerPoint Presentation</vt:lpstr>
      <vt:lpstr>Investment Decision</vt:lpstr>
      <vt:lpstr>Agents Needing Training</vt:lpstr>
      <vt:lpstr>Resolution Times by Request Category</vt:lpstr>
      <vt:lpstr>Ticket Management Software</vt:lpstr>
      <vt:lpstr>Training for Underperforming Agents</vt:lpstr>
      <vt:lpstr> Improve Hardware Support Process</vt:lpstr>
      <vt:lpstr>Conclusion</vt:lpstr>
      <vt:lpstr>PowerPoint Presentation</vt:lpstr>
      <vt:lpstr>Analyzation charts and the insights from Dashboard </vt:lpstr>
      <vt:lpstr>Distribution of tickets based on satisfaction score</vt:lpstr>
      <vt:lpstr>Year-Wise Ticket Count</vt:lpstr>
      <vt:lpstr>Ticket by severity rate priority wise</vt:lpstr>
      <vt:lpstr>Age group by satisfaction rate</vt:lpstr>
      <vt:lpstr>Category-wise satisfaction</vt:lpstr>
      <vt:lpstr>Category-wise resolution time</vt:lpstr>
      <vt:lpstr>Average Resolution Time by Request Category (Quarter-wise)</vt:lpstr>
      <vt:lpstr>Count of Tickets by Request Category</vt:lpstr>
      <vt:lpstr>Distribution of tickets based on resolution time</vt:lpstr>
      <vt:lpstr>Dashboard and Visualizations</vt:lpstr>
      <vt:lpstr>Closing Statement: </vt:lpstr>
      <vt:lpstr>Acknowledgements and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Jayanth</dc:creator>
  <cp:lastModifiedBy>Pranav Jayanth</cp:lastModifiedBy>
  <cp:revision>1</cp:revision>
  <dcterms:created xsi:type="dcterms:W3CDTF">2025-05-12T18:11:50Z</dcterms:created>
  <dcterms:modified xsi:type="dcterms:W3CDTF">2025-05-12T18:18:19Z</dcterms:modified>
</cp:coreProperties>
</file>