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docMetadata/LabelInfo.xml" ContentType="application/vnd.ms-office.classificationlabels+xml"/>
  <Override PartName="/ppt/charts/style2.xml" ContentType="application/vnd.ms-office.chartstyl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charts/colors2.xml" ContentType="application/vnd.ms-office.chartcolorstyl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charts/chart3.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charts/style3.xml" ContentType="application/vnd.ms-office.chartstyle+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charts/style1.xml" ContentType="application/vnd.ms-office.chart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charts/colors3.xml" ContentType="application/vnd.ms-office.chartcolorstyle+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4"/>
  </p:sldMasterIdLst>
  <p:notesMasterIdLst>
    <p:notesMasterId r:id="rId23"/>
  </p:notesMasterIdLst>
  <p:handoutMasterIdLst>
    <p:handoutMasterId r:id="rId24"/>
  </p:handoutMasterIdLst>
  <p:sldIdLst>
    <p:sldId id="271" r:id="rId5"/>
    <p:sldId id="283" r:id="rId6"/>
    <p:sldId id="284" r:id="rId7"/>
    <p:sldId id="285" r:id="rId8"/>
    <p:sldId id="294" r:id="rId9"/>
    <p:sldId id="286" r:id="rId10"/>
    <p:sldId id="295" r:id="rId11"/>
    <p:sldId id="287" r:id="rId12"/>
    <p:sldId id="296" r:id="rId13"/>
    <p:sldId id="288" r:id="rId14"/>
    <p:sldId id="297" r:id="rId15"/>
    <p:sldId id="289" r:id="rId16"/>
    <p:sldId id="299" r:id="rId17"/>
    <p:sldId id="290" r:id="rId18"/>
    <p:sldId id="298" r:id="rId19"/>
    <p:sldId id="291" r:id="rId20"/>
    <p:sldId id="292" r:id="rId21"/>
    <p:sldId id="29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2" pos="3840">
          <p15:clr>
            <a:srgbClr val="F26B43"/>
          </p15:clr>
        </p15:guide>
        <p15:guide id="3" orient="horz" pos="216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72833802-FEF1-4C79-8D5D-14CF1EAF98D9}">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0357" autoAdjust="0"/>
    <p:restoredTop sz="95388" autoAdjust="0"/>
  </p:normalViewPr>
  <p:slideViewPr>
    <p:cSldViewPr snapToGrid="0">
      <p:cViewPr varScale="1">
        <p:scale>
          <a:sx n="84" d="100"/>
          <a:sy n="84" d="100"/>
        </p:scale>
        <p:origin x="-379" y="-72"/>
      </p:cViewPr>
      <p:guideLst>
        <p:guide orient="horz" pos="2160"/>
        <p:guide pos="3840"/>
      </p:guideLst>
    </p:cSldViewPr>
  </p:slideViewPr>
  <p:outlineViewPr>
    <p:cViewPr>
      <p:scale>
        <a:sx n="33" d="100"/>
        <a:sy n="33" d="100"/>
      </p:scale>
      <p:origin x="0" y="-4320"/>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vinay\Desktop\Vinay.csv" TargetMode="Externa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file:///C:\Users\vinay\Desktop\last%20subBBB.csv" TargetMode="External"/></Relationships>
</file>

<file path=ppt/charts/_rels/chart3.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oleObject" Target="file:///C:\Users\vinay\Desktop\revenue.csv"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[Vinay.csv]Sheet1!PivotTable7</c:name>
    <c:fmtId val="-1"/>
  </c:pivotSource>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IN"/>
              <a:t>Sum of customer_count by country</a:t>
            </a:r>
          </a:p>
        </c:rich>
      </c:tx>
      <c:layout/>
      <c:spPr>
        <a:noFill/>
        <a:ln>
          <a:noFill/>
        </a:ln>
        <a:effectLst/>
      </c:spPr>
    </c:title>
    <c:pivotFmts>
      <c:pivotFmt>
        <c:idx val="0"/>
        <c:spPr>
          <a:solidFill>
            <a:schemeClr val="accent1"/>
          </a:solidFill>
          <a:ln w="9525" cap="flat" cmpd="sng" algn="ctr">
            <a:noFill/>
            <a:miter lim="800000"/>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w="9525" cap="flat" cmpd="sng" algn="ctr">
            <a:noFill/>
            <a:miter lim="800000"/>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w="9525" cap="flat" cmpd="sng" algn="ctr">
            <a:noFill/>
            <a:miter lim="800000"/>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ser>
          <c:idx val="0"/>
          <c:order val="0"/>
          <c:tx>
            <c:strRef>
              <c:f>Sheet1!$B$3</c:f>
              <c:strCache>
                <c:ptCount val="1"/>
                <c:pt idx="0">
                  <c:v>Total</c:v>
                </c:pt>
              </c:strCache>
            </c:strRef>
          </c:tx>
          <c:spPr>
            <a:noFill/>
            <a:ln w="9525" cap="flat" cmpd="sng" algn="ctr">
              <a:solidFill>
                <a:schemeClr val="accent1"/>
              </a:solidFill>
              <a:miter lim="800000"/>
            </a:ln>
            <a:effectLst>
              <a:glow rad="63500">
                <a:schemeClr val="accent1">
                  <a:satMod val="175000"/>
                  <a:alpha val="25000"/>
                </a:schemeClr>
              </a:glow>
            </a:effectLst>
          </c:spPr>
          <c:cat>
            <c:strRef>
              <c:f>Sheet1!$A$4:$A$27</c:f>
              <c:strCache>
                <c:ptCount val="24"/>
                <c:pt idx="0">
                  <c:v>Argentina</c:v>
                </c:pt>
                <c:pt idx="1">
                  <c:v>Australia</c:v>
                </c:pt>
                <c:pt idx="2">
                  <c:v>Austria</c:v>
                </c:pt>
                <c:pt idx="3">
                  <c:v>Belgium</c:v>
                </c:pt>
                <c:pt idx="4">
                  <c:v>Brazil</c:v>
                </c:pt>
                <c:pt idx="5">
                  <c:v>Canada</c:v>
                </c:pt>
                <c:pt idx="6">
                  <c:v>Chile</c:v>
                </c:pt>
                <c:pt idx="7">
                  <c:v>Czech Republic</c:v>
                </c:pt>
                <c:pt idx="8">
                  <c:v>Denmark</c:v>
                </c:pt>
                <c:pt idx="9">
                  <c:v>Finland</c:v>
                </c:pt>
                <c:pt idx="10">
                  <c:v>France</c:v>
                </c:pt>
                <c:pt idx="11">
                  <c:v>Germany</c:v>
                </c:pt>
                <c:pt idx="12">
                  <c:v>Hungary</c:v>
                </c:pt>
                <c:pt idx="13">
                  <c:v>India</c:v>
                </c:pt>
                <c:pt idx="14">
                  <c:v>Ireland</c:v>
                </c:pt>
                <c:pt idx="15">
                  <c:v>Italy</c:v>
                </c:pt>
                <c:pt idx="16">
                  <c:v>Netherlands</c:v>
                </c:pt>
                <c:pt idx="17">
                  <c:v>Norway</c:v>
                </c:pt>
                <c:pt idx="18">
                  <c:v>Poland</c:v>
                </c:pt>
                <c:pt idx="19">
                  <c:v>Portugal</c:v>
                </c:pt>
                <c:pt idx="20">
                  <c:v>Spain</c:v>
                </c:pt>
                <c:pt idx="21">
                  <c:v>Sweden</c:v>
                </c:pt>
                <c:pt idx="22">
                  <c:v>United Kingdom</c:v>
                </c:pt>
                <c:pt idx="23">
                  <c:v>USA</c:v>
                </c:pt>
              </c:strCache>
            </c:strRef>
          </c:cat>
          <c:val>
            <c:numRef>
              <c:f>Sheet1!$B$4:$B$27</c:f>
              <c:numCache>
                <c:formatCode>General</c:formatCode>
                <c:ptCount val="24"/>
                <c:pt idx="0">
                  <c:v>1</c:v>
                </c:pt>
                <c:pt idx="1">
                  <c:v>1</c:v>
                </c:pt>
                <c:pt idx="2">
                  <c:v>1</c:v>
                </c:pt>
                <c:pt idx="3">
                  <c:v>1</c:v>
                </c:pt>
                <c:pt idx="4">
                  <c:v>5</c:v>
                </c:pt>
                <c:pt idx="5">
                  <c:v>8</c:v>
                </c:pt>
                <c:pt idx="6">
                  <c:v>1</c:v>
                </c:pt>
                <c:pt idx="7">
                  <c:v>2</c:v>
                </c:pt>
                <c:pt idx="8">
                  <c:v>1</c:v>
                </c:pt>
                <c:pt idx="9">
                  <c:v>1</c:v>
                </c:pt>
                <c:pt idx="10">
                  <c:v>5</c:v>
                </c:pt>
                <c:pt idx="11">
                  <c:v>4</c:v>
                </c:pt>
                <c:pt idx="12">
                  <c:v>1</c:v>
                </c:pt>
                <c:pt idx="13">
                  <c:v>2</c:v>
                </c:pt>
                <c:pt idx="14">
                  <c:v>1</c:v>
                </c:pt>
                <c:pt idx="15">
                  <c:v>1</c:v>
                </c:pt>
                <c:pt idx="16">
                  <c:v>1</c:v>
                </c:pt>
                <c:pt idx="17">
                  <c:v>1</c:v>
                </c:pt>
                <c:pt idx="18">
                  <c:v>1</c:v>
                </c:pt>
                <c:pt idx="19">
                  <c:v>2</c:v>
                </c:pt>
                <c:pt idx="20">
                  <c:v>1</c:v>
                </c:pt>
                <c:pt idx="21">
                  <c:v>1</c:v>
                </c:pt>
                <c:pt idx="22">
                  <c:v>3</c:v>
                </c:pt>
                <c:pt idx="23">
                  <c:v>13</c:v>
                </c:pt>
              </c:numCache>
            </c:numRef>
          </c:val>
          <c:extLst xmlns:c16r2="http://schemas.microsoft.com/office/drawing/2015/06/chart">
            <c:ext xmlns:c16="http://schemas.microsoft.com/office/drawing/2014/chart" uri="{C3380CC4-5D6E-409C-BE32-E72D297353CC}">
              <c16:uniqueId val="{00000000-157A-41BE-BE58-AFC4E1B889AF}"/>
            </c:ext>
          </c:extLst>
        </c:ser>
        <c:dLbls/>
        <c:gapWidth val="315"/>
        <c:overlap val="-40"/>
        <c:axId val="135010560"/>
        <c:axId val="135061504"/>
      </c:barChart>
      <c:catAx>
        <c:axId val="135010560"/>
        <c:scaling>
          <c:orientation val="minMax"/>
        </c:scaling>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5061504"/>
        <c:crosses val="autoZero"/>
        <c:auto val="1"/>
        <c:lblAlgn val="ctr"/>
        <c:lblOffset val="100"/>
      </c:catAx>
      <c:valAx>
        <c:axId val="135061504"/>
        <c:scaling>
          <c:orientation val="minMax"/>
        </c:scaling>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35010560"/>
        <c:crosses val="autoZero"/>
        <c:crossBetween val="between"/>
      </c:valAx>
      <c:spPr>
        <a:noFill/>
        <a:ln>
          <a:noFill/>
        </a:ln>
        <a:effectLst/>
      </c:spPr>
    </c:plotArea>
    <c:plotVisOnly val="1"/>
    <c:dispBlanksAs val="gap"/>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layout/>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plotArea>
      <c:layout/>
      <c:barChart>
        <c:barDir val="col"/>
        <c:grouping val="clustered"/>
        <c:ser>
          <c:idx val="0"/>
          <c:order val="0"/>
          <c:tx>
            <c:strRef>
              <c:f>'last subBBB'!$C$1</c:f>
              <c:strCache>
                <c:ptCount val="1"/>
                <c:pt idx="0">
                  <c:v>total_sold</c:v>
                </c:pt>
              </c:strCache>
            </c:strRef>
          </c:tx>
          <c:spPr>
            <a:solidFill>
              <a:schemeClr val="accent1"/>
            </a:solidFill>
            <a:ln>
              <a:noFill/>
            </a:ln>
            <a:effectLst/>
          </c:spPr>
          <c:cat>
            <c:strRef>
              <c:f>'last subBBB'!$B$2:$B$18</c:f>
              <c:strCache>
                <c:ptCount val="17"/>
                <c:pt idx="0">
                  <c:v>Rock</c:v>
                </c:pt>
                <c:pt idx="1">
                  <c:v>Alternative &amp; Punk</c:v>
                </c:pt>
                <c:pt idx="2">
                  <c:v>Metal</c:v>
                </c:pt>
                <c:pt idx="3">
                  <c:v>R&amp;B/Soul</c:v>
                </c:pt>
                <c:pt idx="4">
                  <c:v>Blues</c:v>
                </c:pt>
                <c:pt idx="5">
                  <c:v>Alternative</c:v>
                </c:pt>
                <c:pt idx="6">
                  <c:v>Latin</c:v>
                </c:pt>
                <c:pt idx="7">
                  <c:v>Pop</c:v>
                </c:pt>
                <c:pt idx="8">
                  <c:v>Hip Hop/Rap</c:v>
                </c:pt>
                <c:pt idx="9">
                  <c:v>Jazz</c:v>
                </c:pt>
                <c:pt idx="10">
                  <c:v>Easy Listening</c:v>
                </c:pt>
                <c:pt idx="11">
                  <c:v>Reggae</c:v>
                </c:pt>
                <c:pt idx="12">
                  <c:v>Electronica/Dance</c:v>
                </c:pt>
                <c:pt idx="13">
                  <c:v>Classical</c:v>
                </c:pt>
                <c:pt idx="14">
                  <c:v>Heavy Metal</c:v>
                </c:pt>
                <c:pt idx="15">
                  <c:v>Soundtrack</c:v>
                </c:pt>
                <c:pt idx="16">
                  <c:v>TV Shows</c:v>
                </c:pt>
              </c:strCache>
            </c:strRef>
          </c:cat>
          <c:val>
            <c:numRef>
              <c:f>'last subBBB'!$C$2:$C$18</c:f>
              <c:numCache>
                <c:formatCode>General</c:formatCode>
                <c:ptCount val="17"/>
                <c:pt idx="0">
                  <c:v>561</c:v>
                </c:pt>
                <c:pt idx="1">
                  <c:v>130</c:v>
                </c:pt>
                <c:pt idx="2">
                  <c:v>124</c:v>
                </c:pt>
                <c:pt idx="3">
                  <c:v>53</c:v>
                </c:pt>
                <c:pt idx="4">
                  <c:v>36</c:v>
                </c:pt>
                <c:pt idx="5">
                  <c:v>35</c:v>
                </c:pt>
                <c:pt idx="6">
                  <c:v>22</c:v>
                </c:pt>
                <c:pt idx="7">
                  <c:v>22</c:v>
                </c:pt>
                <c:pt idx="8">
                  <c:v>20</c:v>
                </c:pt>
                <c:pt idx="9">
                  <c:v>14</c:v>
                </c:pt>
                <c:pt idx="10">
                  <c:v>13</c:v>
                </c:pt>
                <c:pt idx="11">
                  <c:v>6</c:v>
                </c:pt>
                <c:pt idx="12">
                  <c:v>5</c:v>
                </c:pt>
                <c:pt idx="13">
                  <c:v>4</c:v>
                </c:pt>
                <c:pt idx="14">
                  <c:v>3</c:v>
                </c:pt>
                <c:pt idx="15">
                  <c:v>2</c:v>
                </c:pt>
                <c:pt idx="16">
                  <c:v>1</c:v>
                </c:pt>
              </c:numCache>
            </c:numRef>
          </c:val>
          <c:extLst xmlns:c16r2="http://schemas.microsoft.com/office/drawing/2015/06/chart">
            <c:ext xmlns:c16="http://schemas.microsoft.com/office/drawing/2014/chart" uri="{C3380CC4-5D6E-409C-BE32-E72D297353CC}">
              <c16:uniqueId val="{00000000-E903-42E0-B2F7-349072E97D1E}"/>
            </c:ext>
          </c:extLst>
        </c:ser>
        <c:dLbls/>
        <c:gapWidth val="219"/>
        <c:overlap val="-27"/>
        <c:axId val="135333760"/>
        <c:axId val="135351296"/>
      </c:barChart>
      <c:catAx>
        <c:axId val="135333760"/>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351296"/>
        <c:crosses val="autoZero"/>
        <c:auto val="1"/>
        <c:lblAlgn val="ctr"/>
        <c:lblOffset val="100"/>
      </c:catAx>
      <c:valAx>
        <c:axId val="135351296"/>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333760"/>
        <c:crosses val="autoZero"/>
        <c:crossBetween val="between"/>
      </c:valAx>
      <c:spPr>
        <a:noFill/>
        <a:ln>
          <a:noFill/>
        </a:ln>
        <a:effectLst/>
      </c:spPr>
    </c:plotArea>
    <c:plotVisOnly val="1"/>
    <c:dispBlanksAs val="gap"/>
  </c:chart>
  <c:spPr>
    <a:noFill/>
    <a:ln>
      <a:noFill/>
    </a:ln>
    <a:effectLst/>
  </c:spPr>
  <c:txPr>
    <a:bodyPr/>
    <a:lstStyle/>
    <a:p>
      <a:pPr>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layoutTarget val="inner"/>
          <c:xMode val="edge"/>
          <c:yMode val="edge"/>
          <c:x val="6.1659521325356507E-2"/>
          <c:y val="0.25"/>
          <c:w val="0.91747646039913744"/>
          <c:h val="0.5941004666083407"/>
        </c:manualLayout>
      </c:layout>
      <c:barChart>
        <c:barDir val="col"/>
        <c:grouping val="clustered"/>
        <c:ser>
          <c:idx val="0"/>
          <c:order val="0"/>
          <c:tx>
            <c:strRef>
              <c:f>revenue!$B$1</c:f>
              <c:strCache>
                <c:ptCount val="1"/>
                <c:pt idx="0">
                  <c:v>total_revenue</c:v>
                </c:pt>
              </c:strCache>
            </c:strRef>
          </c:tx>
          <c:spPr>
            <a:solidFill>
              <a:schemeClr val="accent1"/>
            </a:solidFill>
            <a:ln>
              <a:noFill/>
            </a:ln>
            <a:effectLst/>
          </c:spPr>
          <c:cat>
            <c:strRef>
              <c:f>revenue!$A$2:$A$25</c:f>
              <c:strCache>
                <c:ptCount val="24"/>
                <c:pt idx="0">
                  <c:v>USA</c:v>
                </c:pt>
                <c:pt idx="1">
                  <c:v>Canada</c:v>
                </c:pt>
                <c:pt idx="2">
                  <c:v>Brazil</c:v>
                </c:pt>
                <c:pt idx="3">
                  <c:v>France</c:v>
                </c:pt>
                <c:pt idx="4">
                  <c:v>Germany</c:v>
                </c:pt>
                <c:pt idx="5">
                  <c:v>Czech Republic</c:v>
                </c:pt>
                <c:pt idx="6">
                  <c:v>United Kingdom</c:v>
                </c:pt>
                <c:pt idx="7">
                  <c:v>Portugal</c:v>
                </c:pt>
                <c:pt idx="8">
                  <c:v>India</c:v>
                </c:pt>
                <c:pt idx="9">
                  <c:v>Ireland</c:v>
                </c:pt>
                <c:pt idx="10">
                  <c:v>Spain</c:v>
                </c:pt>
                <c:pt idx="11">
                  <c:v>Chile</c:v>
                </c:pt>
                <c:pt idx="12">
                  <c:v>Australia</c:v>
                </c:pt>
                <c:pt idx="13">
                  <c:v>Finland</c:v>
                </c:pt>
                <c:pt idx="14">
                  <c:v>Hungary</c:v>
                </c:pt>
                <c:pt idx="15">
                  <c:v>Poland</c:v>
                </c:pt>
                <c:pt idx="16">
                  <c:v>Sweden</c:v>
                </c:pt>
                <c:pt idx="17">
                  <c:v>Norway</c:v>
                </c:pt>
                <c:pt idx="18">
                  <c:v>Austria</c:v>
                </c:pt>
                <c:pt idx="19">
                  <c:v>Netherlands</c:v>
                </c:pt>
                <c:pt idx="20">
                  <c:v>Belgium</c:v>
                </c:pt>
                <c:pt idx="21">
                  <c:v>Italy</c:v>
                </c:pt>
                <c:pt idx="22">
                  <c:v>Argentina</c:v>
                </c:pt>
                <c:pt idx="23">
                  <c:v>Denmark</c:v>
                </c:pt>
              </c:strCache>
            </c:strRef>
          </c:cat>
          <c:val>
            <c:numRef>
              <c:f>revenue!$B$2:$B$25</c:f>
              <c:numCache>
                <c:formatCode>General</c:formatCode>
                <c:ptCount val="24"/>
                <c:pt idx="0">
                  <c:v>1040.49</c:v>
                </c:pt>
                <c:pt idx="1">
                  <c:v>535.59</c:v>
                </c:pt>
                <c:pt idx="2">
                  <c:v>427.68</c:v>
                </c:pt>
                <c:pt idx="3">
                  <c:v>389.07</c:v>
                </c:pt>
                <c:pt idx="4">
                  <c:v>334.62</c:v>
                </c:pt>
                <c:pt idx="5">
                  <c:v>273.24</c:v>
                </c:pt>
                <c:pt idx="6">
                  <c:v>245.52</c:v>
                </c:pt>
                <c:pt idx="7">
                  <c:v>185.13</c:v>
                </c:pt>
                <c:pt idx="8">
                  <c:v>183.15</c:v>
                </c:pt>
                <c:pt idx="9">
                  <c:v>114.84</c:v>
                </c:pt>
                <c:pt idx="10">
                  <c:v>98.01</c:v>
                </c:pt>
                <c:pt idx="11">
                  <c:v>97.02</c:v>
                </c:pt>
                <c:pt idx="12">
                  <c:v>81.179999999999993</c:v>
                </c:pt>
                <c:pt idx="13">
                  <c:v>79.2</c:v>
                </c:pt>
                <c:pt idx="14">
                  <c:v>78.209999999999994</c:v>
                </c:pt>
                <c:pt idx="15">
                  <c:v>76.23</c:v>
                </c:pt>
                <c:pt idx="16">
                  <c:v>75.239999999999995</c:v>
                </c:pt>
                <c:pt idx="17">
                  <c:v>72.27</c:v>
                </c:pt>
                <c:pt idx="18">
                  <c:v>69.3</c:v>
                </c:pt>
                <c:pt idx="19">
                  <c:v>65.34</c:v>
                </c:pt>
                <c:pt idx="20">
                  <c:v>60.39</c:v>
                </c:pt>
                <c:pt idx="21">
                  <c:v>50.49</c:v>
                </c:pt>
                <c:pt idx="22">
                  <c:v>39.6</c:v>
                </c:pt>
                <c:pt idx="23">
                  <c:v>37.620000000000005</c:v>
                </c:pt>
              </c:numCache>
            </c:numRef>
          </c:val>
          <c:extLst xmlns:c16r2="http://schemas.microsoft.com/office/drawing/2015/06/chart">
            <c:ext xmlns:c16="http://schemas.microsoft.com/office/drawing/2014/chart" uri="{C3380CC4-5D6E-409C-BE32-E72D297353CC}">
              <c16:uniqueId val="{00000000-E7A9-4A14-8BEA-4EEB11BF9392}"/>
            </c:ext>
          </c:extLst>
        </c:ser>
        <c:ser>
          <c:idx val="1"/>
          <c:order val="1"/>
          <c:tx>
            <c:strRef>
              <c:f>revenue!$C$1</c:f>
              <c:strCache>
                <c:ptCount val="1"/>
                <c:pt idx="0">
                  <c:v>n_invoices</c:v>
                </c:pt>
              </c:strCache>
            </c:strRef>
          </c:tx>
          <c:spPr>
            <a:solidFill>
              <a:schemeClr val="accent2"/>
            </a:solidFill>
            <a:ln>
              <a:noFill/>
            </a:ln>
            <a:effectLst/>
          </c:spPr>
          <c:cat>
            <c:strRef>
              <c:f>revenue!$A$2:$A$25</c:f>
              <c:strCache>
                <c:ptCount val="24"/>
                <c:pt idx="0">
                  <c:v>USA</c:v>
                </c:pt>
                <c:pt idx="1">
                  <c:v>Canada</c:v>
                </c:pt>
                <c:pt idx="2">
                  <c:v>Brazil</c:v>
                </c:pt>
                <c:pt idx="3">
                  <c:v>France</c:v>
                </c:pt>
                <c:pt idx="4">
                  <c:v>Germany</c:v>
                </c:pt>
                <c:pt idx="5">
                  <c:v>Czech Republic</c:v>
                </c:pt>
                <c:pt idx="6">
                  <c:v>United Kingdom</c:v>
                </c:pt>
                <c:pt idx="7">
                  <c:v>Portugal</c:v>
                </c:pt>
                <c:pt idx="8">
                  <c:v>India</c:v>
                </c:pt>
                <c:pt idx="9">
                  <c:v>Ireland</c:v>
                </c:pt>
                <c:pt idx="10">
                  <c:v>Spain</c:v>
                </c:pt>
                <c:pt idx="11">
                  <c:v>Chile</c:v>
                </c:pt>
                <c:pt idx="12">
                  <c:v>Australia</c:v>
                </c:pt>
                <c:pt idx="13">
                  <c:v>Finland</c:v>
                </c:pt>
                <c:pt idx="14">
                  <c:v>Hungary</c:v>
                </c:pt>
                <c:pt idx="15">
                  <c:v>Poland</c:v>
                </c:pt>
                <c:pt idx="16">
                  <c:v>Sweden</c:v>
                </c:pt>
                <c:pt idx="17">
                  <c:v>Norway</c:v>
                </c:pt>
                <c:pt idx="18">
                  <c:v>Austria</c:v>
                </c:pt>
                <c:pt idx="19">
                  <c:v>Netherlands</c:v>
                </c:pt>
                <c:pt idx="20">
                  <c:v>Belgium</c:v>
                </c:pt>
                <c:pt idx="21">
                  <c:v>Italy</c:v>
                </c:pt>
                <c:pt idx="22">
                  <c:v>Argentina</c:v>
                </c:pt>
                <c:pt idx="23">
                  <c:v>Denmark</c:v>
                </c:pt>
              </c:strCache>
            </c:strRef>
          </c:cat>
          <c:val>
            <c:numRef>
              <c:f>revenue!$C$2:$C$25</c:f>
              <c:numCache>
                <c:formatCode>General</c:formatCode>
                <c:ptCount val="24"/>
                <c:pt idx="0">
                  <c:v>1051</c:v>
                </c:pt>
                <c:pt idx="1">
                  <c:v>541</c:v>
                </c:pt>
                <c:pt idx="2">
                  <c:v>432</c:v>
                </c:pt>
                <c:pt idx="3">
                  <c:v>393</c:v>
                </c:pt>
                <c:pt idx="4">
                  <c:v>338</c:v>
                </c:pt>
                <c:pt idx="5">
                  <c:v>276</c:v>
                </c:pt>
                <c:pt idx="6">
                  <c:v>248</c:v>
                </c:pt>
                <c:pt idx="7">
                  <c:v>187</c:v>
                </c:pt>
                <c:pt idx="8">
                  <c:v>185</c:v>
                </c:pt>
                <c:pt idx="9">
                  <c:v>116</c:v>
                </c:pt>
                <c:pt idx="10">
                  <c:v>99</c:v>
                </c:pt>
                <c:pt idx="11">
                  <c:v>98</c:v>
                </c:pt>
                <c:pt idx="12">
                  <c:v>82</c:v>
                </c:pt>
                <c:pt idx="13">
                  <c:v>80</c:v>
                </c:pt>
                <c:pt idx="14">
                  <c:v>79</c:v>
                </c:pt>
                <c:pt idx="15">
                  <c:v>77</c:v>
                </c:pt>
                <c:pt idx="16">
                  <c:v>76</c:v>
                </c:pt>
                <c:pt idx="17">
                  <c:v>73</c:v>
                </c:pt>
                <c:pt idx="18">
                  <c:v>70</c:v>
                </c:pt>
                <c:pt idx="19">
                  <c:v>66</c:v>
                </c:pt>
                <c:pt idx="20">
                  <c:v>61</c:v>
                </c:pt>
                <c:pt idx="21">
                  <c:v>51</c:v>
                </c:pt>
                <c:pt idx="22">
                  <c:v>40</c:v>
                </c:pt>
                <c:pt idx="23">
                  <c:v>38</c:v>
                </c:pt>
              </c:numCache>
            </c:numRef>
          </c:val>
          <c:extLst xmlns:c16r2="http://schemas.microsoft.com/office/drawing/2015/06/chart">
            <c:ext xmlns:c16="http://schemas.microsoft.com/office/drawing/2014/chart" uri="{C3380CC4-5D6E-409C-BE32-E72D297353CC}">
              <c16:uniqueId val="{00000001-E7A9-4A14-8BEA-4EEB11BF9392}"/>
            </c:ext>
          </c:extLst>
        </c:ser>
        <c:dLbls/>
        <c:gapWidth val="219"/>
        <c:overlap val="-27"/>
        <c:axId val="135677440"/>
        <c:axId val="135678976"/>
      </c:barChart>
      <c:catAx>
        <c:axId val="135677440"/>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678976"/>
        <c:crosses val="autoZero"/>
        <c:auto val="1"/>
        <c:lblAlgn val="ctr"/>
        <c:lblOffset val="100"/>
      </c:catAx>
      <c:valAx>
        <c:axId val="135678976"/>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677440"/>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noFill/>
    </a:ln>
    <a:effectLst/>
  </c:spPr>
  <c:txPr>
    <a:bodyPr/>
    <a:lstStyle/>
    <a:p>
      <a:pPr>
        <a:defRPr/>
      </a:pPr>
      <a:endParaRPr lang="en-US"/>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95F4DCF1-ECAF-F7A7-2FE7-5E8E893BC4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2C1330B0-5BAC-7408-8C3C-78D833684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BC71B-6527-4638-937B-C93EB849CB02}" type="datetimeFigureOut">
              <a:rPr lang="en-US" smtClean="0"/>
              <a:pPr/>
              <a:t>7/17/2025</a:t>
            </a:fld>
            <a:endParaRPr lang="en-US" dirty="0"/>
          </a:p>
        </p:txBody>
      </p:sp>
      <p:sp>
        <p:nvSpPr>
          <p:cNvPr id="4" name="Footer Placeholder 3">
            <a:extLst>
              <a:ext uri="{FF2B5EF4-FFF2-40B4-BE49-F238E27FC236}">
                <a16:creationId xmlns:a16="http://schemas.microsoft.com/office/drawing/2014/main" xmlns="" id="{F0D7EEB3-E0A5-7440-F7ED-F59975ED1E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3F548D11-7466-6432-3BF5-64A1A1FA5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A70580-B89C-4157-871D-6B9318EE5F58}" type="slidenum">
              <a:rPr lang="en-US" smtClean="0"/>
              <a:pPr/>
              <a:t>‹#›</a:t>
            </a:fld>
            <a:endParaRPr lang="en-US" dirty="0"/>
          </a:p>
        </p:txBody>
      </p:sp>
    </p:spTree>
    <p:extLst>
      <p:ext uri="{BB962C8B-B14F-4D97-AF65-F5344CB8AC3E}">
        <p14:creationId xmlns:p14="http://schemas.microsoft.com/office/powerpoint/2010/main" xmlns="" val="294315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465A2-8C9C-419F-9FD8-234480873777}" type="datetimeFigureOut">
              <a:rPr lang="en-US" smtClean="0"/>
              <a:pPr/>
              <a:t>7/17/2025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F00E9-A49D-4007-B3B9-A3783809E505}" type="slidenum">
              <a:rPr lang="en-US" smtClean="0"/>
              <a:pPr/>
              <a:t>‹#›</a:t>
            </a:fld>
            <a:endParaRPr lang="en-US" dirty="0"/>
          </a:p>
        </p:txBody>
      </p:sp>
    </p:spTree>
    <p:extLst>
      <p:ext uri="{BB962C8B-B14F-4D97-AF65-F5344CB8AC3E}">
        <p14:creationId xmlns:p14="http://schemas.microsoft.com/office/powerpoint/2010/main" xmlns="" val="220969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pPr/>
              <a:t>1</a:t>
            </a:fld>
            <a:endParaRPr lang="en-US" dirty="0"/>
          </a:p>
        </p:txBody>
      </p:sp>
    </p:spTree>
    <p:extLst>
      <p:ext uri="{BB962C8B-B14F-4D97-AF65-F5344CB8AC3E}">
        <p14:creationId xmlns:p14="http://schemas.microsoft.com/office/powerpoint/2010/main" xmlns="" val="603191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pPr/>
              <a:t>2</a:t>
            </a:fld>
            <a:endParaRPr lang="en-US" dirty="0"/>
          </a:p>
        </p:txBody>
      </p:sp>
    </p:spTree>
    <p:extLst>
      <p:ext uri="{BB962C8B-B14F-4D97-AF65-F5344CB8AC3E}">
        <p14:creationId xmlns:p14="http://schemas.microsoft.com/office/powerpoint/2010/main" xmlns="" val="223163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pPr/>
              <a:t>3</a:t>
            </a:fld>
            <a:endParaRPr lang="en-US" dirty="0"/>
          </a:p>
        </p:txBody>
      </p:sp>
    </p:spTree>
    <p:extLst>
      <p:ext uri="{BB962C8B-B14F-4D97-AF65-F5344CB8AC3E}">
        <p14:creationId xmlns:p14="http://schemas.microsoft.com/office/powerpoint/2010/main" xmlns="" val="386789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pPr/>
              <a:t>4</a:t>
            </a:fld>
            <a:endParaRPr lang="en-US" dirty="0"/>
          </a:p>
        </p:txBody>
      </p:sp>
    </p:spTree>
    <p:extLst>
      <p:ext uri="{BB962C8B-B14F-4D97-AF65-F5344CB8AC3E}">
        <p14:creationId xmlns:p14="http://schemas.microsoft.com/office/powerpoint/2010/main" xmlns="" val="433056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pPr/>
              <a:t>6</a:t>
            </a:fld>
            <a:endParaRPr lang="en-US" dirty="0"/>
          </a:p>
        </p:txBody>
      </p:sp>
    </p:spTree>
    <p:extLst>
      <p:ext uri="{BB962C8B-B14F-4D97-AF65-F5344CB8AC3E}">
        <p14:creationId xmlns:p14="http://schemas.microsoft.com/office/powerpoint/2010/main" xmlns="" val="3070488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8B1BC074-1090-47AF-BDE8-3859BF574BA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F1D6522F-D41A-4734-8BD1-BD6E5A37D0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D74D4206-406C-42A3-BBD4-44C043180931}"/>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19" name="Freeform: Shape 18">
            <a:extLst>
              <a:ext uri="{FF2B5EF4-FFF2-40B4-BE49-F238E27FC236}">
                <a16:creationId xmlns:a16="http://schemas.microsoft.com/office/drawing/2014/main" xmlns=""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xmlns=""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xmlns=""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xmlns=""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xmlns=""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xmlns=""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xmlns=""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xmlns="" val="3185418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8661572-1A59-4E3B-BA65-3329E9468C6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AFEF84F1-99FE-4F0B-9E76-F581C2C1B6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97B2D769-16B1-43C4-BF14-3175533511E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xmlns="" val="30806055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4C69EBF-DA20-4024-8006-B158D571E08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ADBAC8B9-14B5-4DF1-994D-AB47DB3BA0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7876582-5F9B-4F5E-AAD5-D608CB68EA3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xmlns="" val="5885986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076C4EAC-BBDE-1963-BD72-3BD2A47DC59C}"/>
              </a:ext>
            </a:extLst>
          </p:cNvPr>
          <p:cNvSpPr>
            <a:spLocks noGrp="1"/>
          </p:cNvSpPr>
          <p:nvPr>
            <p:ph type="ctrTitle" hasCustomPrompt="1"/>
          </p:nvPr>
        </p:nvSpPr>
        <p:spPr>
          <a:xfrm>
            <a:off x="550863" y="4045464"/>
            <a:ext cx="11115355" cy="2286000"/>
          </a:xfrm>
        </p:spPr>
        <p:txBody>
          <a:bodyPr anchor="ctr">
            <a:noAutofit/>
          </a:bodyPr>
          <a:lstStyle>
            <a:lvl1pPr algn="l">
              <a:defRPr sz="5400"/>
            </a:lvl1pPr>
          </a:lstStyle>
          <a:p>
            <a:r>
              <a:rPr lang="en-US" dirty="0"/>
              <a:t>Click to add title</a:t>
            </a:r>
          </a:p>
        </p:txBody>
      </p:sp>
      <p:sp>
        <p:nvSpPr>
          <p:cNvPr id="8" name="Picture Placeholder 7">
            <a:extLst>
              <a:ext uri="{FF2B5EF4-FFF2-40B4-BE49-F238E27FC236}">
                <a16:creationId xmlns:a16="http://schemas.microsoft.com/office/drawing/2014/main" xmlns="" id="{E592AF4F-2F83-7005-B3AC-6FCC7FB19140}"/>
              </a:ext>
            </a:extLst>
          </p:cNvPr>
          <p:cNvSpPr>
            <a:spLocks noGrp="1"/>
          </p:cNvSpPr>
          <p:nvPr>
            <p:ph type="pic" sz="quarter" idx="13" hasCustomPrompt="1"/>
          </p:nvPr>
        </p:nvSpPr>
        <p:spPr>
          <a:xfrm>
            <a:off x="0" y="4594"/>
            <a:ext cx="12192000" cy="3771878"/>
          </a:xfrm>
        </p:spPr>
        <p:txBody>
          <a:bodyPr>
            <a:noAutofit/>
          </a:bodyPr>
          <a:lstStyle>
            <a:lvl1pPr marL="0" indent="0" algn="ctr">
              <a:buNone/>
              <a:defRPr sz="2000"/>
            </a:lvl1pPr>
          </a:lstStyle>
          <a:p>
            <a:r>
              <a:rPr lang="en-US" dirty="0"/>
              <a:t>Click icon to insert picture</a:t>
            </a:r>
          </a:p>
        </p:txBody>
      </p:sp>
      <p:sp>
        <p:nvSpPr>
          <p:cNvPr id="7" name="Oval 6">
            <a:extLst>
              <a:ext uri="{FF2B5EF4-FFF2-40B4-BE49-F238E27FC236}">
                <a16:creationId xmlns:a16="http://schemas.microsoft.com/office/drawing/2014/main" xmlns="" id="{57BF9F63-86BE-5515-AD3C-59481B3FF4B4}"/>
              </a:ext>
              <a:ext uri="{C183D7F6-B498-43B3-948B-1728B52AA6E4}">
                <adec:decorative xmlns:adec="http://schemas.microsoft.com/office/drawing/2017/decorative" xmlns=""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Date Placeholder 3">
            <a:extLst>
              <a:ext uri="{FF2B5EF4-FFF2-40B4-BE49-F238E27FC236}">
                <a16:creationId xmlns:a16="http://schemas.microsoft.com/office/drawing/2014/main" xmlns="" id="{8C56EB0F-63C8-5F75-A333-3413A9DC6F7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2545384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772C41-A024-2F33-1F04-21E003FA7291}"/>
              </a:ext>
            </a:extLst>
          </p:cNvPr>
          <p:cNvSpPr>
            <a:spLocks noGrp="1"/>
          </p:cNvSpPr>
          <p:nvPr>
            <p:ph type="ctrTitle" hasCustomPrompt="1"/>
          </p:nvPr>
        </p:nvSpPr>
        <p:spPr>
          <a:xfrm>
            <a:off x="550863" y="196900"/>
            <a:ext cx="4159160" cy="3155900"/>
          </a:xfrm>
        </p:spPr>
        <p:txBody>
          <a:bodyPr lIns="91440" anchor="b">
            <a:noAutofit/>
          </a:bodyPr>
          <a:lstStyle>
            <a:lvl1pPr algn="l">
              <a:defRPr sz="4000"/>
            </a:lvl1pPr>
          </a:lstStyle>
          <a:p>
            <a:r>
              <a:rPr lang="en-US" dirty="0"/>
              <a:t>Click to add title</a:t>
            </a:r>
          </a:p>
        </p:txBody>
      </p:sp>
      <p:sp>
        <p:nvSpPr>
          <p:cNvPr id="3" name="Subtitle 2">
            <a:extLst>
              <a:ext uri="{FF2B5EF4-FFF2-40B4-BE49-F238E27FC236}">
                <a16:creationId xmlns:a16="http://schemas.microsoft.com/office/drawing/2014/main" xmlns="" id="{473BC2DF-9C2A-052C-AD2C-0A8ABAA50374}"/>
              </a:ext>
            </a:extLst>
          </p:cNvPr>
          <p:cNvSpPr>
            <a:spLocks noGrp="1"/>
          </p:cNvSpPr>
          <p:nvPr>
            <p:ph type="subTitle" idx="1" hasCustomPrompt="1"/>
          </p:nvPr>
        </p:nvSpPr>
        <p:spPr>
          <a:xfrm>
            <a:off x="547271" y="3505200"/>
            <a:ext cx="4159160" cy="2352356"/>
          </a:xfrm>
        </p:spPr>
        <p:txBody>
          <a:bodyPr lIns="91440" rIns="91440">
            <a:noAutofit/>
          </a:bodyPr>
          <a:lstStyle>
            <a:lvl1pPr marL="0" indent="0" algn="l">
              <a:lnSpc>
                <a:spcPct val="100000"/>
              </a:lnSpc>
              <a:spcAft>
                <a:spcPts val="0"/>
              </a:spcAft>
              <a:buFont typeface="Arial" panose="020B0604020202020204" pitchFamily="34" charset="0"/>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4" name="Oval 13">
            <a:extLst>
              <a:ext uri="{FF2B5EF4-FFF2-40B4-BE49-F238E27FC236}">
                <a16:creationId xmlns:a16="http://schemas.microsoft.com/office/drawing/2014/main" xmlns="" id="{60ABD6E1-FE78-D78B-E80C-09490F5D8D05}"/>
              </a:ext>
              <a:ext uri="{C183D7F6-B498-43B3-948B-1728B52AA6E4}">
                <adec:decorative xmlns:adec="http://schemas.microsoft.com/office/drawing/2017/decorative" xmlns=""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 name="Group 9">
            <a:extLst>
              <a:ext uri="{FF2B5EF4-FFF2-40B4-BE49-F238E27FC236}">
                <a16:creationId xmlns:a16="http://schemas.microsoft.com/office/drawing/2014/main" xmlns="" id="{62BB1BCD-5C1C-ED05-D6B4-F92367209BEF}"/>
              </a:ext>
              <a:ext uri="{C183D7F6-B498-43B3-948B-1728B52AA6E4}">
                <adec:decorative xmlns:adec="http://schemas.microsoft.com/office/drawing/2017/decorative" xmlns="" val="1"/>
              </a:ext>
            </a:extLst>
          </p:cNvPr>
          <p:cNvGrpSpPr/>
          <p:nvPr userDrawn="1"/>
        </p:nvGrpSpPr>
        <p:grpSpPr>
          <a:xfrm>
            <a:off x="10822156" y="4143453"/>
            <a:ext cx="734257" cy="760506"/>
            <a:chOff x="5243759" y="1363788"/>
            <a:chExt cx="734257" cy="760506"/>
          </a:xfrm>
        </p:grpSpPr>
        <p:sp>
          <p:nvSpPr>
            <p:cNvPr id="11" name="Freeform 5">
              <a:extLst>
                <a:ext uri="{FF2B5EF4-FFF2-40B4-BE49-F238E27FC236}">
                  <a16:creationId xmlns:a16="http://schemas.microsoft.com/office/drawing/2014/main" xmlns="" id="{700A5CAB-28E9-FB7A-E72E-39F3ADE58C6B}"/>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Freeform 6">
              <a:extLst>
                <a:ext uri="{FF2B5EF4-FFF2-40B4-BE49-F238E27FC236}">
                  <a16:creationId xmlns:a16="http://schemas.microsoft.com/office/drawing/2014/main" xmlns="" id="{2BA2D9BC-CA87-28FA-7A02-455E740EACA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Freeform 8">
              <a:extLst>
                <a:ext uri="{FF2B5EF4-FFF2-40B4-BE49-F238E27FC236}">
                  <a16:creationId xmlns:a16="http://schemas.microsoft.com/office/drawing/2014/main" xmlns="" id="{734E5ADF-EEF0-2501-9D7B-8FC1A49F60A7}"/>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8" name="Picture Placeholder 14">
            <a:extLst>
              <a:ext uri="{FF2B5EF4-FFF2-40B4-BE49-F238E27FC236}">
                <a16:creationId xmlns:a16="http://schemas.microsoft.com/office/drawing/2014/main" xmlns="" id="{780F3839-9B1B-2346-C1F4-E876E6AE32E1}"/>
              </a:ext>
            </a:extLst>
          </p:cNvPr>
          <p:cNvSpPr>
            <a:spLocks noGrp="1"/>
          </p:cNvSpPr>
          <p:nvPr>
            <p:ph type="pic" sz="quarter" idx="13"/>
          </p:nvPr>
        </p:nvSpPr>
        <p:spPr>
          <a:xfrm>
            <a:off x="5678049" y="78871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tIns="365760">
            <a:noAutofit/>
          </a:bodyPr>
          <a:lstStyle>
            <a:lvl1pPr marL="0" indent="0" algn="ctr">
              <a:buNone/>
              <a:defRPr sz="1800"/>
            </a:lvl1pPr>
          </a:lstStyle>
          <a:p>
            <a:r>
              <a:rPr lang="en-US" dirty="0"/>
              <a:t>Click icon to add picture</a:t>
            </a:r>
          </a:p>
        </p:txBody>
      </p:sp>
      <p:sp>
        <p:nvSpPr>
          <p:cNvPr id="4" name="Date Placeholder 3">
            <a:extLst>
              <a:ext uri="{FF2B5EF4-FFF2-40B4-BE49-F238E27FC236}">
                <a16:creationId xmlns:a16="http://schemas.microsoft.com/office/drawing/2014/main" xmlns=""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28931DF1-1C8D-86B9-BFDD-098FFC00FDC2}"/>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1693470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C87E98C0-6053-9701-92D0-4EF9ADBC500C}"/>
              </a:ext>
              <a:ext uri="{C183D7F6-B498-43B3-948B-1728B52AA6E4}">
                <adec:decorative xmlns:adec="http://schemas.microsoft.com/office/drawing/2017/decorative" xmlns="" val="1"/>
              </a:ext>
            </a:extLst>
          </p:cNvPr>
          <p:cNvGrpSpPr/>
          <p:nvPr userDrawn="1"/>
        </p:nvGrpSpPr>
        <p:grpSpPr>
          <a:xfrm flipH="1" flipV="1">
            <a:off x="9063019" y="746716"/>
            <a:ext cx="3597052" cy="2615018"/>
            <a:chOff x="4541453" y="3199533"/>
            <a:chExt cx="3597052" cy="2615018"/>
          </a:xfrm>
        </p:grpSpPr>
        <p:sp>
          <p:nvSpPr>
            <p:cNvPr id="8" name="Freeform: Shape 38">
              <a:extLst>
                <a:ext uri="{FF2B5EF4-FFF2-40B4-BE49-F238E27FC236}">
                  <a16:creationId xmlns:a16="http://schemas.microsoft.com/office/drawing/2014/main" xmlns="" id="{C32B1A1D-760B-9D3D-A869-E50FC962A629}"/>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xmlns="" id="{D02EF78B-5BDF-8632-B9B1-087DB042EEC7}"/>
                </a:ext>
              </a:extLst>
            </p:cNvPr>
            <p:cNvGrpSpPr/>
            <p:nvPr/>
          </p:nvGrpSpPr>
          <p:grpSpPr>
            <a:xfrm>
              <a:off x="4541453" y="3199533"/>
              <a:ext cx="3478701" cy="2615018"/>
              <a:chOff x="-481151" y="3199533"/>
              <a:chExt cx="3478701" cy="2615018"/>
            </a:xfrm>
          </p:grpSpPr>
          <p:sp>
            <p:nvSpPr>
              <p:cNvPr id="10" name="Freeform: Shape 32">
                <a:extLst>
                  <a:ext uri="{FF2B5EF4-FFF2-40B4-BE49-F238E27FC236}">
                    <a16:creationId xmlns:a16="http://schemas.microsoft.com/office/drawing/2014/main" xmlns="" id="{5C54B3E8-515B-0865-9321-DB3793A62240}"/>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Oval 10">
                <a:extLst>
                  <a:ext uri="{FF2B5EF4-FFF2-40B4-BE49-F238E27FC236}">
                    <a16:creationId xmlns:a16="http://schemas.microsoft.com/office/drawing/2014/main" xmlns="" id="{56E92718-2CCD-B15D-8DE5-46285BEA256B}"/>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9" name="Group 18">
            <a:extLst>
              <a:ext uri="{FF2B5EF4-FFF2-40B4-BE49-F238E27FC236}">
                <a16:creationId xmlns:a16="http://schemas.microsoft.com/office/drawing/2014/main" xmlns="" id="{AEA0B78B-84F0-8B85-40E8-678689DC13E6}"/>
              </a:ext>
              <a:ext uri="{C183D7F6-B498-43B3-948B-1728B52AA6E4}">
                <adec:decorative xmlns:adec="http://schemas.microsoft.com/office/drawing/2017/decorative" xmlns="" val="1"/>
              </a:ext>
            </a:extLst>
          </p:cNvPr>
          <p:cNvGrpSpPr/>
          <p:nvPr userDrawn="1"/>
        </p:nvGrpSpPr>
        <p:grpSpPr>
          <a:xfrm>
            <a:off x="8723112" y="5088958"/>
            <a:ext cx="1335600" cy="1262947"/>
            <a:chOff x="10145015" y="2343978"/>
            <a:chExt cx="1335600" cy="1262947"/>
          </a:xfrm>
        </p:grpSpPr>
        <p:sp>
          <p:nvSpPr>
            <p:cNvPr id="20" name="Freeform: Shape 25">
              <a:extLst>
                <a:ext uri="{FF2B5EF4-FFF2-40B4-BE49-F238E27FC236}">
                  <a16:creationId xmlns:a16="http://schemas.microsoft.com/office/drawing/2014/main" xmlns="" id="{2E5D7C6F-BF77-9B7D-5B12-7AF3ED280B43}"/>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xmlns="" id="{FA599EE6-2673-0AD8-EAE0-45C79326015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xmlns="" id="{3BDBC526-6DCD-4FF6-8395-D8C22E46E527}"/>
              </a:ext>
              <a:ext uri="{C183D7F6-B498-43B3-948B-1728B52AA6E4}">
                <adec:decorative xmlns:adec="http://schemas.microsoft.com/office/drawing/2017/decorative" xmlns=""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xmlns=""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xmlns=""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xmlns=""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xmlns=""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xmlns="" id="{B1A4B040-51E3-4DA0-B21D-EEE173E7536F}"/>
              </a:ext>
            </a:extLst>
          </p:cNvPr>
          <p:cNvSpPr>
            <a:spLocks noGrp="1"/>
          </p:cNvSpPr>
          <p:nvPr>
            <p:ph type="title" hasCustomPrompt="1"/>
          </p:nvPr>
        </p:nvSpPr>
        <p:spPr>
          <a:xfrm>
            <a:off x="550862" y="498474"/>
            <a:ext cx="7960421" cy="1450217"/>
          </a:xfrm>
        </p:spPr>
        <p:txBody>
          <a:bodyPr vert="horz" wrap="square" lIns="0" tIns="0" rIns="0" bIns="0" rtlCol="0" anchor="t" anchorCtr="0">
            <a:normAutofit/>
          </a:bodyPr>
          <a:lstStyle>
            <a:lvl1pPr>
              <a:defRPr lang="en-US" sz="40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xmlns="" id="{F8A2CD90-429B-4A55-B6C8-DD6CE6994118}"/>
              </a:ext>
            </a:extLst>
          </p:cNvPr>
          <p:cNvSpPr>
            <a:spLocks noGrp="1"/>
          </p:cNvSpPr>
          <p:nvPr>
            <p:ph idx="1" hasCustomPrompt="1"/>
          </p:nvPr>
        </p:nvSpPr>
        <p:spPr>
          <a:xfrm>
            <a:off x="581343" y="2103039"/>
            <a:ext cx="7929940" cy="3979625"/>
          </a:xfrm>
        </p:spPr>
        <p:txBody>
          <a:bodyPr>
            <a:normAutofit/>
          </a:bodyPr>
          <a:lstStyle>
            <a:lvl1pPr>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E44B5A0-66FA-433A-8DC5-C097C63B4DFC}"/>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xmlns="" val="3691404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096D26C0-4AFC-33CC-99BE-317E9A844352}"/>
              </a:ext>
            </a:extLst>
          </p:cNvPr>
          <p:cNvSpPr>
            <a:spLocks noGrp="1"/>
          </p:cNvSpPr>
          <p:nvPr>
            <p:ph type="pic" sz="quarter" idx="13" hasCustomPrompt="1"/>
          </p:nvPr>
        </p:nvSpPr>
        <p:spPr>
          <a:xfrm>
            <a:off x="0" y="0"/>
            <a:ext cx="12192000" cy="6858000"/>
          </a:xfrm>
        </p:spPr>
        <p:txBody>
          <a:bodyPr/>
          <a:lstStyle>
            <a:lvl1pPr marL="0" indent="0" algn="ctr">
              <a:buNone/>
              <a:defRPr sz="2000"/>
            </a:lvl1pPr>
          </a:lstStyle>
          <a:p>
            <a:r>
              <a:rPr lang="en-US" dirty="0"/>
              <a:t>Click icon to insert picture</a:t>
            </a:r>
          </a:p>
        </p:txBody>
      </p:sp>
      <p:sp>
        <p:nvSpPr>
          <p:cNvPr id="2" name="Title 1">
            <a:extLst>
              <a:ext uri="{FF2B5EF4-FFF2-40B4-BE49-F238E27FC236}">
                <a16:creationId xmlns:a16="http://schemas.microsoft.com/office/drawing/2014/main" xmlns="" id="{32772C41-A024-2F33-1F04-21E003FA7291}"/>
              </a:ext>
            </a:extLst>
          </p:cNvPr>
          <p:cNvSpPr>
            <a:spLocks noGrp="1"/>
          </p:cNvSpPr>
          <p:nvPr>
            <p:ph type="ctrTitle" hasCustomPrompt="1"/>
          </p:nvPr>
        </p:nvSpPr>
        <p:spPr>
          <a:xfrm>
            <a:off x="1524000" y="1376680"/>
            <a:ext cx="9144000" cy="2286000"/>
          </a:xfrm>
        </p:spPr>
        <p:txBody>
          <a:bodyPr anchor="b">
            <a:noAutofit/>
          </a:bodyPr>
          <a:lstStyle>
            <a:lvl1pPr algn="ctr">
              <a:defRPr sz="5400"/>
            </a:lvl1pPr>
          </a:lstStyle>
          <a:p>
            <a:r>
              <a:rPr lang="en-US" dirty="0"/>
              <a:t>Click to add title</a:t>
            </a:r>
          </a:p>
        </p:txBody>
      </p:sp>
      <p:sp>
        <p:nvSpPr>
          <p:cNvPr id="3" name="Subtitle 2">
            <a:extLst>
              <a:ext uri="{FF2B5EF4-FFF2-40B4-BE49-F238E27FC236}">
                <a16:creationId xmlns:a16="http://schemas.microsoft.com/office/drawing/2014/main" xmlns="" id="{473BC2DF-9C2A-052C-AD2C-0A8ABAA50374}"/>
              </a:ext>
            </a:extLst>
          </p:cNvPr>
          <p:cNvSpPr>
            <a:spLocks noGrp="1"/>
          </p:cNvSpPr>
          <p:nvPr>
            <p:ph type="subTitle" idx="1" hasCustomPrompt="1"/>
          </p:nvPr>
        </p:nvSpPr>
        <p:spPr>
          <a:xfrm>
            <a:off x="1524000" y="3799840"/>
            <a:ext cx="9144000" cy="2286000"/>
          </a:xfrm>
        </p:spPr>
        <p:txBody>
          <a:bodyPr>
            <a:no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xmlns=""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28931DF1-1C8D-86B9-BFDD-098FFC00FDC2}"/>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512728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xmlns="" id="{94729CA3-91C4-4A89-9448-A2F0E409177A}"/>
              </a:ext>
              <a:ext uri="{C183D7F6-B498-43B3-948B-1728B52AA6E4}">
                <adec:decorative xmlns:adec="http://schemas.microsoft.com/office/drawing/2017/decorative" xmlns=""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xmlns="" id="{168347B7-45FA-4A01-924D-DC385B720B3E}"/>
              </a:ext>
              <a:ext uri="{C183D7F6-B498-43B3-948B-1728B52AA6E4}">
                <adec:decorative xmlns:adec="http://schemas.microsoft.com/office/drawing/2017/decorative" xmlns=""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xmlns=""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xmlns=""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xmlns="" id="{8978E540-142B-4A82-9C3F-E61BC190AEED}"/>
              </a:ext>
            </a:extLst>
          </p:cNvPr>
          <p:cNvSpPr>
            <a:spLocks noGrp="1"/>
          </p:cNvSpPr>
          <p:nvPr>
            <p:ph type="title" hasCustomPrompt="1"/>
          </p:nvPr>
        </p:nvSpPr>
        <p:spPr>
          <a:xfrm>
            <a:off x="550863" y="508635"/>
            <a:ext cx="11090274" cy="1332000"/>
          </a:xfrm>
        </p:spPr>
        <p:txBody>
          <a:bodyPr>
            <a:normAutofit/>
          </a:bodyPr>
          <a:lstStyle>
            <a:lvl1pPr>
              <a:lnSpc>
                <a:spcPct val="100000"/>
              </a:lnSpc>
              <a:defRPr sz="4000"/>
            </a:lvl1pPr>
          </a:lstStyle>
          <a:p>
            <a:r>
              <a:rPr lang="en-US" dirty="0"/>
              <a:t>Click to add title</a:t>
            </a:r>
          </a:p>
        </p:txBody>
      </p:sp>
      <p:sp>
        <p:nvSpPr>
          <p:cNvPr id="3" name="Content Placeholder 2">
            <a:extLst>
              <a:ext uri="{FF2B5EF4-FFF2-40B4-BE49-F238E27FC236}">
                <a16:creationId xmlns:a16="http://schemas.microsoft.com/office/drawing/2014/main" xmlns="" id="{02C6BF36-D4F5-4363-B440-BDAE50BBD4B6}"/>
              </a:ext>
            </a:extLst>
          </p:cNvPr>
          <p:cNvSpPr>
            <a:spLocks noGrp="1"/>
          </p:cNvSpPr>
          <p:nvPr>
            <p:ph sz="half" idx="1" hasCustomPrompt="1"/>
          </p:nvPr>
        </p:nvSpPr>
        <p:spPr>
          <a:xfrm>
            <a:off x="550862"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xmlns="" id="{6B65629D-0977-C0EA-5E0B-C4822F43DAEE}"/>
              </a:ext>
            </a:extLst>
          </p:cNvPr>
          <p:cNvSpPr>
            <a:spLocks noGrp="1"/>
          </p:cNvSpPr>
          <p:nvPr>
            <p:ph sz="half" idx="13" hasCustomPrompt="1"/>
          </p:nvPr>
        </p:nvSpPr>
        <p:spPr>
          <a:xfrm>
            <a:off x="6205540"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xmlns=""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19E5C381-C899-4BF9-B584-2D78074D1CB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xmlns="" val="8891103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a:xfrm>
            <a:off x="600974" y="196900"/>
            <a:ext cx="4899628" cy="2331490"/>
          </a:xfrm>
        </p:spPr>
        <p:txBody>
          <a:bodyPr anchor="b" anchorCtr="0">
            <a:noAutofit/>
          </a:bodyPr>
          <a:lstStyle>
            <a:lvl1pPr algn="r">
              <a:defRPr sz="4000"/>
            </a:lvl1pPr>
          </a:lstStyle>
          <a:p>
            <a:r>
              <a:rPr lang="en-US" dirty="0"/>
              <a:t>Click to add title</a:t>
            </a:r>
          </a:p>
        </p:txBody>
      </p:sp>
      <p:sp>
        <p:nvSpPr>
          <p:cNvPr id="3" name="Content Placeholder 2">
            <a:extLst>
              <a:ext uri="{FF2B5EF4-FFF2-40B4-BE49-F238E27FC236}">
                <a16:creationId xmlns:a16="http://schemas.microsoft.com/office/drawing/2014/main" xmlns="" id="{0C813049-5F46-053E-6279-8183259649A6}"/>
              </a:ext>
            </a:extLst>
          </p:cNvPr>
          <p:cNvSpPr>
            <a:spLocks noGrp="1"/>
          </p:cNvSpPr>
          <p:nvPr>
            <p:ph sz="half" idx="1" hasCustomPrompt="1"/>
          </p:nvPr>
        </p:nvSpPr>
        <p:spPr>
          <a:xfrm>
            <a:off x="583162" y="2827209"/>
            <a:ext cx="4917440" cy="3442144"/>
          </a:xfrm>
        </p:spPr>
        <p:txBody>
          <a:bodyPr>
            <a:normAutofit/>
          </a:bodyPr>
          <a:lstStyle>
            <a:lvl1pPr marL="0" indent="0" algn="r">
              <a:buNone/>
              <a:defRPr sz="1800">
                <a:solidFill>
                  <a:schemeClr val="tx1"/>
                </a:solidFill>
              </a:defRPr>
            </a:lvl1pPr>
            <a:lvl2pPr algn="r">
              <a:defRPr sz="1200">
                <a:solidFill>
                  <a:schemeClr val="tx1"/>
                </a:solidFill>
              </a:defRPr>
            </a:lvl2pPr>
            <a:lvl3pPr algn="r">
              <a:defRPr sz="1200">
                <a:solidFill>
                  <a:schemeClr val="tx1"/>
                </a:solidFill>
              </a:defRPr>
            </a:lvl3pPr>
            <a:lvl4pPr algn="r">
              <a:defRPr sz="1200">
                <a:solidFill>
                  <a:schemeClr val="tx1"/>
                </a:solidFill>
              </a:defRPr>
            </a:lvl4pPr>
            <a:lvl5pPr algn="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xmlns="" id="{BC013AD6-0EF3-2B25-DDBD-2DF706123AEE}"/>
              </a:ext>
            </a:extLst>
          </p:cNvPr>
          <p:cNvSpPr>
            <a:spLocks noGrp="1"/>
          </p:cNvSpPr>
          <p:nvPr>
            <p:ph type="pic" sz="quarter" idx="13"/>
          </p:nvPr>
        </p:nvSpPr>
        <p:spPr>
          <a:xfrm>
            <a:off x="6095588" y="0"/>
            <a:ext cx="6095998" cy="6858000"/>
          </a:xfrm>
        </p:spPr>
        <p:txBody>
          <a:bodyPr>
            <a:normAutofit/>
          </a:bodyPr>
          <a:lstStyle>
            <a:lvl1pPr marL="0" indent="0" algn="ctr">
              <a:buNone/>
              <a:defRPr sz="2000">
                <a:solidFill>
                  <a:schemeClr val="tx1"/>
                </a:solidFill>
              </a:defRPr>
            </a:lvl1pPr>
          </a:lstStyle>
          <a:p>
            <a:r>
              <a:rPr lang="en-US" dirty="0"/>
              <a:t>Click icon to add picture</a:t>
            </a:r>
          </a:p>
        </p:txBody>
      </p:sp>
      <p:grpSp>
        <p:nvGrpSpPr>
          <p:cNvPr id="4" name="Group 3">
            <a:extLst>
              <a:ext uri="{FF2B5EF4-FFF2-40B4-BE49-F238E27FC236}">
                <a16:creationId xmlns:a16="http://schemas.microsoft.com/office/drawing/2014/main" xmlns="" id="{A904CD02-7C7D-28DD-85A8-2FD92C29D32A}"/>
              </a:ext>
              <a:ext uri="{C183D7F6-B498-43B3-948B-1728B52AA6E4}">
                <adec:decorative xmlns:adec="http://schemas.microsoft.com/office/drawing/2017/decorative" xmlns="" val="1"/>
              </a:ext>
            </a:extLst>
          </p:cNvPr>
          <p:cNvGrpSpPr/>
          <p:nvPr userDrawn="1"/>
        </p:nvGrpSpPr>
        <p:grpSpPr>
          <a:xfrm>
            <a:off x="4803321" y="682622"/>
            <a:ext cx="734257" cy="760506"/>
            <a:chOff x="5243759" y="1363788"/>
            <a:chExt cx="734257" cy="760506"/>
          </a:xfrm>
        </p:grpSpPr>
        <p:sp>
          <p:nvSpPr>
            <p:cNvPr id="9" name="Freeform 5">
              <a:extLst>
                <a:ext uri="{FF2B5EF4-FFF2-40B4-BE49-F238E27FC236}">
                  <a16:creationId xmlns:a16="http://schemas.microsoft.com/office/drawing/2014/main" xmlns="" id="{FB7341D0-DC30-9661-B3E0-91DE7C37946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 name="Freeform 6">
              <a:extLst>
                <a:ext uri="{FF2B5EF4-FFF2-40B4-BE49-F238E27FC236}">
                  <a16:creationId xmlns:a16="http://schemas.microsoft.com/office/drawing/2014/main" xmlns="" id="{92A118B5-9F91-EA1B-3F95-6BFA5095544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Freeform 8">
              <a:extLst>
                <a:ext uri="{FF2B5EF4-FFF2-40B4-BE49-F238E27FC236}">
                  <a16:creationId xmlns:a16="http://schemas.microsoft.com/office/drawing/2014/main" xmlns="" id="{208891A5-91FA-D924-CB46-E74B50635001}"/>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Oval 14">
            <a:extLst>
              <a:ext uri="{FF2B5EF4-FFF2-40B4-BE49-F238E27FC236}">
                <a16:creationId xmlns:a16="http://schemas.microsoft.com/office/drawing/2014/main" xmlns="" id="{BE5F7483-2261-D4C4-30E3-2D379D8CA06D}"/>
              </a:ext>
              <a:ext uri="{C183D7F6-B498-43B3-948B-1728B52AA6E4}">
                <adec:decorative xmlns:adec="http://schemas.microsoft.com/office/drawing/2017/decorative" xmlns="" val="1"/>
              </a:ext>
            </a:extLst>
          </p:cNvPr>
          <p:cNvSpPr>
            <a:spLocks noChangeAspect="1"/>
          </p:cNvSpPr>
          <p:nvPr userDrawn="1"/>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xmlns="" val="28522080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a:xfrm>
            <a:off x="550863" y="550801"/>
            <a:ext cx="11090275" cy="1237360"/>
          </a:xfrm>
        </p:spPr>
        <p:txBody>
          <a:bodyPr anchor="t" anchorCtr="0">
            <a:noAutofit/>
          </a:bodyPr>
          <a:lstStyle>
            <a:lvl1pPr>
              <a:defRPr sz="4000"/>
            </a:lvl1pPr>
          </a:lstStyle>
          <a:p>
            <a:r>
              <a:rPr lang="en-US" dirty="0"/>
              <a:t>Click to add title</a:t>
            </a:r>
          </a:p>
        </p:txBody>
      </p:sp>
      <p:sp>
        <p:nvSpPr>
          <p:cNvPr id="3" name="Content Placeholder 2">
            <a:extLst>
              <a:ext uri="{FF2B5EF4-FFF2-40B4-BE49-F238E27FC236}">
                <a16:creationId xmlns:a16="http://schemas.microsoft.com/office/drawing/2014/main" xmlns="" id="{0C813049-5F46-053E-6279-8183259649A6}"/>
              </a:ext>
            </a:extLst>
          </p:cNvPr>
          <p:cNvSpPr>
            <a:spLocks noGrp="1"/>
          </p:cNvSpPr>
          <p:nvPr>
            <p:ph sz="half" idx="1" hasCustomPrompt="1"/>
          </p:nvPr>
        </p:nvSpPr>
        <p:spPr>
          <a:xfrm>
            <a:off x="553720" y="1917065"/>
            <a:ext cx="2921000" cy="4297680"/>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xmlns="" id="{423FEB60-8FB5-7F10-EDD7-8AB4B3139EF6}"/>
              </a:ext>
            </a:extLst>
          </p:cNvPr>
          <p:cNvSpPr>
            <a:spLocks noGrp="1"/>
          </p:cNvSpPr>
          <p:nvPr>
            <p:ph type="tbl" sz="quarter" idx="13" hasCustomPrompt="1"/>
          </p:nvPr>
        </p:nvSpPr>
        <p:spPr>
          <a:xfrm>
            <a:off x="4048759" y="1917065"/>
            <a:ext cx="7591799" cy="4297680"/>
          </a:xfrm>
        </p:spPr>
        <p:txBody>
          <a:bodyPr>
            <a:normAutofit/>
          </a:bodyPr>
          <a:lstStyle>
            <a:lvl1pPr>
              <a:defRPr sz="2000">
                <a:solidFill>
                  <a:schemeClr val="tx1"/>
                </a:solidFill>
              </a:defRPr>
            </a:lvl1pPr>
          </a:lstStyle>
          <a:p>
            <a:r>
              <a:rPr lang="en-US" dirty="0"/>
              <a:t>Click icon to insert table</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3236318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xmlns="" id="{94729CA3-91C4-4A89-9448-A2F0E409177A}"/>
              </a:ext>
              <a:ext uri="{C183D7F6-B498-43B3-948B-1728B52AA6E4}">
                <adec:decorative xmlns:adec="http://schemas.microsoft.com/office/drawing/2017/decorative" xmlns=""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xmlns="" id="{8978E540-142B-4A82-9C3F-E61BC190AEED}"/>
              </a:ext>
            </a:extLst>
          </p:cNvPr>
          <p:cNvSpPr>
            <a:spLocks noGrp="1"/>
          </p:cNvSpPr>
          <p:nvPr>
            <p:ph type="title" hasCustomPrompt="1"/>
          </p:nvPr>
        </p:nvSpPr>
        <p:spPr>
          <a:xfrm>
            <a:off x="550863" y="488315"/>
            <a:ext cx="11090274" cy="1332000"/>
          </a:xfrm>
        </p:spPr>
        <p:txBody>
          <a:bodyPr>
            <a:normAutofit/>
          </a:bodyPr>
          <a:lstStyle>
            <a:lvl1pPr>
              <a:lnSpc>
                <a:spcPct val="100000"/>
              </a:lnSpc>
              <a:defRPr sz="4000"/>
            </a:lvl1pPr>
          </a:lstStyle>
          <a:p>
            <a:r>
              <a:rPr lang="en-US" dirty="0"/>
              <a:t>Click to add title</a:t>
            </a:r>
          </a:p>
        </p:txBody>
      </p:sp>
      <p:grpSp>
        <p:nvGrpSpPr>
          <p:cNvPr id="11" name="Group 10">
            <a:extLst>
              <a:ext uri="{FF2B5EF4-FFF2-40B4-BE49-F238E27FC236}">
                <a16:creationId xmlns:a16="http://schemas.microsoft.com/office/drawing/2014/main" xmlns="" id="{6EFC6ED4-22DD-0C3B-D15A-218307AB6DF2}"/>
              </a:ext>
              <a:ext uri="{C183D7F6-B498-43B3-948B-1728B52AA6E4}">
                <adec:decorative xmlns:adec="http://schemas.microsoft.com/office/drawing/2017/decorative" xmlns="" val="1"/>
              </a:ext>
            </a:extLst>
          </p:cNvPr>
          <p:cNvGrpSpPr/>
          <p:nvPr userDrawn="1"/>
        </p:nvGrpSpPr>
        <p:grpSpPr>
          <a:xfrm>
            <a:off x="10379261" y="2030035"/>
            <a:ext cx="1335600" cy="1262947"/>
            <a:chOff x="10145015" y="2343978"/>
            <a:chExt cx="1335600" cy="1262947"/>
          </a:xfrm>
        </p:grpSpPr>
        <p:sp>
          <p:nvSpPr>
            <p:cNvPr id="12" name="Freeform: Shape 25">
              <a:extLst>
                <a:ext uri="{FF2B5EF4-FFF2-40B4-BE49-F238E27FC236}">
                  <a16:creationId xmlns:a16="http://schemas.microsoft.com/office/drawing/2014/main" xmlns="" id="{E4CD0F67-4BE8-1120-FCAE-806F9E18DD5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 name="Oval 13">
              <a:extLst>
                <a:ext uri="{FF2B5EF4-FFF2-40B4-BE49-F238E27FC236}">
                  <a16:creationId xmlns:a16="http://schemas.microsoft.com/office/drawing/2014/main" xmlns="" id="{59B74B85-E3CB-E24E-54C6-AB161411D93A}"/>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Freeform: Shape 21">
            <a:extLst>
              <a:ext uri="{FF2B5EF4-FFF2-40B4-BE49-F238E27FC236}">
                <a16:creationId xmlns:a16="http://schemas.microsoft.com/office/drawing/2014/main" xmlns="" id="{5781DEED-6608-D622-CA5E-C91FD8645ED6}"/>
              </a:ext>
              <a:ext uri="{C183D7F6-B498-43B3-948B-1728B52AA6E4}">
                <adec:decorative xmlns:adec="http://schemas.microsoft.com/office/drawing/2017/decorative" xmlns="" val="1"/>
              </a:ext>
            </a:extLst>
          </p:cNvPr>
          <p:cNvSpPr>
            <a:spLocks noChangeAspect="1"/>
          </p:cNvSpPr>
          <p:nvPr userDrawn="1"/>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xmlns="" id="{168347B7-45FA-4A01-924D-DC385B720B3E}"/>
              </a:ext>
              <a:ext uri="{C183D7F6-B498-43B3-948B-1728B52AA6E4}">
                <adec:decorative xmlns:adec="http://schemas.microsoft.com/office/drawing/2017/decorative" xmlns=""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xmlns=""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xmlns=""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 name="Content Placeholder 2">
            <a:extLst>
              <a:ext uri="{FF2B5EF4-FFF2-40B4-BE49-F238E27FC236}">
                <a16:creationId xmlns:a16="http://schemas.microsoft.com/office/drawing/2014/main" xmlns="" id="{02C6BF36-D4F5-4363-B440-BDAE50BBD4B6}"/>
              </a:ext>
            </a:extLst>
          </p:cNvPr>
          <p:cNvSpPr>
            <a:spLocks noGrp="1"/>
          </p:cNvSpPr>
          <p:nvPr>
            <p:ph sz="half" idx="1" hasCustomPrompt="1"/>
          </p:nvPr>
        </p:nvSpPr>
        <p:spPr>
          <a:xfrm>
            <a:off x="550862" y="1965095"/>
            <a:ext cx="5435600" cy="3995650"/>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xmlns="" id="{C4B946DE-F802-2F36-2789-09D7F8604081}"/>
              </a:ext>
            </a:extLst>
          </p:cNvPr>
          <p:cNvSpPr>
            <a:spLocks noGrp="1"/>
          </p:cNvSpPr>
          <p:nvPr>
            <p:ph sz="half" idx="13" hasCustomPrompt="1"/>
          </p:nvPr>
        </p:nvSpPr>
        <p:spPr>
          <a:xfrm>
            <a:off x="6301305" y="1965095"/>
            <a:ext cx="5339397" cy="3995650"/>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xmlns=""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19E5C381-C899-4BF9-B584-2D78074D1CB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xmlns="" val="59507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xmlns=""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xmlns=""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xmlns=""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xmlns=""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xmlns=""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xmlns=""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E44B5A0-66FA-433A-8DC5-C097C63B4DFC}"/>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xmlns="" val="51486218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a:xfrm>
            <a:off x="550863" y="560961"/>
            <a:ext cx="11090275" cy="1186560"/>
          </a:xfrm>
        </p:spPr>
        <p:txBody>
          <a:bodyPr anchor="t" anchorCtr="0">
            <a:noAutofit/>
          </a:bodyPr>
          <a:lstStyle>
            <a:lvl1pPr>
              <a:defRPr sz="4000"/>
            </a:lvl1pPr>
          </a:lstStyle>
          <a:p>
            <a:r>
              <a:rPr lang="en-US" dirty="0"/>
              <a:t>Click to add title</a:t>
            </a:r>
          </a:p>
        </p:txBody>
      </p:sp>
      <p:sp>
        <p:nvSpPr>
          <p:cNvPr id="4" name="Date Placeholder 3">
            <a:extLst>
              <a:ext uri="{FF2B5EF4-FFF2-40B4-BE49-F238E27FC236}">
                <a16:creationId xmlns:a16="http://schemas.microsoft.com/office/drawing/2014/main" xmlns="" id="{8C56EB0F-63C8-5F75-A333-3413A9DC6F7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3" name="Content Placeholder 2">
            <a:extLst>
              <a:ext uri="{FF2B5EF4-FFF2-40B4-BE49-F238E27FC236}">
                <a16:creationId xmlns:a16="http://schemas.microsoft.com/office/drawing/2014/main" xmlns="" id="{2AC28186-3489-427F-79D0-B78444023624}"/>
              </a:ext>
            </a:extLst>
          </p:cNvPr>
          <p:cNvSpPr>
            <a:spLocks noGrp="1"/>
          </p:cNvSpPr>
          <p:nvPr>
            <p:ph sz="half" idx="1" hasCustomPrompt="1"/>
          </p:nvPr>
        </p:nvSpPr>
        <p:spPr>
          <a:xfrm>
            <a:off x="550861" y="1917064"/>
            <a:ext cx="11090275" cy="4297679"/>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35246553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xmlns="" id="{E57989ED-9663-5033-AA83-267069FC5CEE}"/>
              </a:ext>
              <a:ext uri="{C183D7F6-B498-43B3-948B-1728B52AA6E4}">
                <adec:decorative xmlns:adec="http://schemas.microsoft.com/office/drawing/2017/decorative" xmlns=""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xmlns="" id="{B1A4B040-51E3-4DA0-B21D-EEE173E7536F}"/>
              </a:ext>
            </a:extLst>
          </p:cNvPr>
          <p:cNvSpPr>
            <a:spLocks noGrp="1"/>
          </p:cNvSpPr>
          <p:nvPr>
            <p:ph type="title" hasCustomPrompt="1"/>
          </p:nvPr>
        </p:nvSpPr>
        <p:spPr>
          <a:xfrm>
            <a:off x="549536" y="549274"/>
            <a:ext cx="5179330" cy="2841829"/>
          </a:xfrm>
        </p:spPr>
        <p:txBody>
          <a:bodyPr vert="horz" wrap="square" lIns="0" tIns="0" rIns="0" bIns="0" rtlCol="0" anchor="b" anchorCtr="0">
            <a:normAutofit/>
          </a:bodyPr>
          <a:lstStyle>
            <a:lvl1pPr>
              <a:defRPr lang="en-US" sz="54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xmlns="" id="{F8A2CD90-429B-4A55-B6C8-DD6CE6994118}"/>
              </a:ext>
            </a:extLst>
          </p:cNvPr>
          <p:cNvSpPr>
            <a:spLocks noGrp="1"/>
          </p:cNvSpPr>
          <p:nvPr>
            <p:ph idx="1" hasCustomPrompt="1"/>
          </p:nvPr>
        </p:nvSpPr>
        <p:spPr>
          <a:xfrm>
            <a:off x="549537" y="3646704"/>
            <a:ext cx="5179330" cy="2706160"/>
          </a:xfrm>
        </p:spPr>
        <p:txBody>
          <a:bodyPr>
            <a:normAutofit/>
          </a:bodyPr>
          <a:lstStyle>
            <a:lvl1pPr marL="0" indent="0">
              <a:spcBef>
                <a:spcPts val="1000"/>
              </a:spcBef>
              <a:buNone/>
              <a:defRPr sz="1800">
                <a:solidFill>
                  <a:schemeClr val="tx1"/>
                </a:solidFill>
              </a:defRPr>
            </a:lvl1pPr>
            <a:lvl2pPr marL="457200" indent="0">
              <a:spcBef>
                <a:spcPts val="1000"/>
              </a:spcBef>
              <a:buNone/>
              <a:defRPr sz="1200">
                <a:solidFill>
                  <a:schemeClr val="tx1"/>
                </a:solidFill>
              </a:defRPr>
            </a:lvl2pPr>
            <a:lvl3pPr marL="914400" indent="0">
              <a:spcBef>
                <a:spcPts val="1000"/>
              </a:spcBef>
              <a:buNone/>
              <a:defRPr sz="1200">
                <a:solidFill>
                  <a:schemeClr val="tx1"/>
                </a:solidFill>
              </a:defRPr>
            </a:lvl3pPr>
            <a:lvl4pPr marL="1371600" indent="0">
              <a:spcBef>
                <a:spcPts val="1000"/>
              </a:spcBef>
              <a:buNone/>
              <a:defRPr sz="1200">
                <a:solidFill>
                  <a:schemeClr val="tx1"/>
                </a:solidFill>
              </a:defRPr>
            </a:lvl4pPr>
            <a:lvl5pPr marL="1828800" indent="0">
              <a:spcBef>
                <a:spcPts val="1000"/>
              </a:spcBef>
              <a:buNone/>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19">
            <a:extLst>
              <a:ext uri="{FF2B5EF4-FFF2-40B4-BE49-F238E27FC236}">
                <a16:creationId xmlns:a16="http://schemas.microsoft.com/office/drawing/2014/main" xmlns="" id="{5392876F-0BBD-F80A-DE7F-8831AD3BF353}"/>
              </a:ext>
            </a:extLst>
          </p:cNvPr>
          <p:cNvSpPr>
            <a:spLocks noGrp="1"/>
          </p:cNvSpPr>
          <p:nvPr>
            <p:ph type="pic" sz="quarter" idx="13" hasCustomPrompt="1"/>
          </p:nvPr>
        </p:nvSpPr>
        <p:spPr>
          <a:xfrm>
            <a:off x="5926138" y="549275"/>
            <a:ext cx="5654675" cy="5788025"/>
          </a:xfrm>
        </p:spPr>
        <p:txBody>
          <a:bodyPr>
            <a:normAutofit/>
          </a:bodyPr>
          <a:lstStyle>
            <a:lvl1pPr marL="0" indent="0" algn="ctr">
              <a:buNone/>
              <a:defRPr sz="2000">
                <a:solidFill>
                  <a:schemeClr val="tx1"/>
                </a:solidFill>
              </a:defRPr>
            </a:lvl1pPr>
          </a:lstStyle>
          <a:p>
            <a:r>
              <a:rPr lang="en-US" dirty="0"/>
              <a:t>Click icon to insert picture</a:t>
            </a:r>
          </a:p>
        </p:txBody>
      </p:sp>
      <p:grpSp>
        <p:nvGrpSpPr>
          <p:cNvPr id="9" name="Group 8">
            <a:extLst>
              <a:ext uri="{FF2B5EF4-FFF2-40B4-BE49-F238E27FC236}">
                <a16:creationId xmlns:a16="http://schemas.microsoft.com/office/drawing/2014/main" xmlns="" id="{64E08E8E-10CB-55BC-8AFF-E64C800B9F89}"/>
              </a:ext>
              <a:ext uri="{C183D7F6-B498-43B3-948B-1728B52AA6E4}">
                <adec:decorative xmlns:adec="http://schemas.microsoft.com/office/drawing/2017/decorative" xmlns="" val="1"/>
              </a:ext>
            </a:extLst>
          </p:cNvPr>
          <p:cNvGrpSpPr/>
          <p:nvPr userDrawn="1"/>
        </p:nvGrpSpPr>
        <p:grpSpPr>
          <a:xfrm>
            <a:off x="594036" y="5610392"/>
            <a:ext cx="667802" cy="631474"/>
            <a:chOff x="10478914" y="1506691"/>
            <a:chExt cx="667802" cy="631474"/>
          </a:xfrm>
        </p:grpSpPr>
        <p:sp>
          <p:nvSpPr>
            <p:cNvPr id="10" name="Freeform: Shape 15">
              <a:extLst>
                <a:ext uri="{FF2B5EF4-FFF2-40B4-BE49-F238E27FC236}">
                  <a16:creationId xmlns:a16="http://schemas.microsoft.com/office/drawing/2014/main" xmlns="" id="{B439260B-AC6B-1C83-1A63-058A7E7EFCC9}"/>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a:extLst>
                <a:ext uri="{FF2B5EF4-FFF2-40B4-BE49-F238E27FC236}">
                  <a16:creationId xmlns:a16="http://schemas.microsoft.com/office/drawing/2014/main" xmlns="" id="{4ADD32DC-9BAF-DA32-4E29-A6D403E04377}"/>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xmlns="" id="{3BDBC526-6DCD-4FF6-8395-D8C22E46E527}"/>
              </a:ext>
              <a:ext uri="{C183D7F6-B498-43B3-948B-1728B52AA6E4}">
                <adec:decorative xmlns:adec="http://schemas.microsoft.com/office/drawing/2017/decorative" xmlns=""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xmlns=""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xmlns=""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xmlns=""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xmlns=""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Date Placeholder 3">
            <a:extLst>
              <a:ext uri="{FF2B5EF4-FFF2-40B4-BE49-F238E27FC236}">
                <a16:creationId xmlns:a16="http://schemas.microsoft.com/office/drawing/2014/main" xmlns=""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E44B5A0-66FA-433A-8DC5-C097C63B4DFC}"/>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xmlns="" val="743832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xmlns=""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xmlns=""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xmlns=""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xmlns=""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xmlns="" id="{56403DDF-462A-45CE-931B-010AB4F73C3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39E10702-2ACF-4768-9E91-8CB87B8959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E8DFA722-391E-4FCF-8E15-0D7E2EC02B6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 name="Text Placeholder 2">
            <a:extLst>
              <a:ext uri="{FF2B5EF4-FFF2-40B4-BE49-F238E27FC236}">
                <a16:creationId xmlns:a16="http://schemas.microsoft.com/office/drawing/2014/main" xmlns=""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xmlns=""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xmlns=""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xmlns="" val="105423310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xmlns=""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xmlns=""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xmlns=""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xmlns=""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xmlns=""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19E5C381-C899-4BF9-B584-2D78074D1CB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xmlns="" val="387073780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xmlns=""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xmlns=""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xmlns=""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xmlns=""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DCDCD5B-3F26-4AFA-8BD4-E5D8DD2AF49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xmlns="" id="{3D10D1EE-83A0-4FB5-9B25-8A73DE891A8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03031C35-2E5B-491D-85ED-DB42A4FE162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xmlns="" val="25455163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xmlns="" id="{D4F51F65-E111-4656-83BE-CFCDE2DD6CD6}"/>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xmlns="" id="{F9FF82CB-2D17-4918-821E-485475CF243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7B66589D-A056-4817-AE15-39D87FE13169}"/>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9" name="Freeform: Shape 38">
            <a:extLst>
              <a:ext uri="{FF2B5EF4-FFF2-40B4-BE49-F238E27FC236}">
                <a16:creationId xmlns:a16="http://schemas.microsoft.com/office/drawing/2014/main" xmlns=""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xmlns=""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xmlns=""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xmlns=""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xmlns=""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xmlns=""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xmlns=""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xmlns=""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xmlns="" val="200127866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xmlns="" val="87473468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xmlns=""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xmlns=""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BD47AB1-6EB5-4E2C-B4A7-42DC643E9FF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xmlns="" id="{5BA9D15F-B6ED-46E1-9840-0B625880EE4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DAEB023-7A5E-4087-B75E-A38A80EE5D01}"/>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xmlns="" val="120157937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xmlns=""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xmlns=""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xmlns=""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xmlns=""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xmlns=""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57D2D6F-49E8-4217-A908-2D9E4358358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xmlns="" id="{591C4440-6B8D-4A24-A807-8B1302A3DF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76CFE189-E20B-4108-B290-24442433651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xmlns="" val="379669433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xmlns=""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xmlns=""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endParaRPr lang="en-US" dirty="0"/>
          </a:p>
        </p:txBody>
      </p:sp>
      <p:sp>
        <p:nvSpPr>
          <p:cNvPr id="6" name="Slide Number Placeholder 5">
            <a:extLst>
              <a:ext uri="{FF2B5EF4-FFF2-40B4-BE49-F238E27FC236}">
                <a16:creationId xmlns:a16="http://schemas.microsoft.com/office/drawing/2014/main" xmlns=""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xmlns="" val="405295584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9" r:id="rId12"/>
    <p:sldLayoutId id="2147483720" r:id="rId13"/>
    <p:sldLayoutId id="2147483721" r:id="rId14"/>
    <p:sldLayoutId id="2147483722" r:id="rId15"/>
    <p:sldLayoutId id="2147483723" r:id="rId16"/>
    <p:sldLayoutId id="2147483724" r:id="rId17"/>
    <p:sldLayoutId id="2147483725" r:id="rId18"/>
    <p:sldLayoutId id="2147483726" r:id="rId19"/>
    <p:sldLayoutId id="2147483727" r:id="rId20"/>
    <p:sldLayoutId id="2147483728" r:id="rId21"/>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A0034E89-1952-5288-08A0-70A4A73BE39E}"/>
              </a:ext>
            </a:extLst>
          </p:cNvPr>
          <p:cNvSpPr>
            <a:spLocks noGrp="1"/>
          </p:cNvSpPr>
          <p:nvPr>
            <p:ph type="ctrTitle"/>
          </p:nvPr>
        </p:nvSpPr>
        <p:spPr>
          <a:noFill/>
        </p:spPr>
        <p:txBody>
          <a:bodyPr anchor="ctr"/>
          <a:lstStyle/>
          <a:p>
            <a:pPr algn="ctr"/>
            <a:r>
              <a:rPr lang="en-US" b="1" dirty="0">
                <a:solidFill>
                  <a:schemeClr val="accent2">
                    <a:lumMod val="60000"/>
                    <a:lumOff val="40000"/>
                  </a:schemeClr>
                </a:solidFill>
                <a:latin typeface="Arial" panose="020B0604020202020204" pitchFamily="34" charset="0"/>
                <a:cs typeface="Arial" panose="020B0604020202020204" pitchFamily="34" charset="0"/>
              </a:rPr>
              <a:t>Chinook Music Store</a:t>
            </a:r>
            <a:r>
              <a:rPr lang="en-US" dirty="0">
                <a:solidFill>
                  <a:schemeClr val="accent2">
                    <a:lumMod val="60000"/>
                    <a:lumOff val="40000"/>
                  </a:schemeClr>
                </a:solidFill>
                <a:latin typeface="Arial" panose="020B0604020202020204" pitchFamily="34" charset="0"/>
                <a:cs typeface="Arial" panose="020B0604020202020204" pitchFamily="34" charset="0"/>
              </a:rPr>
              <a:t/>
            </a:r>
            <a:br>
              <a:rPr lang="en-US" dirty="0">
                <a:solidFill>
                  <a:schemeClr val="accent2">
                    <a:lumMod val="60000"/>
                    <a:lumOff val="40000"/>
                  </a:schemeClr>
                </a:solidFill>
                <a:latin typeface="Arial" panose="020B0604020202020204" pitchFamily="34" charset="0"/>
                <a:cs typeface="Arial" panose="020B0604020202020204" pitchFamily="34" charset="0"/>
              </a:rPr>
            </a:br>
            <a:r>
              <a:rPr lang="en-US" dirty="0">
                <a:solidFill>
                  <a:schemeClr val="accent2">
                    <a:lumMod val="60000"/>
                    <a:lumOff val="40000"/>
                  </a:schemeClr>
                </a:solidFill>
                <a:latin typeface="Arial" panose="020B0604020202020204" pitchFamily="34" charset="0"/>
                <a:cs typeface="Arial" panose="020B0604020202020204" pitchFamily="34" charset="0"/>
              </a:rPr>
              <a:t/>
            </a:r>
            <a:br>
              <a:rPr lang="en-US" dirty="0">
                <a:solidFill>
                  <a:schemeClr val="accent2">
                    <a:lumMod val="60000"/>
                    <a:lumOff val="40000"/>
                  </a:schemeClr>
                </a:solidFill>
                <a:latin typeface="Arial" panose="020B0604020202020204" pitchFamily="34" charset="0"/>
                <a:cs typeface="Arial" panose="020B0604020202020204" pitchFamily="34" charset="0"/>
              </a:rPr>
            </a:br>
            <a:r>
              <a:rPr lang="en-US" sz="2000" dirty="0" err="1" smtClean="0">
                <a:solidFill>
                  <a:schemeClr val="accent2">
                    <a:lumMod val="60000"/>
                    <a:lumOff val="40000"/>
                  </a:schemeClr>
                </a:solidFill>
                <a:latin typeface="Arial" panose="020B0604020202020204" pitchFamily="34" charset="0"/>
                <a:cs typeface="Arial" panose="020B0604020202020204" pitchFamily="34" charset="0"/>
              </a:rPr>
              <a:t>Pranav</a:t>
            </a:r>
            <a:r>
              <a:rPr lang="en-US" sz="2000" dirty="0" smtClean="0">
                <a:solidFill>
                  <a:schemeClr val="accent2">
                    <a:lumMod val="60000"/>
                    <a:lumOff val="40000"/>
                  </a:schemeClr>
                </a:solidFill>
                <a:latin typeface="Arial" panose="020B0604020202020204" pitchFamily="34" charset="0"/>
                <a:cs typeface="Arial" panose="020B0604020202020204" pitchFamily="34" charset="0"/>
              </a:rPr>
              <a:t> </a:t>
            </a:r>
            <a:r>
              <a:rPr lang="en-US" sz="2000" dirty="0" err="1" smtClean="0">
                <a:solidFill>
                  <a:schemeClr val="accent2">
                    <a:lumMod val="60000"/>
                    <a:lumOff val="40000"/>
                  </a:schemeClr>
                </a:solidFill>
                <a:latin typeface="Arial" panose="020B0604020202020204" pitchFamily="34" charset="0"/>
                <a:cs typeface="Arial" panose="020B0604020202020204" pitchFamily="34" charset="0"/>
              </a:rPr>
              <a:t>Jayanth</a:t>
            </a:r>
            <a:r>
              <a:rPr lang="en-US" sz="2000" dirty="0" smtClean="0">
                <a:solidFill>
                  <a:schemeClr val="accent2">
                    <a:lumMod val="60000"/>
                    <a:lumOff val="40000"/>
                  </a:schemeClr>
                </a:solidFill>
                <a:latin typeface="Arial" panose="020B0604020202020204" pitchFamily="34" charset="0"/>
                <a:cs typeface="Arial" panose="020B0604020202020204" pitchFamily="34" charset="0"/>
              </a:rPr>
              <a:t/>
            </a:r>
            <a:br>
              <a:rPr lang="en-US" sz="2000" dirty="0" smtClean="0">
                <a:solidFill>
                  <a:schemeClr val="accent2">
                    <a:lumMod val="60000"/>
                    <a:lumOff val="40000"/>
                  </a:schemeClr>
                </a:solidFill>
                <a:latin typeface="Arial" panose="020B0604020202020204" pitchFamily="34" charset="0"/>
                <a:cs typeface="Arial" panose="020B0604020202020204" pitchFamily="34" charset="0"/>
              </a:rPr>
            </a:br>
            <a:r>
              <a:rPr lang="en-US" sz="2000" dirty="0" smtClean="0">
                <a:solidFill>
                  <a:schemeClr val="accent2">
                    <a:lumMod val="60000"/>
                    <a:lumOff val="40000"/>
                  </a:schemeClr>
                </a:solidFill>
                <a:latin typeface="Arial" panose="020B0604020202020204" pitchFamily="34" charset="0"/>
                <a:cs typeface="Arial" panose="020B0604020202020204" pitchFamily="34" charset="0"/>
              </a:rPr>
              <a:t>2025</a:t>
            </a:r>
            <a:endParaRPr lang="en-US" sz="2000" dirty="0">
              <a:solidFill>
                <a:schemeClr val="accent2">
                  <a:lumMod val="60000"/>
                  <a:lumOff val="40000"/>
                </a:schemeClr>
              </a:solidFill>
              <a:latin typeface="Arial" panose="020B0604020202020204" pitchFamily="34" charset="0"/>
              <a:cs typeface="Arial" panose="020B0604020202020204" pitchFamily="34" charset="0"/>
            </a:endParaRPr>
          </a:p>
        </p:txBody>
      </p:sp>
      <p:pic>
        <p:nvPicPr>
          <p:cNvPr id="11" name="Picture Placeholder 15" descr="Data points digital background">
            <a:extLst>
              <a:ext uri="{FF2B5EF4-FFF2-40B4-BE49-F238E27FC236}">
                <a16:creationId xmlns:a16="http://schemas.microsoft.com/office/drawing/2014/main" xmlns="" id="{A496DCE5-C34A-22C2-A9D8-E90DFC8CE86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xmlns="" val="0"/>
              </a:ext>
            </a:extLst>
          </a:blip>
          <a:srcRect t="52" b="52"/>
          <a:stretch/>
        </p:blipFill>
        <p:spPr/>
      </p:pic>
    </p:spTree>
    <p:extLst>
      <p:ext uri="{BB962C8B-B14F-4D97-AF65-F5344CB8AC3E}">
        <p14:creationId xmlns:p14="http://schemas.microsoft.com/office/powerpoint/2010/main" xmlns="" val="1839748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1106B59-80B8-CEED-0BCA-BC3F80A85FEA}"/>
              </a:ext>
              <a:ext uri="{C183D7F6-B498-43B3-948B-1728B52AA6E4}">
                <adec:decorative xmlns:adec="http://schemas.microsoft.com/office/drawing/2017/decorative" xmlns="" val="1"/>
              </a:ext>
            </a:extLst>
          </p:cNvPr>
          <p:cNvGrpSpPr/>
          <p:nvPr/>
        </p:nvGrpSpPr>
        <p:grpSpPr>
          <a:xfrm>
            <a:off x="4803321" y="682622"/>
            <a:ext cx="734257" cy="760506"/>
            <a:chOff x="5243759" y="1363788"/>
            <a:chExt cx="734257" cy="760506"/>
          </a:xfrm>
        </p:grpSpPr>
        <p:sp>
          <p:nvSpPr>
            <p:cNvPr id="6" name="Freeform 5">
              <a:extLst>
                <a:ext uri="{FF2B5EF4-FFF2-40B4-BE49-F238E27FC236}">
                  <a16:creationId xmlns:a16="http://schemas.microsoft.com/office/drawing/2014/main" xmlns="" id="{73C2F317-81E4-3678-2FF2-495B3A95470A}"/>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xmlns="" id="{A7C6D33A-37B7-D2C4-2C1C-6D5253D0D480}"/>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xmlns="" id="{18145A95-72C3-9BFC-32D2-908F235E389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xmlns="" id="{338A15DE-D135-0710-9984-A0A55E960CB0}"/>
              </a:ext>
            </a:extLst>
          </p:cNvPr>
          <p:cNvSpPr>
            <a:spLocks noGrp="1"/>
          </p:cNvSpPr>
          <p:nvPr>
            <p:ph type="title"/>
          </p:nvPr>
        </p:nvSpPr>
        <p:spPr>
          <a:xfrm>
            <a:off x="687495" y="202185"/>
            <a:ext cx="10805422" cy="732183"/>
          </a:xfrm>
          <a:noFill/>
        </p:spPr>
        <p:txBody>
          <a:bodyPr anchor="b"/>
          <a:lstStyle/>
          <a:p>
            <a:pPr algn="ctr"/>
            <a:r>
              <a:rPr lang="en-US" sz="4800" dirty="0">
                <a:solidFill>
                  <a:schemeClr val="accent2">
                    <a:lumMod val="60000"/>
                    <a:lumOff val="40000"/>
                  </a:schemeClr>
                </a:solidFill>
                <a:latin typeface="Arial" panose="020B0604020202020204" pitchFamily="34" charset="0"/>
                <a:cs typeface="Arial" panose="020B0604020202020204" pitchFamily="34" charset="0"/>
              </a:rPr>
              <a:t>Revenue Analysis</a:t>
            </a:r>
          </a:p>
        </p:txBody>
      </p:sp>
      <p:sp>
        <p:nvSpPr>
          <p:cNvPr id="9" name="Oval 8">
            <a:extLst>
              <a:ext uri="{FF2B5EF4-FFF2-40B4-BE49-F238E27FC236}">
                <a16:creationId xmlns:a16="http://schemas.microsoft.com/office/drawing/2014/main" xmlns="" id="{5C4A7DC2-42C3-FDDF-02BF-9598D75A6A83}"/>
              </a:ext>
              <a:ext uri="{C183D7F6-B498-43B3-948B-1728B52AA6E4}">
                <adec:decorative xmlns:adec="http://schemas.microsoft.com/office/drawing/2017/decorative" xmlns="" val="1"/>
              </a:ext>
            </a:extLst>
          </p:cNvPr>
          <p:cNvSpPr>
            <a:spLocks noChangeAspect="1"/>
          </p:cNvSpPr>
          <p:nvPr/>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aphicFrame>
        <p:nvGraphicFramePr>
          <p:cNvPr id="11" name="Picture Placeholder 10">
            <a:extLst>
              <a:ext uri="{FF2B5EF4-FFF2-40B4-BE49-F238E27FC236}">
                <a16:creationId xmlns:a16="http://schemas.microsoft.com/office/drawing/2014/main" xmlns="" id="{CA2E4737-3DB6-8D62-6656-4FEB8D6BAF3E}"/>
              </a:ext>
            </a:extLst>
          </p:cNvPr>
          <p:cNvGraphicFramePr>
            <a:graphicFrameLocks noGrp="1"/>
          </p:cNvGraphicFramePr>
          <p:nvPr>
            <p:ph type="pic" sz="quarter" idx="13"/>
            <p:extLst>
              <p:ext uri="{D42A27DB-BD31-4B8C-83A1-F6EECF244321}">
                <p14:modId xmlns:p14="http://schemas.microsoft.com/office/powerpoint/2010/main" xmlns="" val="3614240710"/>
              </p:ext>
            </p:extLst>
          </p:nvPr>
        </p:nvGraphicFramePr>
        <p:xfrm>
          <a:off x="5496262" y="0"/>
          <a:ext cx="6695738" cy="6858000"/>
        </p:xfrm>
        <a:graphic>
          <a:graphicData uri="http://schemas.openxmlformats.org/drawingml/2006/chart">
            <c:chart xmlns:c="http://schemas.openxmlformats.org/drawingml/2006/chart" xmlns:r="http://schemas.openxmlformats.org/officeDocument/2006/relationships" r:id="rId2"/>
          </a:graphicData>
        </a:graphic>
      </p:graphicFrame>
      <p:sp>
        <p:nvSpPr>
          <p:cNvPr id="12" name="Rectangle 1">
            <a:extLst>
              <a:ext uri="{FF2B5EF4-FFF2-40B4-BE49-F238E27FC236}">
                <a16:creationId xmlns:a16="http://schemas.microsoft.com/office/drawing/2014/main" xmlns="" id="{C2B9EA10-A6B6-EACE-BB59-C7BCB619AFB9}"/>
              </a:ext>
            </a:extLst>
          </p:cNvPr>
          <p:cNvSpPr>
            <a:spLocks noGrp="1" noChangeArrowheads="1"/>
          </p:cNvSpPr>
          <p:nvPr>
            <p:ph sz="half" idx="1"/>
          </p:nvPr>
        </p:nvSpPr>
        <p:spPr bwMode="auto">
          <a:xfrm>
            <a:off x="1" y="1389727"/>
            <a:ext cx="5500688" cy="50167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USA and Canada</a:t>
            </a:r>
            <a:r>
              <a:rPr kumimoji="0" lang="en-US" altLang="en-US" sz="2000" b="0" i="0" u="none" strike="noStrike" cap="none" normalizeH="0" baseline="0" dirty="0">
                <a:ln>
                  <a:noFill/>
                </a:ln>
                <a:solidFill>
                  <a:schemeClr val="tx1"/>
                </a:solidFill>
                <a:effectLst/>
                <a:latin typeface="Arial" panose="020B0604020202020204" pitchFamily="34" charset="0"/>
              </a:rPr>
              <a:t> dominate Chinook's revenue and invoice count, highlighting North America as the primary market.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Emerging Markets</a:t>
            </a:r>
            <a:r>
              <a:rPr kumimoji="0" lang="en-US" altLang="en-US" sz="2000" b="0" i="0" u="none" strike="noStrike" cap="none" normalizeH="0" baseline="0" dirty="0">
                <a:ln>
                  <a:noFill/>
                </a:ln>
                <a:solidFill>
                  <a:schemeClr val="tx1"/>
                </a:solidFill>
                <a:effectLst/>
                <a:latin typeface="Arial" panose="020B0604020202020204" pitchFamily="34" charset="0"/>
              </a:rPr>
              <a:t>: Brazil, France, and Germany show promising growth, indicating strong potential for further expansion in these regions.</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Opportunities for Growth</a:t>
            </a:r>
            <a:r>
              <a:rPr kumimoji="0" lang="en-US" altLang="en-US" sz="2000" b="0" i="0" u="none" strike="noStrike" cap="none" normalizeH="0" baseline="0" dirty="0">
                <a:ln>
                  <a:noFill/>
                </a:ln>
                <a:solidFill>
                  <a:schemeClr val="tx1"/>
                </a:solidFill>
                <a:effectLst/>
                <a:latin typeface="Arial" panose="020B0604020202020204" pitchFamily="34" charset="0"/>
              </a:rPr>
              <a:t>: Countries like the UK, Portugal, and India have moderate revenues but could benefit from targeted marketing strategies to maximize their potential.</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Smaller Markets</a:t>
            </a:r>
            <a:r>
              <a:rPr kumimoji="0" lang="en-US" altLang="en-US" sz="2000" b="0" i="0" u="none" strike="noStrike" cap="none" normalizeH="0" baseline="0" dirty="0">
                <a:ln>
                  <a:noFill/>
                </a:ln>
                <a:solidFill>
                  <a:schemeClr val="tx1"/>
                </a:solidFill>
                <a:effectLst/>
                <a:latin typeface="Arial" panose="020B0604020202020204" pitchFamily="34" charset="0"/>
              </a:rPr>
              <a:t>: Nations like Chile, Australia, and European countries such as Finland and Hungary present opportunities for niche market penetration with tailored strategies. </a:t>
            </a:r>
          </a:p>
        </p:txBody>
      </p:sp>
    </p:spTree>
    <p:extLst>
      <p:ext uri="{BB962C8B-B14F-4D97-AF65-F5344CB8AC3E}">
        <p14:creationId xmlns:p14="http://schemas.microsoft.com/office/powerpoint/2010/main" xmlns="" val="414523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1">
            <a:extLst>
              <a:ext uri="{FF2B5EF4-FFF2-40B4-BE49-F238E27FC236}">
                <a16:creationId xmlns:a16="http://schemas.microsoft.com/office/drawing/2014/main" xmlns="" id="{047C7593-2188-8F9D-2889-53DA0DFC1099}"/>
              </a:ext>
            </a:extLst>
          </p:cNvPr>
          <p:cNvSpPr/>
          <p:nvPr/>
        </p:nvSpPr>
        <p:spPr>
          <a:xfrm>
            <a:off x="2654710" y="1784555"/>
            <a:ext cx="7079225" cy="3185651"/>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xmlns="" id="{29D67EB1-8147-CF12-F078-0A421EE6F32C}"/>
              </a:ext>
            </a:extLst>
          </p:cNvPr>
          <p:cNvSpPr txBox="1"/>
          <p:nvPr/>
        </p:nvSpPr>
        <p:spPr>
          <a:xfrm>
            <a:off x="3050458" y="1923218"/>
            <a:ext cx="6091084" cy="2677656"/>
          </a:xfrm>
          <a:prstGeom prst="rect">
            <a:avLst/>
          </a:prstGeom>
          <a:noFill/>
        </p:spPr>
        <p:txBody>
          <a:bodyPr wrap="square" rtlCol="0">
            <a:spAutoFit/>
          </a:bodyPr>
          <a:lstStyle/>
          <a:p>
            <a:r>
              <a:rPr lang="en-US" sz="2400" dirty="0">
                <a:solidFill>
                  <a:schemeClr val="bg1"/>
                </a:solidFill>
              </a:rPr>
              <a:t/>
            </a:r>
            <a:br>
              <a:rPr lang="en-US" sz="2400" dirty="0">
                <a:solidFill>
                  <a:schemeClr val="bg1"/>
                </a:solidFill>
              </a:rPr>
            </a:br>
            <a:r>
              <a:rPr lang="en-US" sz="2400" dirty="0">
                <a:solidFill>
                  <a:schemeClr val="bg1"/>
                </a:solidFill>
              </a:rPr>
              <a:t>What are the underlying causes of customer churn at Chinook, and how can the company reduce its churn rate by implementing targeted retention strategies to improve customer loyalty and long-term engagement?</a:t>
            </a:r>
          </a:p>
          <a:p>
            <a:endParaRPr lang="en-IN" sz="2400" dirty="0">
              <a:solidFill>
                <a:schemeClr val="bg1"/>
              </a:solidFill>
            </a:endParaRPr>
          </a:p>
        </p:txBody>
      </p:sp>
    </p:spTree>
    <p:extLst>
      <p:ext uri="{BB962C8B-B14F-4D97-AF65-F5344CB8AC3E}">
        <p14:creationId xmlns:p14="http://schemas.microsoft.com/office/powerpoint/2010/main" xmlns="" val="4134766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222FB7E6-625D-6FE3-D757-3ECB62E4651D}"/>
              </a:ext>
            </a:extLst>
          </p:cNvPr>
          <p:cNvSpPr txBox="1"/>
          <p:nvPr/>
        </p:nvSpPr>
        <p:spPr>
          <a:xfrm>
            <a:off x="0" y="458589"/>
            <a:ext cx="12192000" cy="830997"/>
          </a:xfrm>
          <a:prstGeom prst="rect">
            <a:avLst/>
          </a:prstGeom>
          <a:noFill/>
        </p:spPr>
        <p:txBody>
          <a:bodyPr wrap="square" rtlCol="0">
            <a:spAutoFit/>
          </a:bodyPr>
          <a:lstStyle/>
          <a:p>
            <a:pPr algn="ctr"/>
            <a:r>
              <a:rPr lang="en-US" sz="4800" dirty="0">
                <a:solidFill>
                  <a:schemeClr val="accent2">
                    <a:lumMod val="60000"/>
                    <a:lumOff val="40000"/>
                  </a:schemeClr>
                </a:solidFill>
                <a:latin typeface="Arial" panose="020B0604020202020204" pitchFamily="34" charset="0"/>
                <a:cs typeface="Arial" panose="020B0604020202020204" pitchFamily="34" charset="0"/>
              </a:rPr>
              <a:t>Churn Rate Analysis</a:t>
            </a:r>
            <a:endParaRPr lang="en-IN" sz="4800" dirty="0">
              <a:solidFill>
                <a:schemeClr val="accent2">
                  <a:lumMod val="60000"/>
                  <a:lumOff val="40000"/>
                </a:schemeClr>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xmlns="" id="{729EEFB0-4A15-950C-8988-4714FB8673DE}"/>
              </a:ext>
            </a:extLst>
          </p:cNvPr>
          <p:cNvSpPr txBox="1"/>
          <p:nvPr/>
        </p:nvSpPr>
        <p:spPr>
          <a:xfrm>
            <a:off x="0" y="1997839"/>
            <a:ext cx="5240593" cy="3785652"/>
          </a:xfrm>
          <a:prstGeom prst="rect">
            <a:avLst/>
          </a:prstGeom>
          <a:noFill/>
        </p:spPr>
        <p:txBody>
          <a:bodyPr wrap="square">
            <a:spAutoFit/>
          </a:bodyPr>
          <a:lstStyle/>
          <a:p>
            <a:endParaRPr lang="en-US" sz="2000" dirty="0"/>
          </a:p>
          <a:p>
            <a:r>
              <a:rPr lang="en-US" sz="2000" b="1" dirty="0"/>
              <a:t>Churn Rate Analysis:</a:t>
            </a:r>
            <a:endParaRPr lang="en-US" sz="2000" dirty="0"/>
          </a:p>
          <a:p>
            <a:pPr>
              <a:buFont typeface="Arial" panose="020B0604020202020204" pitchFamily="34" charset="0"/>
              <a:buChar char="•"/>
            </a:pPr>
            <a:r>
              <a:rPr lang="en-US" sz="2000" b="1" dirty="0"/>
              <a:t>Overall Churn Rate:</a:t>
            </a:r>
            <a:r>
              <a:rPr lang="en-US" sz="2000" dirty="0"/>
              <a:t> 19.88%</a:t>
            </a:r>
          </a:p>
          <a:p>
            <a:pPr marL="742950" lvl="1" indent="-285750">
              <a:buFont typeface="Arial" panose="020B0604020202020204" pitchFamily="34" charset="0"/>
              <a:buChar char="•"/>
            </a:pPr>
            <a:r>
              <a:rPr lang="en-US" sz="2000" dirty="0"/>
              <a:t>Roughly 1 in 5 customers discontinue annually.</a:t>
            </a:r>
          </a:p>
          <a:p>
            <a:pPr>
              <a:buFont typeface="Arial" panose="020B0604020202020204" pitchFamily="34" charset="0"/>
              <a:buChar char="•"/>
            </a:pPr>
            <a:r>
              <a:rPr lang="en-US" sz="2000" b="1" dirty="0"/>
              <a:t>Yearly Churn Trends:</a:t>
            </a:r>
            <a:endParaRPr lang="en-US" sz="2000" dirty="0"/>
          </a:p>
          <a:p>
            <a:pPr marL="742950" lvl="1" indent="-285750">
              <a:buFont typeface="Arial" panose="020B0604020202020204" pitchFamily="34" charset="0"/>
              <a:buChar char="•"/>
            </a:pPr>
            <a:r>
              <a:rPr lang="en-US" sz="2000" b="1" dirty="0"/>
              <a:t>2018:</a:t>
            </a:r>
            <a:r>
              <a:rPr lang="en-US" sz="2000" dirty="0"/>
              <a:t> 2 customers churned.</a:t>
            </a:r>
          </a:p>
          <a:p>
            <a:pPr marL="742950" lvl="1" indent="-285750">
              <a:buFont typeface="Arial" panose="020B0604020202020204" pitchFamily="34" charset="0"/>
              <a:buChar char="•"/>
            </a:pPr>
            <a:r>
              <a:rPr lang="en-US" sz="2000" b="1" dirty="0"/>
              <a:t>2019:</a:t>
            </a:r>
            <a:r>
              <a:rPr lang="en-US" sz="2000" dirty="0"/>
              <a:t> 4 customers churned.</a:t>
            </a:r>
          </a:p>
          <a:p>
            <a:pPr marL="742950" lvl="1" indent="-285750">
              <a:buFont typeface="Arial" panose="020B0604020202020204" pitchFamily="34" charset="0"/>
              <a:buChar char="•"/>
            </a:pPr>
            <a:r>
              <a:rPr lang="en-US" sz="2000" b="1" dirty="0"/>
              <a:t>2020:</a:t>
            </a:r>
            <a:r>
              <a:rPr lang="en-US" sz="2000" dirty="0"/>
              <a:t> 5 customers churned.</a:t>
            </a:r>
          </a:p>
          <a:p>
            <a:pPr marL="742950" lvl="1" indent="-285750">
              <a:buFont typeface="Arial" panose="020B0604020202020204" pitchFamily="34" charset="0"/>
              <a:buChar char="•"/>
            </a:pPr>
            <a:r>
              <a:rPr lang="en-US" sz="2000" dirty="0"/>
              <a:t>A noticeable upward trend in yearly churn suggests increasing customer attrition.</a:t>
            </a:r>
          </a:p>
        </p:txBody>
      </p:sp>
      <p:pic>
        <p:nvPicPr>
          <p:cNvPr id="10" name="Picture 9">
            <a:extLst>
              <a:ext uri="{FF2B5EF4-FFF2-40B4-BE49-F238E27FC236}">
                <a16:creationId xmlns:a16="http://schemas.microsoft.com/office/drawing/2014/main" xmlns="" id="{85EC7A04-BEA6-6A22-BA46-2B373DDBB8D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951407" y="1859117"/>
            <a:ext cx="5112774" cy="4540293"/>
          </a:xfrm>
          <a:prstGeom prst="rect">
            <a:avLst/>
          </a:prstGeom>
        </p:spPr>
      </p:pic>
    </p:spTree>
    <p:extLst>
      <p:ext uri="{BB962C8B-B14F-4D97-AF65-F5344CB8AC3E}">
        <p14:creationId xmlns:p14="http://schemas.microsoft.com/office/powerpoint/2010/main" xmlns="" val="314440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1">
            <a:extLst>
              <a:ext uri="{FF2B5EF4-FFF2-40B4-BE49-F238E27FC236}">
                <a16:creationId xmlns:a16="http://schemas.microsoft.com/office/drawing/2014/main" xmlns="" id="{89EAA291-12CE-F936-C6E1-77DC550AD7E4}"/>
              </a:ext>
            </a:extLst>
          </p:cNvPr>
          <p:cNvSpPr/>
          <p:nvPr/>
        </p:nvSpPr>
        <p:spPr>
          <a:xfrm>
            <a:off x="2654710" y="1784555"/>
            <a:ext cx="7079225" cy="3185651"/>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xmlns="" id="{A7DEFFB7-FE9C-1B82-CF01-2EBA47B88EE0}"/>
              </a:ext>
            </a:extLst>
          </p:cNvPr>
          <p:cNvSpPr txBox="1"/>
          <p:nvPr/>
        </p:nvSpPr>
        <p:spPr>
          <a:xfrm>
            <a:off x="3050458" y="1923218"/>
            <a:ext cx="6091084" cy="2677656"/>
          </a:xfrm>
          <a:prstGeom prst="rect">
            <a:avLst/>
          </a:prstGeom>
          <a:noFill/>
        </p:spPr>
        <p:txBody>
          <a:bodyPr wrap="square" rtlCol="0">
            <a:spAutoFit/>
          </a:bodyPr>
          <a:lstStyle/>
          <a:p>
            <a:endParaRPr lang="en-US" sz="2400" dirty="0">
              <a:solidFill>
                <a:schemeClr val="bg1"/>
              </a:solidFill>
            </a:endParaRPr>
          </a:p>
          <a:p>
            <a:r>
              <a:rPr lang="en-US" sz="2400" dirty="0">
                <a:solidFill>
                  <a:schemeClr val="bg1"/>
                </a:solidFill>
              </a:rPr>
              <a:t>How can Chinook leverage product affinity analysis to identify customer purchasing patterns, uncover relationships between different products, and optimize cross-selling and upselling strategies to boost sales and enhance customer satisfaction?</a:t>
            </a:r>
            <a:endParaRPr lang="en-IN" sz="2400" dirty="0">
              <a:solidFill>
                <a:schemeClr val="bg1"/>
              </a:solidFill>
            </a:endParaRPr>
          </a:p>
        </p:txBody>
      </p:sp>
    </p:spTree>
    <p:extLst>
      <p:ext uri="{BB962C8B-B14F-4D97-AF65-F5344CB8AC3E}">
        <p14:creationId xmlns:p14="http://schemas.microsoft.com/office/powerpoint/2010/main" xmlns="" val="117721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ntroduction to Affinity Analysis | What is Affinity Analysis | Where is Affinity  Analysis Used">
            <a:extLst>
              <a:ext uri="{FF2B5EF4-FFF2-40B4-BE49-F238E27FC236}">
                <a16:creationId xmlns:a16="http://schemas.microsoft.com/office/drawing/2014/main" xmlns="" id="{1E53AE82-81A4-13B9-375E-36CB02E218E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410829" y="984103"/>
            <a:ext cx="4465199" cy="4472258"/>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100668" y="488315"/>
            <a:ext cx="11540469" cy="1332000"/>
          </a:xfrm>
          <a:noFill/>
        </p:spPr>
        <p:txBody>
          <a:bodyPr lIns="0">
            <a:normAutofit/>
          </a:bodyPr>
          <a:lstStyle/>
          <a:p>
            <a:pPr algn="ctr"/>
            <a:r>
              <a:rPr lang="en-IN" sz="4800" dirty="0">
                <a:solidFill>
                  <a:schemeClr val="accent2">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t>Product Affinity Analysis</a:t>
            </a:r>
            <a:endParaRPr lang="en-US" sz="4800" dirty="0">
              <a:solidFill>
                <a:schemeClr val="accent2">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05948542-FCE1-3AE6-C6C9-17975609DF70}"/>
              </a:ext>
            </a:extLst>
          </p:cNvPr>
          <p:cNvSpPr>
            <a:spLocks noGrp="1"/>
          </p:cNvSpPr>
          <p:nvPr>
            <p:ph sz="half" idx="1"/>
          </p:nvPr>
        </p:nvSpPr>
        <p:spPr>
          <a:xfrm>
            <a:off x="100668" y="1965095"/>
            <a:ext cx="11685864" cy="3995650"/>
          </a:xfrm>
          <a:noFill/>
        </p:spPr>
        <p:txBody>
          <a:bodyPr vert="horz" lIns="0" tIns="45720" rIns="91440" bIns="45720" rtlCol="0" anchor="t">
            <a:noAutofit/>
          </a:bodyPr>
          <a:lstStyle/>
          <a:p>
            <a:pPr lvl="0">
              <a:lnSpc>
                <a:spcPct val="115000"/>
              </a:lnSpc>
              <a:spcAft>
                <a:spcPts val="800"/>
              </a:spcAft>
              <a:buSzPts val="1000"/>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Frequent Genre Pairings: The most commonly purchased genre combinations include: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Rock &amp; Metal (986 times)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Alternative &amp; Punk &amp; Rock (629 times)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Rock &amp; Alternative &amp; Punk (412 times)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Rock &amp; R&amp;B/Soul (231 times)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Blues &amp; Rock (180 times)</a:t>
            </a:r>
          </a:p>
          <a:p>
            <a:pPr marL="457200" lvl="1" indent="0">
              <a:lnSpc>
                <a:spcPct val="115000"/>
              </a:lnSpc>
              <a:buSzPts val="1000"/>
              <a:buNone/>
              <a:tabLst>
                <a:tab pos="914400" algn="l"/>
              </a:tabLst>
            </a:pPr>
            <a:r>
              <a:rPr lang="en-IN" sz="2000" b="1" kern="100" dirty="0">
                <a:latin typeface="Calibri" panose="020F0502020204030204" pitchFamily="34" charset="0"/>
                <a:cs typeface="Times New Roman" panose="02020603050405020304" pitchFamily="18" charset="0"/>
              </a:rPr>
              <a:t>Optimize In-Store or Online Displays: Based on genre affinity, organize physical or digital stores to promote albums from genres often purchased together. </a:t>
            </a:r>
          </a:p>
          <a:p>
            <a:pPr lvl="1"/>
            <a:endParaRPr lang="en-US" sz="2000" dirty="0"/>
          </a:p>
        </p:txBody>
      </p:sp>
    </p:spTree>
    <p:extLst>
      <p:ext uri="{BB962C8B-B14F-4D97-AF65-F5344CB8AC3E}">
        <p14:creationId xmlns:p14="http://schemas.microsoft.com/office/powerpoint/2010/main" xmlns="" val="118667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1">
            <a:extLst>
              <a:ext uri="{FF2B5EF4-FFF2-40B4-BE49-F238E27FC236}">
                <a16:creationId xmlns:a16="http://schemas.microsoft.com/office/drawing/2014/main" xmlns="" id="{9A3CABC4-EA17-5EEF-A949-CD48223A61E7}"/>
              </a:ext>
            </a:extLst>
          </p:cNvPr>
          <p:cNvSpPr/>
          <p:nvPr/>
        </p:nvSpPr>
        <p:spPr>
          <a:xfrm>
            <a:off x="2654710" y="1784555"/>
            <a:ext cx="7079225" cy="3185651"/>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xmlns="" id="{82CE9150-2E71-331E-4BB8-AE321BBCB7CF}"/>
              </a:ext>
            </a:extLst>
          </p:cNvPr>
          <p:cNvSpPr txBox="1"/>
          <p:nvPr/>
        </p:nvSpPr>
        <p:spPr>
          <a:xfrm>
            <a:off x="3050458" y="1923218"/>
            <a:ext cx="6091084" cy="2308324"/>
          </a:xfrm>
          <a:prstGeom prst="rect">
            <a:avLst/>
          </a:prstGeom>
          <a:noFill/>
        </p:spPr>
        <p:txBody>
          <a:bodyPr wrap="square" rtlCol="0">
            <a:spAutoFit/>
          </a:bodyPr>
          <a:lstStyle/>
          <a:p>
            <a:r>
              <a:rPr lang="en-US" sz="2400" dirty="0">
                <a:solidFill>
                  <a:schemeClr val="bg1"/>
                </a:solidFill>
              </a:rPr>
              <a:t>How can Chinook accurately calculate and analyze the Customer Lifetime Value (CLV) to identify high-value customers, optimize marketing spend, and implement strategies that maximize customer retention and long-term profitability?</a:t>
            </a:r>
            <a:endParaRPr lang="en-IN" sz="2400" dirty="0">
              <a:solidFill>
                <a:schemeClr val="bg1"/>
              </a:solidFill>
            </a:endParaRPr>
          </a:p>
        </p:txBody>
      </p:sp>
    </p:spTree>
    <p:extLst>
      <p:ext uri="{BB962C8B-B14F-4D97-AF65-F5344CB8AC3E}">
        <p14:creationId xmlns:p14="http://schemas.microsoft.com/office/powerpoint/2010/main" xmlns="" val="4215051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FC59F6-9B22-C211-4B4C-A2FD4B914C46}"/>
              </a:ext>
            </a:extLst>
          </p:cNvPr>
          <p:cNvSpPr>
            <a:spLocks noGrp="1"/>
          </p:cNvSpPr>
          <p:nvPr>
            <p:ph type="title"/>
          </p:nvPr>
        </p:nvSpPr>
        <p:spPr>
          <a:xfrm>
            <a:off x="550863" y="265471"/>
            <a:ext cx="11090275" cy="958645"/>
          </a:xfrm>
          <a:noFill/>
        </p:spPr>
        <p:txBody>
          <a:bodyPr anchor="t"/>
          <a:lstStyle/>
          <a:p>
            <a:pPr algn="ctr"/>
            <a:r>
              <a:rPr lang="en-US" sz="4800" dirty="0">
                <a:solidFill>
                  <a:schemeClr val="accent2">
                    <a:lumMod val="60000"/>
                    <a:lumOff val="40000"/>
                  </a:schemeClr>
                </a:solidFill>
                <a:latin typeface="Arial" panose="020B0604020202020204" pitchFamily="34" charset="0"/>
                <a:cs typeface="Arial" panose="020B0604020202020204" pitchFamily="34" charset="0"/>
              </a:rPr>
              <a:t>Customer Lifetime Value Analysis</a:t>
            </a:r>
          </a:p>
        </p:txBody>
      </p:sp>
      <p:sp>
        <p:nvSpPr>
          <p:cNvPr id="4" name="Content Placeholder 3">
            <a:extLst>
              <a:ext uri="{FF2B5EF4-FFF2-40B4-BE49-F238E27FC236}">
                <a16:creationId xmlns:a16="http://schemas.microsoft.com/office/drawing/2014/main" xmlns="" id="{223471C2-423C-AE28-A355-F8CDE1C47D1F}"/>
              </a:ext>
            </a:extLst>
          </p:cNvPr>
          <p:cNvSpPr>
            <a:spLocks noGrp="1"/>
          </p:cNvSpPr>
          <p:nvPr>
            <p:ph sz="half" idx="1"/>
          </p:nvPr>
        </p:nvSpPr>
        <p:spPr>
          <a:xfrm>
            <a:off x="1" y="1224116"/>
            <a:ext cx="12192000" cy="4011561"/>
          </a:xfrm>
        </p:spPr>
        <p:txBody>
          <a:bodyPr>
            <a:normAutofit fontScale="85000" lnSpcReduction="10000"/>
          </a:bodyPr>
          <a:lstStyle/>
          <a:p>
            <a:pPr marL="742950" lvl="1" indent="-285750">
              <a:lnSpc>
                <a:spcPct val="115000"/>
              </a:lnSpc>
              <a:spcAft>
                <a:spcPts val="800"/>
              </a:spcAft>
              <a:buSzPts val="1000"/>
              <a:buFont typeface="Courier New" panose="02070309020205020404" pitchFamily="49" charset="0"/>
              <a:buChar char="o"/>
              <a:tabLst>
                <a:tab pos="9144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USA has the highest concentration of customers with high LTV values, with notable customers like Dan Miller (31.05), Frank Harris (33.08), Frank Ralston (33.22), and Michelle Brooks (31.38) contributing significantly to the total revenue.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Canada follows closely behind, with customers like François Tremblay (35.92) and Emma Jones (31.39) showcasing high LTV.</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Other countries with notable LTV figures include France (e.g., Camille Bernard (27.85), Dominique Lefebvre (30.69)) and Brazil (e.g., Alexandre Rocha (18.47), Eduardo Martins (17.03)).</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Some countries have lower LTV values, such as Argentina (e.g., Diego Gutiérrez with 17.53), Denmark (e.g., Kara Nielsen with 11.19), and Netherlands (e.g., Johannes Van der Berg with 18.74). These countries might have customers who either:</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15000"/>
              </a:lnSpc>
              <a:spcAft>
                <a:spcPts val="800"/>
              </a:spcAft>
              <a:buSzPts val="1000"/>
              <a:buFont typeface="Wingdings" panose="05000000000000000000" pitchFamily="2" charset="2"/>
              <a:buChar char=""/>
              <a:tabLst>
                <a:tab pos="13716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Churned early, or</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15000"/>
              </a:lnSpc>
              <a:spcAft>
                <a:spcPts val="800"/>
              </a:spcAft>
              <a:buSzPts val="1000"/>
              <a:buFont typeface="Wingdings" panose="05000000000000000000" pitchFamily="2" charset="2"/>
              <a:buChar char=""/>
              <a:tabLst>
                <a:tab pos="13716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Do not engage as frequently.</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7170" name="Picture 2" descr="Customer Lifetime Value: What Is It And How It Impacts Your Business -  Winback">
            <a:extLst>
              <a:ext uri="{FF2B5EF4-FFF2-40B4-BE49-F238E27FC236}">
                <a16:creationId xmlns:a16="http://schemas.microsoft.com/office/drawing/2014/main" xmlns="" id="{D1C2A4B4-DBDD-1FB8-80DC-A7B8557DF381}"/>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97859" y="5058697"/>
            <a:ext cx="9365224" cy="176275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49465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BAC361-0D7A-DC05-86B5-6DD77D322F5B}"/>
              </a:ext>
            </a:extLst>
          </p:cNvPr>
          <p:cNvSpPr>
            <a:spLocks noGrp="1"/>
          </p:cNvSpPr>
          <p:nvPr>
            <p:ph type="title"/>
          </p:nvPr>
        </p:nvSpPr>
        <p:spPr>
          <a:xfrm>
            <a:off x="207265" y="280220"/>
            <a:ext cx="11777470" cy="707924"/>
          </a:xfrm>
          <a:noFill/>
        </p:spPr>
        <p:txBody>
          <a:bodyPr anchor="b">
            <a:normAutofit/>
          </a:bodyPr>
          <a:lstStyle/>
          <a:p>
            <a:pPr algn="ctr"/>
            <a:r>
              <a:rPr lang="en-US" sz="4800" dirty="0">
                <a:solidFill>
                  <a:schemeClr val="accent2">
                    <a:lumMod val="60000"/>
                    <a:lumOff val="40000"/>
                  </a:schemeClr>
                </a:solidFill>
                <a:latin typeface="Arial" panose="020B0604020202020204" pitchFamily="34" charset="0"/>
                <a:cs typeface="Arial" panose="020B0604020202020204" pitchFamily="34" charset="0"/>
              </a:rPr>
              <a:t>Recommendations</a:t>
            </a:r>
          </a:p>
        </p:txBody>
      </p:sp>
      <p:sp>
        <p:nvSpPr>
          <p:cNvPr id="6" name="TextBox 5">
            <a:extLst>
              <a:ext uri="{FF2B5EF4-FFF2-40B4-BE49-F238E27FC236}">
                <a16:creationId xmlns:a16="http://schemas.microsoft.com/office/drawing/2014/main" xmlns="" id="{0C3D2CC2-C65C-DE98-864B-8E0597A7CC81}"/>
              </a:ext>
            </a:extLst>
          </p:cNvPr>
          <p:cNvSpPr txBox="1"/>
          <p:nvPr/>
        </p:nvSpPr>
        <p:spPr>
          <a:xfrm>
            <a:off x="0" y="1283111"/>
            <a:ext cx="12192000" cy="6145272"/>
          </a:xfrm>
          <a:prstGeom prst="rect">
            <a:avLst/>
          </a:prstGeom>
          <a:noFill/>
        </p:spPr>
        <p:txBody>
          <a:bodyPr wrap="square" rtlCol="0">
            <a:spAutoFit/>
          </a:bodyPr>
          <a:lstStyle/>
          <a:p>
            <a:pPr marL="342900" lvl="0" indent="-342900">
              <a:lnSpc>
                <a:spcPct val="115000"/>
              </a:lnSpc>
              <a:spcAft>
                <a:spcPts val="800"/>
              </a:spcAft>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             High-Value Areas (USA, Canada, France):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Exclusive Products and Premium Pricing: Consider offering exclusive or premium products to customers in these high-LTV countries.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Loyalty and Retention Programs: For customers with consistently high LTV, create personalized loyalty programs that reward long-term engagement and high-frequency purchases.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Targeted Marketing Campaigns: Given the high potential of customers in these regions, implement targeted marketing efforts that highlight the value and benefits of being a loyal customer.</a:t>
            </a:r>
          </a:p>
          <a:p>
            <a:pPr marL="742950" lvl="1" indent="-285750">
              <a:lnSpc>
                <a:spcPct val="115000"/>
              </a:lnSpc>
              <a:spcAft>
                <a:spcPts val="800"/>
              </a:spcAft>
              <a:buSzPts val="1000"/>
              <a:buFont typeface="Courier New" panose="02070309020205020404" pitchFamily="49" charset="0"/>
              <a:buChar char="o"/>
              <a:tabLst>
                <a:tab pos="9144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Churn Analysis and Retention Strategies: Deep dive into churn reasons in these areas. Is it due to customer dissatisfaction, high competition, or a lack of personalized offers?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Customer Feedback: Gather feedback via satisfaction surveys or direct outreach to understand the barriers to purchase and develop retention strategies.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Discounts or Offers: Implement discounts, bundled offers, or better customer service to incentivize customers in these regions to return.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547630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300735-2AEF-6F23-C588-21F51288BFAD}"/>
              </a:ext>
            </a:extLst>
          </p:cNvPr>
          <p:cNvSpPr>
            <a:spLocks noGrp="1"/>
          </p:cNvSpPr>
          <p:nvPr>
            <p:ph type="ctrTitle"/>
          </p:nvPr>
        </p:nvSpPr>
        <p:spPr>
          <a:xfrm>
            <a:off x="1" y="389841"/>
            <a:ext cx="11641136" cy="834276"/>
          </a:xfrm>
        </p:spPr>
        <p:txBody>
          <a:bodyPr>
            <a:normAutofit/>
          </a:bodyPr>
          <a:lstStyle/>
          <a:p>
            <a:pPr algn="ctr"/>
            <a:r>
              <a:rPr lang="en-US" sz="4800" dirty="0">
                <a:solidFill>
                  <a:schemeClr val="accent2">
                    <a:lumMod val="60000"/>
                    <a:lumOff val="40000"/>
                  </a:schemeClr>
                </a:solidFill>
                <a:latin typeface="Arial" panose="020B0604020202020204" pitchFamily="34" charset="0"/>
                <a:cs typeface="Arial" panose="020B0604020202020204" pitchFamily="34" charset="0"/>
              </a:rPr>
              <a:t>Conclusion</a:t>
            </a:r>
            <a:endParaRPr lang="en-IN" sz="4800" dirty="0">
              <a:solidFill>
                <a:schemeClr val="accent2">
                  <a:lumMod val="60000"/>
                  <a:lumOff val="40000"/>
                </a:schemeClr>
              </a:solidFill>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xmlns="" id="{1C160EAF-CF16-87ED-6D29-B7A551A5ECA5}"/>
              </a:ext>
            </a:extLst>
          </p:cNvPr>
          <p:cNvSpPr>
            <a:spLocks noGrp="1" noChangeArrowheads="1"/>
          </p:cNvSpPr>
          <p:nvPr>
            <p:ph type="subTitle" idx="1"/>
          </p:nvPr>
        </p:nvSpPr>
        <p:spPr bwMode="auto">
          <a:xfrm>
            <a:off x="-49012" y="1767357"/>
            <a:ext cx="12113193" cy="4401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1.Enhance Customer Loyalty:</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Introduce loyalty programs and personalized marketing campaigns.</a:t>
            </a:r>
          </a:p>
          <a:p>
            <a:pPr marL="0" marR="0" lvl="0" indent="0"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2.Focus on High-Value Customers:</a:t>
            </a:r>
          </a:p>
          <a:p>
            <a:pPr marL="0" marR="0" lvl="0" indent="0"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Offer exclusive benefits to reward and retain long-term customers.</a:t>
            </a:r>
          </a:p>
          <a:p>
            <a:pPr marL="0" marR="0" lvl="0" indent="0"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3.Improve Data Accuracy:</a:t>
            </a:r>
          </a:p>
          <a:p>
            <a:pPr marL="0" marR="0" lvl="0" indent="0"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Maintain high-quality data to ensure reliable analysis and decision-making.</a:t>
            </a:r>
          </a:p>
          <a:p>
            <a:pPr marL="0" marR="0" lvl="0" indent="0"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4.Implement Targeted Campaigns:</a:t>
            </a:r>
          </a:p>
          <a:p>
            <a:pPr marL="0" marR="0" lvl="0" indent="0" defTabSz="914400" rtl="0" eaLnBrk="0" fontAlgn="base" latinLnBrk="0" hangingPunct="0">
              <a:lnSpc>
                <a:spcPct val="100000"/>
              </a:lnSpc>
              <a:spcBef>
                <a:spcPct val="0"/>
              </a:spcBef>
              <a:spcAft>
                <a:spcPct val="0"/>
              </a:spcAft>
              <a:buClrTx/>
              <a:buSzTx/>
              <a:tabLst/>
            </a:pPr>
            <a:r>
              <a:rPr lang="en-US" altLang="en-US" sz="2000"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Design region-specific marketing strategies to address diverse customer needs.</a:t>
            </a:r>
          </a:p>
          <a:p>
            <a:pPr marL="0" marR="0" lvl="0" indent="0"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5.Expand Customer Insights:</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defTabSz="914400" rtl="0" eaLnBrk="0" fontAlgn="base" latinLnBrk="0" hangingPunct="0">
              <a:lnSpc>
                <a:spcPct val="100000"/>
              </a:lnSpc>
              <a:spcBef>
                <a:spcPct val="0"/>
              </a:spcBef>
              <a:spcAft>
                <a:spcPct val="0"/>
              </a:spcAft>
              <a:buClrTx/>
              <a:buSzTx/>
              <a:tabLst/>
            </a:pPr>
            <a:r>
              <a:rPr lang="en-US" altLang="en-US" sz="2000"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Collect demographic data to enable more precise audience targeting. </a:t>
            </a:r>
          </a:p>
        </p:txBody>
      </p:sp>
    </p:spTree>
    <p:extLst>
      <p:ext uri="{BB962C8B-B14F-4D97-AF65-F5344CB8AC3E}">
        <p14:creationId xmlns:p14="http://schemas.microsoft.com/office/powerpoint/2010/main" xmlns="" val="4257475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4ABE40-AA00-F366-A36A-B3F1AADBF025}"/>
              </a:ext>
            </a:extLst>
          </p:cNvPr>
          <p:cNvSpPr>
            <a:spLocks noGrp="1"/>
          </p:cNvSpPr>
          <p:nvPr>
            <p:ph type="ctrTitle"/>
          </p:nvPr>
        </p:nvSpPr>
        <p:spPr>
          <a:xfrm>
            <a:off x="231135" y="621902"/>
            <a:ext cx="5641158" cy="757084"/>
          </a:xfrm>
          <a:noFill/>
        </p:spPr>
        <p:txBody>
          <a:bodyPr>
            <a:noAutofit/>
          </a:bodyPr>
          <a:lstStyle/>
          <a:p>
            <a:pPr algn="ctr"/>
            <a:r>
              <a:rPr lang="en-US" dirty="0">
                <a:solidFill>
                  <a:schemeClr val="accent2">
                    <a:lumMod val="60000"/>
                    <a:lumOff val="40000"/>
                  </a:schemeClr>
                </a:solidFill>
                <a:latin typeface="Arial" panose="020B0604020202020204" pitchFamily="34" charset="0"/>
                <a:cs typeface="Arial" panose="020B0604020202020204" pitchFamily="34" charset="0"/>
              </a:rPr>
              <a:t>About Chinook</a:t>
            </a:r>
          </a:p>
        </p:txBody>
      </p:sp>
      <p:sp>
        <p:nvSpPr>
          <p:cNvPr id="3" name="Subtitle 2">
            <a:extLst>
              <a:ext uri="{FF2B5EF4-FFF2-40B4-BE49-F238E27FC236}">
                <a16:creationId xmlns:a16="http://schemas.microsoft.com/office/drawing/2014/main" xmlns="" id="{72446868-83F0-CEEF-5E60-6D55C93B523F}"/>
              </a:ext>
            </a:extLst>
          </p:cNvPr>
          <p:cNvSpPr>
            <a:spLocks noGrp="1"/>
          </p:cNvSpPr>
          <p:nvPr>
            <p:ph type="subTitle" idx="1"/>
          </p:nvPr>
        </p:nvSpPr>
        <p:spPr>
          <a:xfrm>
            <a:off x="231135" y="2256503"/>
            <a:ext cx="5446914" cy="3601053"/>
          </a:xfrm>
          <a:noFill/>
        </p:spPr>
        <p:txBody>
          <a:bodyPr/>
          <a:lstStyle/>
          <a:p>
            <a:pPr algn="ctr"/>
            <a:r>
              <a:rPr lang="en-US" dirty="0"/>
              <a:t>Chinook, a leading brand in the physical music record industry, provides entertainment to audiences worldwide. With an extensive network of international service points, Chinook offers a diverse range of music genres to cater to global tastes.</a:t>
            </a:r>
          </a:p>
          <a:p>
            <a:endParaRPr lang="en-US" dirty="0"/>
          </a:p>
        </p:txBody>
      </p:sp>
      <p:pic>
        <p:nvPicPr>
          <p:cNvPr id="7" name="Picture Placeholder 17" descr="A person drawing on a white board">
            <a:extLst>
              <a:ext uri="{FF2B5EF4-FFF2-40B4-BE49-F238E27FC236}">
                <a16:creationId xmlns:a16="http://schemas.microsoft.com/office/drawing/2014/main" xmlns="" id="{58104626-8F66-9575-5E49-2907EACF11C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xmlns="" val="0"/>
              </a:ext>
            </a:extLst>
          </a:blip>
          <a:srcRect/>
          <a:stretch/>
        </p:blipFill>
        <p:spPr>
          <a:solidFill>
            <a:schemeClr val="accent5"/>
          </a:solidFill>
        </p:spPr>
      </p:pic>
    </p:spTree>
    <p:extLst>
      <p:ext uri="{BB962C8B-B14F-4D97-AF65-F5344CB8AC3E}">
        <p14:creationId xmlns:p14="http://schemas.microsoft.com/office/powerpoint/2010/main" xmlns="" val="138859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72343A-9CB0-F2AD-EF62-5DEE3E97F956}"/>
              </a:ext>
            </a:extLst>
          </p:cNvPr>
          <p:cNvSpPr>
            <a:spLocks noGrp="1"/>
          </p:cNvSpPr>
          <p:nvPr>
            <p:ph type="title"/>
          </p:nvPr>
        </p:nvSpPr>
        <p:spPr>
          <a:xfrm>
            <a:off x="550862" y="498474"/>
            <a:ext cx="11311171" cy="1450217"/>
          </a:xfrm>
        </p:spPr>
        <p:txBody>
          <a:bodyPr/>
          <a:lstStyle/>
          <a:p>
            <a:pPr algn="ctr"/>
            <a:r>
              <a:rPr lang="en-US" dirty="0">
                <a:solidFill>
                  <a:schemeClr val="accent2">
                    <a:lumMod val="60000"/>
                    <a:lumOff val="40000"/>
                  </a:schemeClr>
                </a:solidFill>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a16="http://schemas.microsoft.com/office/drawing/2014/main" xmlns="" id="{1C6744DD-5BC8-42C8-4313-13CE95ED575B}"/>
              </a:ext>
            </a:extLst>
          </p:cNvPr>
          <p:cNvSpPr>
            <a:spLocks noGrp="1"/>
          </p:cNvSpPr>
          <p:nvPr>
            <p:ph idx="1"/>
          </p:nvPr>
        </p:nvSpPr>
        <p:spPr>
          <a:xfrm>
            <a:off x="0" y="2103039"/>
            <a:ext cx="12191999" cy="3979625"/>
          </a:xfrm>
        </p:spPr>
        <p:txBody>
          <a:bodyPr/>
          <a:lstStyle/>
          <a:p>
            <a:r>
              <a:rPr lang="en-US" sz="2400" b="0" i="1" dirty="0">
                <a:solidFill>
                  <a:schemeClr val="accent5">
                    <a:lumMod val="20000"/>
                    <a:lumOff val="80000"/>
                  </a:schemeClr>
                </a:solidFill>
              </a:rPr>
              <a:t>Challenge:</a:t>
            </a:r>
            <a:r>
              <a:rPr lang="en-US" sz="2400" b="0" dirty="0">
                <a:solidFill>
                  <a:schemeClr val="accent5">
                    <a:lumMod val="20000"/>
                    <a:lumOff val="80000"/>
                  </a:schemeClr>
                </a:solidFill>
              </a:rPr>
              <a:t> How can Chinook, a top brand in physical music records, optimize its global service network to effectively deliver diverse music genres and stay ahead in the competitive entertainment industry?</a:t>
            </a:r>
          </a:p>
          <a:p>
            <a:endParaRPr lang="en-US" dirty="0"/>
          </a:p>
        </p:txBody>
      </p:sp>
    </p:spTree>
    <p:extLst>
      <p:ext uri="{BB962C8B-B14F-4D97-AF65-F5344CB8AC3E}">
        <p14:creationId xmlns:p14="http://schemas.microsoft.com/office/powerpoint/2010/main" xmlns="" val="652841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xmlns=""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xmlns="" val="0"/>
              </a:ext>
            </a:extLst>
          </a:blip>
          <a:srcRect/>
          <a:stretch/>
        </p:blipFill>
        <p:spPr>
          <a:xfrm>
            <a:off x="0" y="0"/>
            <a:ext cx="12192000" cy="6858000"/>
          </a:xfrm>
        </p:spPr>
      </p:pic>
      <p:pic>
        <p:nvPicPr>
          <p:cNvPr id="4" name="Google Shape;83;p16">
            <a:extLst>
              <a:ext uri="{FF2B5EF4-FFF2-40B4-BE49-F238E27FC236}">
                <a16:creationId xmlns:a16="http://schemas.microsoft.com/office/drawing/2014/main" xmlns="" id="{F49F572D-9F5D-6918-F110-3191DE995F93}"/>
              </a:ext>
            </a:extLst>
          </p:cNvPr>
          <p:cNvPicPr preferRelativeResize="0"/>
          <p:nvPr/>
        </p:nvPicPr>
        <p:blipFill rotWithShape="1">
          <a:blip r:embed="rId4">
            <a:alphaModFix/>
          </a:blip>
          <a:srcRect r="3034"/>
          <a:stretch/>
        </p:blipFill>
        <p:spPr>
          <a:xfrm>
            <a:off x="5412626" y="0"/>
            <a:ext cx="6779374" cy="6858000"/>
          </a:xfrm>
          <a:prstGeom prst="rect">
            <a:avLst/>
          </a:prstGeom>
          <a:noFill/>
          <a:ln>
            <a:noFill/>
          </a:ln>
        </p:spPr>
      </p:pic>
      <p:sp>
        <p:nvSpPr>
          <p:cNvPr id="10" name="TextBox 9">
            <a:extLst>
              <a:ext uri="{FF2B5EF4-FFF2-40B4-BE49-F238E27FC236}">
                <a16:creationId xmlns:a16="http://schemas.microsoft.com/office/drawing/2014/main" xmlns="" id="{93AB84A3-A3A2-0982-32DE-0BA4C95756FE}"/>
              </a:ext>
            </a:extLst>
          </p:cNvPr>
          <p:cNvSpPr txBox="1"/>
          <p:nvPr/>
        </p:nvSpPr>
        <p:spPr>
          <a:xfrm>
            <a:off x="0" y="1420933"/>
            <a:ext cx="5412625" cy="464742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dataset consists of 11 tables that capture the historical performance of the Chinook Music Store.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It includes: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251 albums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130 artists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25 genres</a:t>
            </a:r>
            <a:r>
              <a:rPr kumimoji="0" lang="en-US" altLang="en-US" sz="2000" b="0" i="0" u="none" strike="noStrike" cap="none" normalizeH="0" baseline="0" dirty="0">
                <a:ln>
                  <a:noFill/>
                </a:ln>
                <a:solidFill>
                  <a:schemeClr val="tx1"/>
                </a:solidFill>
                <a:effectLst/>
                <a:latin typeface="Arial" panose="020B0604020202020204" pitchFamily="34" charset="0"/>
              </a:rPr>
              <a:t>, and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59 customers</a:t>
            </a:r>
            <a:r>
              <a:rPr kumimoji="0" lang="en-US" altLang="en-US" sz="2000" b="0" i="0" u="none" strike="noStrike" cap="none" normalizeH="0" baseline="0" dirty="0">
                <a:ln>
                  <a:noFill/>
                </a:ln>
                <a:solidFill>
                  <a:schemeClr val="tx1"/>
                </a:solidFill>
                <a:effectLst/>
                <a:latin typeface="Arial" panose="020B0604020202020204" pitchFamily="34" charset="0"/>
              </a:rPr>
              <a:t> from </a:t>
            </a:r>
            <a:r>
              <a:rPr kumimoji="0" lang="en-US" altLang="en-US" sz="2000" b="1" i="0" u="none" strike="noStrike" cap="none" normalizeH="0" baseline="0" dirty="0">
                <a:ln>
                  <a:noFill/>
                </a:ln>
                <a:solidFill>
                  <a:schemeClr val="tx1"/>
                </a:solidFill>
                <a:effectLst/>
                <a:latin typeface="Arial" panose="020B0604020202020204" pitchFamily="34" charset="0"/>
              </a:rPr>
              <a:t>24 countries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a:t>
            </a:r>
            <a:r>
              <a:rPr kumimoji="0" lang="en-US" altLang="en-US" sz="2000" b="1" i="0" u="none" strike="noStrike" cap="none" normalizeH="0" baseline="0" dirty="0">
                <a:ln>
                  <a:noFill/>
                </a:ln>
                <a:solidFill>
                  <a:schemeClr val="tx1"/>
                </a:solidFill>
                <a:effectLst/>
                <a:latin typeface="Arial" panose="020B0604020202020204" pitchFamily="34" charset="0"/>
              </a:rPr>
              <a:t>Invoices table</a:t>
            </a:r>
            <a:r>
              <a:rPr kumimoji="0" lang="en-US" altLang="en-US" sz="2000" b="0" i="0" u="none" strike="noStrike" cap="none" normalizeH="0" baseline="0" dirty="0">
                <a:ln>
                  <a:noFill/>
                </a:ln>
                <a:solidFill>
                  <a:schemeClr val="tx1"/>
                </a:solidFill>
                <a:effectLst/>
                <a:latin typeface="Arial" panose="020B0604020202020204" pitchFamily="34" charset="0"/>
              </a:rPr>
              <a:t> contains detailed transaction data for each customer.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a:t>
            </a:r>
            <a:r>
              <a:rPr kumimoji="0" lang="en-US" altLang="en-US" sz="2000" b="1" i="0" u="none" strike="noStrike" cap="none" normalizeH="0" baseline="0" dirty="0">
                <a:ln>
                  <a:noFill/>
                </a:ln>
                <a:solidFill>
                  <a:schemeClr val="tx1"/>
                </a:solidFill>
                <a:effectLst/>
                <a:latin typeface="Arial" panose="020B0604020202020204" pitchFamily="34" charset="0"/>
              </a:rPr>
              <a:t>Customers table</a:t>
            </a:r>
            <a:r>
              <a:rPr kumimoji="0" lang="en-US" altLang="en-US" sz="2000" b="0" i="0" u="none" strike="noStrike" cap="none" normalizeH="0" baseline="0" dirty="0">
                <a:ln>
                  <a:noFill/>
                </a:ln>
                <a:solidFill>
                  <a:schemeClr val="tx1"/>
                </a:solidFill>
                <a:effectLst/>
                <a:latin typeface="Arial" panose="020B0604020202020204" pitchFamily="34" charset="0"/>
              </a:rPr>
              <a:t> provides information about Chinook's customer base and demographics. </a:t>
            </a:r>
          </a:p>
          <a:p>
            <a:endParaRPr lang="en-IN" dirty="0"/>
          </a:p>
        </p:txBody>
      </p:sp>
      <p:sp>
        <p:nvSpPr>
          <p:cNvPr id="11" name="TextBox 10">
            <a:extLst>
              <a:ext uri="{FF2B5EF4-FFF2-40B4-BE49-F238E27FC236}">
                <a16:creationId xmlns:a16="http://schemas.microsoft.com/office/drawing/2014/main" xmlns="" id="{981469B8-A215-8BA3-B8C1-54D6BA1885CD}"/>
              </a:ext>
            </a:extLst>
          </p:cNvPr>
          <p:cNvSpPr txBox="1"/>
          <p:nvPr/>
        </p:nvSpPr>
        <p:spPr>
          <a:xfrm>
            <a:off x="1" y="294968"/>
            <a:ext cx="5343786" cy="830997"/>
          </a:xfrm>
          <a:prstGeom prst="rect">
            <a:avLst/>
          </a:prstGeom>
          <a:noFill/>
        </p:spPr>
        <p:txBody>
          <a:bodyPr wrap="square" rtlCol="0">
            <a:spAutoFit/>
          </a:bodyPr>
          <a:lstStyle/>
          <a:p>
            <a:pPr algn="ctr"/>
            <a:r>
              <a:rPr lang="en-US" sz="4800" dirty="0">
                <a:solidFill>
                  <a:schemeClr val="accent2">
                    <a:lumMod val="60000"/>
                    <a:lumOff val="40000"/>
                  </a:schemeClr>
                </a:solidFill>
                <a:latin typeface="Arial" panose="020B0604020202020204" pitchFamily="34" charset="0"/>
                <a:cs typeface="Arial" panose="020B0604020202020204" pitchFamily="34" charset="0"/>
              </a:rPr>
              <a:t>About Dataset</a:t>
            </a:r>
            <a:endParaRPr lang="en-IN" sz="4800" dirty="0">
              <a:solidFill>
                <a:schemeClr val="accent2">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855514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Oval 1">
            <a:extLst>
              <a:ext uri="{FF2B5EF4-FFF2-40B4-BE49-F238E27FC236}">
                <a16:creationId xmlns:a16="http://schemas.microsoft.com/office/drawing/2014/main" xmlns="" id="{6E2F0E82-C49B-4921-9C7D-7A640E4CE8BF}"/>
              </a:ext>
            </a:extLst>
          </p:cNvPr>
          <p:cNvSpPr/>
          <p:nvPr/>
        </p:nvSpPr>
        <p:spPr>
          <a:xfrm>
            <a:off x="2654710" y="1312606"/>
            <a:ext cx="7020232" cy="4232788"/>
          </a:xfrm>
          <a:prstGeom prst="wedgeEllipse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xmlns="" id="{55C6E510-2221-0ED1-A999-181EFBB4619E}"/>
              </a:ext>
            </a:extLst>
          </p:cNvPr>
          <p:cNvSpPr txBox="1"/>
          <p:nvPr/>
        </p:nvSpPr>
        <p:spPr>
          <a:xfrm>
            <a:off x="3419167" y="2274838"/>
            <a:ext cx="5353665" cy="2308324"/>
          </a:xfrm>
          <a:prstGeom prst="rect">
            <a:avLst/>
          </a:prstGeom>
          <a:noFill/>
        </p:spPr>
        <p:txBody>
          <a:bodyPr wrap="square" rtlCol="0">
            <a:spAutoFit/>
          </a:bodyPr>
          <a:lstStyle/>
          <a:p>
            <a:pPr algn="ctr"/>
            <a:r>
              <a:rPr lang="en-US" sz="2400" dirty="0">
                <a:solidFill>
                  <a:schemeClr val="bg1"/>
                </a:solidFill>
              </a:rPr>
              <a:t>How do demographic factors such as age, gender, location, and purchasing behavior influence sales performance, and how can this data be leveraged to optimize marketing strategies and inventory decisions?</a:t>
            </a:r>
            <a:endParaRPr lang="en-IN" sz="2400" dirty="0">
              <a:solidFill>
                <a:schemeClr val="bg1"/>
              </a:solidFill>
            </a:endParaRPr>
          </a:p>
        </p:txBody>
      </p:sp>
    </p:spTree>
    <p:extLst>
      <p:ext uri="{BB962C8B-B14F-4D97-AF65-F5344CB8AC3E}">
        <p14:creationId xmlns:p14="http://schemas.microsoft.com/office/powerpoint/2010/main" xmlns="" val="619021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476CC09F-7383-3A4C-555C-35DA0BB4B76E}"/>
              </a:ext>
            </a:extLst>
          </p:cNvPr>
          <p:cNvSpPr>
            <a:spLocks noGrp="1"/>
          </p:cNvSpPr>
          <p:nvPr>
            <p:ph type="title"/>
          </p:nvPr>
        </p:nvSpPr>
        <p:spPr>
          <a:xfrm>
            <a:off x="67112" y="508635"/>
            <a:ext cx="12054979" cy="1332000"/>
          </a:xfrm>
        </p:spPr>
        <p:txBody>
          <a:bodyPr>
            <a:normAutofit/>
          </a:bodyPr>
          <a:lstStyle/>
          <a:p>
            <a:pPr algn="ctr"/>
            <a:r>
              <a:rPr lang="en-US" sz="4800" dirty="0">
                <a:solidFill>
                  <a:schemeClr val="accent2">
                    <a:lumMod val="60000"/>
                    <a:lumOff val="40000"/>
                  </a:schemeClr>
                </a:solidFill>
                <a:latin typeface="Arial" panose="020B0604020202020204" pitchFamily="34" charset="0"/>
                <a:cs typeface="Arial" panose="020B0604020202020204" pitchFamily="34" charset="0"/>
              </a:rPr>
              <a:t>Demographic Analysis</a:t>
            </a:r>
          </a:p>
        </p:txBody>
      </p:sp>
      <p:graphicFrame>
        <p:nvGraphicFramePr>
          <p:cNvPr id="10" name="Chart 9">
            <a:extLst>
              <a:ext uri="{FF2B5EF4-FFF2-40B4-BE49-F238E27FC236}">
                <a16:creationId xmlns:a16="http://schemas.microsoft.com/office/drawing/2014/main" xmlns="" id="{58BCC850-F388-B56E-62B6-E140B9ABF2EB}"/>
              </a:ext>
            </a:extLst>
          </p:cNvPr>
          <p:cNvGraphicFramePr/>
          <p:nvPr>
            <p:extLst>
              <p:ext uri="{D42A27DB-BD31-4B8C-83A1-F6EECF244321}">
                <p14:modId xmlns:p14="http://schemas.microsoft.com/office/powerpoint/2010/main" xmlns="" val="632718221"/>
              </p:ext>
            </p:extLst>
          </p:nvPr>
        </p:nvGraphicFramePr>
        <p:xfrm>
          <a:off x="277915" y="1909787"/>
          <a:ext cx="5299926" cy="4579502"/>
        </p:xfrm>
        <a:graphic>
          <a:graphicData uri="http://schemas.openxmlformats.org/drawingml/2006/chart">
            <c:chart xmlns:c="http://schemas.openxmlformats.org/drawingml/2006/chart" xmlns:r="http://schemas.openxmlformats.org/officeDocument/2006/relationships" r:id="rId3"/>
          </a:graphicData>
        </a:graphic>
      </p:graphicFrame>
      <p:sp>
        <p:nvSpPr>
          <p:cNvPr id="11" name="Rectangle 1">
            <a:extLst>
              <a:ext uri="{FF2B5EF4-FFF2-40B4-BE49-F238E27FC236}">
                <a16:creationId xmlns:a16="http://schemas.microsoft.com/office/drawing/2014/main" xmlns="" id="{7568F874-FDEC-D3C9-FFD8-B4F07EDF8C7E}"/>
              </a:ext>
            </a:extLst>
          </p:cNvPr>
          <p:cNvSpPr>
            <a:spLocks noGrp="1" noChangeArrowheads="1"/>
          </p:cNvSpPr>
          <p:nvPr>
            <p:ph sz="half" idx="13"/>
          </p:nvPr>
        </p:nvSpPr>
        <p:spPr bwMode="auto">
          <a:xfrm>
            <a:off x="5577841" y="1909787"/>
            <a:ext cx="6614159" cy="43704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North America: Primary Market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Canada and the USA represent the largest segment of Chinook's customer 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High market penetration and strong performance in this region.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Europe &amp; South America: Developing Markets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Expanding customer presence in key regions such as Brazil, France, Germany, and the UK.</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Global Reach: Opportunities for Growth</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Individual customers span across various countries worldwide.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Significant potential for expansion, with a focus on addressing diverse market demands.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33018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1">
            <a:extLst>
              <a:ext uri="{FF2B5EF4-FFF2-40B4-BE49-F238E27FC236}">
                <a16:creationId xmlns:a16="http://schemas.microsoft.com/office/drawing/2014/main" xmlns="" id="{7D8FA383-5717-46F0-0483-83A782DB686E}"/>
              </a:ext>
            </a:extLst>
          </p:cNvPr>
          <p:cNvSpPr/>
          <p:nvPr/>
        </p:nvSpPr>
        <p:spPr>
          <a:xfrm>
            <a:off x="2654710" y="1784555"/>
            <a:ext cx="7079225" cy="3185651"/>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xmlns="" id="{9524F5C4-904E-EC8A-5571-243638DFE53E}"/>
              </a:ext>
            </a:extLst>
          </p:cNvPr>
          <p:cNvSpPr txBox="1"/>
          <p:nvPr/>
        </p:nvSpPr>
        <p:spPr>
          <a:xfrm>
            <a:off x="3126658" y="2271252"/>
            <a:ext cx="6091084" cy="1569660"/>
          </a:xfrm>
          <a:prstGeom prst="rect">
            <a:avLst/>
          </a:prstGeom>
          <a:noFill/>
        </p:spPr>
        <p:txBody>
          <a:bodyPr wrap="square" rtlCol="0">
            <a:spAutoFit/>
          </a:bodyPr>
          <a:lstStyle/>
          <a:p>
            <a:r>
              <a:rPr lang="en-US" sz="2400" dirty="0">
                <a:solidFill>
                  <a:schemeClr val="bg1"/>
                </a:solidFill>
              </a:rPr>
              <a:t>How do sales vary across different music genres, and what insights can be drawn from these trends to guide inventory management, marketing efforts, and customer targeting?</a:t>
            </a:r>
            <a:endParaRPr lang="en-IN" sz="2400" dirty="0">
              <a:solidFill>
                <a:schemeClr val="bg1"/>
              </a:solidFill>
            </a:endParaRPr>
          </a:p>
        </p:txBody>
      </p:sp>
    </p:spTree>
    <p:extLst>
      <p:ext uri="{BB962C8B-B14F-4D97-AF65-F5344CB8AC3E}">
        <p14:creationId xmlns:p14="http://schemas.microsoft.com/office/powerpoint/2010/main" xmlns="" val="14571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xmlns="" id="{BC06D235-BA6D-FF19-6BF5-E8CB854C1507}"/>
              </a:ext>
            </a:extLst>
          </p:cNvPr>
          <p:cNvGraphicFramePr>
            <a:graphicFrameLocks noGrp="1"/>
          </p:cNvGraphicFramePr>
          <p:nvPr>
            <p:ph sz="half" idx="1"/>
            <p:extLst>
              <p:ext uri="{D42A27DB-BD31-4B8C-83A1-F6EECF244321}">
                <p14:modId xmlns:p14="http://schemas.microsoft.com/office/powerpoint/2010/main" xmlns="" val="1545459187"/>
              </p:ext>
            </p:extLst>
          </p:nvPr>
        </p:nvGraphicFramePr>
        <p:xfrm>
          <a:off x="0" y="2097088"/>
          <a:ext cx="5986461" cy="3995737"/>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angle 1">
            <a:extLst>
              <a:ext uri="{FF2B5EF4-FFF2-40B4-BE49-F238E27FC236}">
                <a16:creationId xmlns:a16="http://schemas.microsoft.com/office/drawing/2014/main" xmlns="" id="{A5F32B02-73DE-2A73-5D6A-308E7A25F712}"/>
              </a:ext>
            </a:extLst>
          </p:cNvPr>
          <p:cNvSpPr>
            <a:spLocks noGrp="1" noChangeArrowheads="1"/>
          </p:cNvSpPr>
          <p:nvPr>
            <p:ph sz="half" idx="13"/>
          </p:nvPr>
        </p:nvSpPr>
        <p:spPr bwMode="auto">
          <a:xfrm>
            <a:off x="6096000" y="2048286"/>
            <a:ext cx="6096000" cy="40934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Top-Selling Genres: Rock Leads the Way</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Rock music accounts for over half of total sales, making it the most popular genre.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Alternative, Punk, and Metal also perform exceptionally well, showcasing strong audience interest.</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Strategic Recommendations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Focus on stocking and promoting Rock, Alternative, Punk, and Metal genres.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Introduce targeted campaigns and promotions tailored to these high-demand categories to drive further growth.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xmlns="" id="{2ED975DB-7CB7-90A2-8829-86B2F8020CA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Genre-Based Sales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xmlns="" id="{9736213A-7A9D-1BC9-5BBA-E864CD9D18EC}"/>
              </a:ext>
            </a:extLst>
          </p:cNvPr>
          <p:cNvSpPr>
            <a:spLocks noGrp="1" noChangeArrowheads="1"/>
          </p:cNvSpPr>
          <p:nvPr>
            <p:ph type="title"/>
          </p:nvPr>
        </p:nvSpPr>
        <p:spPr bwMode="auto">
          <a:xfrm>
            <a:off x="127143" y="389805"/>
            <a:ext cx="11835558"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800" b="0" i="0" u="none" strike="noStrike" cap="none" normalizeH="0" baseline="0" dirty="0">
                <a:ln>
                  <a:noFill/>
                </a:ln>
                <a:solidFill>
                  <a:schemeClr val="accent2">
                    <a:lumMod val="60000"/>
                    <a:lumOff val="40000"/>
                  </a:schemeClr>
                </a:solidFill>
                <a:effectLst/>
                <a:latin typeface="Arial" panose="020B0604020202020204" pitchFamily="34" charset="0"/>
              </a:rPr>
              <a:t>Genre-Based Sales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4800" b="0" i="0" u="none" strike="noStrike" cap="none" normalizeH="0" baseline="0" dirty="0">
              <a:ln>
                <a:noFill/>
              </a:ln>
              <a:solidFill>
                <a:schemeClr val="accent2">
                  <a:lumMod val="60000"/>
                  <a:lumOff val="40000"/>
                </a:schemeClr>
              </a:solidFill>
              <a:effectLst/>
              <a:latin typeface="Arial" panose="020B0604020202020204" pitchFamily="34" charset="0"/>
            </a:endParaRPr>
          </a:p>
        </p:txBody>
      </p:sp>
    </p:spTree>
    <p:extLst>
      <p:ext uri="{BB962C8B-B14F-4D97-AF65-F5344CB8AC3E}">
        <p14:creationId xmlns:p14="http://schemas.microsoft.com/office/powerpoint/2010/main" xmlns="" val="3353460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1">
            <a:extLst>
              <a:ext uri="{FF2B5EF4-FFF2-40B4-BE49-F238E27FC236}">
                <a16:creationId xmlns:a16="http://schemas.microsoft.com/office/drawing/2014/main" xmlns="" id="{DDC1CBB2-14FC-CD31-AD3A-A3CC133220C5}"/>
              </a:ext>
            </a:extLst>
          </p:cNvPr>
          <p:cNvSpPr/>
          <p:nvPr/>
        </p:nvSpPr>
        <p:spPr>
          <a:xfrm>
            <a:off x="2654710" y="1784555"/>
            <a:ext cx="7079225" cy="3185651"/>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xmlns="" id="{A727E089-4843-8EAF-9FFF-8BFDAB8A9CDC}"/>
              </a:ext>
            </a:extLst>
          </p:cNvPr>
          <p:cNvSpPr txBox="1"/>
          <p:nvPr/>
        </p:nvSpPr>
        <p:spPr>
          <a:xfrm>
            <a:off x="3126658" y="2271252"/>
            <a:ext cx="6091084" cy="2308324"/>
          </a:xfrm>
          <a:prstGeom prst="rect">
            <a:avLst/>
          </a:prstGeom>
          <a:noFill/>
        </p:spPr>
        <p:txBody>
          <a:bodyPr wrap="square" rtlCol="0">
            <a:spAutoFit/>
          </a:bodyPr>
          <a:lstStyle/>
          <a:p>
            <a:r>
              <a:rPr lang="en-US" sz="2400" dirty="0">
                <a:solidFill>
                  <a:schemeClr val="bg1"/>
                </a:solidFill>
              </a:rPr>
              <a:t>How can Chinook identify key factors influencing revenue fluctuations across different regions and customer segments, and what strategies can be implemented to optimize sales performance and drive consistent revenue growth?</a:t>
            </a:r>
            <a:endParaRPr lang="en-IN" sz="2400" dirty="0">
              <a:solidFill>
                <a:schemeClr val="bg1"/>
              </a:solidFill>
            </a:endParaRPr>
          </a:p>
        </p:txBody>
      </p:sp>
    </p:spTree>
    <p:extLst>
      <p:ext uri="{BB962C8B-B14F-4D97-AF65-F5344CB8AC3E}">
        <p14:creationId xmlns:p14="http://schemas.microsoft.com/office/powerpoint/2010/main" xmlns="" val="2505953400"/>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7783A8-901D-4F73-81D7-AA6841BEB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342EE1-43E5-4AFB-895D-B61B9656DC14}">
  <ds:schemaRefs>
    <ds:schemaRef ds:uri="http://schemas.microsoft.com/office/2006/documentManagement/types"/>
    <ds:schemaRef ds:uri="http://schemas.microsoft.com/sharepoint/v3"/>
    <ds:schemaRef ds:uri="http://purl.org/dc/dcmitype/"/>
    <ds:schemaRef ds:uri="http://purl.org/dc/elements/1.1/"/>
    <ds:schemaRef ds:uri="http://purl.org/dc/terms/"/>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230e9df3-be65-4c73-a93b-d1236ebd677e"/>
    <ds:schemaRef ds:uri="16c05727-aa75-4e4a-9b5f-8a80a1165891"/>
    <ds:schemaRef ds:uri="71af3243-3dd4-4a8d-8c0d-dd76da1f02a5"/>
  </ds:schemaRefs>
</ds:datastoreItem>
</file>

<file path=customXml/itemProps3.xml><?xml version="1.0" encoding="utf-8"?>
<ds:datastoreItem xmlns:ds="http://schemas.openxmlformats.org/officeDocument/2006/customXml" ds:itemID="{2F49CD38-5B57-4682-9FCE-B9174068D0A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3DFloatVTI</Template>
  <TotalTime>3587</TotalTime>
  <Words>1106</Words>
  <Application>Microsoft Office PowerPoint</Application>
  <PresentationFormat>Custom</PresentationFormat>
  <Paragraphs>99</Paragraphs>
  <Slides>18</Slides>
  <Notes>5</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3DFloatVTI</vt:lpstr>
      <vt:lpstr>Chinook Music Store  Pranav Jayanth 2025</vt:lpstr>
      <vt:lpstr>About Chinook</vt:lpstr>
      <vt:lpstr>Problem Statement</vt:lpstr>
      <vt:lpstr>Slide 4</vt:lpstr>
      <vt:lpstr>Slide 5</vt:lpstr>
      <vt:lpstr>Demographic Analysis</vt:lpstr>
      <vt:lpstr>Slide 7</vt:lpstr>
      <vt:lpstr>Genre-Based Sales </vt:lpstr>
      <vt:lpstr>Slide 9</vt:lpstr>
      <vt:lpstr>Revenue Analysis</vt:lpstr>
      <vt:lpstr>Slide 11</vt:lpstr>
      <vt:lpstr>Slide 12</vt:lpstr>
      <vt:lpstr>Slide 13</vt:lpstr>
      <vt:lpstr>Product Affinity Analysis</vt:lpstr>
      <vt:lpstr>Slide 15</vt:lpstr>
      <vt:lpstr>Customer Lifetime Value Analysis</vt:lpstr>
      <vt:lpstr>Recommendations</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VINAY VERMA</dc:creator>
  <cp:lastModifiedBy>user</cp:lastModifiedBy>
  <cp:revision>4</cp:revision>
  <dcterms:created xsi:type="dcterms:W3CDTF">2023-12-19T21:03:45Z</dcterms:created>
  <dcterms:modified xsi:type="dcterms:W3CDTF">2025-07-17T11:36:15Z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