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0d7b93d70_4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0d7b93d70_4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0d7b93d70_4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0d7b93d70_4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dd95458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dd9545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dd95458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dd95458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dd95458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dd95458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0d7b93d70_4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0d7b93d70_4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c6286b8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c6286b8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0d7b93d7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0d7b93d7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c6286b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c6286b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0c6286b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0c6286b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0c6286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0c6286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0d7b93d70_4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0d7b93d70_4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d7b93d70_4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d7b93d70_4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d7b93d7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d7b93d7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Genome Polymorphism Detection Using </a:t>
            </a:r>
            <a:endParaRPr/>
          </a:p>
          <a:p>
            <a:pPr indent="0" lvl="0" marL="0" rtl="0" algn="l">
              <a:spcBef>
                <a:spcPts val="0"/>
              </a:spcBef>
              <a:spcAft>
                <a:spcPts val="0"/>
              </a:spcAft>
              <a:buNone/>
            </a:pPr>
            <a:r>
              <a:rPr lang="en"/>
              <a:t>De Bruijn</a:t>
            </a:r>
            <a:endParaRPr/>
          </a:p>
          <a:p>
            <a:pPr indent="0" lvl="0" marL="0" rtl="0" algn="l">
              <a:spcBef>
                <a:spcPts val="0"/>
              </a:spcBef>
              <a:spcAft>
                <a:spcPts val="0"/>
              </a:spcAft>
              <a:buNone/>
            </a:pPr>
            <a:r>
              <a:rPr lang="en"/>
              <a:t>Graph</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Group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Design: Algorithms(contd.)</a:t>
            </a:r>
            <a:endParaRPr/>
          </a:p>
        </p:txBody>
      </p:sp>
      <p:pic>
        <p:nvPicPr>
          <p:cNvPr id="332" name="Google Shape;332;p22"/>
          <p:cNvPicPr preferRelativeResize="0"/>
          <p:nvPr/>
        </p:nvPicPr>
        <p:blipFill>
          <a:blip r:embed="rId3">
            <a:alphaModFix/>
          </a:blip>
          <a:stretch>
            <a:fillRect/>
          </a:stretch>
        </p:blipFill>
        <p:spPr>
          <a:xfrm>
            <a:off x="3032500" y="1691075"/>
            <a:ext cx="3079002"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taken multiple randomly generated genome sequences. We have first created the initial Relaxed De Bruijn graph. Then we have taken the sequence and appended the new k-1 mers onto the original De Bruijn graph.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344" name="Google Shape;344;p24"/>
          <p:cNvPicPr preferRelativeResize="0"/>
          <p:nvPr/>
        </p:nvPicPr>
        <p:blipFill>
          <a:blip r:embed="rId3">
            <a:alphaModFix/>
          </a:blip>
          <a:stretch>
            <a:fillRect/>
          </a:stretch>
        </p:blipFill>
        <p:spPr>
          <a:xfrm>
            <a:off x="4497950" y="1291425"/>
            <a:ext cx="1181600" cy="2560649"/>
          </a:xfrm>
          <a:prstGeom prst="rect">
            <a:avLst/>
          </a:prstGeom>
          <a:noFill/>
          <a:ln>
            <a:noFill/>
          </a:ln>
        </p:spPr>
      </p:pic>
      <p:pic>
        <p:nvPicPr>
          <p:cNvPr id="345" name="Google Shape;345;p24"/>
          <p:cNvPicPr preferRelativeResize="0"/>
          <p:nvPr/>
        </p:nvPicPr>
        <p:blipFill>
          <a:blip r:embed="rId4">
            <a:alphaModFix/>
          </a:blip>
          <a:stretch>
            <a:fillRect/>
          </a:stretch>
        </p:blipFill>
        <p:spPr>
          <a:xfrm>
            <a:off x="2129775" y="1283175"/>
            <a:ext cx="989250" cy="2676200"/>
          </a:xfrm>
          <a:prstGeom prst="rect">
            <a:avLst/>
          </a:prstGeom>
          <a:noFill/>
          <a:ln>
            <a:noFill/>
          </a:ln>
        </p:spPr>
      </p:pic>
      <p:sp>
        <p:nvSpPr>
          <p:cNvPr id="346" name="Google Shape;346;p24"/>
          <p:cNvSpPr/>
          <p:nvPr/>
        </p:nvSpPr>
        <p:spPr>
          <a:xfrm>
            <a:off x="3752175" y="2087000"/>
            <a:ext cx="710400" cy="39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txBox="1"/>
          <p:nvPr/>
        </p:nvSpPr>
        <p:spPr>
          <a:xfrm>
            <a:off x="1657775" y="4077775"/>
            <a:ext cx="159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Initial De Bruijn Graph from first read</a:t>
            </a:r>
            <a:endParaRPr sz="1200">
              <a:latin typeface="Nunito"/>
              <a:ea typeface="Nunito"/>
              <a:cs typeface="Nunito"/>
              <a:sym typeface="Nunito"/>
            </a:endParaRPr>
          </a:p>
        </p:txBody>
      </p:sp>
      <p:sp>
        <p:nvSpPr>
          <p:cNvPr id="348" name="Google Shape;348;p24"/>
          <p:cNvSpPr txBox="1"/>
          <p:nvPr/>
        </p:nvSpPr>
        <p:spPr>
          <a:xfrm>
            <a:off x="4644650" y="4015550"/>
            <a:ext cx="159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Relaxed De Bruijn Graph formed after appending k-1mers from second read.</a:t>
            </a:r>
            <a:endParaRPr sz="12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354" name="Google Shape;354;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synthetic reads we could theoretically be able to detect the following polymorphisms:</a:t>
            </a:r>
            <a:endParaRPr/>
          </a:p>
          <a:p>
            <a:pPr indent="-311150" lvl="0" marL="457200" rtl="0" algn="l">
              <a:spcBef>
                <a:spcPts val="1200"/>
              </a:spcBef>
              <a:spcAft>
                <a:spcPts val="0"/>
              </a:spcAft>
              <a:buSzPts val="1300"/>
              <a:buAutoNum type="arabicPeriod"/>
            </a:pPr>
            <a:r>
              <a:rPr lang="en"/>
              <a:t>Mutation </a:t>
            </a:r>
            <a:endParaRPr/>
          </a:p>
          <a:p>
            <a:pPr indent="-311150" lvl="0" marL="457200" rtl="0" algn="l">
              <a:spcBef>
                <a:spcPts val="0"/>
              </a:spcBef>
              <a:spcAft>
                <a:spcPts val="0"/>
              </a:spcAft>
              <a:buSzPts val="1300"/>
              <a:buAutoNum type="arabicPeriod"/>
            </a:pPr>
            <a:r>
              <a:rPr lang="en"/>
              <a:t>Insertion </a:t>
            </a:r>
            <a:endParaRPr/>
          </a:p>
          <a:p>
            <a:pPr indent="-311150" lvl="0" marL="457200" rtl="0" algn="l">
              <a:spcBef>
                <a:spcPts val="0"/>
              </a:spcBef>
              <a:spcAft>
                <a:spcPts val="0"/>
              </a:spcAft>
              <a:buSzPts val="1300"/>
              <a:buAutoNum type="arabicPeriod"/>
            </a:pPr>
            <a:r>
              <a:rPr lang="en"/>
              <a:t>Inversion </a:t>
            </a:r>
            <a:endParaRPr/>
          </a:p>
          <a:p>
            <a:pPr indent="-311150" lvl="0" marL="457200" rtl="0" algn="l">
              <a:spcBef>
                <a:spcPts val="0"/>
              </a:spcBef>
              <a:spcAft>
                <a:spcPts val="0"/>
              </a:spcAft>
              <a:buSzPts val="1300"/>
              <a:buAutoNum type="arabicPeriod"/>
            </a:pPr>
            <a:r>
              <a:rPr lang="en"/>
              <a:t>Translocation</a:t>
            </a:r>
            <a:endParaRPr/>
          </a:p>
          <a:p>
            <a:pPr indent="0" lvl="0" marL="0" rtl="0" algn="l">
              <a:spcBef>
                <a:spcPts val="1200"/>
              </a:spcBef>
              <a:spcAft>
                <a:spcPts val="1200"/>
              </a:spcAft>
              <a:buNone/>
            </a:pPr>
            <a:r>
              <a:rPr lang="en"/>
              <a:t>One of the main drawbacks of this code is that is assumes ideal conditions (all kmers in the reference sequence are unique, and reads with no errors)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0" name="Google Shape;360;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have presented an method for constructing a relaxed de Bruijn graph and explained genome polymorphism and phylogenetic Tree reconstruction. We can use the relaxed De Bruijn Graph to identify graph structures and these may be used for signals for phylogenetic tree reconstruction or we can use them for association studies for phenotypes.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6" name="Google Shape;366;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62500"/>
          </a:bodyPr>
          <a:lstStyle/>
          <a:p>
            <a:pPr indent="-280193" lvl="0" marL="457200" rtl="0" algn="l">
              <a:lnSpc>
                <a:spcPct val="150000"/>
              </a:lnSpc>
              <a:spcBef>
                <a:spcPts val="0"/>
              </a:spcBef>
              <a:spcAft>
                <a:spcPts val="0"/>
              </a:spcAft>
              <a:buSzPct val="100000"/>
              <a:buChar char="●"/>
            </a:pPr>
            <a:r>
              <a:rPr lang="en"/>
              <a:t> R. Hoffman, E. J. Benz Jr, L. E. Silberstein, H. Heslop, J. Anastasi, and J. Weitz, Hematology: basic principles and practice. Elsevier Health Sciences, 2013.</a:t>
            </a:r>
            <a:endParaRPr/>
          </a:p>
          <a:p>
            <a:pPr indent="-280193" lvl="0" marL="457200" rtl="0" algn="l">
              <a:lnSpc>
                <a:spcPct val="150000"/>
              </a:lnSpc>
              <a:spcBef>
                <a:spcPts val="0"/>
              </a:spcBef>
              <a:spcAft>
                <a:spcPts val="0"/>
              </a:spcAft>
              <a:buSzPct val="100000"/>
              <a:buChar char="●"/>
            </a:pPr>
            <a:r>
              <a:rPr lang="en"/>
              <a:t> J. E. Eykelenboom, G. J. Briggs, N. J. Bradshaw, D. C. Soares, F. Ogawa, S. Christie, E. L. Malavasi, P. Makedonopoulou, S. Mackie, M.P. Malloy et al., “A t (1; 11) translocation linked to schizophrenia and affective disorders gives rise to aberrant chimeric disc1 transcripts that encode structurally altered, deleterious mitochondrial proteins,” Human molecular genetics, vol. 21, no. 15, pp. 3374–3386, 2012</a:t>
            </a:r>
            <a:endParaRPr/>
          </a:p>
          <a:p>
            <a:pPr indent="-280193" lvl="0" marL="457200" rtl="0" algn="l">
              <a:lnSpc>
                <a:spcPct val="150000"/>
              </a:lnSpc>
              <a:spcBef>
                <a:spcPts val="0"/>
              </a:spcBef>
              <a:spcAft>
                <a:spcPts val="0"/>
              </a:spcAft>
              <a:buSzPct val="100000"/>
              <a:buChar char="●"/>
            </a:pPr>
            <a:r>
              <a:rPr lang="en"/>
              <a:t>H. Li and R. Durbin, “Fast and accurate short read alignment with burrows–wheeler transform,” Bioinformatics, vol. 25, no. 14, pp. 1754–1760, 2009.</a:t>
            </a:r>
            <a:endParaRPr/>
          </a:p>
          <a:p>
            <a:pPr indent="-280193" lvl="0" marL="457200" rtl="0" algn="l">
              <a:lnSpc>
                <a:spcPct val="150000"/>
              </a:lnSpc>
              <a:spcBef>
                <a:spcPts val="0"/>
              </a:spcBef>
              <a:spcAft>
                <a:spcPts val="0"/>
              </a:spcAft>
              <a:buSzPct val="100000"/>
              <a:buChar char="●"/>
            </a:pPr>
            <a:r>
              <a:rPr lang="en"/>
              <a:t> A. Hagberg, P. Swart, and D. S Chult, “Exploring network structure, dynamics, and function using networkx,” Los Alamos National Laboratory (LANL), Tech. Rep., 2008.</a:t>
            </a:r>
            <a:endParaRPr/>
          </a:p>
          <a:p>
            <a:pPr indent="-280193" lvl="0" marL="457200" rtl="0" algn="l">
              <a:lnSpc>
                <a:spcPct val="150000"/>
              </a:lnSpc>
              <a:spcBef>
                <a:spcPts val="0"/>
              </a:spcBef>
              <a:spcAft>
                <a:spcPts val="0"/>
              </a:spcAft>
              <a:buSzPct val="100000"/>
              <a:buChar char="●"/>
            </a:pPr>
            <a:r>
              <a:rPr lang="en"/>
              <a:t> V.N. Kasyanov &amp; E.V. Kasyanova (2013) Information visualisation based on graph models, Enterprise Information Systems, 7:2, 187-197, DOI: 10.1080/17517575.2012.743188</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Dhruvjyoti Swain	 	AM.EN.U4AIE20023</a:t>
            </a:r>
            <a:endParaRPr/>
          </a:p>
          <a:p>
            <a:pPr indent="0" lvl="0" marL="0" rtl="0" algn="l">
              <a:spcBef>
                <a:spcPts val="1200"/>
              </a:spcBef>
              <a:spcAft>
                <a:spcPts val="0"/>
              </a:spcAft>
              <a:buNone/>
            </a:pPr>
            <a:r>
              <a:rPr lang="en"/>
              <a:t>Dhanush Krishna R 	AM.EN.U4AIE2021</a:t>
            </a:r>
            <a:endParaRPr/>
          </a:p>
          <a:p>
            <a:pPr indent="0" lvl="0" marL="0" rtl="0" algn="l">
              <a:spcBef>
                <a:spcPts val="1200"/>
              </a:spcBef>
              <a:spcAft>
                <a:spcPts val="0"/>
              </a:spcAft>
              <a:buNone/>
            </a:pPr>
            <a:r>
              <a:rPr lang="en"/>
              <a:t>Pavithra P M Nair 		AM.EN.U4AIE20055</a:t>
            </a:r>
            <a:endParaRPr/>
          </a:p>
          <a:p>
            <a:pPr indent="0" lvl="0" marL="0" rtl="0" algn="l">
              <a:spcBef>
                <a:spcPts val="1200"/>
              </a:spcBef>
              <a:spcAft>
                <a:spcPts val="1200"/>
              </a:spcAft>
              <a:buNone/>
            </a:pPr>
            <a:r>
              <a:rPr lang="en"/>
              <a:t>Pranav Jayasankar Nair 	AM.EN.U4AIE20056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Summary</a:t>
            </a:r>
            <a:endParaRPr/>
          </a:p>
        </p:txBody>
      </p:sp>
      <p:sp>
        <p:nvSpPr>
          <p:cNvPr id="290" name="Google Shape;290;p1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 To identify polymorphisms that exist within a genome as well as see graph structures that form in the de Bruijn graph for particular types of polymorphisms (translocations, etc.)</a:t>
            </a:r>
            <a:endParaRPr/>
          </a:p>
          <a:p>
            <a:pPr indent="0" lvl="0" marL="0" rtl="0" algn="l">
              <a:spcBef>
                <a:spcPts val="1200"/>
              </a:spcBef>
              <a:spcAft>
                <a:spcPts val="0"/>
              </a:spcAft>
              <a:buNone/>
            </a:pPr>
            <a:r>
              <a:rPr lang="en"/>
              <a:t>Scope: Given ideal data </a:t>
            </a:r>
            <a:r>
              <a:rPr lang="en"/>
              <a:t>(all kmers in the reference sequence are unique, and reads with no errors) the project helps detect basic genome polymorphism.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296" name="Google Shape;296;p16"/>
          <p:cNvSpPr txBox="1"/>
          <p:nvPr>
            <p:ph idx="1" type="body"/>
          </p:nvPr>
        </p:nvSpPr>
        <p:spPr>
          <a:xfrm>
            <a:off x="424425" y="1990050"/>
            <a:ext cx="79098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Polymorphism involves one of two or more variants of a particular DNA sequence. The most common type of polymorphism involves variation at a single base pair. Polymorphisms can also be much larger in size and involve long stretches of DNA. </a:t>
            </a:r>
            <a:endParaRPr/>
          </a:p>
          <a:p>
            <a:pPr indent="-311150" lvl="0" marL="457200" rtl="0" algn="l">
              <a:spcBef>
                <a:spcPts val="0"/>
              </a:spcBef>
              <a:spcAft>
                <a:spcPts val="0"/>
              </a:spcAft>
              <a:buSzPts val="1300"/>
              <a:buChar char="●"/>
            </a:pPr>
            <a:r>
              <a:rPr lang="en"/>
              <a:t>Detecting polymorphisms in the genome is an important task for an individual specimen and for a species as whole. Whether it be identifying single nucleotide polymorphisms (SNPs) in an individual compared to a reference genome or comparing different species, identifying polymorphic differences is a difficult task.</a:t>
            </a:r>
            <a:endParaRPr/>
          </a:p>
          <a:p>
            <a:pPr indent="-311150" lvl="0" marL="457200" rtl="0" algn="l">
              <a:spcBef>
                <a:spcPts val="0"/>
              </a:spcBef>
              <a:spcAft>
                <a:spcPts val="0"/>
              </a:spcAft>
              <a:buSzPts val="1300"/>
              <a:buChar char="●"/>
            </a:pPr>
            <a:r>
              <a:rPr lang="en"/>
              <a:t>For utilizing unmapped reads and to compare whole genomes is to construct a relaxed de Bruijn graph that allows for more complex genomic variation to be observable.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of the Study</a:t>
            </a:r>
            <a:endParaRPr/>
          </a:p>
        </p:txBody>
      </p:sp>
      <p:sp>
        <p:nvSpPr>
          <p:cNvPr id="302" name="Google Shape;302;p17"/>
          <p:cNvSpPr txBox="1"/>
          <p:nvPr>
            <p:ph idx="1" type="body"/>
          </p:nvPr>
        </p:nvSpPr>
        <p:spPr>
          <a:xfrm>
            <a:off x="1303800" y="1306275"/>
            <a:ext cx="7258500" cy="322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genomics, a genome-wide association study (GWA study, or GWAS)is an observational study of a genome-wide set of genetic variants in different individuals to see if any variant is associated with a trait.</a:t>
            </a:r>
            <a:endParaRPr/>
          </a:p>
          <a:p>
            <a:pPr indent="-311150" lvl="0" marL="457200" rtl="0" algn="l">
              <a:spcBef>
                <a:spcPts val="0"/>
              </a:spcBef>
              <a:spcAft>
                <a:spcPts val="0"/>
              </a:spcAft>
              <a:buSzPts val="1300"/>
              <a:buChar char="●"/>
            </a:pPr>
            <a:r>
              <a:rPr lang="en"/>
              <a:t>GWA studies typically focus on associations between single-nucleotide polymorphisms (SNPs) and traits like major human diseases but can equally be applied to any other genetic variants and any other organisms.</a:t>
            </a:r>
            <a:endParaRPr/>
          </a:p>
          <a:p>
            <a:pPr indent="-311150" lvl="0" marL="457200" rtl="0" algn="l">
              <a:spcBef>
                <a:spcPts val="0"/>
              </a:spcBef>
              <a:spcAft>
                <a:spcPts val="0"/>
              </a:spcAft>
              <a:buSzPts val="1300"/>
              <a:buChar char="●"/>
            </a:pPr>
            <a:r>
              <a:rPr lang="en"/>
              <a:t>Phylogenetic tree reconstruction is often completed through comparing homologous gene sequences in a group of species of interest.</a:t>
            </a:r>
            <a:endParaRPr/>
          </a:p>
          <a:p>
            <a:pPr indent="-311150" lvl="0" marL="457200" rtl="0" algn="l">
              <a:spcBef>
                <a:spcPts val="0"/>
              </a:spcBef>
              <a:spcAft>
                <a:spcPts val="0"/>
              </a:spcAft>
              <a:buSzPts val="1300"/>
              <a:buChar char="●"/>
            </a:pPr>
            <a:r>
              <a:rPr lang="en"/>
              <a:t>Identification of homologous genes is a difficult task and is often a conservative process, allowing for only gene sequences that are very similar to be clustered together</a:t>
            </a:r>
            <a:endParaRPr/>
          </a:p>
          <a:p>
            <a:pPr indent="-311150" lvl="0" marL="457200" rtl="0" algn="l">
              <a:spcBef>
                <a:spcPts val="0"/>
              </a:spcBef>
              <a:spcAft>
                <a:spcPts val="0"/>
              </a:spcAft>
              <a:buSzPts val="1300"/>
              <a:buChar char="●"/>
            </a:pPr>
            <a:r>
              <a:rPr lang="en"/>
              <a:t>This approach is limited because it only allows for comparing gene sequences instead of comparing whole genomes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of the Study</a:t>
            </a:r>
            <a:endParaRPr/>
          </a:p>
        </p:txBody>
      </p:sp>
      <p:sp>
        <p:nvSpPr>
          <p:cNvPr id="308" name="Google Shape;308;p18"/>
          <p:cNvSpPr txBox="1"/>
          <p:nvPr>
            <p:ph idx="1" type="body"/>
          </p:nvPr>
        </p:nvSpPr>
        <p:spPr>
          <a:xfrm>
            <a:off x="1303800" y="1510375"/>
            <a:ext cx="6725400" cy="3347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Creating a relaxed de </a:t>
            </a:r>
            <a:r>
              <a:rPr lang="en" sz="1500"/>
              <a:t>bruijn</a:t>
            </a:r>
            <a:r>
              <a:rPr lang="en" sz="1500"/>
              <a:t> graph on the initial sequence by </a:t>
            </a:r>
            <a:r>
              <a:rPr lang="en" sz="1500"/>
              <a:t> relaxing some  constraints</a:t>
            </a:r>
            <a:r>
              <a:rPr lang="en" sz="1500"/>
              <a:t> of Standard De Bruijn Graph.</a:t>
            </a:r>
            <a:endParaRPr sz="1500"/>
          </a:p>
          <a:p>
            <a:pPr indent="-323850" lvl="0" marL="457200" rtl="0" algn="l">
              <a:spcBef>
                <a:spcPts val="0"/>
              </a:spcBef>
              <a:spcAft>
                <a:spcPts val="0"/>
              </a:spcAft>
              <a:buSzPts val="1500"/>
              <a:buChar char="●"/>
            </a:pPr>
            <a:r>
              <a:rPr lang="en" sz="1500"/>
              <a:t>Conceptually, this method can be thought of as merging two separate deBruijn graphs by exploiting uniquely occurring kmers in one sequence as anchor points to merge the graphs.</a:t>
            </a:r>
            <a:endParaRPr sz="1500"/>
          </a:p>
          <a:p>
            <a:pPr indent="-323850" lvl="0" marL="457200" rtl="0" algn="l">
              <a:spcBef>
                <a:spcPts val="0"/>
              </a:spcBef>
              <a:spcAft>
                <a:spcPts val="0"/>
              </a:spcAft>
              <a:buSzPts val="1500"/>
              <a:buChar char="●"/>
            </a:pPr>
            <a:r>
              <a:rPr lang="en" sz="1500"/>
              <a:t>Then we have taken an another sequence and appended the new k-1 mer to the de </a:t>
            </a:r>
            <a:r>
              <a:rPr lang="en" sz="1500"/>
              <a:t>Bruijn graph.</a:t>
            </a:r>
            <a:endParaRPr sz="1500"/>
          </a:p>
          <a:p>
            <a:pPr indent="-323850" lvl="0" marL="457200" rtl="0" algn="l">
              <a:spcBef>
                <a:spcPts val="0"/>
              </a:spcBef>
              <a:spcAft>
                <a:spcPts val="0"/>
              </a:spcAft>
              <a:buSzPts val="1500"/>
              <a:buChar char="●"/>
            </a:pPr>
            <a:r>
              <a:rPr lang="en" sz="1500"/>
              <a:t>Then we have observed the graph construction  in both the cases.</a:t>
            </a:r>
            <a:endParaRPr sz="15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Design: Methods</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Standard de Bruijn Graph</a:t>
            </a:r>
            <a:endParaRPr/>
          </a:p>
          <a:p>
            <a:pPr indent="-298767" lvl="0" marL="457200" rtl="0" algn="l">
              <a:spcBef>
                <a:spcPts val="1200"/>
              </a:spcBef>
              <a:spcAft>
                <a:spcPts val="0"/>
              </a:spcAft>
              <a:buSzPct val="100000"/>
              <a:buChar char="●"/>
            </a:pPr>
            <a:r>
              <a:rPr lang="en"/>
              <a:t>A standard de Bruijn graph is a graph structure that represents the genome of an organism. de Bruijn graphs are commonly used for genome assembly and usually representative of a single species.</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Beyond genome assembly, they have also been found to increase the percent mapped reads when mapping reads to a de Bruijn graph versus contigs.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In a de Bruijn graph, each node represents a unique kmer. Edges in the graph represent kmer overlaps. The graph is usually constructed from NGS reads where reads are broken into kmers and used to populate the graph.</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Design: Methods</a:t>
            </a:r>
            <a:endParaRPr/>
          </a:p>
        </p:txBody>
      </p:sp>
      <p:sp>
        <p:nvSpPr>
          <p:cNvPr id="320" name="Google Shape;320;p20"/>
          <p:cNvSpPr txBox="1"/>
          <p:nvPr>
            <p:ph idx="1" type="body"/>
          </p:nvPr>
        </p:nvSpPr>
        <p:spPr>
          <a:xfrm>
            <a:off x="1303800" y="1554150"/>
            <a:ext cx="7030500" cy="297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Relaxed de Bruijn Graph</a:t>
            </a:r>
            <a:endParaRPr/>
          </a:p>
          <a:p>
            <a:pPr indent="-311150" lvl="0" marL="457200" rtl="0" algn="l">
              <a:spcBef>
                <a:spcPts val="1200"/>
              </a:spcBef>
              <a:spcAft>
                <a:spcPts val="0"/>
              </a:spcAft>
              <a:buSzPts val="1300"/>
              <a:buChar char="●"/>
            </a:pPr>
            <a:r>
              <a:rPr lang="en"/>
              <a:t>A relaxed de Bruijn Graph is a modification of the standard </a:t>
            </a:r>
            <a:r>
              <a:rPr lang="en"/>
              <a:t>de Bruijn Graph</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It differs from </a:t>
            </a:r>
            <a:r>
              <a:rPr lang="en"/>
              <a:t>the standard de Bruijn Graph in the following ways:</a:t>
            </a:r>
            <a:endParaRPr/>
          </a:p>
          <a:p>
            <a:pPr indent="-298450" lvl="1" marL="914400" rtl="0" algn="l">
              <a:spcBef>
                <a:spcPts val="0"/>
              </a:spcBef>
              <a:spcAft>
                <a:spcPts val="0"/>
              </a:spcAft>
              <a:buSzPts val="1100"/>
              <a:buChar char="○"/>
            </a:pPr>
            <a:r>
              <a:rPr lang="en"/>
              <a:t>The graph contains sequence information for multiple species</a:t>
            </a:r>
            <a:endParaRPr/>
          </a:p>
          <a:p>
            <a:pPr indent="-298450" lvl="1" marL="914400" rtl="0" algn="l">
              <a:spcBef>
                <a:spcPts val="0"/>
              </a:spcBef>
              <a:spcAft>
                <a:spcPts val="0"/>
              </a:spcAft>
              <a:buSzPts val="1100"/>
              <a:buChar char="○"/>
            </a:pPr>
            <a:r>
              <a:rPr lang="en"/>
              <a:t>Kmers can occur multiple times in the graph</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By relaxing the constraints on the de Bruijn graph, we are able to identify interesting genomic variation in a tractable amount of time and space.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Design: Algorithms</a:t>
            </a:r>
            <a:endParaRPr/>
          </a:p>
        </p:txBody>
      </p:sp>
      <p:pic>
        <p:nvPicPr>
          <p:cNvPr id="326" name="Google Shape;326;p21"/>
          <p:cNvPicPr preferRelativeResize="0"/>
          <p:nvPr/>
        </p:nvPicPr>
        <p:blipFill>
          <a:blip r:embed="rId3">
            <a:alphaModFix/>
          </a:blip>
          <a:stretch>
            <a:fillRect/>
          </a:stretch>
        </p:blipFill>
        <p:spPr>
          <a:xfrm>
            <a:off x="2951588" y="1597875"/>
            <a:ext cx="3240825" cy="324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