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3" r:id="rId17"/>
    <p:sldId id="27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47010-1463-4410-BFDB-53144E45F979}" v="203" dt="2022-01-09T15:18:02.616"/>
    <p1510:client id="{60E91068-F4BE-4563-F66E-B7F451AFED94}" v="136" dt="2022-01-09T15:22:56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5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3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0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2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1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n abstract blue neon light">
            <a:extLst>
              <a:ext uri="{FF2B5EF4-FFF2-40B4-BE49-F238E27FC236}">
                <a16:creationId xmlns:a16="http://schemas.microsoft.com/office/drawing/2014/main" id="{A2899EE2-0B80-4799-A8AD-74CB52EFA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936" r="-1" b="6472"/>
          <a:stretch/>
        </p:blipFill>
        <p:spPr>
          <a:xfrm>
            <a:off x="0" y="1386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54AC69-87BC-459E-83BB-288F4AB7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008" y="1292637"/>
            <a:ext cx="11428392" cy="3215148"/>
          </a:xfrm>
        </p:spPr>
        <p:txBody>
          <a:bodyPr anchor="b">
            <a:normAutofit/>
          </a:bodyPr>
          <a:lstStyle/>
          <a:p>
            <a:r>
              <a:rPr lang="en-US" sz="4800" b="1">
                <a:solidFill>
                  <a:schemeClr val="bg1">
                    <a:lumMod val="85000"/>
                  </a:schemeClr>
                </a:solidFill>
              </a:rPr>
              <a:t>Karger’s algorithm for </a:t>
            </a:r>
            <a:br>
              <a:rPr lang="en-US" sz="4800" b="1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4800" b="1">
                <a:solidFill>
                  <a:schemeClr val="bg1">
                    <a:lumMod val="85000"/>
                  </a:schemeClr>
                </a:solidFill>
              </a:rPr>
              <a:t>Minimum Cut</a:t>
            </a:r>
            <a:endParaRPr lang="en-US" sz="4800" b="1">
              <a:solidFill>
                <a:schemeClr val="bg1">
                  <a:lumMod val="85000"/>
                </a:schemeClr>
              </a:solidFill>
              <a:cs typeface="Sabon Next LT"/>
            </a:endParaRPr>
          </a:p>
          <a:p>
            <a:endParaRPr lang="en-US" sz="5200">
              <a:solidFill>
                <a:schemeClr val="bg1">
                  <a:lumMod val="85000"/>
                </a:schemeClr>
              </a:solidFill>
              <a:cs typeface="Sabon Next 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419E6-8873-41BE-9A71-1CD230740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380" y="5209100"/>
            <a:ext cx="7329949" cy="1224891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Dhanush Krishna R    </a:t>
            </a:r>
            <a:r>
              <a:rPr lang="en-US" sz="2200">
                <a:solidFill>
                  <a:schemeClr val="bg1"/>
                </a:solidFill>
              </a:rPr>
              <a:t>            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AM.EN.U4AIE20021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Pranav Jayasankar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Nair        AM.EN.U4AIE20056</a:t>
            </a:r>
          </a:p>
        </p:txBody>
      </p:sp>
    </p:spTree>
    <p:extLst>
      <p:ext uri="{BB962C8B-B14F-4D97-AF65-F5344CB8AC3E}">
        <p14:creationId xmlns:p14="http://schemas.microsoft.com/office/powerpoint/2010/main" val="65987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B8A0-6E1F-4683-9737-F894D991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Karger-Stein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0308-F8EE-45EA-A886-4B257468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During the sequence of edge contractions, the probability of choosing right edges is high at the beginning but low later since there are small number of vertices left. The Karger-Stein algorithm uses the general framework of that in the Karger’s </a:t>
            </a:r>
            <a:r>
              <a:rPr lang="en-US" dirty="0" err="1">
                <a:ea typeface="+mn-lt"/>
                <a:cs typeface="+mn-lt"/>
              </a:rPr>
              <a:t>mincut</a:t>
            </a:r>
            <a:r>
              <a:rPr lang="en-US" dirty="0">
                <a:ea typeface="+mn-lt"/>
                <a:cs typeface="+mn-lt"/>
              </a:rPr>
              <a:t> algorithm but runs the “later” part more times.   Suppose we contract edges from n vertices to l vertices twice. We can choose l to have the probability of success is about 1/2 . So in expectation, one of the two runs work. Then we recurse each of these bifurcates. Take best of two, then pop back up from the recursion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595A-84E6-4730-9771-7A2ABB92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E23F-E6BD-4CC9-98BC-9D6A83027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that </a:t>
            </a:r>
            <a:r>
              <a:rPr lang="en-US" dirty="0" err="1"/>
              <a:t>MinCut</a:t>
            </a:r>
            <a:r>
              <a:rPr lang="en-US" dirty="0"/>
              <a:t>(G, n/ √ 2) had NOT contracted the minimum cut is at least 1/2. </a:t>
            </a:r>
          </a:p>
        </p:txBody>
      </p:sp>
    </p:spTree>
    <p:extLst>
      <p:ext uri="{BB962C8B-B14F-4D97-AF65-F5344CB8AC3E}">
        <p14:creationId xmlns:p14="http://schemas.microsoft.com/office/powerpoint/2010/main" val="402071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51A0-6AB9-4D94-8D35-BAC80F3B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Algorithm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301BD-D900-4E22-9E7E-FCC163223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945" y="2409492"/>
            <a:ext cx="9095913" cy="3798792"/>
          </a:xfrm>
        </p:spPr>
      </p:pic>
    </p:spTree>
    <p:extLst>
      <p:ext uri="{BB962C8B-B14F-4D97-AF65-F5344CB8AC3E}">
        <p14:creationId xmlns:p14="http://schemas.microsoft.com/office/powerpoint/2010/main" val="202694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EEFD-01B8-429F-8B01-802FF705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5E9A-19C1-4430-A8FB-CEE5EC939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134244"/>
            <a:ext cx="11531745" cy="4195763"/>
          </a:xfrm>
        </p:spPr>
        <p:txBody>
          <a:bodyPr>
            <a:normAutofit/>
          </a:bodyPr>
          <a:lstStyle/>
          <a:p>
            <a:r>
              <a:rPr lang="en-US" sz="2900" dirty="0"/>
              <a:t>The running time of </a:t>
            </a:r>
            <a:r>
              <a:rPr lang="en-US" sz="2900" dirty="0" err="1"/>
              <a:t>FastMinCut</a:t>
            </a:r>
            <a:r>
              <a:rPr lang="en-US" sz="2900" dirty="0"/>
              <a:t>(G) is O(n^2 log(n)), where n = |V(G)|.</a:t>
            </a:r>
          </a:p>
          <a:p>
            <a:r>
              <a:rPr lang="en-US" sz="2900" dirty="0"/>
              <a:t>Well, we perform two calls to </a:t>
            </a:r>
            <a:r>
              <a:rPr lang="en-US" sz="2900" dirty="0" err="1"/>
              <a:t>MinCut</a:t>
            </a:r>
            <a:r>
              <a:rPr lang="en-US" sz="2900" dirty="0"/>
              <a:t>(</a:t>
            </a:r>
            <a:r>
              <a:rPr lang="en-US" sz="2900" dirty="0" err="1"/>
              <a:t>G,t</a:t>
            </a:r>
            <a:r>
              <a:rPr lang="en-US" sz="2900" dirty="0"/>
              <a:t>) which takes O(n^2 ) time. And then we perform two recursive calls, on the resulting graphs.</a:t>
            </a:r>
          </a:p>
          <a:p>
            <a:r>
              <a:rPr lang="en-US" sz="2900" dirty="0"/>
              <a:t>We have: T(n) = O(n^2 ) + 2T( n/ √ 2 ) The solution to this recurrence is O(n^2 log (n)) as one can easily verify. </a:t>
            </a:r>
          </a:p>
        </p:txBody>
      </p:sp>
    </p:spTree>
    <p:extLst>
      <p:ext uri="{BB962C8B-B14F-4D97-AF65-F5344CB8AC3E}">
        <p14:creationId xmlns:p14="http://schemas.microsoft.com/office/powerpoint/2010/main" val="223792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EF5C-DD36-45C1-8E27-12B058F7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BC67-E953-4D76-8D3D-487E8D22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433484"/>
            <a:ext cx="11274612" cy="3200399"/>
          </a:xfrm>
        </p:spPr>
        <p:txBody>
          <a:bodyPr>
            <a:normAutofit/>
          </a:bodyPr>
          <a:lstStyle/>
          <a:p>
            <a:r>
              <a:rPr lang="en-US" sz="3000" dirty="0"/>
              <a:t>Running </a:t>
            </a:r>
            <a:r>
              <a:rPr lang="en-US" sz="3000" dirty="0" err="1"/>
              <a:t>FastMinCut</a:t>
            </a:r>
            <a:r>
              <a:rPr lang="en-US" sz="3000" dirty="0"/>
              <a:t> finds the minimum cut with probability larger that 2*log (2) /log n ,which can be notated as Ω(1/ log n) </a:t>
            </a:r>
          </a:p>
          <a:p>
            <a:r>
              <a:rPr lang="en-US" sz="3000" dirty="0"/>
              <a:t>With high probability we can find all min cuts in the running time of O(n^2 log^3(n)).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2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2ABE-D49D-4106-B81A-17C7E366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1BA6F12-34AB-4E49-A9F9-E1E914F4F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772" y="1863155"/>
            <a:ext cx="8193779" cy="4422014"/>
          </a:xfrm>
        </p:spPr>
      </p:pic>
    </p:spTree>
    <p:extLst>
      <p:ext uri="{BB962C8B-B14F-4D97-AF65-F5344CB8AC3E}">
        <p14:creationId xmlns:p14="http://schemas.microsoft.com/office/powerpoint/2010/main" val="296718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C3C3-68FE-40F8-A7EF-13AAECB1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(for both algorithms)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686E68-7F84-4FAE-97D8-166BA36EB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49" t="9926" r="13657" b="4902"/>
          <a:stretch/>
        </p:blipFill>
        <p:spPr>
          <a:xfrm>
            <a:off x="8067368" y="1991032"/>
            <a:ext cx="3286432" cy="33589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A2F60-8E62-4E99-8220-3352B355742B}"/>
              </a:ext>
            </a:extLst>
          </p:cNvPr>
          <p:cNvSpPr txBox="1"/>
          <p:nvPr/>
        </p:nvSpPr>
        <p:spPr>
          <a:xfrm>
            <a:off x="678426" y="1991032"/>
            <a:ext cx="63713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Total edges: 2517</a:t>
            </a:r>
          </a:p>
          <a:p>
            <a:r>
              <a:rPr lang="en-US" sz="3200"/>
              <a:t>Total vertices: 200 </a:t>
            </a:r>
          </a:p>
          <a:p>
            <a:r>
              <a:rPr lang="en-US" sz="3200"/>
              <a:t>Maximum degree: 39 </a:t>
            </a:r>
          </a:p>
          <a:p>
            <a:r>
              <a:rPr lang="en-US" sz="3200"/>
              <a:t>Minimum degree: 20 </a:t>
            </a:r>
          </a:p>
          <a:p>
            <a:r>
              <a:rPr lang="en-US" sz="3200"/>
              <a:t>Average degree: 25</a:t>
            </a:r>
          </a:p>
          <a:p>
            <a:r>
              <a:rPr lang="en-US" sz="3200" err="1"/>
              <a:t>Mincut</a:t>
            </a:r>
            <a:r>
              <a:rPr lang="en-US" sz="3200"/>
              <a:t> is 17 </a:t>
            </a:r>
          </a:p>
        </p:txBody>
      </p:sp>
    </p:spTree>
    <p:extLst>
      <p:ext uri="{BB962C8B-B14F-4D97-AF65-F5344CB8AC3E}">
        <p14:creationId xmlns:p14="http://schemas.microsoft.com/office/powerpoint/2010/main" val="202389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1209AF-C9EB-4341-B2D7-1277D7F03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775" y="1170934"/>
            <a:ext cx="8402802" cy="3288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10C212-A1CA-4D4D-9FCB-D4E9423A4AAA}"/>
              </a:ext>
            </a:extLst>
          </p:cNvPr>
          <p:cNvSpPr txBox="1"/>
          <p:nvPr/>
        </p:nvSpPr>
        <p:spPr>
          <a:xfrm>
            <a:off x="1854873" y="4999703"/>
            <a:ext cx="81706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The number of edges between vertex set (S,T) is 17</a:t>
            </a:r>
            <a:r>
              <a:rPr lang="en-US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4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9564-B439-42B8-AE90-F6607B17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Comparison between Karger and Karger Stein algorithm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690687-B4DB-4189-AA3B-3804E53C9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89"/>
          <a:stretch/>
        </p:blipFill>
        <p:spPr>
          <a:xfrm>
            <a:off x="1275264" y="2324910"/>
            <a:ext cx="9453716" cy="2875936"/>
          </a:xfrm>
        </p:spPr>
      </p:pic>
    </p:spTree>
    <p:extLst>
      <p:ext uri="{BB962C8B-B14F-4D97-AF65-F5344CB8AC3E}">
        <p14:creationId xmlns:p14="http://schemas.microsoft.com/office/powerpoint/2010/main" val="81053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9C87-041B-4D81-B92B-4EBCF67A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Split up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C478FB4-F965-41DF-8A6A-2C292FC47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138719"/>
              </p:ext>
            </p:extLst>
          </p:nvPr>
        </p:nvGraphicFramePr>
        <p:xfrm>
          <a:off x="458788" y="2203449"/>
          <a:ext cx="11274424" cy="31059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37212">
                  <a:extLst>
                    <a:ext uri="{9D8B030D-6E8A-4147-A177-3AD203B41FA5}">
                      <a16:colId xmlns:a16="http://schemas.microsoft.com/office/drawing/2014/main" val="3503591531"/>
                    </a:ext>
                  </a:extLst>
                </a:gridCol>
                <a:gridCol w="5637212">
                  <a:extLst>
                    <a:ext uri="{9D8B030D-6E8A-4147-A177-3AD203B41FA5}">
                      <a16:colId xmlns:a16="http://schemas.microsoft.com/office/drawing/2014/main" val="3194392747"/>
                    </a:ext>
                  </a:extLst>
                </a:gridCol>
              </a:tblGrid>
              <a:tr h="10258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426599"/>
                  </a:ext>
                </a:extLst>
              </a:tr>
              <a:tr h="104007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Dhanush Krishna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Karger’s Algorithm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89975"/>
                  </a:ext>
                </a:extLst>
              </a:tr>
              <a:tr h="104007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Pranav </a:t>
                      </a:r>
                      <a:r>
                        <a:rPr lang="en-US" err="1"/>
                        <a:t>Jayasankar</a:t>
                      </a:r>
                      <a:r>
                        <a:rPr lang="en-US"/>
                        <a:t> Nair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Karger-Stein Algorithm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40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4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3D37-742E-4D7F-B40A-85922F7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Problem Statement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EA04-2195-4731-BD22-93C036A9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Given an undirected and unweighted graph, find the smallest cut </a:t>
            </a:r>
            <a:r>
              <a:rPr lang="en-IN" sz="3200" err="1">
                <a:effectLst/>
                <a:ea typeface="Calibri" panose="020F0502020204030204" pitchFamily="34" charset="0"/>
                <a:cs typeface="Mangal" panose="02040503050203030202" pitchFamily="18" charset="0"/>
              </a:rPr>
              <a:t>ie</a:t>
            </a:r>
            <a:r>
              <a:rPr lang="en-IN" sz="320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 smallest number of edges that disconnects the graph into two components.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3673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68D-D17E-40C4-A451-3C86784B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Karger’s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09A53-50D0-4115-90E5-3418DEDF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a graph G, contraction of edge e with endpoints u, v is the replacement of u and v with single vertex whose incident edges are the edges other than e that were incident to u or v. the resulting graph, denoted as G/e.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1BABF-20CF-4147-A542-5A45CAFDA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88" y="4172717"/>
            <a:ext cx="71723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0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41FE-574A-421D-9DE8-C15023EA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F80A7-A756-4BD2-A6B0-97F7B8959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971" y="2204665"/>
            <a:ext cx="10522551" cy="2815894"/>
          </a:xfrm>
        </p:spPr>
      </p:pic>
    </p:spTree>
    <p:extLst>
      <p:ext uri="{BB962C8B-B14F-4D97-AF65-F5344CB8AC3E}">
        <p14:creationId xmlns:p14="http://schemas.microsoft.com/office/powerpoint/2010/main" val="15212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F551-849A-469B-A0F7-34D4FE1A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A701-EFDF-48E2-977A-85B1C540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2"/>
            <a:ext cx="11274612" cy="4800917"/>
          </a:xfrm>
        </p:spPr>
        <p:txBody>
          <a:bodyPr>
            <a:normAutofit/>
          </a:bodyPr>
          <a:lstStyle/>
          <a:p>
            <a:pPr algn="just"/>
            <a:r>
              <a:rPr lang="en-US"/>
              <a:t>The size of the minimum cut in G/e is at least as large as the minimum cut in G (as long as G/e has at least one edge). Since any cut in G/e has a corresponding cut of the same cardinality in G. </a:t>
            </a:r>
          </a:p>
          <a:p>
            <a:pPr algn="just"/>
            <a:r>
              <a:rPr lang="en-US"/>
              <a:t>Let e1, ...e</a:t>
            </a:r>
            <a:r>
              <a:rPr lang="en-US" sz="1400"/>
              <a:t>n−2 </a:t>
            </a:r>
            <a:r>
              <a:rPr lang="en-US"/>
              <a:t>be a sequence of edges in G, such that none of them is in the minimum cut, and such that G’= G/e1, ...e</a:t>
            </a:r>
            <a:r>
              <a:rPr lang="en-US" sz="1400"/>
              <a:t>n−2 </a:t>
            </a:r>
            <a:r>
              <a:rPr lang="en-US"/>
              <a:t>is a single multi-edge. Then, this multi-edge correspond to the minimum cut in G. </a:t>
            </a:r>
          </a:p>
          <a:p>
            <a:pPr algn="just"/>
            <a:r>
              <a:rPr lang="en-US"/>
              <a:t>The algorithm always output a cut, and the cut is not smaller than the minimum cut.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4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09F0-68E2-4EE6-A283-BEA67026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0112-A2E6-47AD-A054-95D74184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cut (S,T) is output by the </a:t>
            </a:r>
            <a:r>
              <a:rPr lang="en-US" err="1"/>
              <a:t>MinCut</a:t>
            </a:r>
            <a:r>
              <a:rPr lang="en-US"/>
              <a:t> algorithm if and only if no edge crossing (S,T) is contracted by the algorithm. </a:t>
            </a:r>
          </a:p>
          <a:p>
            <a:r>
              <a:rPr lang="en-US"/>
              <a:t>If a graph G has a minimum cut of size k, and it has n vertices, then |E(G)| ≥ (k*n)/ 2 </a:t>
            </a:r>
          </a:p>
          <a:p>
            <a:r>
              <a:rPr lang="en-US"/>
              <a:t>If we pick in random an edge e from a graph G, then with probability at most 2/n it belong to the minimum cut. </a:t>
            </a:r>
          </a:p>
          <a:p>
            <a:r>
              <a:rPr lang="en-US" err="1"/>
              <a:t>MinCut</a:t>
            </a:r>
            <a:r>
              <a:rPr lang="en-US"/>
              <a:t> algorithm runs in O(n^2 ) time.</a:t>
            </a:r>
          </a:p>
        </p:txBody>
      </p:sp>
    </p:spTree>
    <p:extLst>
      <p:ext uri="{BB962C8B-B14F-4D97-AF65-F5344CB8AC3E}">
        <p14:creationId xmlns:p14="http://schemas.microsoft.com/office/powerpoint/2010/main" val="12593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D3F4-03A2-43DF-9576-F0BAC467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AC65-C6A0-427A-87A2-FAC99231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MinCut</a:t>
            </a:r>
            <a:r>
              <a:rPr lang="en-US" dirty="0"/>
              <a:t> algorithm outputs the min cut in probability P ≥ 2/n(n−1)</a:t>
            </a:r>
          </a:p>
          <a:p>
            <a:r>
              <a:rPr lang="en-US" dirty="0"/>
              <a:t>The probability that repeat </a:t>
            </a:r>
            <a:r>
              <a:rPr lang="en-US" dirty="0" err="1"/>
              <a:t>MinCut</a:t>
            </a:r>
            <a:r>
              <a:rPr lang="en-US" dirty="0"/>
              <a:t> algorithm T = (nC2)* log(n) times fails to return the minimum cut is &lt; 1/n</a:t>
            </a:r>
          </a:p>
          <a:p>
            <a:r>
              <a:rPr lang="en-US" dirty="0"/>
              <a:t>In O(n^4 log(n)) time the minimum cut is returned with high probability.</a:t>
            </a:r>
          </a:p>
        </p:txBody>
      </p:sp>
    </p:spTree>
    <p:extLst>
      <p:ext uri="{BB962C8B-B14F-4D97-AF65-F5344CB8AC3E}">
        <p14:creationId xmlns:p14="http://schemas.microsoft.com/office/powerpoint/2010/main" val="181836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C10A-4C3E-4022-9825-1CAE0AB1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32E57661-9B71-4B47-8B84-BE09522B1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637" y="2256631"/>
            <a:ext cx="7743288" cy="4236076"/>
          </a:xfrm>
        </p:spPr>
      </p:pic>
    </p:spTree>
    <p:extLst>
      <p:ext uri="{BB962C8B-B14F-4D97-AF65-F5344CB8AC3E}">
        <p14:creationId xmlns:p14="http://schemas.microsoft.com/office/powerpoint/2010/main" val="382779504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0F3F0"/>
      </a:lt2>
      <a:accent1>
        <a:srgbClr val="D040CA"/>
      </a:accent1>
      <a:accent2>
        <a:srgbClr val="882EBE"/>
      </a:accent2>
      <a:accent3>
        <a:srgbClr val="5E40D0"/>
      </a:accent3>
      <a:accent4>
        <a:srgbClr val="324FBF"/>
      </a:accent4>
      <a:accent5>
        <a:srgbClr val="409AD0"/>
      </a:accent5>
      <a:accent6>
        <a:srgbClr val="2EBEB8"/>
      </a:accent6>
      <a:hlink>
        <a:srgbClr val="3F7A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774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AvenirNext LT Pro Medium</vt:lpstr>
      <vt:lpstr>Sabon Next LT</vt:lpstr>
      <vt:lpstr>DappledVTI</vt:lpstr>
      <vt:lpstr>Karger’s algorithm for  Minimum Cut </vt:lpstr>
      <vt:lpstr>Work Split up</vt:lpstr>
      <vt:lpstr>Problem Statement</vt:lpstr>
      <vt:lpstr>Karger’s Algorithm</vt:lpstr>
      <vt:lpstr>Algorithm</vt:lpstr>
      <vt:lpstr>Observation </vt:lpstr>
      <vt:lpstr>Analysis of Algorithm</vt:lpstr>
      <vt:lpstr>     </vt:lpstr>
      <vt:lpstr>Input and output</vt:lpstr>
      <vt:lpstr>Karger-Stein Algorithm </vt:lpstr>
      <vt:lpstr>         </vt:lpstr>
      <vt:lpstr>Algorithm</vt:lpstr>
      <vt:lpstr>Analysis</vt:lpstr>
      <vt:lpstr>     </vt:lpstr>
      <vt:lpstr>Input and output</vt:lpstr>
      <vt:lpstr>Example (for both algorithms)</vt:lpstr>
      <vt:lpstr>PowerPoint Presentation</vt:lpstr>
      <vt:lpstr>Comparison between Karger and Karger Stein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DHANUSH KRISHNA R AM.EN.U4AIE20021</dc:creator>
  <cp:lastModifiedBy>Pranav Jayasankar Nair - AM.EN.U4AIE20056</cp:lastModifiedBy>
  <cp:revision>93</cp:revision>
  <dcterms:created xsi:type="dcterms:W3CDTF">2022-01-08T09:42:33Z</dcterms:created>
  <dcterms:modified xsi:type="dcterms:W3CDTF">2022-01-21T05:39:19Z</dcterms:modified>
</cp:coreProperties>
</file>