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61" r:id="rId6"/>
    <p:sldId id="283" r:id="rId7"/>
    <p:sldId id="264"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3D10D-A03B-0D8E-F3BF-E99523B1B0B4}" v="11" dt="2021-07-20T03:29:39.738"/>
    <p1510:client id="{3E73128D-5C50-00AB-56C6-CCBD58D05D70}" v="19" dt="2021-07-20T03:32:35.426"/>
    <p1510:client id="{556835FC-6CB5-9E4D-9462-348504735187}" v="256" dt="2021-07-19T17:02:36.925"/>
    <p1510:client id="{69F62615-C3A7-BA01-A7E1-FFB5DDDDDF84}" v="11" dt="2021-07-20T03:28:58.792"/>
    <p1510:client id="{7BB31C52-BBDC-205C-59EE-D10BB3AF9526}" v="1486" dt="2021-07-19T17:52:03.295"/>
    <p1510:client id="{DCFA4F17-BC89-B8FA-DB96-EC80B428609E}" v="41" dt="2021-07-20T03:04:46.078"/>
    <p1510:client id="{F5B96F00-EA2D-5645-AC0E-928203658A3C}" v="64" dt="2021-07-20T03:37:06.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86" d="100"/>
          <a:sy n="86" d="100"/>
        </p:scale>
        <p:origin x="379"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7/20/2021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49485" y="375558"/>
            <a:ext cx="7471301" cy="1990126"/>
          </a:xfrm>
        </p:spPr>
        <p:txBody>
          <a:bodyPr/>
          <a:lstStyle/>
          <a:p>
            <a:r>
              <a:rPr lang="en-US" dirty="0"/>
              <a:t>Web Searching and SVD</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45229" y="2365683"/>
            <a:ext cx="7471301" cy="2921862"/>
          </a:xfrm>
        </p:spPr>
        <p:txBody>
          <a:bodyPr>
            <a:normAutofit/>
          </a:bodyPr>
          <a:lstStyle/>
          <a:p>
            <a:pPr fontAlgn="base"/>
            <a:r>
              <a:rPr lang="en-US" sz="2800" b="1" dirty="0"/>
              <a:t>Group Members </a:t>
            </a:r>
            <a:r>
              <a:rPr lang="en-US" sz="2800" dirty="0"/>
              <a:t>​</a:t>
            </a:r>
          </a:p>
          <a:p>
            <a:pPr fontAlgn="base"/>
            <a:r>
              <a:rPr lang="en-US" dirty="0"/>
              <a:t>​</a:t>
            </a:r>
          </a:p>
          <a:p>
            <a:pPr fontAlgn="base"/>
            <a:r>
              <a:rPr lang="en-US" dirty="0"/>
              <a:t>Akshath Suresh R Rao - AM.EN.U4AIE20009​</a:t>
            </a:r>
          </a:p>
          <a:p>
            <a:pPr fontAlgn="base"/>
            <a:r>
              <a:rPr lang="en-US" dirty="0"/>
              <a:t>Dhanush Krishna R - AM.EN.U4AIE20021​</a:t>
            </a:r>
          </a:p>
          <a:p>
            <a:pPr fontAlgn="base"/>
            <a:r>
              <a:rPr lang="en-US" dirty="0"/>
              <a:t>Dhruv V S - AM.EN.U4AIE20022​</a:t>
            </a:r>
          </a:p>
          <a:p>
            <a:pPr fontAlgn="base"/>
            <a:r>
              <a:rPr lang="en-US" dirty="0"/>
              <a:t>Durgapu Sathvik - AM.EN.U4AIE20024​</a:t>
            </a:r>
          </a:p>
          <a:p>
            <a:pPr fontAlgn="base"/>
            <a:r>
              <a:rPr lang="en-US" dirty="0"/>
              <a:t>Pranav Jaysankar Nair - AM.EN.U4AIE20056</a:t>
            </a:r>
          </a:p>
          <a:p>
            <a:pPr marL="0" indent="0">
              <a:buNone/>
            </a:pPr>
            <a:endParaRPr lang="en-US" dirty="0"/>
          </a:p>
        </p:txBody>
      </p:sp>
      <p:sp>
        <p:nvSpPr>
          <p:cNvPr id="4" name="TextBox 3">
            <a:extLst>
              <a:ext uri="{FF2B5EF4-FFF2-40B4-BE49-F238E27FC236}">
                <a16:creationId xmlns:a16="http://schemas.microsoft.com/office/drawing/2014/main" id="{F74E06FB-C686-4031-A002-0A7AA632962B}"/>
              </a:ext>
            </a:extLst>
          </p:cNvPr>
          <p:cNvSpPr txBox="1"/>
          <p:nvPr/>
        </p:nvSpPr>
        <p:spPr>
          <a:xfrm>
            <a:off x="7782133" y="5550751"/>
            <a:ext cx="4110793" cy="923330"/>
          </a:xfrm>
          <a:prstGeom prst="rect">
            <a:avLst/>
          </a:prstGeom>
          <a:noFill/>
        </p:spPr>
        <p:txBody>
          <a:bodyPr wrap="square" rtlCol="0">
            <a:spAutoFit/>
          </a:bodyPr>
          <a:lstStyle/>
          <a:p>
            <a:r>
              <a:rPr lang="en-US" dirty="0">
                <a:solidFill>
                  <a:schemeClr val="bg1"/>
                </a:solidFill>
              </a:rPr>
              <a:t>Presenter </a:t>
            </a:r>
          </a:p>
          <a:p>
            <a:r>
              <a:rPr lang="en-US" dirty="0">
                <a:solidFill>
                  <a:schemeClr val="bg1"/>
                </a:solidFill>
              </a:rPr>
              <a:t>Name: Pranav Jayasankar Nair</a:t>
            </a:r>
          </a:p>
          <a:p>
            <a:r>
              <a:rPr lang="en-US" dirty="0">
                <a:solidFill>
                  <a:schemeClr val="bg1"/>
                </a:solidFill>
              </a:rPr>
              <a:t>Roll No: AM.EN.U4AIE20056</a:t>
            </a:r>
            <a:endParaRPr lang="en-IN"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840230"/>
          </a:xfrm>
        </p:spPr>
        <p:txBody>
          <a:bodyPr/>
          <a:lstStyle/>
          <a:p>
            <a:r>
              <a:rPr lang="en-US" sz="5400" dirty="0"/>
              <a:t>The Problem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13" name="Text Placeholder 12">
            <a:extLst>
              <a:ext uri="{FF2B5EF4-FFF2-40B4-BE49-F238E27FC236}">
                <a16:creationId xmlns:a16="http://schemas.microsoft.com/office/drawing/2014/main" id="{9F6F4DC6-3E63-438F-8F77-AEC0A9DF6FDB}"/>
              </a:ext>
            </a:extLst>
          </p:cNvPr>
          <p:cNvSpPr>
            <a:spLocks noGrp="1"/>
          </p:cNvSpPr>
          <p:nvPr>
            <p:ph type="body" idx="1"/>
          </p:nvPr>
        </p:nvSpPr>
        <p:spPr>
          <a:xfrm>
            <a:off x="1976386" y="1742601"/>
            <a:ext cx="8069804" cy="4468429"/>
          </a:xfrm>
        </p:spPr>
        <p:txBody>
          <a:bodyPr/>
          <a:lstStyle/>
          <a:p>
            <a:pPr algn="l"/>
            <a:r>
              <a:rPr lang="en-IN" sz="2400" b="0" dirty="0">
                <a:cs typeface="Arial"/>
              </a:rPr>
              <a:t>Every time when a person searches the internet for a particular topic, the search engine must yield relevant websites and will sort them using their relevance to the searched topic.</a:t>
            </a:r>
            <a:endParaRPr lang="en-US"/>
          </a:p>
          <a:p>
            <a:pPr algn="l"/>
            <a:r>
              <a:rPr lang="en-IN" sz="2400" b="0" dirty="0">
                <a:cs typeface="Arial"/>
              </a:rPr>
              <a:t>The search engine has to go through huge amounts of data and find the relevant information in the result.</a:t>
            </a:r>
          </a:p>
          <a:p>
            <a:pPr algn="l"/>
            <a:r>
              <a:rPr lang="en-IN" sz="2400" b="0" dirty="0">
                <a:ea typeface="+mn-lt"/>
                <a:cs typeface="+mn-lt"/>
              </a:rPr>
              <a:t>The major difficulties are finding the relevant information among the huge clusters of data on the internet and the classification of the huge information in the web.</a:t>
            </a:r>
            <a:endParaRPr lang="en-IN" dirty="0"/>
          </a:p>
          <a:p>
            <a:pPr algn="l"/>
            <a:endParaRPr lang="en-IN" sz="2400" b="0" dirty="0">
              <a:cs typeface="Aria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840230"/>
          </a:xfrm>
        </p:spPr>
        <p:txBody>
          <a:bodyPr/>
          <a:lstStyle/>
          <a:p>
            <a:r>
              <a:rPr lang="en-US" sz="5400"/>
              <a:t>Methods Implemented </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9AF38A1A-6908-40DB-97AA-0664F69D723C}"/>
              </a:ext>
            </a:extLst>
          </p:cNvPr>
          <p:cNvSpPr>
            <a:spLocks noGrp="1"/>
          </p:cNvSpPr>
          <p:nvPr>
            <p:ph type="body" sz="quarter" idx="20"/>
          </p:nvPr>
        </p:nvSpPr>
        <p:spPr>
          <a:xfrm>
            <a:off x="444499" y="1904999"/>
            <a:ext cx="11018157" cy="4410075"/>
          </a:xfrm>
        </p:spPr>
        <p:txBody>
          <a:bodyPr vert="horz" lIns="0" tIns="0" rIns="0" bIns="0" rtlCol="0" anchor="t">
            <a:noAutofit/>
          </a:bodyPr>
          <a:lstStyle/>
          <a:p>
            <a:pPr marL="285750" indent="-285750">
              <a:buFont typeface="Arial"/>
              <a:buChar char="•"/>
            </a:pPr>
            <a:r>
              <a:rPr lang="en-IN" sz="2400" dirty="0">
                <a:ea typeface="+mn-lt"/>
                <a:cs typeface="+mn-lt"/>
              </a:rPr>
              <a:t>Web scraping </a:t>
            </a:r>
            <a:endParaRPr lang="en-US" sz="2400" dirty="0"/>
          </a:p>
          <a:p>
            <a:pPr marL="285750" indent="-285750">
              <a:buFont typeface="Arial"/>
              <a:buChar char="•"/>
            </a:pPr>
            <a:r>
              <a:rPr lang="en-IN" sz="2400" dirty="0">
                <a:ea typeface="+mn-lt"/>
                <a:cs typeface="+mn-lt"/>
              </a:rPr>
              <a:t>Tokenization </a:t>
            </a:r>
            <a:endParaRPr lang="en-IN" sz="2400"/>
          </a:p>
          <a:p>
            <a:pPr marL="285750" indent="-285750">
              <a:buFont typeface="Arial"/>
              <a:buChar char="•"/>
            </a:pPr>
            <a:r>
              <a:rPr lang="en-IN" sz="2400" dirty="0">
                <a:ea typeface="+mn-lt"/>
                <a:cs typeface="+mn-lt"/>
              </a:rPr>
              <a:t>Stop word </a:t>
            </a:r>
            <a:endParaRPr lang="en-IN" sz="2400"/>
          </a:p>
          <a:p>
            <a:pPr marL="285750" indent="-285750">
              <a:buFont typeface="Arial"/>
              <a:buChar char="•"/>
            </a:pPr>
            <a:r>
              <a:rPr lang="en-IN" sz="2400" dirty="0">
                <a:ea typeface="+mn-lt"/>
                <a:cs typeface="+mn-lt"/>
              </a:rPr>
              <a:t>Stemming </a:t>
            </a:r>
            <a:endParaRPr lang="en-IN" sz="2400"/>
          </a:p>
          <a:p>
            <a:pPr marL="285750" indent="-285750">
              <a:buFont typeface="Arial"/>
              <a:buChar char="•"/>
            </a:pPr>
            <a:r>
              <a:rPr lang="en-IN" sz="2400" dirty="0">
                <a:ea typeface="+mn-lt"/>
                <a:cs typeface="+mn-lt"/>
              </a:rPr>
              <a:t>SVD </a:t>
            </a:r>
          </a:p>
          <a:p>
            <a:pPr marL="285750" indent="-285750">
              <a:buFont typeface="Arial"/>
              <a:buChar char="•"/>
            </a:pPr>
            <a:r>
              <a:rPr lang="en-IN" sz="2400" dirty="0">
                <a:ea typeface="+mn-lt"/>
                <a:cs typeface="+mn-lt"/>
              </a:rPr>
              <a:t>LSI</a:t>
            </a:r>
            <a:endParaRPr lang="en-IN" sz="2400"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840230"/>
          </a:xfrm>
        </p:spPr>
        <p:txBody>
          <a:bodyPr/>
          <a:lstStyle/>
          <a:p>
            <a:r>
              <a:rPr lang="en-US" sz="5400" dirty="0"/>
              <a:t>Results and Discussion</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4499" y="2079170"/>
            <a:ext cx="10963729" cy="4125686"/>
          </a:xfrm>
        </p:spPr>
        <p:txBody>
          <a:bodyPr/>
          <a:lstStyle/>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3" name="Picture 4" descr="A picture containing table&#10;&#10;Description automatically generated">
            <a:extLst>
              <a:ext uri="{FF2B5EF4-FFF2-40B4-BE49-F238E27FC236}">
                <a16:creationId xmlns:a16="http://schemas.microsoft.com/office/drawing/2014/main" id="{AAAAC401-C4DA-4354-8F42-7F5F0F66B350}"/>
              </a:ext>
            </a:extLst>
          </p:cNvPr>
          <p:cNvPicPr>
            <a:picLocks noChangeAspect="1"/>
          </p:cNvPicPr>
          <p:nvPr/>
        </p:nvPicPr>
        <p:blipFill>
          <a:blip r:embed="rId3"/>
          <a:stretch>
            <a:fillRect/>
          </a:stretch>
        </p:blipFill>
        <p:spPr>
          <a:xfrm>
            <a:off x="442686" y="2078657"/>
            <a:ext cx="5328556" cy="3680399"/>
          </a:xfrm>
          <a:prstGeom prst="rect">
            <a:avLst/>
          </a:prstGeom>
        </p:spPr>
      </p:pic>
      <p:pic>
        <p:nvPicPr>
          <p:cNvPr id="5" name="Picture 5" descr="Text&#10;&#10;Description automatically generated">
            <a:extLst>
              <a:ext uri="{FF2B5EF4-FFF2-40B4-BE49-F238E27FC236}">
                <a16:creationId xmlns:a16="http://schemas.microsoft.com/office/drawing/2014/main" id="{FB5C2C78-A437-4E11-A62B-777174FEC294}"/>
              </a:ext>
            </a:extLst>
          </p:cNvPr>
          <p:cNvPicPr>
            <a:picLocks noChangeAspect="1"/>
          </p:cNvPicPr>
          <p:nvPr/>
        </p:nvPicPr>
        <p:blipFill>
          <a:blip r:embed="rId4"/>
          <a:stretch>
            <a:fillRect/>
          </a:stretch>
        </p:blipFill>
        <p:spPr>
          <a:xfrm>
            <a:off x="5958114" y="2083072"/>
            <a:ext cx="5364843" cy="3689714"/>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941270"/>
          </a:xfrm>
        </p:spPr>
        <p:txBody>
          <a:bodyPr vert="horz" wrap="square" lIns="91440" tIns="45720" rIns="91440" bIns="45720" rtlCol="0" anchor="t">
            <a:normAutofit/>
          </a:bodyPr>
          <a:lstStyle/>
          <a:p>
            <a:r>
              <a:rPr lang="en-US" sz="5400" b="1" kern="1200" spc="-70" baseline="0" dirty="0">
                <a:latin typeface="+mj-lt"/>
                <a:ea typeface="+mj-ea"/>
                <a:cs typeface="+mj-cs"/>
              </a:rPr>
              <a:t>References</a:t>
            </a:r>
            <a:r>
              <a:rPr lang="en-US" sz="5400" dirty="0"/>
              <a:t> </a:t>
            </a:r>
            <a:endParaRPr lang="en-US" b="1" kern="1200" spc="-70" baseline="0" dirty="0">
              <a:latin typeface="+mj-lt"/>
              <a:ea typeface="+mj-ea"/>
              <a:cs typeface="+mj-cs"/>
            </a:endParaRPr>
          </a:p>
        </p:txBody>
      </p:sp>
      <p:sp>
        <p:nvSpPr>
          <p:cNvPr id="10" name="Slide Number Placeholder 2">
            <a:extLst>
              <a:ext uri="{FF2B5EF4-FFF2-40B4-BE49-F238E27FC236}">
                <a16:creationId xmlns:a16="http://schemas.microsoft.com/office/drawing/2014/main" id="{243132FE-80D4-43BE-BBE9-D8DCD4251B68}"/>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5</a:t>
            </a:fld>
            <a:endParaRPr lang="en-US" noProof="0"/>
          </a:p>
        </p:txBody>
      </p:sp>
      <p:sp>
        <p:nvSpPr>
          <p:cNvPr id="5" name="TextBox 4">
            <a:extLst>
              <a:ext uri="{FF2B5EF4-FFF2-40B4-BE49-F238E27FC236}">
                <a16:creationId xmlns:a16="http://schemas.microsoft.com/office/drawing/2014/main" id="{CB271E8C-7FA0-42CB-88F4-D9EEA45351F8}"/>
              </a:ext>
            </a:extLst>
          </p:cNvPr>
          <p:cNvSpPr txBox="1"/>
          <p:nvPr/>
        </p:nvSpPr>
        <p:spPr>
          <a:xfrm>
            <a:off x="444500" y="1625385"/>
            <a:ext cx="10571431" cy="4754601"/>
          </a:xfrm>
          <a:prstGeom prst="rect">
            <a:avLst/>
          </a:prstGeom>
        </p:spPr>
        <p:txBody>
          <a:bodyPr vert="horz" lIns="91440" tIns="45720" rIns="91440" bIns="45720" rtlCol="0" anchor="t">
            <a:normAutofit/>
          </a:bodyPr>
          <a:lstStyle/>
          <a:p>
            <a:pPr marL="228600" indent="-228600">
              <a:lnSpc>
                <a:spcPct val="90000"/>
              </a:lnSpc>
              <a:spcBef>
                <a:spcPts val="600"/>
              </a:spcBef>
              <a:spcAft>
                <a:spcPts val="400"/>
              </a:spcAft>
              <a:buClr>
                <a:schemeClr val="accent2"/>
              </a:buClr>
              <a:buFont typeface="Arial" panose="020B0604020202020204" pitchFamily="34" charset="0"/>
              <a:buChar char="•"/>
            </a:pPr>
            <a:endParaRPr lang="en-US" sz="1400" spc="300" dirty="0">
              <a:solidFill>
                <a:schemeClr val="bg1"/>
              </a:solidFill>
              <a:latin typeface="Arial"/>
              <a:cs typeface="Arial"/>
            </a:endParaRPr>
          </a:p>
        </p:txBody>
      </p:sp>
      <p:sp>
        <p:nvSpPr>
          <p:cNvPr id="3" name="TextBox 2">
            <a:extLst>
              <a:ext uri="{FF2B5EF4-FFF2-40B4-BE49-F238E27FC236}">
                <a16:creationId xmlns:a16="http://schemas.microsoft.com/office/drawing/2014/main" id="{BB5E4FA6-5B53-4CD4-8621-D0BA1BDDE534}"/>
              </a:ext>
            </a:extLst>
          </p:cNvPr>
          <p:cNvSpPr txBox="1"/>
          <p:nvPr/>
        </p:nvSpPr>
        <p:spPr>
          <a:xfrm>
            <a:off x="637310" y="1626918"/>
            <a:ext cx="1061060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lumMod val="95000"/>
                  </a:schemeClr>
                </a:solidFill>
                <a:ea typeface="+mn-lt"/>
                <a:cs typeface="+mn-lt"/>
              </a:rPr>
              <a:t>Nanda </a:t>
            </a:r>
            <a:r>
              <a:rPr lang="en-GB" dirty="0" err="1">
                <a:solidFill>
                  <a:schemeClr val="bg1">
                    <a:lumMod val="95000"/>
                  </a:schemeClr>
                </a:solidFill>
                <a:ea typeface="+mn-lt"/>
                <a:cs typeface="+mn-lt"/>
              </a:rPr>
              <a:t>Zannibua</a:t>
            </a:r>
            <a:r>
              <a:rPr lang="en-GB" dirty="0">
                <a:solidFill>
                  <a:schemeClr val="bg1">
                    <a:lumMod val="95000"/>
                  </a:schemeClr>
                </a:solidFill>
                <a:ea typeface="+mn-lt"/>
                <a:cs typeface="+mn-lt"/>
              </a:rPr>
              <a:t> </a:t>
            </a:r>
            <a:r>
              <a:rPr lang="en-GB" dirty="0" err="1">
                <a:solidFill>
                  <a:schemeClr val="bg1">
                    <a:lumMod val="95000"/>
                  </a:schemeClr>
                </a:solidFill>
                <a:ea typeface="+mn-lt"/>
                <a:cs typeface="+mn-lt"/>
              </a:rPr>
              <a:t>Harisma</a:t>
            </a:r>
            <a:r>
              <a:rPr lang="en-GB" dirty="0">
                <a:solidFill>
                  <a:schemeClr val="bg1">
                    <a:lumMod val="95000"/>
                  </a:schemeClr>
                </a:solidFill>
                <a:ea typeface="+mn-lt"/>
                <a:cs typeface="+mn-lt"/>
              </a:rPr>
              <a:t> and Anak Agung Putri Ratna, Implementation of automated essay grading system using LSA method with three keywords. Universitas Indonesia. </a:t>
            </a:r>
            <a:r>
              <a:rPr lang="en-GB" dirty="0" err="1">
                <a:solidFill>
                  <a:schemeClr val="bg1">
                    <a:lumMod val="95000"/>
                  </a:schemeClr>
                </a:solidFill>
                <a:ea typeface="+mn-lt"/>
                <a:cs typeface="+mn-lt"/>
              </a:rPr>
              <a:t>Fakultas</a:t>
            </a:r>
            <a:r>
              <a:rPr lang="en-GB" dirty="0">
                <a:solidFill>
                  <a:schemeClr val="bg1">
                    <a:lumMod val="95000"/>
                  </a:schemeClr>
                </a:solidFill>
                <a:ea typeface="+mn-lt"/>
                <a:cs typeface="+mn-lt"/>
              </a:rPr>
              <a:t> Teknik, 2008. </a:t>
            </a:r>
            <a:endParaRPr lang="en-US">
              <a:solidFill>
                <a:schemeClr val="bg1">
                  <a:lumMod val="95000"/>
                </a:schemeClr>
              </a:solidFill>
              <a:cs typeface="Arial"/>
            </a:endParaRPr>
          </a:p>
          <a:p>
            <a:endParaRPr lang="en-GB" dirty="0">
              <a:solidFill>
                <a:schemeClr val="bg1">
                  <a:lumMod val="95000"/>
                </a:schemeClr>
              </a:solidFill>
              <a:cs typeface="Arial"/>
            </a:endParaRPr>
          </a:p>
          <a:p>
            <a:r>
              <a:rPr lang="en-GB" dirty="0">
                <a:solidFill>
                  <a:schemeClr val="bg1">
                    <a:lumMod val="95000"/>
                  </a:schemeClr>
                </a:solidFill>
                <a:ea typeface="+mn-lt"/>
                <a:cs typeface="+mn-lt"/>
              </a:rPr>
              <a:t>Heryanto, Ahmad and </a:t>
            </a:r>
            <a:r>
              <a:rPr lang="en-GB" dirty="0" err="1">
                <a:solidFill>
                  <a:schemeClr val="bg1">
                    <a:lumMod val="95000"/>
                  </a:schemeClr>
                </a:solidFill>
                <a:ea typeface="+mn-lt"/>
                <a:cs typeface="+mn-lt"/>
              </a:rPr>
              <a:t>Christyowidiasmoro</a:t>
            </a:r>
            <a:r>
              <a:rPr lang="en-GB" dirty="0">
                <a:solidFill>
                  <a:schemeClr val="bg1">
                    <a:lumMod val="95000"/>
                  </a:schemeClr>
                </a:solidFill>
                <a:ea typeface="+mn-lt"/>
                <a:cs typeface="+mn-lt"/>
              </a:rPr>
              <a:t>, </a:t>
            </a:r>
            <a:r>
              <a:rPr lang="en-GB" dirty="0" err="1">
                <a:solidFill>
                  <a:schemeClr val="bg1">
                    <a:lumMod val="95000"/>
                  </a:schemeClr>
                </a:solidFill>
                <a:ea typeface="+mn-lt"/>
                <a:cs typeface="+mn-lt"/>
              </a:rPr>
              <a:t>Christyowidiasmoro</a:t>
            </a:r>
            <a:r>
              <a:rPr lang="en-GB" dirty="0">
                <a:solidFill>
                  <a:schemeClr val="bg1">
                    <a:lumMod val="95000"/>
                  </a:schemeClr>
                </a:solidFill>
                <a:ea typeface="+mn-lt"/>
                <a:cs typeface="+mn-lt"/>
              </a:rPr>
              <a:t> and </a:t>
            </a:r>
            <a:r>
              <a:rPr lang="en-GB" dirty="0" err="1">
                <a:solidFill>
                  <a:schemeClr val="bg1">
                    <a:lumMod val="95000"/>
                  </a:schemeClr>
                </a:solidFill>
                <a:ea typeface="+mn-lt"/>
                <a:cs typeface="+mn-lt"/>
              </a:rPr>
              <a:t>Hariadi</a:t>
            </a:r>
            <a:r>
              <a:rPr lang="en-GB" dirty="0">
                <a:solidFill>
                  <a:schemeClr val="bg1">
                    <a:lumMod val="95000"/>
                  </a:schemeClr>
                </a:solidFill>
                <a:ea typeface="+mn-lt"/>
                <a:cs typeface="+mn-lt"/>
              </a:rPr>
              <a:t>, </a:t>
            </a:r>
            <a:r>
              <a:rPr lang="en-GB" dirty="0" err="1">
                <a:solidFill>
                  <a:schemeClr val="bg1">
                    <a:lumMod val="95000"/>
                  </a:schemeClr>
                </a:solidFill>
                <a:ea typeface="+mn-lt"/>
                <a:cs typeface="+mn-lt"/>
              </a:rPr>
              <a:t>Mochamad</a:t>
            </a:r>
            <a:r>
              <a:rPr lang="en-GB" dirty="0">
                <a:solidFill>
                  <a:schemeClr val="bg1">
                    <a:lumMod val="95000"/>
                  </a:schemeClr>
                </a:solidFill>
                <a:ea typeface="+mn-lt"/>
                <a:cs typeface="+mn-lt"/>
              </a:rPr>
              <a:t>. (2014). Search Engine Optimization Based On Latent Semantic Indexing Using Web Scraping. </a:t>
            </a:r>
            <a:endParaRPr lang="en-GB" dirty="0">
              <a:solidFill>
                <a:schemeClr val="bg1">
                  <a:lumMod val="95000"/>
                </a:schemeClr>
              </a:solidFill>
              <a:cs typeface="Arial"/>
            </a:endParaRPr>
          </a:p>
          <a:p>
            <a:endParaRPr lang="en-GB" dirty="0">
              <a:solidFill>
                <a:schemeClr val="bg1">
                  <a:lumMod val="95000"/>
                </a:schemeClr>
              </a:solidFill>
              <a:cs typeface="Arial"/>
            </a:endParaRPr>
          </a:p>
          <a:p>
            <a:r>
              <a:rPr lang="en-GB" dirty="0" err="1">
                <a:solidFill>
                  <a:schemeClr val="bg1">
                    <a:lumMod val="95000"/>
                  </a:schemeClr>
                </a:solidFill>
                <a:ea typeface="+mn-lt"/>
                <a:cs typeface="+mn-lt"/>
              </a:rPr>
              <a:t>Snasel</a:t>
            </a:r>
            <a:r>
              <a:rPr lang="en-GB" dirty="0">
                <a:solidFill>
                  <a:schemeClr val="bg1">
                    <a:lumMod val="95000"/>
                  </a:schemeClr>
                </a:solidFill>
                <a:ea typeface="+mn-lt"/>
                <a:cs typeface="+mn-lt"/>
              </a:rPr>
              <a:t>, Vaclav and Abdulla, Hussam. (2009). Solution for Search Result Clustering by Using Singular Value Decomposition. 647 - 651. 10.1109/ICACTE.2008.143. </a:t>
            </a:r>
            <a:endParaRPr lang="en-GB" dirty="0">
              <a:solidFill>
                <a:schemeClr val="bg1">
                  <a:lumMod val="95000"/>
                </a:schemeClr>
              </a:solidFill>
              <a:cs typeface="Arial"/>
            </a:endParaRPr>
          </a:p>
          <a:p>
            <a:endParaRPr lang="en-GB" dirty="0">
              <a:solidFill>
                <a:schemeClr val="bg1">
                  <a:lumMod val="95000"/>
                </a:schemeClr>
              </a:solidFill>
              <a:cs typeface="Arial"/>
            </a:endParaRPr>
          </a:p>
          <a:p>
            <a:r>
              <a:rPr lang="en-GB" dirty="0">
                <a:solidFill>
                  <a:schemeClr val="bg1">
                    <a:lumMod val="95000"/>
                  </a:schemeClr>
                </a:solidFill>
                <a:ea typeface="+mn-lt"/>
                <a:cs typeface="+mn-lt"/>
              </a:rPr>
              <a:t>S. K. Malik and S. A. M. Rizvi, “Information Extraction Using Web Usage Mining, Web Scrapping and Semantic Annotation,” in 2011 International Conference on Computational Intelligence and Communication Networks (CICN), 2011, pp. 465–469. </a:t>
            </a:r>
            <a:endParaRPr lang="en-GB" dirty="0">
              <a:solidFill>
                <a:schemeClr val="bg1">
                  <a:lumMod val="95000"/>
                </a:schemeClr>
              </a:solidFill>
              <a:cs typeface="Arial"/>
            </a:endParaRPr>
          </a:p>
          <a:p>
            <a:endParaRPr lang="en-GB" dirty="0">
              <a:solidFill>
                <a:schemeClr val="bg1">
                  <a:lumMod val="95000"/>
                </a:schemeClr>
              </a:solidFill>
              <a:cs typeface="Arial"/>
            </a:endParaRPr>
          </a:p>
          <a:p>
            <a:r>
              <a:rPr lang="en-GB" dirty="0">
                <a:solidFill>
                  <a:schemeClr val="bg1">
                    <a:lumMod val="95000"/>
                  </a:schemeClr>
                </a:solidFill>
                <a:ea typeface="+mn-lt"/>
                <a:cs typeface="+mn-lt"/>
              </a:rPr>
              <a:t>Scott Deerwester, Richard Harshman, Susan T, George W, and Thomas K, “Indexing by Latent Semantic Analysis,” J. Am. Soc. Inf. Sci., vol. 41, no. 6, pp. 391–407, 1990.</a:t>
            </a:r>
            <a:endParaRPr lang="en-US" dirty="0">
              <a:solidFill>
                <a:schemeClr val="bg1">
                  <a:lumMod val="95000"/>
                </a:schemeClr>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354</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Trade Gothic LT Pro</vt:lpstr>
      <vt:lpstr>Trebuchet MS</vt:lpstr>
      <vt:lpstr>Office Theme</vt:lpstr>
      <vt:lpstr>Web Searching and SVD</vt:lpstr>
      <vt:lpstr>The Problem </vt:lpstr>
      <vt:lpstr>Methods Implemented </vt:lpstr>
      <vt:lpstr>Results and Discussion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Searching and SVD</dc:title>
  <dc:creator/>
  <cp:lastModifiedBy/>
  <cp:revision>226</cp:revision>
  <dcterms:created xsi:type="dcterms:W3CDTF">2021-07-17T06:10:12Z</dcterms:created>
  <dcterms:modified xsi:type="dcterms:W3CDTF">2021-07-20T05:38:23Z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