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2" r:id="rId4"/>
    <p:sldId id="264" r:id="rId5"/>
    <p:sldId id="263" r:id="rId6"/>
    <p:sldId id="257" r:id="rId7"/>
    <p:sldId id="260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1BF0-1B07-A243-8F19-89BF7B2FAFCB}" type="datetimeFigureOut">
              <a:rPr lang="da-DK" smtClean="0"/>
              <a:t>18/03/16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43FC9-6E97-7E4A-B56A-915BE9D217F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5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43FC9-6E97-7E4A-B56A-915BE9D217F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9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e med billedteks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leder, 2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leder, 3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s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da-DK" smtClean="0"/>
              <a:t>Træk billede til pladsholder, eller klik på symbol for at tilføje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18/03/16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6421" y="1680881"/>
            <a:ext cx="6748379" cy="1640541"/>
          </a:xfrm>
        </p:spPr>
        <p:txBody>
          <a:bodyPr/>
          <a:lstStyle/>
          <a:p>
            <a:r>
              <a:rPr lang="en-US" b="1" dirty="0" smtClean="0"/>
              <a:t>strategic sustainability consulting company </a:t>
            </a:r>
            <a:endParaRPr lang="en-US" b="1" dirty="0"/>
          </a:p>
        </p:txBody>
      </p:sp>
      <p:sp>
        <p:nvSpPr>
          <p:cNvPr id="4" name="Tekstfelt 3"/>
          <p:cNvSpPr txBox="1"/>
          <p:nvPr/>
        </p:nvSpPr>
        <p:spPr>
          <a:xfrm>
            <a:off x="2202882" y="3633620"/>
            <a:ext cx="4920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en-US" sz="2200" dirty="0" smtClean="0"/>
              <a:t>For Municipality of Copenhagen &amp; Waste Service Suppliers  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Sorting, reselling and recycling waste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4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4" name="Titel 1"/>
          <p:cNvSpPr>
            <a:spLocks noGrp="1"/>
          </p:cNvSpPr>
          <p:nvPr>
            <p:ph idx="1"/>
          </p:nvPr>
        </p:nvSpPr>
        <p:spPr>
          <a:xfrm>
            <a:off x="3429000" y="1697790"/>
            <a:ext cx="5260474" cy="442837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most waste produced in </a:t>
            </a:r>
            <a:r>
              <a:rPr lang="en-GB" sz="2000" dirty="0" err="1" smtClean="0"/>
              <a:t>europe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28% of waste recycled</a:t>
            </a:r>
          </a:p>
          <a:p>
            <a:endParaRPr lang="en-GB" sz="2000" dirty="0" smtClean="0"/>
          </a:p>
          <a:p>
            <a:r>
              <a:rPr lang="en-GB" sz="2000" dirty="0" smtClean="0"/>
              <a:t>2022. goal</a:t>
            </a:r>
          </a:p>
          <a:p>
            <a:endParaRPr lang="en-GB" sz="1600" dirty="0" smtClean="0">
              <a:sym typeface="Wingdings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724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12721959_10207715828066693_1166915170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80"/>
            <a:ext cx="5446295" cy="41171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5763" y="1572768"/>
            <a:ext cx="4948238" cy="886968"/>
          </a:xfrm>
        </p:spPr>
        <p:txBody>
          <a:bodyPr/>
          <a:lstStyle/>
          <a:p>
            <a:r>
              <a:rPr lang="da-DK" b="1" dirty="0" smtClean="0"/>
              <a:t>PAIN</a:t>
            </a:r>
            <a:r>
              <a:rPr lang="da-DK" dirty="0" smtClean="0"/>
              <a:t> FOR COPENHAGEN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4293520"/>
            <a:ext cx="4946602" cy="25533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Copenhagen struggle to obtain certain objectives for sustainable waste handling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Main Objectives:</a:t>
            </a:r>
          </a:p>
          <a:p>
            <a:pPr>
              <a:buFont typeface="Courier New"/>
              <a:buChar char="o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Self sufficient</a:t>
            </a:r>
          </a:p>
          <a:p>
            <a:pPr>
              <a:buFont typeface="Courier New"/>
              <a:buChar char="o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waste sorting</a:t>
            </a:r>
          </a:p>
          <a:p>
            <a:pPr>
              <a:buFont typeface="Courier New"/>
              <a:buChar char="o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Recycling (i.e.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plast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organic waste, etc.)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6" name="Tekstfelt 5"/>
          <p:cNvSpPr txBox="1"/>
          <p:nvPr/>
        </p:nvSpPr>
        <p:spPr>
          <a:xfrm>
            <a:off x="5053265" y="4320257"/>
            <a:ext cx="40907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challenge - </a:t>
            </a:r>
            <a:r>
              <a:rPr lang="en-US" b="1" dirty="0" err="1"/>
              <a:t>Dysfuntional</a:t>
            </a:r>
            <a:r>
              <a:rPr lang="en-US" b="1" dirty="0"/>
              <a:t> </a:t>
            </a:r>
            <a:r>
              <a:rPr lang="en-US" b="1" dirty="0" smtClean="0"/>
              <a:t>system</a:t>
            </a:r>
          </a:p>
          <a:p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Standardaized</a:t>
            </a:r>
            <a:r>
              <a:rPr lang="en-US" dirty="0" smtClean="0"/>
              <a:t> </a:t>
            </a:r>
            <a:r>
              <a:rPr lang="en-US" dirty="0"/>
              <a:t>pick up</a:t>
            </a:r>
          </a:p>
          <a:p>
            <a:pPr>
              <a:buFont typeface="Courier New"/>
              <a:buChar char="o"/>
            </a:pPr>
            <a:r>
              <a:rPr lang="en-US" dirty="0" smtClean="0"/>
              <a:t> Expensive </a:t>
            </a:r>
            <a:r>
              <a:rPr lang="en-US" dirty="0"/>
              <a:t>recycling system</a:t>
            </a:r>
          </a:p>
          <a:p>
            <a:pPr>
              <a:buFont typeface="Courier New"/>
              <a:buChar char="o"/>
            </a:pPr>
            <a:r>
              <a:rPr lang="en-US" dirty="0" smtClean="0"/>
              <a:t> Still </a:t>
            </a:r>
            <a:r>
              <a:rPr lang="en-US" dirty="0" err="1"/>
              <a:t>buring</a:t>
            </a:r>
            <a:r>
              <a:rPr lang="en-US" dirty="0"/>
              <a:t> 80% </a:t>
            </a:r>
            <a:r>
              <a:rPr lang="en-US" sz="1600" dirty="0"/>
              <a:t>(</a:t>
            </a:r>
            <a:r>
              <a:rPr lang="en-US" sz="1600" dirty="0">
                <a:sym typeface="Wingdings"/>
              </a:rPr>
              <a:t> </a:t>
            </a:r>
            <a:r>
              <a:rPr lang="da-DK" sz="1600" dirty="0"/>
              <a:t>40% of </a:t>
            </a:r>
            <a:r>
              <a:rPr lang="da-DK" sz="1600" dirty="0" err="1"/>
              <a:t>that</a:t>
            </a:r>
            <a:r>
              <a:rPr lang="da-DK" sz="1600" dirty="0"/>
              <a:t> </a:t>
            </a:r>
            <a:r>
              <a:rPr lang="da-DK" sz="1600" dirty="0" err="1"/>
              <a:t>waste</a:t>
            </a:r>
            <a:r>
              <a:rPr lang="da-DK" sz="1600" dirty="0"/>
              <a:t> is </a:t>
            </a:r>
            <a:r>
              <a:rPr lang="da-DK" sz="1600" dirty="0" err="1"/>
              <a:t>organic</a:t>
            </a:r>
            <a:r>
              <a:rPr lang="da-DK" sz="1600" dirty="0"/>
              <a:t> </a:t>
            </a:r>
            <a:r>
              <a:rPr lang="da-DK" sz="1600" dirty="0" err="1"/>
              <a:t>waste</a:t>
            </a:r>
            <a:r>
              <a:rPr lang="da-DK" sz="1600" dirty="0"/>
              <a:t>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1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/>
          <p:cNvSpPr txBox="1"/>
          <p:nvPr/>
        </p:nvSpPr>
        <p:spPr>
          <a:xfrm>
            <a:off x="2098842" y="1363579"/>
            <a:ext cx="4719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DENMARK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1 million tons of organic waste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80% incinerated </a:t>
            </a:r>
            <a:r>
              <a:rPr lang="en-US" dirty="0" smtClean="0">
                <a:sym typeface="Wingdings"/>
              </a:rPr>
              <a:t> toxic fumes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SWEDEN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/>
              </a:rPr>
              <a:t>700 000 tons organic waste imported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/>
              </a:rPr>
              <a:t>99% recycled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/>
              </a:rPr>
              <a:t>99% non-toxic fumes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5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12721959_10207715828066693_1166915170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74" y="561808"/>
            <a:ext cx="6400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PAIN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Denmark produces the most waste per capita in Europe! </a:t>
            </a:r>
            <a:r>
              <a:rPr lang="en-US" dirty="0" smtClean="0">
                <a:sym typeface="Wingdings"/>
              </a:rPr>
              <a:t> approx. 447 kg each year and rising</a:t>
            </a:r>
            <a:endParaRPr lang="en-US" dirty="0" smtClean="0"/>
          </a:p>
          <a:p>
            <a:r>
              <a:rPr lang="en-US" dirty="0" smtClean="0"/>
              <a:t>Each year around 1 million tons of organic waste is incinerated. Incineration is an obstacle in Denmark becoming a Carbon</a:t>
            </a:r>
            <a:r>
              <a:rPr lang="en-US" dirty="0" smtClean="0"/>
              <a:t>-neutral country.</a:t>
            </a:r>
            <a:endParaRPr lang="en-US" dirty="0" smtClean="0"/>
          </a:p>
          <a:p>
            <a:r>
              <a:rPr lang="en-US" dirty="0" smtClean="0"/>
              <a:t>80% of waste is being burned to produce heat (40% organic).</a:t>
            </a:r>
          </a:p>
          <a:p>
            <a:r>
              <a:rPr lang="en-US" dirty="0" smtClean="0"/>
              <a:t>Only 28% of waste currently being recycled. Aim is to achieve 50% by 2022.</a:t>
            </a:r>
          </a:p>
          <a:p>
            <a:r>
              <a:rPr lang="en-US" dirty="0" smtClean="0"/>
              <a:t>Most organic waste (which is 90% water) ends up in the oven.</a:t>
            </a:r>
          </a:p>
          <a:p>
            <a:r>
              <a:rPr lang="en-US" dirty="0" smtClean="0"/>
              <a:t>There is a need to incinerate less and recycle more.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30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NUMBERS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approx</a:t>
            </a:r>
            <a:r>
              <a:rPr lang="da-DK" dirty="0" smtClean="0"/>
              <a:t>. 447 kg of </a:t>
            </a:r>
            <a:r>
              <a:rPr lang="da-DK" dirty="0" err="1" smtClean="0"/>
              <a:t>waste</a:t>
            </a:r>
            <a:r>
              <a:rPr lang="da-DK" dirty="0" smtClean="0"/>
              <a:t> per </a:t>
            </a:r>
            <a:r>
              <a:rPr lang="da-DK" dirty="0" err="1" smtClean="0"/>
              <a:t>capita</a:t>
            </a:r>
            <a:r>
              <a:rPr lang="da-DK" dirty="0" smtClean="0"/>
              <a:t>  and </a:t>
            </a:r>
            <a:r>
              <a:rPr lang="da-DK" dirty="0" err="1" smtClean="0"/>
              <a:t>increasing</a:t>
            </a:r>
            <a:r>
              <a:rPr lang="da-DK" dirty="0" smtClean="0"/>
              <a:t>!</a:t>
            </a:r>
            <a:endParaRPr lang="da-DK" dirty="0"/>
          </a:p>
          <a:p>
            <a:r>
              <a:rPr lang="da-DK" dirty="0"/>
              <a:t>80% of </a:t>
            </a:r>
            <a:r>
              <a:rPr lang="da-DK" dirty="0" err="1"/>
              <a:t>waste</a:t>
            </a:r>
            <a:r>
              <a:rPr lang="da-DK" dirty="0"/>
              <a:t> is </a:t>
            </a:r>
            <a:r>
              <a:rPr lang="da-DK" dirty="0" err="1"/>
              <a:t>incinerated</a:t>
            </a:r>
            <a:r>
              <a:rPr lang="da-DK" dirty="0"/>
              <a:t> for heat and </a:t>
            </a:r>
            <a:r>
              <a:rPr lang="da-DK" dirty="0" err="1"/>
              <a:t>electricity</a:t>
            </a:r>
            <a:endParaRPr lang="da-DK" dirty="0"/>
          </a:p>
          <a:p>
            <a:r>
              <a:rPr lang="da-DK" dirty="0" smtClean="0"/>
              <a:t>40</a:t>
            </a:r>
            <a:r>
              <a:rPr lang="da-DK" dirty="0"/>
              <a:t>% of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waste</a:t>
            </a:r>
            <a:r>
              <a:rPr lang="da-DK" dirty="0"/>
              <a:t> is </a:t>
            </a:r>
            <a:r>
              <a:rPr lang="da-DK" dirty="0" err="1"/>
              <a:t>organic</a:t>
            </a:r>
            <a:r>
              <a:rPr lang="da-DK" dirty="0"/>
              <a:t> </a:t>
            </a:r>
            <a:r>
              <a:rPr lang="da-DK" dirty="0" err="1"/>
              <a:t>waste</a:t>
            </a:r>
            <a:r>
              <a:rPr lang="da-DK" dirty="0"/>
              <a:t> (</a:t>
            </a:r>
            <a:r>
              <a:rPr lang="da-DK" dirty="0" err="1"/>
              <a:t>around</a:t>
            </a:r>
            <a:r>
              <a:rPr lang="da-DK" dirty="0"/>
              <a:t> 1 million tons per </a:t>
            </a:r>
            <a:r>
              <a:rPr lang="da-DK" dirty="0" err="1"/>
              <a:t>year</a:t>
            </a:r>
            <a:r>
              <a:rPr lang="da-DK" dirty="0"/>
              <a:t>)</a:t>
            </a:r>
          </a:p>
          <a:p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/>
              <a:t>28% of </a:t>
            </a:r>
            <a:r>
              <a:rPr lang="da-DK" dirty="0" err="1"/>
              <a:t>waste</a:t>
            </a:r>
            <a:r>
              <a:rPr lang="da-DK" dirty="0"/>
              <a:t> in total is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recycled</a:t>
            </a:r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13722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CURE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Mediating role 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Finding and creating buyers for waste recycling</a:t>
            </a:r>
          </a:p>
          <a:p>
            <a:r>
              <a:rPr lang="en-US" dirty="0" smtClean="0"/>
              <a:t>Finding and creating partnerships with </a:t>
            </a:r>
            <a:r>
              <a:rPr lang="en-US" dirty="0" err="1" smtClean="0"/>
              <a:t>SmartBin</a:t>
            </a:r>
            <a:r>
              <a:rPr lang="en-US" dirty="0" smtClean="0"/>
              <a:t> technology </a:t>
            </a:r>
          </a:p>
          <a:p>
            <a:r>
              <a:rPr lang="en-US" dirty="0" smtClean="0"/>
              <a:t>Research – optimizing waste handling systems </a:t>
            </a:r>
          </a:p>
          <a:p>
            <a:r>
              <a:rPr lang="en-US" dirty="0" smtClean="0"/>
              <a:t>Help the municipality invest and implement in new technology for a tailored pickup system = reducing costs and leveraging sorting</a:t>
            </a:r>
          </a:p>
          <a:p>
            <a:r>
              <a:rPr lang="en-US" dirty="0" smtClean="0"/>
              <a:t>Nudge the citizens to sort their waste By marketing our self – promote our self by taking contact, </a:t>
            </a:r>
            <a:r>
              <a:rPr lang="da-DK" dirty="0" err="1" smtClean="0"/>
              <a:t>advertising</a:t>
            </a:r>
            <a:r>
              <a:rPr lang="da-DK" dirty="0" smtClean="0"/>
              <a:t> on tv, social media.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4474" y="124326"/>
            <a:ext cx="3348790" cy="886968"/>
          </a:xfrm>
        </p:spPr>
        <p:txBody>
          <a:bodyPr/>
          <a:lstStyle/>
          <a:p>
            <a:r>
              <a:rPr lang="da-DK" dirty="0" smtClean="0"/>
              <a:t>BUSINESS MODEL  </a:t>
            </a:r>
            <a:endParaRPr lang="da-DK" dirty="0"/>
          </a:p>
        </p:txBody>
      </p:sp>
      <p:pic>
        <p:nvPicPr>
          <p:cNvPr id="9" name="Billede 8" descr="Skærmbillede 2016-03-18 kl. 11.1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93"/>
            <a:ext cx="9144000" cy="55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185</TotalTime>
  <Words>351</Words>
  <Application>Microsoft Macintosh PowerPoint</Application>
  <PresentationFormat>Skærmshow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Inspiration</vt:lpstr>
      <vt:lpstr>strategic sustainability consulting company </vt:lpstr>
      <vt:lpstr>Introduction</vt:lpstr>
      <vt:lpstr>PAIN FOR COPENHAGEN</vt:lpstr>
      <vt:lpstr>PowerPoint-præsentation</vt:lpstr>
      <vt:lpstr>PowerPoint-præsentation</vt:lpstr>
      <vt:lpstr>PAIN </vt:lpstr>
      <vt:lpstr>NUMBERS </vt:lpstr>
      <vt:lpstr>CURE</vt:lpstr>
      <vt:lpstr>BUSINESS MODEL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sustainability consulting company </dc:title>
  <dc:creator>Asiya Haksever</dc:creator>
  <cp:lastModifiedBy>Asiya Haksever</cp:lastModifiedBy>
  <cp:revision>14</cp:revision>
  <dcterms:created xsi:type="dcterms:W3CDTF">2016-03-18T08:32:10Z</dcterms:created>
  <dcterms:modified xsi:type="dcterms:W3CDTF">2016-03-18T11:37:20Z</dcterms:modified>
</cp:coreProperties>
</file>