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232" autoAdjust="0"/>
    <p:restoredTop sz="94660"/>
  </p:normalViewPr>
  <p:slideViewPr>
    <p:cSldViewPr>
      <p:cViewPr varScale="1">
        <p:scale>
          <a:sx n="125" d="100"/>
          <a:sy n="125" d="100"/>
        </p:scale>
        <p:origin x="-811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14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70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29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46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6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8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3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70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06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48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42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26D4B-2642-49B0-AFCC-07A13E59649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05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Bookman Old Style" pitchFamily="18" charset="0"/>
              </a:rPr>
              <a:t>Search</a:t>
            </a:r>
            <a:endParaRPr lang="en-IN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49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8712968" cy="85725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chemeClr val="accent6">
                    <a:lumMod val="50000"/>
                  </a:schemeClr>
                </a:solidFill>
              </a:rPr>
              <a:t>The Story of Pages</a:t>
            </a:r>
            <a:endParaRPr lang="en-IN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203598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 </a:t>
            </a:r>
            <a:r>
              <a:rPr lang="en-US" b="1" dirty="0" smtClean="0">
                <a:sym typeface="Wingdings" pitchFamily="2" charset="2"/>
              </a:rPr>
              <a:t> B</a:t>
            </a:r>
            <a:endParaRPr lang="en-US" b="1" dirty="0" smtClean="0"/>
          </a:p>
          <a:p>
            <a:r>
              <a:rPr lang="en-US" b="1" dirty="0" smtClean="0"/>
              <a:t>B </a:t>
            </a:r>
            <a:r>
              <a:rPr lang="en-US" b="1" dirty="0" smtClean="0">
                <a:sym typeface="Wingdings" pitchFamily="2" charset="2"/>
              </a:rPr>
              <a:t> C</a:t>
            </a:r>
            <a:endParaRPr lang="en-US" b="1" dirty="0" smtClean="0"/>
          </a:p>
          <a:p>
            <a:r>
              <a:rPr lang="en-US" b="1" dirty="0" smtClean="0"/>
              <a:t>C </a:t>
            </a:r>
            <a:r>
              <a:rPr lang="en-US" b="1" dirty="0" smtClean="0">
                <a:sym typeface="Wingdings" pitchFamily="2" charset="2"/>
              </a:rPr>
              <a:t> A, B</a:t>
            </a:r>
            <a:endParaRPr lang="en-IN" b="1" dirty="0"/>
          </a:p>
        </p:txBody>
      </p:sp>
      <p:sp>
        <p:nvSpPr>
          <p:cNvPr id="3" name="Rectangle 2"/>
          <p:cNvSpPr/>
          <p:nvPr/>
        </p:nvSpPr>
        <p:spPr>
          <a:xfrm>
            <a:off x="2555776" y="1563638"/>
            <a:ext cx="1080120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A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52120" y="1851670"/>
            <a:ext cx="1080120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7944" y="3651870"/>
            <a:ext cx="1080120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8" name="Straight Arrow Connector 7"/>
          <p:cNvCxnSpPr>
            <a:stCxn id="3" idx="3"/>
            <a:endCxn id="5" idx="1"/>
          </p:cNvCxnSpPr>
          <p:nvPr/>
        </p:nvCxnSpPr>
        <p:spPr>
          <a:xfrm>
            <a:off x="3635896" y="2031690"/>
            <a:ext cx="2016224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32040" y="2787774"/>
            <a:ext cx="720080" cy="8640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3" idx="2"/>
          </p:cNvCxnSpPr>
          <p:nvPr/>
        </p:nvCxnSpPr>
        <p:spPr>
          <a:xfrm flipH="1" flipV="1">
            <a:off x="3095836" y="2499742"/>
            <a:ext cx="1188132" cy="11521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</p:cNvCxnSpPr>
          <p:nvPr/>
        </p:nvCxnSpPr>
        <p:spPr>
          <a:xfrm flipV="1">
            <a:off x="5148064" y="2787774"/>
            <a:ext cx="1368152" cy="13321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33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7494"/>
            <a:ext cx="8229600" cy="4327129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[Text Area]</a:t>
            </a:r>
          </a:p>
          <a:p>
            <a:pPr marL="0" indent="0">
              <a:buNone/>
            </a:pPr>
            <a:r>
              <a:rPr lang="en-US" dirty="0" smtClean="0"/>
              <a:t>Page Rank of A</a:t>
            </a:r>
          </a:p>
          <a:p>
            <a:pPr marL="0" indent="0">
              <a:buNone/>
            </a:pPr>
            <a:r>
              <a:rPr lang="en-US" dirty="0" smtClean="0"/>
              <a:t>Inbound = C</a:t>
            </a:r>
          </a:p>
          <a:p>
            <a:pPr marL="0" indent="0">
              <a:buNone/>
            </a:pPr>
            <a:r>
              <a:rPr lang="en-US" dirty="0" smtClean="0"/>
              <a:t>Out-degree(C) = 2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= 0.333 / 2 = 0.1665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New updated page rank: </a:t>
            </a:r>
          </a:p>
          <a:p>
            <a:pPr marL="0" indent="0">
              <a:buNone/>
            </a:pPr>
            <a:r>
              <a:rPr lang="en-US" dirty="0" smtClean="0"/>
              <a:t>= 0.05 + (d * 0.1665)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8767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7494"/>
            <a:ext cx="8229600" cy="4327129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[Text Area]</a:t>
            </a:r>
          </a:p>
          <a:p>
            <a:pPr marL="0" indent="0">
              <a:buNone/>
            </a:pPr>
            <a:r>
              <a:rPr lang="en-US" dirty="0" smtClean="0"/>
              <a:t>Page Rank of B</a:t>
            </a:r>
          </a:p>
          <a:p>
            <a:pPr marL="0" indent="0">
              <a:buNone/>
            </a:pPr>
            <a:r>
              <a:rPr lang="en-US" dirty="0" smtClean="0"/>
              <a:t>Inbound = A, C</a:t>
            </a:r>
          </a:p>
          <a:p>
            <a:pPr marL="0" indent="0">
              <a:buNone/>
            </a:pPr>
            <a:r>
              <a:rPr lang="en-US" dirty="0" smtClean="0"/>
              <a:t>Out-degree(A) = 1,  = 0.333/1 = 0.333</a:t>
            </a:r>
          </a:p>
          <a:p>
            <a:pPr marL="0" indent="0">
              <a:buNone/>
            </a:pPr>
            <a:r>
              <a:rPr lang="en-US" dirty="0" smtClean="0"/>
              <a:t>Out-degree(C) = 2 = 0.333/2 =  0.1665</a:t>
            </a:r>
          </a:p>
          <a:p>
            <a:pPr marL="0" indent="0">
              <a:buNone/>
            </a:pPr>
            <a:r>
              <a:rPr lang="en-US" dirty="0" smtClean="0"/>
              <a:t>Update Page rank </a:t>
            </a:r>
          </a:p>
          <a:p>
            <a:pPr marL="0" indent="0">
              <a:buNone/>
            </a:pPr>
            <a:r>
              <a:rPr lang="en-US" dirty="0" smtClean="0"/>
              <a:t>= 0.05 + (0.85 * (0.333 + 0.1665))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05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7494"/>
            <a:ext cx="8229600" cy="4327129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[Text Area]</a:t>
            </a:r>
          </a:p>
          <a:p>
            <a:pPr marL="0" indent="0">
              <a:buNone/>
            </a:pPr>
            <a:r>
              <a:rPr lang="en-US" dirty="0" smtClean="0"/>
              <a:t>Page Rank of C</a:t>
            </a:r>
          </a:p>
          <a:p>
            <a:pPr marL="0" indent="0">
              <a:buNone/>
            </a:pPr>
            <a:r>
              <a:rPr lang="en-US" dirty="0" smtClean="0"/>
              <a:t>Inbound = B</a:t>
            </a:r>
          </a:p>
          <a:p>
            <a:pPr marL="0" indent="0">
              <a:buNone/>
            </a:pPr>
            <a:r>
              <a:rPr lang="en-US" dirty="0" smtClean="0"/>
              <a:t>Out-degree(B) = 1 = 0.333/1 = 0.333</a:t>
            </a:r>
          </a:p>
        </p:txBody>
      </p:sp>
    </p:spTree>
    <p:extLst>
      <p:ext uri="{BB962C8B-B14F-4D97-AF65-F5344CB8AC3E}">
        <p14:creationId xmlns:p14="http://schemas.microsoft.com/office/powerpoint/2010/main" val="2310127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7494"/>
            <a:ext cx="8229600" cy="4327129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[Text Area]</a:t>
            </a:r>
          </a:p>
          <a:p>
            <a:pPr marL="0" indent="0">
              <a:buNone/>
            </a:pPr>
            <a:r>
              <a:rPr lang="en-US" dirty="0" smtClean="0"/>
              <a:t>Iteration 2</a:t>
            </a:r>
          </a:p>
          <a:p>
            <a:pPr marL="0" indent="0">
              <a:buNone/>
            </a:pPr>
            <a:r>
              <a:rPr lang="en-US" dirty="0" smtClean="0"/>
              <a:t>Page A</a:t>
            </a:r>
          </a:p>
          <a:p>
            <a:pPr marL="0" indent="0">
              <a:buNone/>
            </a:pPr>
            <a:r>
              <a:rPr lang="en-US" dirty="0" smtClean="0"/>
              <a:t>Inbound = C</a:t>
            </a:r>
          </a:p>
          <a:p>
            <a:pPr marL="0" indent="0">
              <a:buNone/>
            </a:pPr>
            <a:r>
              <a:rPr lang="en-US" smtClean="0"/>
              <a:t>Out-degree(C) = 2 = 0.33305/2 = 0.166525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9746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7494"/>
            <a:ext cx="8229600" cy="4327129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G (V, 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digraph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  <p:sp>
        <p:nvSpPr>
          <p:cNvPr id="2" name="Oval 1"/>
          <p:cNvSpPr/>
          <p:nvPr/>
        </p:nvSpPr>
        <p:spPr>
          <a:xfrm>
            <a:off x="2267744" y="1419622"/>
            <a:ext cx="936104" cy="8640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0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716016" y="1635646"/>
            <a:ext cx="936104" cy="8640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1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635896" y="3003798"/>
            <a:ext cx="936104" cy="8640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2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Straight Arrow Connector 8"/>
          <p:cNvCxnSpPr>
            <a:stCxn id="2" idx="4"/>
            <a:endCxn id="5" idx="1"/>
          </p:cNvCxnSpPr>
          <p:nvPr/>
        </p:nvCxnSpPr>
        <p:spPr>
          <a:xfrm>
            <a:off x="2735796" y="2283718"/>
            <a:ext cx="1037189" cy="8466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4"/>
            <a:endCxn id="5" idx="7"/>
          </p:cNvCxnSpPr>
          <p:nvPr/>
        </p:nvCxnSpPr>
        <p:spPr>
          <a:xfrm flipH="1">
            <a:off x="4434911" y="2499742"/>
            <a:ext cx="749157" cy="63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5400000" flipH="1">
            <a:off x="2507571" y="2419935"/>
            <a:ext cx="1673656" cy="1433233"/>
          </a:xfrm>
          <a:prstGeom prst="bentConnector3">
            <a:avLst>
              <a:gd name="adj1" fmla="val -2122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" idx="6"/>
            <a:endCxn id="4" idx="2"/>
          </p:cNvCxnSpPr>
          <p:nvPr/>
        </p:nvCxnSpPr>
        <p:spPr>
          <a:xfrm>
            <a:off x="3203848" y="1851670"/>
            <a:ext cx="1512168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661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146</Words>
  <Application>Microsoft Office PowerPoint</Application>
  <PresentationFormat>On-screen Show (16:9)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Search</vt:lpstr>
      <vt:lpstr>The Story of Pages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Prakash</dc:creator>
  <cp:lastModifiedBy>Prakash</cp:lastModifiedBy>
  <cp:revision>25</cp:revision>
  <dcterms:created xsi:type="dcterms:W3CDTF">2025-04-03T06:17:04Z</dcterms:created>
  <dcterms:modified xsi:type="dcterms:W3CDTF">2025-04-21T16:01:01Z</dcterms:modified>
</cp:coreProperties>
</file>