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5" r:id="rId9"/>
    <p:sldId id="264" r:id="rId10"/>
    <p:sldId id="266" r:id="rId11"/>
    <p:sldId id="265" r:id="rId12"/>
    <p:sldId id="268" r:id="rId13"/>
    <p:sldId id="267" r:id="rId14"/>
    <p:sldId id="270" r:id="rId15"/>
    <p:sldId id="263" r:id="rId16"/>
    <p:sldId id="273" r:id="rId17"/>
    <p:sldId id="274" r:id="rId18"/>
    <p:sldId id="272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82C9"/>
    <a:srgbClr val="406EC0"/>
    <a:srgbClr val="1C5844"/>
    <a:srgbClr val="319B78"/>
    <a:srgbClr val="53C9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EB88AA-C519-49C2-9C25-9A092D3A4796}" v="1" dt="2018-11-26T19:11:10.3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0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2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9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9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5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369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36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87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9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33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56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64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explore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raining.play-with-docker.com/beginner-linux/" TargetMode="External"/><Relationship Id="rId2" Type="http://schemas.openxmlformats.org/officeDocument/2006/relationships/hyperlink" Target="https://training.play-with-docker.com/ops-s1-hello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mall boat in a large body of water&#10;&#10;Description generated with very high confidence">
            <a:extLst>
              <a:ext uri="{FF2B5EF4-FFF2-40B4-BE49-F238E27FC236}">
                <a16:creationId xmlns:a16="http://schemas.microsoft.com/office/drawing/2014/main" id="{756BFEC6-964E-4B66-B5C2-E4A189075F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4000"/>
                    </a14:imgEffect>
                    <a14:imgEffect>
                      <a14:brightnessContrast contrast="-43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C64AE2-2571-4572-9854-3B1B01B85907}"/>
              </a:ext>
            </a:extLst>
          </p:cNvPr>
          <p:cNvSpPr txBox="1"/>
          <p:nvPr/>
        </p:nvSpPr>
        <p:spPr>
          <a:xfrm>
            <a:off x="4387349" y="1200152"/>
            <a:ext cx="6897171" cy="44576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Session – 1 : Introduction to "Containers" </a:t>
            </a:r>
            <a:endParaRPr lang="en-US" sz="8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9" name="Straight Connector 12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E4549-A422-401F-969F-84C411623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843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1. Isolated Namespaces -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1E2FE-0923-460D-9072-C1A41596D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Providing personalized view of the underlying system. Limiting what the container can see and access.</a:t>
            </a:r>
          </a:p>
          <a:p>
            <a:r>
              <a:rPr lang="en-US" dirty="0">
                <a:cs typeface="Calibri"/>
              </a:rPr>
              <a:t>Following are some of the different types of namespaces, supported by any Kernel -</a:t>
            </a:r>
          </a:p>
          <a:p>
            <a:pPr marL="400050" lvl="1">
              <a:buFont typeface="Courier New" panose="020B0604020202020204" pitchFamily="34" charset="0"/>
              <a:buChar char="o"/>
            </a:pPr>
            <a:r>
              <a:rPr lang="en-US" dirty="0">
                <a:cs typeface="Calibri"/>
              </a:rPr>
              <a:t>NET – Isolated Network stack ( IP address, Routing table, etc.)</a:t>
            </a:r>
          </a:p>
          <a:p>
            <a:pPr marL="400050" lvl="1">
              <a:buFont typeface="Courier New" panose="020B0604020202020204" pitchFamily="34" charset="0"/>
              <a:buChar char="o"/>
            </a:pPr>
            <a:r>
              <a:rPr lang="en-US" dirty="0">
                <a:cs typeface="Calibri"/>
              </a:rPr>
              <a:t>PID – Process ID. Isolated view of processes to interact with.</a:t>
            </a:r>
          </a:p>
          <a:p>
            <a:pPr marL="400050" lvl="1">
              <a:buFont typeface="Courier New" panose="020B0604020202020204" pitchFamily="34" charset="0"/>
              <a:buChar char="o"/>
            </a:pPr>
            <a:r>
              <a:rPr lang="en-US" dirty="0">
                <a:cs typeface="Calibri"/>
              </a:rPr>
              <a:t>USER – With this one can create different UIDs and GIDs.</a:t>
            </a:r>
          </a:p>
          <a:p>
            <a:pPr marL="400050" lvl="1"/>
            <a:endParaRPr lang="en-US" dirty="0">
              <a:cs typeface="Calibri"/>
            </a:endParaRPr>
          </a:p>
          <a:p>
            <a:pPr marL="171450" lvl="1" indent="0">
              <a:buNone/>
            </a:pPr>
            <a:r>
              <a:rPr lang="en-US" dirty="0">
                <a:cs typeface="Calibri"/>
              </a:rPr>
              <a:t>And there are many more .. (MNT, UTS, IPC … )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098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0E85D-824C-4934-8F28-263FABCAE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6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2. Control Groups (cgroups)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C1520-332B-451B-8E91-5F90BD18C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Linux kernel feature that manages(isolates, prioritizes and accounts for) the resource usage (CPU, memory, disk I/O, network etc.) of a set of processes.</a:t>
            </a:r>
          </a:p>
          <a:p>
            <a:r>
              <a:rPr lang="en-US" dirty="0">
                <a:cs typeface="Calibri"/>
              </a:rPr>
              <a:t>Hence, </a:t>
            </a:r>
            <a:r>
              <a:rPr lang="en-US" dirty="0" err="1">
                <a:cs typeface="Calibri"/>
              </a:rPr>
              <a:t>cgroups</a:t>
            </a:r>
            <a:r>
              <a:rPr lang="en-US" dirty="0">
                <a:cs typeface="Calibri"/>
              </a:rPr>
              <a:t> ensures that container only use the resources they need.</a:t>
            </a:r>
          </a:p>
          <a:p>
            <a:r>
              <a:rPr lang="en-US" dirty="0">
                <a:cs typeface="Calibri"/>
              </a:rPr>
              <a:t>One can set up limits upon what resources a container can use.</a:t>
            </a:r>
          </a:p>
          <a:p>
            <a:r>
              <a:rPr lang="en-US" dirty="0">
                <a:cs typeface="Calibri"/>
              </a:rPr>
              <a:t>This way no single container can exhaust one of above resources and bring entire system down.</a:t>
            </a:r>
          </a:p>
        </p:txBody>
      </p:sp>
    </p:spTree>
    <p:extLst>
      <p:ext uri="{BB962C8B-B14F-4D97-AF65-F5344CB8AC3E}">
        <p14:creationId xmlns:p14="http://schemas.microsoft.com/office/powerpoint/2010/main" val="32008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1F77D-122F-42EC-A856-9B4D09C5D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4025"/>
            <a:ext cx="10515600" cy="8223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How does docker fit in?</a:t>
            </a:r>
          </a:p>
        </p:txBody>
      </p:sp>
      <p:pic>
        <p:nvPicPr>
          <p:cNvPr id="10" name="Picture 9" descr="A close up of a logo&#10;&#10;Description generated with high confidence">
            <a:extLst>
              <a:ext uri="{FF2B5EF4-FFF2-40B4-BE49-F238E27FC236}">
                <a16:creationId xmlns:a16="http://schemas.microsoft.com/office/drawing/2014/main" id="{20D18359-1E35-4266-A9E8-A151DA65D1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296"/>
          <a:stretch/>
        </p:blipFill>
        <p:spPr>
          <a:xfrm>
            <a:off x="20" y="10"/>
            <a:ext cx="12191980" cy="539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452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893C9-3664-4CBB-ABB4-0E717E656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843"/>
            <a:ext cx="10515600" cy="1325563"/>
          </a:xfrm>
        </p:spPr>
        <p:txBody>
          <a:bodyPr/>
          <a:lstStyle/>
          <a:p>
            <a:r>
              <a:rPr lang="en-US"/>
              <a:t>The answer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0DBA9-FADE-4DB4-B4D3-A6684DBFA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5520"/>
            <a:ext cx="10515600" cy="43914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Containers aren't a new thing. Google has been using them for years now.</a:t>
            </a:r>
          </a:p>
          <a:p>
            <a:r>
              <a:rPr lang="en-US" dirty="0">
                <a:cs typeface="Calibri"/>
              </a:rPr>
              <a:t>The new thing is the Container Platform – Docker.</a:t>
            </a:r>
          </a:p>
          <a:p>
            <a:r>
              <a:rPr lang="en-US" dirty="0">
                <a:cs typeface="Calibri"/>
              </a:rPr>
              <a:t>Docker is an open source project, based on Linux Containers.</a:t>
            </a:r>
          </a:p>
          <a:p>
            <a:r>
              <a:rPr lang="en-US" dirty="0">
                <a:cs typeface="Calibri"/>
              </a:rPr>
              <a:t>It is a platform for developers and sys-admins to develop, deploy and run applications with containers.</a:t>
            </a:r>
          </a:p>
          <a:p>
            <a:r>
              <a:rPr lang="en-US" dirty="0">
                <a:cs typeface="Calibri"/>
              </a:rPr>
              <a:t>It uses Namespaces and Control Groups to create containers on top of an OS.</a:t>
            </a:r>
          </a:p>
        </p:txBody>
      </p:sp>
    </p:spTree>
    <p:extLst>
      <p:ext uri="{BB962C8B-B14F-4D97-AF65-F5344CB8AC3E}">
        <p14:creationId xmlns:p14="http://schemas.microsoft.com/office/powerpoint/2010/main" val="5850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C714A-2B32-4ECA-9667-DBD9734DE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843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Why the sudden steam ?? </a:t>
            </a:r>
            <a:br>
              <a:rPr lang="en-US" dirty="0">
                <a:cs typeface="Calibri Light"/>
              </a:rPr>
            </a:br>
            <a:r>
              <a:rPr lang="en-US" sz="2800">
                <a:cs typeface="Calibri Light"/>
              </a:rPr>
              <a:t>Because, the mantra is - "Build once, run anywhere!"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FF0C8-5791-4241-8FBA-39D9617DF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8025"/>
            <a:ext cx="10515600" cy="41989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Benefits  - </a:t>
            </a:r>
          </a:p>
          <a:p>
            <a:r>
              <a:rPr lang="en-US" dirty="0">
                <a:cs typeface="Calibri"/>
              </a:rPr>
              <a:t>Ease of Use – One can package an app on their machine, and it will run as it is on any public cloud platform. </a:t>
            </a:r>
            <a:r>
              <a:rPr lang="en-US" sz="1600" dirty="0">
                <a:cs typeface="Calibri"/>
              </a:rPr>
              <a:t>*(if it supports containers)</a:t>
            </a:r>
          </a:p>
          <a:p>
            <a:r>
              <a:rPr lang="en-US" dirty="0">
                <a:cs typeface="Calibri"/>
              </a:rPr>
              <a:t>Speed – Containers are light weight and fast to build.</a:t>
            </a:r>
          </a:p>
          <a:p>
            <a:r>
              <a:rPr lang="en-US" dirty="0">
                <a:cs typeface="Calibri"/>
              </a:rPr>
              <a:t>Open Source</a:t>
            </a:r>
          </a:p>
          <a:p>
            <a:r>
              <a:rPr lang="en-US" dirty="0">
                <a:cs typeface="Calibri"/>
              </a:rPr>
              <a:t>Version control capabilities</a:t>
            </a:r>
          </a:p>
          <a:p>
            <a:r>
              <a:rPr lang="en-US" dirty="0">
                <a:cs typeface="Calibri"/>
              </a:rPr>
              <a:t>Modularity and Scalability</a:t>
            </a:r>
          </a:p>
          <a:p>
            <a:r>
              <a:rPr lang="en-US" dirty="0">
                <a:cs typeface="Calibri"/>
              </a:rPr>
              <a:t>Microservices and integrations(APIs)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176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C0294-A63E-497B-9579-953A5CDEB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843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Use cases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75C23-A21E-4AD4-9248-40D9785F9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Simplified configuration</a:t>
            </a:r>
          </a:p>
          <a:p>
            <a:r>
              <a:rPr lang="en-US" dirty="0">
                <a:cs typeface="Calibri"/>
              </a:rPr>
              <a:t>Code Pipeline Management</a:t>
            </a:r>
          </a:p>
          <a:p>
            <a:pPr marL="628650" lvl="1"/>
            <a:r>
              <a:rPr lang="en-US" dirty="0">
                <a:cs typeface="Calibri"/>
              </a:rPr>
              <a:t>*Consistent environment for the app from dev through production.</a:t>
            </a:r>
          </a:p>
          <a:p>
            <a:r>
              <a:rPr lang="en-US" dirty="0">
                <a:cs typeface="Calibri"/>
              </a:rPr>
              <a:t>App Isolation</a:t>
            </a:r>
          </a:p>
          <a:p>
            <a:r>
              <a:rPr lang="en-US" dirty="0">
                <a:cs typeface="Calibri"/>
              </a:rPr>
              <a:t>Multi-tenancy</a:t>
            </a:r>
          </a:p>
          <a:p>
            <a:pPr marL="857250" lvl="1"/>
            <a:r>
              <a:rPr lang="en-US" dirty="0">
                <a:cs typeface="Calibri"/>
              </a:rPr>
              <a:t>React applications with Nginx and </a:t>
            </a:r>
            <a:r>
              <a:rPr lang="en-US" dirty="0" err="1">
                <a:cs typeface="Calibri"/>
              </a:rPr>
              <a:t>Redis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Rapid Deployment</a:t>
            </a:r>
          </a:p>
          <a:p>
            <a:pPr marL="628650" lvl="1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313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EA128-623E-4E57-B106-362945AE9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843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Docker Terminologies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756D3-86CF-4313-889A-2006F6A7C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Docker Platform: Docker in a bundle</a:t>
            </a:r>
          </a:p>
          <a:p>
            <a:r>
              <a:rPr lang="en-US" dirty="0">
                <a:cs typeface="Calibri"/>
              </a:rPr>
              <a:t>Docker Engine: Client – Server application.</a:t>
            </a:r>
          </a:p>
          <a:p>
            <a:r>
              <a:rPr lang="en-US" dirty="0">
                <a:cs typeface="Calibri"/>
              </a:rPr>
              <a:t>Docker Client: </a:t>
            </a:r>
            <a:r>
              <a:rPr lang="en-US" dirty="0" err="1">
                <a:cs typeface="Calibri"/>
              </a:rPr>
              <a:t>Cmd</a:t>
            </a:r>
            <a:r>
              <a:rPr lang="en-US" dirty="0">
                <a:cs typeface="Calibri"/>
              </a:rPr>
              <a:t> line interface to interact with Server.</a:t>
            </a:r>
          </a:p>
          <a:p>
            <a:r>
              <a:rPr lang="en-US" dirty="0">
                <a:cs typeface="Calibri"/>
              </a:rPr>
              <a:t>Docker Daemon: Background service responsible for building and running containers. Provides </a:t>
            </a:r>
            <a:r>
              <a:rPr lang="en-US" dirty="0" err="1">
                <a:cs typeface="Calibri"/>
              </a:rPr>
              <a:t>RestAPIs</a:t>
            </a:r>
            <a:r>
              <a:rPr lang="en-US" dirty="0">
                <a:cs typeface="Calibri"/>
              </a:rPr>
              <a:t> and Docker CLI.</a:t>
            </a:r>
          </a:p>
          <a:p>
            <a:r>
              <a:rPr lang="en-US" dirty="0">
                <a:cs typeface="Calibri"/>
              </a:rPr>
              <a:t>Docker Registries – Stores Docker images. (Docker Hub/Cloud)</a:t>
            </a:r>
          </a:p>
          <a:p>
            <a:pPr lvl="1"/>
            <a:r>
              <a:rPr lang="en-US" dirty="0">
                <a:cs typeface="Calibri"/>
              </a:rPr>
              <a:t>Local and </a:t>
            </a:r>
            <a:r>
              <a:rPr lang="en-US" dirty="0">
                <a:cs typeface="Calibri"/>
                <a:hlinkClick r:id="rId2"/>
              </a:rPr>
              <a:t>Public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Docker Objects - </a:t>
            </a:r>
          </a:p>
          <a:p>
            <a:pPr marL="628650" lvl="1"/>
            <a:r>
              <a:rPr lang="en-US" dirty="0">
                <a:cs typeface="Calibri"/>
              </a:rPr>
              <a:t>Images – </a:t>
            </a:r>
            <a:r>
              <a:rPr lang="en-US" dirty="0" err="1">
                <a:cs typeface="Calibri"/>
              </a:rPr>
              <a:t>Readonly</a:t>
            </a:r>
            <a:r>
              <a:rPr lang="en-US" dirty="0">
                <a:cs typeface="Calibri"/>
              </a:rPr>
              <a:t> template built by Engine. (using </a:t>
            </a:r>
            <a:r>
              <a:rPr lang="en-US" dirty="0" err="1">
                <a:cs typeface="Calibri"/>
              </a:rPr>
              <a:t>Dockerfile</a:t>
            </a:r>
            <a:r>
              <a:rPr lang="en-US" dirty="0">
                <a:cs typeface="Calibri"/>
              </a:rPr>
              <a:t>)</a:t>
            </a:r>
          </a:p>
          <a:p>
            <a:pPr marL="628650" lvl="1"/>
            <a:r>
              <a:rPr lang="en-US" dirty="0">
                <a:cs typeface="Calibri"/>
              </a:rPr>
              <a:t>Containers – Runnable instances of Image.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417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BAA43-55F3-4517-AD77-4EFE71F8F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758" y="1846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The flow</a:t>
            </a:r>
            <a:endParaRPr lang="en-US"/>
          </a:p>
        </p:txBody>
      </p:sp>
      <p:pic>
        <p:nvPicPr>
          <p:cNvPr id="4" name="Picture 4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2763DCA2-5A7B-44D0-AD30-A5E31088D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3998" y="1329440"/>
            <a:ext cx="9385515" cy="490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2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3D5F9-2972-4992-9FFF-289E1F424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229733"/>
            <a:ext cx="6105194" cy="20310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Demo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3CAD01-9616-4CB1-8307-9EED0CCB1C68}"/>
              </a:ext>
            </a:extLst>
          </p:cNvPr>
          <p:cNvSpPr txBox="1"/>
          <p:nvPr/>
        </p:nvSpPr>
        <p:spPr>
          <a:xfrm>
            <a:off x="453656" y="5521842"/>
            <a:ext cx="8344656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1. </a:t>
            </a:r>
            <a:r>
              <a:rPr lang="en-US" dirty="0">
                <a:cs typeface="Calibri"/>
                <a:hlinkClick r:id="rId2"/>
              </a:rPr>
              <a:t>https://training.play-with-docker.com/ops-s1-hello/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2. </a:t>
            </a:r>
            <a:r>
              <a:rPr lang="en-US" dirty="0">
                <a:cs typeface="Calibri"/>
                <a:hlinkClick r:id="rId3"/>
              </a:rPr>
              <a:t>https://training.play-with-docker.com/beginner-linux/</a:t>
            </a:r>
            <a:r>
              <a:rPr lang="en-US" dirty="0">
                <a:cs typeface="Calibri"/>
              </a:rPr>
              <a:t> (assignment)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9628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A2ED6-4945-4254-9404-7865D6FC6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5014" y="2527078"/>
            <a:ext cx="1823484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Thanks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46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455B0-53DC-4EF3-AA04-B429CF97F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6"/>
            <a:ext cx="10515600" cy="1325563"/>
          </a:xfrm>
        </p:spPr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Agenda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28C3D-CEBE-4A3E-AEE5-326B0CAF8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/>
              </a:rPr>
              <a:t>Difference between a VM and a Container</a:t>
            </a:r>
          </a:p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/>
              </a:rPr>
              <a:t>What does working with container really means?</a:t>
            </a:r>
          </a:p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/>
              </a:rPr>
              <a:t>How does docker fit in?</a:t>
            </a:r>
          </a:p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/>
              </a:rPr>
              <a:t>Use Cases</a:t>
            </a:r>
          </a:p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/>
              </a:rPr>
              <a:t>Docker terminology</a:t>
            </a:r>
          </a:p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2557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E895D-AB56-4DE7-A2B1-06549EA80D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Difference between a VM and a Container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198BB6-C5DF-47D0-87BF-57A5E1820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60488"/>
            <a:ext cx="9144000" cy="797312"/>
          </a:xfrm>
        </p:spPr>
        <p:txBody>
          <a:bodyPr/>
          <a:lstStyle/>
          <a:p>
            <a:r>
              <a:rPr lang="en-US" dirty="0"/>
              <a:t>Hardware level virtualization vs OS level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2921301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B4FFDD9-7B02-47C7-8BD4-5112DD082942}"/>
              </a:ext>
            </a:extLst>
          </p:cNvPr>
          <p:cNvSpPr/>
          <p:nvPr/>
        </p:nvSpPr>
        <p:spPr>
          <a:xfrm>
            <a:off x="458723" y="1321720"/>
            <a:ext cx="4760048" cy="295197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600FD2-41CE-4453-97CD-D35906625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179" y="-384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VM – Arch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38225-7959-4ACD-A6D3-0BA7BEDFC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448" y="1783551"/>
            <a:ext cx="5138303" cy="48098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A VM is essentially an emulation of a real computer, that executes programs like a real computer.</a:t>
            </a:r>
          </a:p>
        </p:txBody>
      </p:sp>
      <p:sp>
        <p:nvSpPr>
          <p:cNvPr id="72" name="Cube 71">
            <a:extLst>
              <a:ext uri="{FF2B5EF4-FFF2-40B4-BE49-F238E27FC236}">
                <a16:creationId xmlns:a16="http://schemas.microsoft.com/office/drawing/2014/main" id="{918B82CE-4DCF-4A0E-A4B6-5E3C862403DF}"/>
              </a:ext>
            </a:extLst>
          </p:cNvPr>
          <p:cNvSpPr/>
          <p:nvPr/>
        </p:nvSpPr>
        <p:spPr>
          <a:xfrm>
            <a:off x="458724" y="5552091"/>
            <a:ext cx="5643773" cy="550405"/>
          </a:xfrm>
          <a:prstGeom prst="cub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Infrastructure</a:t>
            </a:r>
            <a:endParaRPr lang="en-US"/>
          </a:p>
        </p:txBody>
      </p:sp>
      <p:sp>
        <p:nvSpPr>
          <p:cNvPr id="73" name="Cube 72">
            <a:extLst>
              <a:ext uri="{FF2B5EF4-FFF2-40B4-BE49-F238E27FC236}">
                <a16:creationId xmlns:a16="http://schemas.microsoft.com/office/drawing/2014/main" id="{289D6687-7CDD-4B48-A0D7-0AF983D94514}"/>
              </a:ext>
            </a:extLst>
          </p:cNvPr>
          <p:cNvSpPr/>
          <p:nvPr/>
        </p:nvSpPr>
        <p:spPr>
          <a:xfrm>
            <a:off x="458723" y="4967852"/>
            <a:ext cx="5635752" cy="478216"/>
          </a:xfrm>
          <a:prstGeom prst="cub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Host OS (e.g. Windows 7)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4" name="Cube 73">
            <a:extLst>
              <a:ext uri="{FF2B5EF4-FFF2-40B4-BE49-F238E27FC236}">
                <a16:creationId xmlns:a16="http://schemas.microsoft.com/office/drawing/2014/main" id="{5E8397A8-7F13-4649-B22E-FA9F2776EDC2}"/>
              </a:ext>
            </a:extLst>
          </p:cNvPr>
          <p:cNvSpPr/>
          <p:nvPr/>
        </p:nvSpPr>
        <p:spPr>
          <a:xfrm>
            <a:off x="458723" y="4356953"/>
            <a:ext cx="5635752" cy="518321"/>
          </a:xfrm>
          <a:prstGeom prst="cub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Hypervisor</a:t>
            </a:r>
            <a:endParaRPr lang="en-US" dirty="0"/>
          </a:p>
        </p:txBody>
      </p:sp>
      <p:sp>
        <p:nvSpPr>
          <p:cNvPr id="75" name="Cylinder 74">
            <a:extLst>
              <a:ext uri="{FF2B5EF4-FFF2-40B4-BE49-F238E27FC236}">
                <a16:creationId xmlns:a16="http://schemas.microsoft.com/office/drawing/2014/main" id="{31DCD3AF-5722-49C7-A8EB-FF94680A13AE}"/>
              </a:ext>
            </a:extLst>
          </p:cNvPr>
          <p:cNvSpPr/>
          <p:nvPr/>
        </p:nvSpPr>
        <p:spPr>
          <a:xfrm>
            <a:off x="764786" y="3279808"/>
            <a:ext cx="914400" cy="879268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Guest OS</a:t>
            </a:r>
            <a:endParaRPr lang="en-US" dirty="0"/>
          </a:p>
        </p:txBody>
      </p:sp>
      <p:sp>
        <p:nvSpPr>
          <p:cNvPr id="84" name="Cylinder 83">
            <a:extLst>
              <a:ext uri="{FF2B5EF4-FFF2-40B4-BE49-F238E27FC236}">
                <a16:creationId xmlns:a16="http://schemas.microsoft.com/office/drawing/2014/main" id="{F72D9824-9C1C-4CF5-8199-5EB4EEB6A3FB}"/>
              </a:ext>
            </a:extLst>
          </p:cNvPr>
          <p:cNvSpPr/>
          <p:nvPr/>
        </p:nvSpPr>
        <p:spPr>
          <a:xfrm>
            <a:off x="764786" y="2389470"/>
            <a:ext cx="914400" cy="951458"/>
          </a:xfrm>
          <a:prstGeom prst="can">
            <a:avLst/>
          </a:prstGeom>
          <a:solidFill>
            <a:srgbClr val="53C9A2"/>
          </a:solidFill>
          <a:ln>
            <a:solidFill>
              <a:srgbClr val="53C9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bins/</a:t>
            </a:r>
          </a:p>
          <a:p>
            <a:pPr algn="ctr"/>
            <a:r>
              <a:rPr lang="en-US" dirty="0">
                <a:cs typeface="Calibri"/>
              </a:rPr>
              <a:t>libs</a:t>
            </a:r>
          </a:p>
        </p:txBody>
      </p:sp>
      <p:sp>
        <p:nvSpPr>
          <p:cNvPr id="77" name="Cylinder 76">
            <a:extLst>
              <a:ext uri="{FF2B5EF4-FFF2-40B4-BE49-F238E27FC236}">
                <a16:creationId xmlns:a16="http://schemas.microsoft.com/office/drawing/2014/main" id="{3A56607F-493E-4CCF-99E6-F2480C007421}"/>
              </a:ext>
            </a:extLst>
          </p:cNvPr>
          <p:cNvSpPr/>
          <p:nvPr/>
        </p:nvSpPr>
        <p:spPr>
          <a:xfrm>
            <a:off x="764785" y="1491111"/>
            <a:ext cx="914400" cy="943437"/>
          </a:xfrm>
          <a:prstGeom prst="ca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App - 1</a:t>
            </a:r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F35D69C5-C5FA-47E1-9E20-3616787A105B}"/>
              </a:ext>
            </a:extLst>
          </p:cNvPr>
          <p:cNvSpPr/>
          <p:nvPr/>
        </p:nvSpPr>
        <p:spPr>
          <a:xfrm>
            <a:off x="5588034" y="1569393"/>
            <a:ext cx="1117568" cy="2667965"/>
          </a:xfrm>
          <a:prstGeom prst="rightBrace">
            <a:avLst>
              <a:gd name="adj1" fmla="val 8333"/>
              <a:gd name="adj2" fmla="val 50418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A7BF9EA6-7668-440C-A6AF-CCF83224FE21}"/>
              </a:ext>
            </a:extLst>
          </p:cNvPr>
          <p:cNvSpPr/>
          <p:nvPr/>
        </p:nvSpPr>
        <p:spPr>
          <a:xfrm>
            <a:off x="2233373" y="3279808"/>
            <a:ext cx="914400" cy="879268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RHEL</a:t>
            </a:r>
            <a:endParaRPr lang="en-US" dirty="0"/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513B0699-750D-422F-9024-D05DB72DDD9A}"/>
              </a:ext>
            </a:extLst>
          </p:cNvPr>
          <p:cNvSpPr/>
          <p:nvPr/>
        </p:nvSpPr>
        <p:spPr>
          <a:xfrm>
            <a:off x="2233373" y="2389470"/>
            <a:ext cx="914400" cy="951458"/>
          </a:xfrm>
          <a:prstGeom prst="can">
            <a:avLst/>
          </a:prstGeom>
          <a:solidFill>
            <a:srgbClr val="319B78"/>
          </a:solidFill>
          <a:ln>
            <a:solidFill>
              <a:srgbClr val="319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bins/</a:t>
            </a:r>
          </a:p>
          <a:p>
            <a:pPr algn="ctr"/>
            <a:r>
              <a:rPr lang="en-US" dirty="0">
                <a:cs typeface="Calibri"/>
              </a:rPr>
              <a:t>libs</a:t>
            </a:r>
          </a:p>
        </p:txBody>
      </p:sp>
      <p:sp>
        <p:nvSpPr>
          <p:cNvPr id="23" name="Cylinder 22">
            <a:extLst>
              <a:ext uri="{FF2B5EF4-FFF2-40B4-BE49-F238E27FC236}">
                <a16:creationId xmlns:a16="http://schemas.microsoft.com/office/drawing/2014/main" id="{CAE57C56-2AC1-43D0-802C-CA510B8A051F}"/>
              </a:ext>
            </a:extLst>
          </p:cNvPr>
          <p:cNvSpPr/>
          <p:nvPr/>
        </p:nvSpPr>
        <p:spPr>
          <a:xfrm>
            <a:off x="2174572" y="1491109"/>
            <a:ext cx="476374" cy="943437"/>
          </a:xfrm>
          <a:prstGeom prst="can">
            <a:avLst/>
          </a:prstGeom>
          <a:solidFill>
            <a:srgbClr val="406EC0"/>
          </a:solidFill>
          <a:ln>
            <a:solidFill>
              <a:srgbClr val="406E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6231C781-082F-402B-8EDC-491B5B1B756B}"/>
              </a:ext>
            </a:extLst>
          </p:cNvPr>
          <p:cNvSpPr/>
          <p:nvPr/>
        </p:nvSpPr>
        <p:spPr>
          <a:xfrm>
            <a:off x="3814050" y="3252421"/>
            <a:ext cx="914400" cy="879268"/>
          </a:xfrm>
          <a:prstGeom prst="can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Ubuntu</a:t>
            </a:r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9F693F77-0A6A-4E20-9761-74A2B4B33FC2}"/>
              </a:ext>
            </a:extLst>
          </p:cNvPr>
          <p:cNvSpPr/>
          <p:nvPr/>
        </p:nvSpPr>
        <p:spPr>
          <a:xfrm>
            <a:off x="3814050" y="2362083"/>
            <a:ext cx="914400" cy="951458"/>
          </a:xfrm>
          <a:prstGeom prst="can">
            <a:avLst/>
          </a:prstGeom>
          <a:solidFill>
            <a:srgbClr val="1C5844"/>
          </a:solidFill>
          <a:ln>
            <a:solidFill>
              <a:srgbClr val="1C58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bins/</a:t>
            </a:r>
          </a:p>
          <a:p>
            <a:pPr algn="ctr"/>
            <a:r>
              <a:rPr lang="en-US" dirty="0">
                <a:cs typeface="Calibri"/>
              </a:rPr>
              <a:t>libs</a:t>
            </a:r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id="{BEDE682A-A0D4-4016-8D45-F5C33B1309F3}"/>
              </a:ext>
            </a:extLst>
          </p:cNvPr>
          <p:cNvSpPr/>
          <p:nvPr/>
        </p:nvSpPr>
        <p:spPr>
          <a:xfrm>
            <a:off x="3814049" y="1463724"/>
            <a:ext cx="914400" cy="943437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5B82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App - 3</a:t>
            </a:r>
            <a:endParaRPr lang="en-US" dirty="0"/>
          </a:p>
        </p:txBody>
      </p:sp>
      <p:sp>
        <p:nvSpPr>
          <p:cNvPr id="27" name="Cylinder 26">
            <a:extLst>
              <a:ext uri="{FF2B5EF4-FFF2-40B4-BE49-F238E27FC236}">
                <a16:creationId xmlns:a16="http://schemas.microsoft.com/office/drawing/2014/main" id="{9C536380-6631-41A7-82AE-70329CED17A6}"/>
              </a:ext>
            </a:extLst>
          </p:cNvPr>
          <p:cNvSpPr/>
          <p:nvPr/>
        </p:nvSpPr>
        <p:spPr>
          <a:xfrm>
            <a:off x="2765245" y="1491110"/>
            <a:ext cx="476374" cy="943437"/>
          </a:xfrm>
          <a:prstGeom prst="can">
            <a:avLst/>
          </a:prstGeom>
          <a:solidFill>
            <a:srgbClr val="406EC0"/>
          </a:solidFill>
          <a:ln>
            <a:solidFill>
              <a:srgbClr val="406E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253459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build="p"/>
      <p:bldP spid="72" grpId="0" animBg="1"/>
      <p:bldP spid="73" grpId="0" animBg="1"/>
      <p:bldP spid="74" grpId="0" animBg="1"/>
      <p:bldP spid="75" grpId="0" animBg="1"/>
      <p:bldP spid="84" grpId="0" animBg="1"/>
      <p:bldP spid="77" grpId="0" animBg="1"/>
      <p:bldP spid="4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5EB15-3129-4385-9407-3AAB885BE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241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VM</a:t>
            </a: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69381F7-A88B-4828-9A87-74804826C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247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VMs run on top of a physical machine using hypervisor.</a:t>
            </a:r>
          </a:p>
          <a:p>
            <a:r>
              <a:rPr lang="en-US" dirty="0">
                <a:cs typeface="Calibri"/>
              </a:rPr>
              <a:t>The hypervisor, in turn, runs on either a host machine or a "bare metal".</a:t>
            </a:r>
            <a:endParaRPr lang="en-US" dirty="0"/>
          </a:p>
          <a:p>
            <a:r>
              <a:rPr lang="en-US" dirty="0">
                <a:cs typeface="Calibri"/>
              </a:rPr>
              <a:t>It also carries an entire virtualized hardware stack of its own.</a:t>
            </a:r>
          </a:p>
          <a:p>
            <a:pPr lvl="1"/>
            <a:r>
              <a:rPr lang="en-US" sz="2800" dirty="0">
                <a:cs typeface="Calibri"/>
              </a:rPr>
              <a:t>Virtualized network adapters, storage, and CPU.</a:t>
            </a:r>
          </a:p>
          <a:p>
            <a:pPr lvl="1"/>
            <a:r>
              <a:rPr lang="en-US" sz="2800" dirty="0">
                <a:cs typeface="Calibri"/>
              </a:rPr>
              <a:t>Which means it has its own full-fledged guest OS.</a:t>
            </a:r>
          </a:p>
          <a:p>
            <a:pPr lvl="1"/>
            <a:endParaRPr lang="en-US" dirty="0">
              <a:cs typeface="Calibri"/>
            </a:endParaRP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CC2226-2D79-4115-A952-8CB6ACF1F102}"/>
              </a:ext>
            </a:extLst>
          </p:cNvPr>
          <p:cNvSpPr txBox="1"/>
          <p:nvPr/>
        </p:nvSpPr>
        <p:spPr>
          <a:xfrm>
            <a:off x="838200" y="5397191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cs typeface="Calibri"/>
              </a:rPr>
              <a:t>The take away – VM provides hardware level virtualization.</a:t>
            </a:r>
          </a:p>
        </p:txBody>
      </p:sp>
    </p:spTree>
    <p:extLst>
      <p:ext uri="{BB962C8B-B14F-4D97-AF65-F5344CB8AC3E}">
        <p14:creationId xmlns:p14="http://schemas.microsoft.com/office/powerpoint/2010/main" val="30522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4DB23-75D8-495A-98F2-E9506B73C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6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Container - Arch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7AAD5D-50C3-4846-8855-341BAE396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1825624"/>
            <a:ext cx="5633484" cy="40500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cs typeface="Calibri"/>
              </a:rPr>
              <a:t>The container provides operating system level virtualization by abstracting the </a:t>
            </a:r>
            <a:r>
              <a:rPr lang="en-US" sz="3600" b="1" dirty="0">
                <a:cs typeface="Calibri"/>
              </a:rPr>
              <a:t>User Space</a:t>
            </a:r>
            <a:r>
              <a:rPr lang="en-US" sz="3600" dirty="0">
                <a:cs typeface="Calibri"/>
              </a:rPr>
              <a:t>.</a:t>
            </a:r>
          </a:p>
          <a:p>
            <a:pPr marL="0" indent="0">
              <a:buNone/>
            </a:pPr>
            <a:r>
              <a:rPr lang="en-US" sz="3600" dirty="0">
                <a:cs typeface="Calibri"/>
              </a:rPr>
              <a:t>*(if OS supports containers)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5AC7682D-C6A0-422B-ABAD-999F5DD3D03F}"/>
              </a:ext>
            </a:extLst>
          </p:cNvPr>
          <p:cNvSpPr/>
          <p:nvPr/>
        </p:nvSpPr>
        <p:spPr>
          <a:xfrm>
            <a:off x="458724" y="5552091"/>
            <a:ext cx="5643773" cy="550405"/>
          </a:xfrm>
          <a:prstGeom prst="cub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Infrastructure</a:t>
            </a:r>
            <a:endParaRPr lang="en-US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51F3F702-2674-4A4F-AEE0-F1DCA141CC6C}"/>
              </a:ext>
            </a:extLst>
          </p:cNvPr>
          <p:cNvSpPr/>
          <p:nvPr/>
        </p:nvSpPr>
        <p:spPr>
          <a:xfrm>
            <a:off x="458723" y="4990616"/>
            <a:ext cx="5635752" cy="478216"/>
          </a:xfrm>
          <a:prstGeom prst="cub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Host OS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37BCE946-8F9F-4471-84D7-CAB957508BDA}"/>
              </a:ext>
            </a:extLst>
          </p:cNvPr>
          <p:cNvSpPr/>
          <p:nvPr/>
        </p:nvSpPr>
        <p:spPr>
          <a:xfrm>
            <a:off x="458723" y="4356953"/>
            <a:ext cx="5635752" cy="518321"/>
          </a:xfrm>
          <a:prstGeom prst="cub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cs typeface="Calibri"/>
              </a:rPr>
              <a:t>Docker</a:t>
            </a:r>
            <a:endParaRPr lang="en-US" sz="2000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D4BF3CD-51D2-4792-9EE9-935EE666CC14}"/>
              </a:ext>
            </a:extLst>
          </p:cNvPr>
          <p:cNvSpPr/>
          <p:nvPr/>
        </p:nvSpPr>
        <p:spPr>
          <a:xfrm>
            <a:off x="581387" y="1825624"/>
            <a:ext cx="4425511" cy="2448070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ylinder 28">
            <a:extLst>
              <a:ext uri="{FF2B5EF4-FFF2-40B4-BE49-F238E27FC236}">
                <a16:creationId xmlns:a16="http://schemas.microsoft.com/office/drawing/2014/main" id="{9CB2C75F-5AEC-451C-936D-811079E75AC8}"/>
              </a:ext>
            </a:extLst>
          </p:cNvPr>
          <p:cNvSpPr/>
          <p:nvPr/>
        </p:nvSpPr>
        <p:spPr>
          <a:xfrm>
            <a:off x="838201" y="3146156"/>
            <a:ext cx="914400" cy="951458"/>
          </a:xfrm>
          <a:prstGeom prst="can">
            <a:avLst/>
          </a:prstGeom>
          <a:solidFill>
            <a:srgbClr val="53C9A2"/>
          </a:solidFill>
          <a:ln>
            <a:solidFill>
              <a:srgbClr val="53C9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bins/</a:t>
            </a:r>
          </a:p>
          <a:p>
            <a:pPr algn="ctr"/>
            <a:r>
              <a:rPr lang="en-US" dirty="0">
                <a:cs typeface="Calibri"/>
              </a:rPr>
              <a:t>libs</a:t>
            </a:r>
          </a:p>
        </p:txBody>
      </p:sp>
      <p:sp>
        <p:nvSpPr>
          <p:cNvPr id="30" name="Cylinder 29">
            <a:extLst>
              <a:ext uri="{FF2B5EF4-FFF2-40B4-BE49-F238E27FC236}">
                <a16:creationId xmlns:a16="http://schemas.microsoft.com/office/drawing/2014/main" id="{6BC6E4FD-05B3-44FC-99AE-31D31BDAADAA}"/>
              </a:ext>
            </a:extLst>
          </p:cNvPr>
          <p:cNvSpPr/>
          <p:nvPr/>
        </p:nvSpPr>
        <p:spPr>
          <a:xfrm>
            <a:off x="838200" y="2247797"/>
            <a:ext cx="914400" cy="943437"/>
          </a:xfrm>
          <a:prstGeom prst="ca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App - 1</a:t>
            </a:r>
            <a:endParaRPr lang="en-US" dirty="0"/>
          </a:p>
        </p:txBody>
      </p:sp>
      <p:sp>
        <p:nvSpPr>
          <p:cNvPr id="31" name="Cylinder 30">
            <a:extLst>
              <a:ext uri="{FF2B5EF4-FFF2-40B4-BE49-F238E27FC236}">
                <a16:creationId xmlns:a16="http://schemas.microsoft.com/office/drawing/2014/main" id="{0BCC9C53-A068-4A08-BA10-9A27A25E4E43}"/>
              </a:ext>
            </a:extLst>
          </p:cNvPr>
          <p:cNvSpPr/>
          <p:nvPr/>
        </p:nvSpPr>
        <p:spPr>
          <a:xfrm>
            <a:off x="2306788" y="3146156"/>
            <a:ext cx="914400" cy="951458"/>
          </a:xfrm>
          <a:prstGeom prst="can">
            <a:avLst/>
          </a:prstGeom>
          <a:solidFill>
            <a:srgbClr val="319B78"/>
          </a:solidFill>
          <a:ln>
            <a:solidFill>
              <a:srgbClr val="319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bins/</a:t>
            </a:r>
          </a:p>
          <a:p>
            <a:pPr algn="ctr"/>
            <a:r>
              <a:rPr lang="en-US" dirty="0">
                <a:cs typeface="Calibri"/>
              </a:rPr>
              <a:t>libs</a:t>
            </a:r>
          </a:p>
        </p:txBody>
      </p:sp>
      <p:sp>
        <p:nvSpPr>
          <p:cNvPr id="32" name="Cylinder 31">
            <a:extLst>
              <a:ext uri="{FF2B5EF4-FFF2-40B4-BE49-F238E27FC236}">
                <a16:creationId xmlns:a16="http://schemas.microsoft.com/office/drawing/2014/main" id="{E36530C9-1961-4B97-8B72-63CF7F7BE7F8}"/>
              </a:ext>
            </a:extLst>
          </p:cNvPr>
          <p:cNvSpPr/>
          <p:nvPr/>
        </p:nvSpPr>
        <p:spPr>
          <a:xfrm>
            <a:off x="2306787" y="2247797"/>
            <a:ext cx="914400" cy="943437"/>
          </a:xfrm>
          <a:prstGeom prst="can">
            <a:avLst/>
          </a:prstGeom>
          <a:solidFill>
            <a:srgbClr val="406EC0"/>
          </a:solidFill>
          <a:ln>
            <a:solidFill>
              <a:srgbClr val="406E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App - 2</a:t>
            </a:r>
            <a:endParaRPr lang="en-US" dirty="0"/>
          </a:p>
        </p:txBody>
      </p:sp>
      <p:sp>
        <p:nvSpPr>
          <p:cNvPr id="33" name="Cylinder 32">
            <a:extLst>
              <a:ext uri="{FF2B5EF4-FFF2-40B4-BE49-F238E27FC236}">
                <a16:creationId xmlns:a16="http://schemas.microsoft.com/office/drawing/2014/main" id="{768052C9-E486-445D-B13D-F99B6B792515}"/>
              </a:ext>
            </a:extLst>
          </p:cNvPr>
          <p:cNvSpPr/>
          <p:nvPr/>
        </p:nvSpPr>
        <p:spPr>
          <a:xfrm>
            <a:off x="3775373" y="3132463"/>
            <a:ext cx="914400" cy="951458"/>
          </a:xfrm>
          <a:prstGeom prst="can">
            <a:avLst/>
          </a:prstGeom>
          <a:solidFill>
            <a:srgbClr val="1C5844"/>
          </a:solidFill>
          <a:ln>
            <a:solidFill>
              <a:srgbClr val="1C58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bins/</a:t>
            </a:r>
          </a:p>
          <a:p>
            <a:pPr algn="ctr"/>
            <a:r>
              <a:rPr lang="en-US" dirty="0">
                <a:cs typeface="Calibri"/>
              </a:rPr>
              <a:t>libs</a:t>
            </a:r>
          </a:p>
        </p:txBody>
      </p:sp>
      <p:sp>
        <p:nvSpPr>
          <p:cNvPr id="34" name="Cylinder 33">
            <a:extLst>
              <a:ext uri="{FF2B5EF4-FFF2-40B4-BE49-F238E27FC236}">
                <a16:creationId xmlns:a16="http://schemas.microsoft.com/office/drawing/2014/main" id="{8A414145-C1D7-4861-B40D-09AC1B42DD0B}"/>
              </a:ext>
            </a:extLst>
          </p:cNvPr>
          <p:cNvSpPr/>
          <p:nvPr/>
        </p:nvSpPr>
        <p:spPr>
          <a:xfrm>
            <a:off x="3775372" y="2234104"/>
            <a:ext cx="914400" cy="943437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5B82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App - 3</a:t>
            </a:r>
            <a:endParaRPr lang="en-US" dirty="0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0BCA6031-CEF2-4E66-996A-519998509E23}"/>
              </a:ext>
            </a:extLst>
          </p:cNvPr>
          <p:cNvSpPr/>
          <p:nvPr/>
        </p:nvSpPr>
        <p:spPr>
          <a:xfrm>
            <a:off x="5229922" y="1984917"/>
            <a:ext cx="625152" cy="2018371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animBg="1"/>
      <p:bldP spid="11" grpId="0" animBg="1"/>
      <p:bldP spid="13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73013-8954-4BD4-A2FC-1FB6A4B05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6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Containers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0AAC6-1A38-4BA2-B26A-9C44FCB65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Share the host system's kernel with other containers.</a:t>
            </a:r>
          </a:p>
          <a:p>
            <a:r>
              <a:rPr lang="en-US" dirty="0">
                <a:cs typeface="Calibri"/>
              </a:rPr>
              <a:t>Package up just the user space.</a:t>
            </a:r>
          </a:p>
          <a:p>
            <a:r>
              <a:rPr lang="en-US" dirty="0">
                <a:cs typeface="Calibri"/>
              </a:rPr>
              <a:t>Every container has it's </a:t>
            </a:r>
            <a:r>
              <a:rPr lang="en-US" b="1" dirty="0">
                <a:cs typeface="Calibri"/>
              </a:rPr>
              <a:t>own isolated user space</a:t>
            </a:r>
            <a:r>
              <a:rPr lang="en-US" dirty="0">
                <a:cs typeface="Calibri"/>
              </a:rPr>
              <a:t>. This allows one, to have </a:t>
            </a:r>
            <a:r>
              <a:rPr lang="en-US" b="1" dirty="0">
                <a:cs typeface="Calibri"/>
              </a:rPr>
              <a:t>multiple containers on single host machine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>
                <a:cs typeface="Calibri"/>
              </a:rPr>
              <a:t>All the OS level arch. gets shared across containers.</a:t>
            </a:r>
          </a:p>
          <a:p>
            <a:r>
              <a:rPr lang="en-US" dirty="0">
                <a:cs typeface="Calibri"/>
              </a:rPr>
              <a:t>The only components that are created from scratch are the bins and libs.</a:t>
            </a:r>
          </a:p>
          <a:p>
            <a:r>
              <a:rPr lang="en-US" dirty="0">
                <a:cs typeface="Calibri"/>
              </a:rPr>
              <a:t>Hence, containers are </a:t>
            </a:r>
            <a:r>
              <a:rPr lang="en-US" b="1" dirty="0">
                <a:cs typeface="Calibri"/>
              </a:rPr>
              <a:t>extremely light weight</a:t>
            </a:r>
            <a:r>
              <a:rPr lang="en-US" dirty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507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9C2A-D65C-44C0-AF58-73A711F7B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Why do we need containers?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A3E194-B77A-4EC2-A190-79A27FB83A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25066"/>
            <a:ext cx="4930729" cy="47741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4A6D07-28D3-4FF5-94FF-00AB95B2E2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59" r="21225" b="1133"/>
          <a:stretch/>
        </p:blipFill>
        <p:spPr>
          <a:xfrm>
            <a:off x="6221168" y="1346194"/>
            <a:ext cx="5244144" cy="485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80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A8F66-7B02-4C41-A74E-8FFF12853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898" y="1846"/>
            <a:ext cx="1130418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What does working with container really means 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AB0F2-16A6-45E5-AA97-666420AA0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Isolated Namespaces -</a:t>
            </a:r>
          </a:p>
          <a:p>
            <a:pPr lvl="1"/>
            <a:r>
              <a:rPr lang="en-US" dirty="0">
                <a:cs typeface="Calibri"/>
              </a:rPr>
              <a:t>Means providing container with their own view of the underlying Linux System.</a:t>
            </a: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Control Groups - </a:t>
            </a:r>
          </a:p>
          <a:p>
            <a:pPr lvl="1"/>
            <a:r>
              <a:rPr lang="en-US" dirty="0">
                <a:cs typeface="Calibri"/>
              </a:rPr>
              <a:t>Managing the resource usage of set of processes.</a:t>
            </a: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Union File System -</a:t>
            </a:r>
          </a:p>
          <a:p>
            <a:pPr lvl="1"/>
            <a:r>
              <a:rPr lang="en-US" dirty="0">
                <a:cs typeface="Calibri"/>
              </a:rPr>
              <a:t>A stackable file system. (We’ll revisit this in sessions to follow)</a:t>
            </a:r>
          </a:p>
          <a:p>
            <a:pPr lvl="1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933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232</TotalTime>
  <Words>570</Words>
  <Application>Microsoft Office PowerPoint</Application>
  <PresentationFormat>Widescreen</PresentationFormat>
  <Paragraphs>118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Office Theme</vt:lpstr>
      <vt:lpstr>PowerPoint Presentation</vt:lpstr>
      <vt:lpstr>Agenda</vt:lpstr>
      <vt:lpstr>Difference between a VM and a Container</vt:lpstr>
      <vt:lpstr>VM – Arch</vt:lpstr>
      <vt:lpstr>VM</vt:lpstr>
      <vt:lpstr>Container - Arch</vt:lpstr>
      <vt:lpstr>Containers</vt:lpstr>
      <vt:lpstr>Why do we need containers?</vt:lpstr>
      <vt:lpstr>What does working with container really means ?</vt:lpstr>
      <vt:lpstr>1. Isolated Namespaces - </vt:lpstr>
      <vt:lpstr>2. Control Groups (cgroups)</vt:lpstr>
      <vt:lpstr>How does docker fit in?</vt:lpstr>
      <vt:lpstr>The answer -</vt:lpstr>
      <vt:lpstr>Why the sudden steam ??  Because, the mantra is - "Build once, run anywhere!" </vt:lpstr>
      <vt:lpstr>Use cases</vt:lpstr>
      <vt:lpstr>Docker Terminologies</vt:lpstr>
      <vt:lpstr>The flow</vt:lpstr>
      <vt:lpstr>Demo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Pranav Kanade</cp:lastModifiedBy>
  <cp:revision>924</cp:revision>
  <dcterms:created xsi:type="dcterms:W3CDTF">2013-07-15T20:26:40Z</dcterms:created>
  <dcterms:modified xsi:type="dcterms:W3CDTF">2018-11-27T08:57:39Z</dcterms:modified>
</cp:coreProperties>
</file>