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AC4C-D66A-435B-8807-AF8516BDFC0F}"/>
              </a:ext>
            </a:extLst>
          </p:cNvPr>
          <p:cNvSpPr>
            <a:spLocks noGrp="1"/>
          </p:cNvSpPr>
          <p:nvPr>
            <p:ph type="ctrTitle"/>
          </p:nvPr>
        </p:nvSpPr>
        <p:spPr>
          <a:xfrm>
            <a:off x="1235606" y="2515261"/>
            <a:ext cx="8937001" cy="474354"/>
          </a:xfrm>
        </p:spPr>
        <p:txBody>
          <a:bodyPr/>
          <a:lstStyle/>
          <a:p>
            <a:pPr algn="ctr"/>
            <a:r>
              <a:rPr lang="en-IN" sz="4000" b="1" dirty="0">
                <a:effectLst/>
                <a:ea typeface="Times New Roman" panose="02020603050405020304" pitchFamily="18" charset="0"/>
                <a:cs typeface="Times New Roman" panose="02020603050405020304" pitchFamily="18" charset="0"/>
              </a:rPr>
              <a:t>COURSERA CAPSTONE PROJECT</a:t>
            </a:r>
            <a:br>
              <a:rPr lang="en-IN" sz="4000" dirty="0">
                <a:effectLst/>
                <a:ea typeface="Times New Roman" panose="02020603050405020304" pitchFamily="18" charset="0"/>
                <a:cs typeface="Times New Roman" panose="02020603050405020304" pitchFamily="18" charset="0"/>
              </a:rPr>
            </a:br>
            <a:endParaRPr lang="en-IN" sz="4000" dirty="0"/>
          </a:p>
        </p:txBody>
      </p:sp>
      <p:sp>
        <p:nvSpPr>
          <p:cNvPr id="3" name="Subtitle 2">
            <a:extLst>
              <a:ext uri="{FF2B5EF4-FFF2-40B4-BE49-F238E27FC236}">
                <a16:creationId xmlns:a16="http://schemas.microsoft.com/office/drawing/2014/main" id="{995F7070-07A9-4E02-BF8B-1F703131648A}"/>
              </a:ext>
            </a:extLst>
          </p:cNvPr>
          <p:cNvSpPr>
            <a:spLocks noGrp="1"/>
          </p:cNvSpPr>
          <p:nvPr>
            <p:ph type="subTitle" idx="1"/>
          </p:nvPr>
        </p:nvSpPr>
        <p:spPr>
          <a:xfrm>
            <a:off x="976806" y="3052044"/>
            <a:ext cx="11132190" cy="1535186"/>
          </a:xfrm>
        </p:spPr>
        <p:txBody>
          <a:bodyPr>
            <a:noAutofit/>
          </a:bodyPr>
          <a:lstStyle/>
          <a:p>
            <a:r>
              <a:rPr lang="en-IN" sz="4000" b="1" dirty="0">
                <a:effectLst/>
                <a:ea typeface="Times New Roman" panose="02020603050405020304" pitchFamily="18" charset="0"/>
                <a:cs typeface="Times New Roman" panose="02020603050405020304" pitchFamily="18" charset="0"/>
              </a:rPr>
              <a:t>IBM APPLIED DATA SCIENCE CAPSTONE   PROJECT</a:t>
            </a:r>
            <a:endParaRPr lang="en-IN" sz="4000" dirty="0">
              <a:effectLst/>
              <a:ea typeface="Times New Roman" panose="02020603050405020304" pitchFamily="18" charset="0"/>
              <a:cs typeface="Times New Roman" panose="02020603050405020304" pitchFamily="18" charset="0"/>
            </a:endParaRPr>
          </a:p>
          <a:p>
            <a:endParaRPr lang="en-IN" sz="4000" dirty="0"/>
          </a:p>
        </p:txBody>
      </p:sp>
      <p:sp>
        <p:nvSpPr>
          <p:cNvPr id="5" name="Subtitle 2">
            <a:extLst>
              <a:ext uri="{FF2B5EF4-FFF2-40B4-BE49-F238E27FC236}">
                <a16:creationId xmlns:a16="http://schemas.microsoft.com/office/drawing/2014/main" id="{DB508F1A-DA0D-4B7F-A61B-36046ABFB3F8}"/>
              </a:ext>
            </a:extLst>
          </p:cNvPr>
          <p:cNvSpPr txBox="1">
            <a:spLocks/>
          </p:cNvSpPr>
          <p:nvPr/>
        </p:nvSpPr>
        <p:spPr bwMode="gray">
          <a:xfrm>
            <a:off x="1826075" y="2752438"/>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endParaRPr lang="en-IN" dirty="0"/>
          </a:p>
        </p:txBody>
      </p:sp>
      <p:sp>
        <p:nvSpPr>
          <p:cNvPr id="7" name="Subtitle 2">
            <a:extLst>
              <a:ext uri="{FF2B5EF4-FFF2-40B4-BE49-F238E27FC236}">
                <a16:creationId xmlns:a16="http://schemas.microsoft.com/office/drawing/2014/main" id="{071E92AA-C297-444A-A964-DBDDE3155F49}"/>
              </a:ext>
            </a:extLst>
          </p:cNvPr>
          <p:cNvSpPr txBox="1">
            <a:spLocks/>
          </p:cNvSpPr>
          <p:nvPr/>
        </p:nvSpPr>
        <p:spPr bwMode="gray">
          <a:xfrm>
            <a:off x="2389536" y="3917034"/>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endParaRPr lang="en-IN" dirty="0">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9" name="Subtitle 2">
            <a:extLst>
              <a:ext uri="{FF2B5EF4-FFF2-40B4-BE49-F238E27FC236}">
                <a16:creationId xmlns:a16="http://schemas.microsoft.com/office/drawing/2014/main" id="{723769BD-F316-4436-80C3-8D924EA7894D}"/>
              </a:ext>
            </a:extLst>
          </p:cNvPr>
          <p:cNvSpPr txBox="1">
            <a:spLocks/>
          </p:cNvSpPr>
          <p:nvPr/>
        </p:nvSpPr>
        <p:spPr bwMode="gray">
          <a:xfrm>
            <a:off x="8932911" y="5262144"/>
            <a:ext cx="2452311"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IN" b="1" dirty="0">
                <a:latin typeface="Calibri" panose="020F0502020204030204" pitchFamily="34" charset="0"/>
                <a:ea typeface="Times New Roman" panose="02020603050405020304" pitchFamily="18" charset="0"/>
                <a:cs typeface="Times New Roman" panose="02020603050405020304" pitchFamily="18" charset="0"/>
              </a:rPr>
              <a:t>PRANAV KARAMCHEDU</a:t>
            </a: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24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F885B-7E15-47F4-9CA9-3699D5A5A9BC}"/>
              </a:ext>
            </a:extLst>
          </p:cNvPr>
          <p:cNvSpPr>
            <a:spLocks noGrp="1"/>
          </p:cNvSpPr>
          <p:nvPr>
            <p:ph idx="1"/>
          </p:nvPr>
        </p:nvSpPr>
        <p:spPr>
          <a:xfrm>
            <a:off x="1154955" y="2603500"/>
            <a:ext cx="3481054" cy="3416300"/>
          </a:xfrm>
        </p:spPr>
        <p:txBody>
          <a:bodyPr anchor="ctr">
            <a:normAutofit/>
          </a:bodyPr>
          <a:lstStyle/>
          <a:p>
            <a:r>
              <a:rPr lang="en-IN" sz="1600" dirty="0"/>
              <a:t>Using the elbow plot method to determine the optimum value of k for the K-Means (Clustering) Algorithm. </a:t>
            </a:r>
          </a:p>
          <a:p>
            <a:r>
              <a:rPr lang="en-IN" sz="1600" dirty="0"/>
              <a:t>K=2 is the ideal value in this case</a:t>
            </a:r>
          </a:p>
        </p:txBody>
      </p:sp>
      <p:pic>
        <p:nvPicPr>
          <p:cNvPr id="5" name="Picture 4" descr="Chart, line chart&#10;&#10;Description automatically generated">
            <a:extLst>
              <a:ext uri="{FF2B5EF4-FFF2-40B4-BE49-F238E27FC236}">
                <a16:creationId xmlns:a16="http://schemas.microsoft.com/office/drawing/2014/main" id="{19887F5B-0FBD-4410-BDC0-4710804D0D48}"/>
              </a:ext>
            </a:extLst>
          </p:cNvPr>
          <p:cNvPicPr>
            <a:picLocks noChangeAspect="1"/>
          </p:cNvPicPr>
          <p:nvPr/>
        </p:nvPicPr>
        <p:blipFill>
          <a:blip r:embed="rId2"/>
          <a:stretch>
            <a:fillRect/>
          </a:stretch>
        </p:blipFill>
        <p:spPr>
          <a:xfrm>
            <a:off x="5881323" y="2775951"/>
            <a:ext cx="4366068"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862215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C32F8-EC5C-4BDF-B159-A5BB70BCF58B}"/>
              </a:ext>
            </a:extLst>
          </p:cNvPr>
          <p:cNvSpPr>
            <a:spLocks noGrp="1"/>
          </p:cNvSpPr>
          <p:nvPr>
            <p:ph idx="1"/>
          </p:nvPr>
        </p:nvSpPr>
        <p:spPr>
          <a:xfrm>
            <a:off x="1154955" y="2603500"/>
            <a:ext cx="3481054" cy="3416300"/>
          </a:xfrm>
        </p:spPr>
        <p:txBody>
          <a:bodyPr anchor="ctr">
            <a:normAutofit/>
          </a:bodyPr>
          <a:lstStyle/>
          <a:p>
            <a:r>
              <a:rPr lang="en-IN" sz="1600" dirty="0"/>
              <a:t>Merged dataset with neighbourhoods and their cluster labels. </a:t>
            </a:r>
          </a:p>
        </p:txBody>
      </p:sp>
      <p:pic>
        <p:nvPicPr>
          <p:cNvPr id="5" name="Picture 4" descr="Table&#10;&#10;Description automatically generated">
            <a:extLst>
              <a:ext uri="{FF2B5EF4-FFF2-40B4-BE49-F238E27FC236}">
                <a16:creationId xmlns:a16="http://schemas.microsoft.com/office/drawing/2014/main" id="{7B713814-C2DD-40EE-ADB4-B1E04FA74B10}"/>
              </a:ext>
            </a:extLst>
          </p:cNvPr>
          <p:cNvPicPr>
            <a:picLocks noChangeAspect="1"/>
          </p:cNvPicPr>
          <p:nvPr/>
        </p:nvPicPr>
        <p:blipFill>
          <a:blip r:embed="rId2"/>
          <a:stretch>
            <a:fillRect/>
          </a:stretch>
        </p:blipFill>
        <p:spPr>
          <a:xfrm>
            <a:off x="5486909" y="2775951"/>
            <a:ext cx="5154895"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9992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ED11D-EB0E-4A35-871F-833BB061748E}"/>
              </a:ext>
            </a:extLst>
          </p:cNvPr>
          <p:cNvSpPr>
            <a:spLocks noGrp="1"/>
          </p:cNvSpPr>
          <p:nvPr>
            <p:ph idx="1"/>
          </p:nvPr>
        </p:nvSpPr>
        <p:spPr>
          <a:xfrm>
            <a:off x="1154955" y="2603500"/>
            <a:ext cx="3481054" cy="3416300"/>
          </a:xfrm>
        </p:spPr>
        <p:txBody>
          <a:bodyPr anchor="ctr">
            <a:normAutofit/>
          </a:bodyPr>
          <a:lstStyle/>
          <a:p>
            <a:r>
              <a:rPr lang="en-IN" sz="1600" dirty="0"/>
              <a:t>The clustered neighbourhoods plotted using Folium.</a:t>
            </a:r>
          </a:p>
          <a:p>
            <a:r>
              <a:rPr lang="en-IN" sz="1600" dirty="0"/>
              <a:t>Red= cluster 0. Blue = Cluster 1.</a:t>
            </a:r>
          </a:p>
        </p:txBody>
      </p:sp>
      <p:pic>
        <p:nvPicPr>
          <p:cNvPr id="5" name="Picture 4" descr="Map&#10;&#10;Description automatically generated">
            <a:extLst>
              <a:ext uri="{FF2B5EF4-FFF2-40B4-BE49-F238E27FC236}">
                <a16:creationId xmlns:a16="http://schemas.microsoft.com/office/drawing/2014/main" id="{EFECC176-7FF9-417D-BBB4-9F2A3A76D1BE}"/>
              </a:ext>
            </a:extLst>
          </p:cNvPr>
          <p:cNvPicPr>
            <a:picLocks noChangeAspect="1"/>
          </p:cNvPicPr>
          <p:nvPr/>
        </p:nvPicPr>
        <p:blipFill>
          <a:blip r:embed="rId2"/>
          <a:stretch>
            <a:fillRect/>
          </a:stretch>
        </p:blipFill>
        <p:spPr>
          <a:xfrm>
            <a:off x="5126477" y="2603501"/>
            <a:ext cx="5719863" cy="355410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37636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2F2F48-408B-4B83-9F2D-6A2510285E20}"/>
              </a:ext>
            </a:extLst>
          </p:cNvPr>
          <p:cNvSpPr>
            <a:spLocks noGrp="1"/>
          </p:cNvSpPr>
          <p:nvPr>
            <p:ph idx="1"/>
          </p:nvPr>
        </p:nvSpPr>
        <p:spPr>
          <a:xfrm>
            <a:off x="1154955" y="2603500"/>
            <a:ext cx="3481054" cy="3416300"/>
          </a:xfrm>
        </p:spPr>
        <p:txBody>
          <a:bodyPr anchor="ctr">
            <a:normAutofit/>
          </a:bodyPr>
          <a:lstStyle/>
          <a:p>
            <a:r>
              <a:rPr lang="en-IN" sz="1600"/>
              <a:t>The 7 neighbourhoods which are the result of the analysis as potential choices. </a:t>
            </a:r>
          </a:p>
        </p:txBody>
      </p:sp>
      <p:pic>
        <p:nvPicPr>
          <p:cNvPr id="5" name="Picture 4" descr="Graphical user interface, text, application, email&#10;&#10;Description automatically generated">
            <a:extLst>
              <a:ext uri="{FF2B5EF4-FFF2-40B4-BE49-F238E27FC236}">
                <a16:creationId xmlns:a16="http://schemas.microsoft.com/office/drawing/2014/main" id="{4F3EA69C-B7C0-4839-9570-D6460655145E}"/>
              </a:ext>
            </a:extLst>
          </p:cNvPr>
          <p:cNvPicPr>
            <a:picLocks noChangeAspect="1"/>
          </p:cNvPicPr>
          <p:nvPr/>
        </p:nvPicPr>
        <p:blipFill>
          <a:blip r:embed="rId2"/>
          <a:stretch>
            <a:fillRect/>
          </a:stretch>
        </p:blipFill>
        <p:spPr>
          <a:xfrm>
            <a:off x="4984956" y="2850204"/>
            <a:ext cx="6158802" cy="303502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9156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872D-E139-4313-992F-CEA4E2B4C437}"/>
              </a:ext>
            </a:extLst>
          </p:cNvPr>
          <p:cNvSpPr>
            <a:spLocks noGrp="1"/>
          </p:cNvSpPr>
          <p:nvPr>
            <p:ph type="title"/>
          </p:nvPr>
        </p:nvSpPr>
        <p:spPr/>
        <p:txBody>
          <a:bodyPr/>
          <a:lstStyle/>
          <a:p>
            <a:r>
              <a:rPr lang="en-IN" sz="2000" dirty="0"/>
              <a:t>RESULTS AND DISCUSSION</a:t>
            </a:r>
          </a:p>
        </p:txBody>
      </p:sp>
      <p:sp>
        <p:nvSpPr>
          <p:cNvPr id="3" name="Content Placeholder 2">
            <a:extLst>
              <a:ext uri="{FF2B5EF4-FFF2-40B4-BE49-F238E27FC236}">
                <a16:creationId xmlns:a16="http://schemas.microsoft.com/office/drawing/2014/main" id="{857062AC-A455-4DB1-A63C-9735B026DEE2}"/>
              </a:ext>
            </a:extLst>
          </p:cNvPr>
          <p:cNvSpPr>
            <a:spLocks noGrp="1"/>
          </p:cNvSpPr>
          <p:nvPr>
            <p:ph idx="1"/>
          </p:nvPr>
        </p:nvSpPr>
        <p:spPr/>
        <p:txBody>
          <a:bodyPr/>
          <a:lstStyle/>
          <a:p>
            <a:r>
              <a:rPr lang="en-IN" dirty="0"/>
              <a:t>Seven neighbourhoods obtained as potential locations for opening a restaurant. </a:t>
            </a:r>
          </a:p>
          <a:p>
            <a:r>
              <a:rPr lang="en-IN" dirty="0"/>
              <a:t>A.S. Rao Nagar is a major commercial and residential area in the city with few number of Indian restaurants(as seen in analysis). </a:t>
            </a:r>
          </a:p>
          <a:p>
            <a:r>
              <a:rPr lang="en-IN" dirty="0"/>
              <a:t>Analysis can be further improved by improving the exploratory analysis and the overall quality of the dataset before running the ML algorithm.</a:t>
            </a:r>
          </a:p>
          <a:p>
            <a:endParaRPr lang="en-IN" dirty="0"/>
          </a:p>
          <a:p>
            <a:endParaRPr lang="en-IN" dirty="0"/>
          </a:p>
        </p:txBody>
      </p:sp>
    </p:spTree>
    <p:extLst>
      <p:ext uri="{BB962C8B-B14F-4D97-AF65-F5344CB8AC3E}">
        <p14:creationId xmlns:p14="http://schemas.microsoft.com/office/powerpoint/2010/main" val="357758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F576-23DC-4418-9A99-541151155686}"/>
              </a:ext>
            </a:extLst>
          </p:cNvPr>
          <p:cNvSpPr>
            <a:spLocks noGrp="1"/>
          </p:cNvSpPr>
          <p:nvPr>
            <p:ph type="title"/>
          </p:nvPr>
        </p:nvSpPr>
        <p:spPr/>
        <p:txBody>
          <a:bodyPr/>
          <a:lstStyle/>
          <a:p>
            <a:r>
              <a:rPr lang="en-IN" sz="2000" dirty="0"/>
              <a:t>CONCLUSION</a:t>
            </a:r>
          </a:p>
        </p:txBody>
      </p:sp>
      <p:sp>
        <p:nvSpPr>
          <p:cNvPr id="3" name="Content Placeholder 2">
            <a:extLst>
              <a:ext uri="{FF2B5EF4-FFF2-40B4-BE49-F238E27FC236}">
                <a16:creationId xmlns:a16="http://schemas.microsoft.com/office/drawing/2014/main" id="{38274425-91E2-4D9F-B625-B8C5A580A134}"/>
              </a:ext>
            </a:extLst>
          </p:cNvPr>
          <p:cNvSpPr>
            <a:spLocks noGrp="1"/>
          </p:cNvSpPr>
          <p:nvPr>
            <p:ph idx="1"/>
          </p:nvPr>
        </p:nvSpPr>
        <p:spPr/>
        <p:txBody>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main purpose of the project was to cluster neighbourhoods in the city of Hyderabad to select an optimum location for the opening of a new restaurant. In the analysis we also looked at which type of restaurant (Indian) would be the most popular choice and the end decision was made considering the clustering results, demographic data, and similarity of neighbourhoods</a:t>
            </a:r>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r>
              <a:rPr lang="en-IN" sz="18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 make a thorough decision additional factors like attractiveness of each location (proximity to park or water), levels of noise / proximity to major roads, real estate availability, prices, social and economic dynamics of every neighbourhood etc can also be considered</a:t>
            </a:r>
            <a:r>
              <a:rPr lang="en-IN" sz="1800">
                <a:effectLst/>
                <a:latin typeface="Calibri" panose="020F0502020204030204" pitchFamily="34" charset="0"/>
                <a:ea typeface="Times New Roman" panose="02020603050405020304" pitchFamily="18" charset="0"/>
                <a:cs typeface="Calibri" panose="020F0502020204030204" pitchFamily="34" charset="0"/>
              </a:rPr>
              <a:t>.</a:t>
            </a:r>
            <a:endParaRPr lang="en-IN" sz="180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607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E623-287F-406E-8EBA-53CE43E2D820}"/>
              </a:ext>
            </a:extLst>
          </p:cNvPr>
          <p:cNvSpPr>
            <a:spLocks noGrp="1"/>
          </p:cNvSpPr>
          <p:nvPr>
            <p:ph type="ctrTitle"/>
          </p:nvPr>
        </p:nvSpPr>
        <p:spPr>
          <a:xfrm>
            <a:off x="1683171" y="1485001"/>
            <a:ext cx="8825658" cy="1589414"/>
          </a:xfrm>
        </p:spPr>
        <p:txBody>
          <a:bodyPr/>
          <a:lstStyle/>
          <a:p>
            <a:pPr>
              <a:lnSpc>
                <a:spcPct val="125000"/>
              </a:lnSpc>
              <a:spcAft>
                <a:spcPts val="800"/>
              </a:spcAft>
            </a:pPr>
            <a:r>
              <a:rPr lang="en-IN" sz="2800" b="1" dirty="0">
                <a:effectLst/>
                <a:ea typeface="Times New Roman" panose="02020603050405020304" pitchFamily="18" charset="0"/>
                <a:cs typeface="Times New Roman" panose="02020603050405020304" pitchFamily="18" charset="0"/>
              </a:rPr>
              <a:t>NEIGHBOURHOOD SEGMENTATION AND CLUSTERING FOR HYDERABAD, INDIA USING LOCATION DATA THROUGH FOURSQUARE API</a:t>
            </a:r>
            <a:endParaRPr lang="en-IN" sz="2800" dirty="0">
              <a:effectLst/>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C28B48E-E49C-44D4-9F73-07D375BE6563}"/>
              </a:ext>
            </a:extLst>
          </p:cNvPr>
          <p:cNvSpPr>
            <a:spLocks noGrp="1"/>
          </p:cNvSpPr>
          <p:nvPr>
            <p:ph type="subTitle" idx="1"/>
          </p:nvPr>
        </p:nvSpPr>
        <p:spPr>
          <a:xfrm>
            <a:off x="1683171" y="3783586"/>
            <a:ext cx="8825658" cy="861420"/>
          </a:xfrm>
        </p:spPr>
        <p:txBody>
          <a:bodyPr/>
          <a:lstStyle/>
          <a:p>
            <a:r>
              <a:rPr lang="en-IN" dirty="0"/>
              <a:t>SELECTING THE OPTIMUM LOCATION(NEIGHBOUHOOD FOR OPENING A RESTAURANT IN HYDERABAD, INDIA </a:t>
            </a:r>
          </a:p>
        </p:txBody>
      </p:sp>
    </p:spTree>
    <p:extLst>
      <p:ext uri="{BB962C8B-B14F-4D97-AF65-F5344CB8AC3E}">
        <p14:creationId xmlns:p14="http://schemas.microsoft.com/office/powerpoint/2010/main" val="286866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DA4F-C647-4466-A823-AEF9DFA606E6}"/>
              </a:ext>
            </a:extLst>
          </p:cNvPr>
          <p:cNvSpPr>
            <a:spLocks noGrp="1"/>
          </p:cNvSpPr>
          <p:nvPr>
            <p:ph type="title"/>
          </p:nvPr>
        </p:nvSpPr>
        <p:spPr/>
        <p:txBody>
          <a:bodyPr/>
          <a:lstStyle/>
          <a:p>
            <a:pPr algn="ctr"/>
            <a:r>
              <a:rPr lang="en-IN" sz="2000" b="1" dirty="0">
                <a:effectLst/>
                <a:ea typeface="Times New Roman" panose="02020603050405020304" pitchFamily="18" charset="0"/>
                <a:cs typeface="Times New Roman" panose="02020603050405020304" pitchFamily="18" charset="0"/>
              </a:rPr>
              <a:t>INTRODUCTION</a:t>
            </a:r>
            <a:br>
              <a:rPr lang="en-IN" sz="2000" dirty="0">
                <a:effectLst/>
                <a:ea typeface="Times New Roman" panose="02020603050405020304" pitchFamily="18"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FF0EF564-5D6A-4785-9E1C-6CD594359D24}"/>
              </a:ext>
            </a:extLst>
          </p:cNvPr>
          <p:cNvSpPr>
            <a:spLocks noGrp="1"/>
          </p:cNvSpPr>
          <p:nvPr>
            <p:ph idx="1"/>
          </p:nvPr>
        </p:nvSpPr>
        <p:spPr/>
        <p:txBody>
          <a:bodyPr/>
          <a:lstStyle/>
          <a:p>
            <a:r>
              <a:rPr lang="en-IN" dirty="0"/>
              <a:t>Hyderabad city: well known for its love for food and drink.</a:t>
            </a:r>
          </a:p>
          <a:p>
            <a:r>
              <a:rPr lang="en-IN" dirty="0"/>
              <a:t>Restaurants are a booming business in such an interesting market.</a:t>
            </a:r>
          </a:p>
          <a:p>
            <a:r>
              <a:rPr lang="en-IN" dirty="0"/>
              <a:t>Success of a newly opened restaurant depends on many factors: geographical, financial, management etc.</a:t>
            </a:r>
          </a:p>
          <a:p>
            <a:r>
              <a:rPr lang="en-IN" dirty="0"/>
              <a:t>Selecting the optimum location to open the restaurant is one of the key factors to kickstart the venture in the right direction</a:t>
            </a:r>
          </a:p>
          <a:p>
            <a:endParaRPr lang="en-IN" dirty="0"/>
          </a:p>
        </p:txBody>
      </p:sp>
    </p:spTree>
    <p:extLst>
      <p:ext uri="{BB962C8B-B14F-4D97-AF65-F5344CB8AC3E}">
        <p14:creationId xmlns:p14="http://schemas.microsoft.com/office/powerpoint/2010/main" val="346000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1E54-7666-4762-BB37-BEDAC1BE8FD5}"/>
              </a:ext>
            </a:extLst>
          </p:cNvPr>
          <p:cNvSpPr>
            <a:spLocks noGrp="1"/>
          </p:cNvSpPr>
          <p:nvPr>
            <p:ph type="title"/>
          </p:nvPr>
        </p:nvSpPr>
        <p:spPr/>
        <p:txBody>
          <a:bodyPr/>
          <a:lstStyle/>
          <a:p>
            <a:r>
              <a:rPr lang="en-IN" sz="2000" dirty="0"/>
              <a:t>BUSINESS PROBLEM AND TARGET AUDIENCE </a:t>
            </a:r>
          </a:p>
        </p:txBody>
      </p:sp>
      <p:sp>
        <p:nvSpPr>
          <p:cNvPr id="3" name="Content Placeholder 2">
            <a:extLst>
              <a:ext uri="{FF2B5EF4-FFF2-40B4-BE49-F238E27FC236}">
                <a16:creationId xmlns:a16="http://schemas.microsoft.com/office/drawing/2014/main" id="{725E90E8-74EA-4CB6-8283-55537D0DD6B9}"/>
              </a:ext>
            </a:extLst>
          </p:cNvPr>
          <p:cNvSpPr>
            <a:spLocks noGrp="1"/>
          </p:cNvSpPr>
          <p:nvPr>
            <p:ph idx="1"/>
          </p:nvPr>
        </p:nvSpPr>
        <p:spPr/>
        <p:txBody>
          <a:bodyPr/>
          <a:lstStyle/>
          <a:p>
            <a:r>
              <a:rPr lang="en-IN" dirty="0"/>
              <a:t>OBJECTIVES OF THE PROJECT:</a:t>
            </a:r>
          </a:p>
          <a:p>
            <a:pPr>
              <a:buFont typeface="+mj-lt"/>
              <a:buAutoNum type="arabicPeriod"/>
            </a:pPr>
            <a:r>
              <a:rPr lang="en-IN" dirty="0">
                <a:ea typeface="Times New Roman" panose="02020603050405020304" pitchFamily="18" charset="0"/>
                <a:cs typeface="Times New Roman" panose="02020603050405020304" pitchFamily="18" charset="0"/>
              </a:rPr>
              <a:t>S</a:t>
            </a:r>
            <a:r>
              <a:rPr lang="en-IN" sz="1800" dirty="0">
                <a:effectLst/>
                <a:ea typeface="Times New Roman" panose="02020603050405020304" pitchFamily="18" charset="0"/>
                <a:cs typeface="Times New Roman" panose="02020603050405020304" pitchFamily="18" charset="0"/>
              </a:rPr>
              <a:t>egment and cluster the different neighbourhoods in the city of Hyderabad.</a:t>
            </a:r>
          </a:p>
          <a:p>
            <a:pPr>
              <a:buFont typeface="+mj-lt"/>
              <a:buAutoNum type="arabicPeriod"/>
            </a:pPr>
            <a:r>
              <a:rPr lang="en-IN" dirty="0">
                <a:latin typeface="Century Gothic" panose="020B0502020202020204" pitchFamily="34" charset="0"/>
                <a:ea typeface="Times New Roman" panose="02020603050405020304" pitchFamily="18" charset="0"/>
                <a:cs typeface="Times New Roman" panose="02020603050405020304" pitchFamily="18" charset="0"/>
              </a:rPr>
              <a:t>S</a:t>
            </a: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elect the most optimum location(neighbourhood) to open a restaurant in the city</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p>
          <a:p>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TARGET AUDIENCE OF THE PROJECT:</a:t>
            </a:r>
          </a:p>
          <a:p>
            <a:pPr>
              <a:buFont typeface="Arial" panose="020B0604020202020204" pitchFamily="34" charset="0"/>
              <a:buChar char="•"/>
            </a:pPr>
            <a:r>
              <a:rPr lang="en-IN" sz="1800" dirty="0">
                <a:effectLst/>
                <a:latin typeface="Century Gothic" panose="020B0502020202020204" pitchFamily="34" charset="0"/>
                <a:ea typeface="Times New Roman" panose="02020603050405020304" pitchFamily="18" charset="0"/>
                <a:cs typeface="Times New Roman" panose="02020603050405020304" pitchFamily="18" charset="0"/>
              </a:rPr>
              <a:t>The target audience of this project are investors and chefs looking to open a restaurant in the city of Hyderabad.</a:t>
            </a:r>
          </a:p>
          <a:p>
            <a:endParaRPr lang="en-IN" sz="1800" dirty="0">
              <a:effectLst/>
              <a:latin typeface="Century Gothic" panose="020B0502020202020204" pitchFamily="34"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mj-lt"/>
              <a:buAutoNum type="arabicPeriod"/>
            </a:pPr>
            <a:endParaRPr lang="en-IN" dirty="0"/>
          </a:p>
        </p:txBody>
      </p:sp>
    </p:spTree>
    <p:extLst>
      <p:ext uri="{BB962C8B-B14F-4D97-AF65-F5344CB8AC3E}">
        <p14:creationId xmlns:p14="http://schemas.microsoft.com/office/powerpoint/2010/main" val="193324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9C69-E241-4A79-9F3A-73DD428AA1C2}"/>
              </a:ext>
            </a:extLst>
          </p:cNvPr>
          <p:cNvSpPr>
            <a:spLocks noGrp="1"/>
          </p:cNvSpPr>
          <p:nvPr>
            <p:ph type="title"/>
          </p:nvPr>
        </p:nvSpPr>
        <p:spPr/>
        <p:txBody>
          <a:bodyPr/>
          <a:lstStyle/>
          <a:p>
            <a:r>
              <a:rPr lang="en-IN" sz="2000" b="1" dirty="0">
                <a:effectLst/>
                <a:ea typeface="Times New Roman" panose="02020603050405020304" pitchFamily="18" charset="0"/>
                <a:cs typeface="Times New Roman" panose="02020603050405020304" pitchFamily="18" charset="0"/>
              </a:rPr>
              <a:t>DATA AND ITS SOURCES </a:t>
            </a:r>
            <a:br>
              <a:rPr lang="en-IN" sz="2000" dirty="0">
                <a:effectLst/>
                <a:ea typeface="Times New Roman" panose="02020603050405020304" pitchFamily="18"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CB7DE377-1C72-4148-B536-DC13CEE59CB6}"/>
              </a:ext>
            </a:extLst>
          </p:cNvPr>
          <p:cNvSpPr>
            <a:spLocks noGrp="1"/>
          </p:cNvSpPr>
          <p:nvPr>
            <p:ph idx="1"/>
          </p:nvPr>
        </p:nvSpPr>
        <p:spPr/>
        <p:txBody>
          <a:bodyPr/>
          <a:lstStyle/>
          <a:p>
            <a:pPr>
              <a:lnSpc>
                <a:spcPct val="125000"/>
              </a:lnSpc>
              <a:spcAft>
                <a:spcPts val="800"/>
              </a:spcAft>
            </a:pPr>
            <a:r>
              <a:rPr lang="en-IN" sz="1800" dirty="0">
                <a:effectLst/>
                <a:ea typeface="Times New Roman" panose="02020603050405020304" pitchFamily="18" charset="0"/>
                <a:cs typeface="Times New Roman" panose="02020603050405020304" pitchFamily="18" charset="0"/>
              </a:rPr>
              <a:t>To tackle this problem, we use the following data to complete the analysis:</a:t>
            </a:r>
          </a:p>
          <a:p>
            <a:pPr marL="342900" lvl="0" indent="-342900">
              <a:lnSpc>
                <a:spcPct val="125000"/>
              </a:lnSpc>
              <a:buFont typeface="Symbol" panose="05050102010706020507" pitchFamily="18" charset="2"/>
              <a:buChar char=""/>
            </a:pPr>
            <a:r>
              <a:rPr lang="en-IN" sz="1800" dirty="0">
                <a:effectLst/>
                <a:ea typeface="Times New Roman" panose="02020603050405020304" pitchFamily="18" charset="0"/>
                <a:cs typeface="Times New Roman" panose="02020603050405020304" pitchFamily="18" charset="0"/>
              </a:rPr>
              <a:t>List of neighbourhoods in the city of Hyderabad: obtained from the Wikipedia page. </a:t>
            </a:r>
          </a:p>
          <a:p>
            <a:pPr marL="342900" lvl="0" indent="-342900">
              <a:lnSpc>
                <a:spcPct val="125000"/>
              </a:lnSpc>
              <a:buFont typeface="Symbol" panose="05050102010706020507" pitchFamily="18" charset="2"/>
              <a:buChar char=""/>
            </a:pPr>
            <a:r>
              <a:rPr lang="en-IN" sz="1800" dirty="0">
                <a:effectLst/>
                <a:ea typeface="Times New Roman" panose="02020603050405020304" pitchFamily="18" charset="0"/>
                <a:cs typeface="Times New Roman" panose="02020603050405020304" pitchFamily="18" charset="0"/>
              </a:rPr>
              <a:t>Geospatial data (latitude and longitude coordinates) of the neighbourhoods and venues in the project.</a:t>
            </a:r>
          </a:p>
          <a:p>
            <a:pPr marL="342900" lvl="0" indent="-342900">
              <a:lnSpc>
                <a:spcPct val="125000"/>
              </a:lnSpc>
              <a:spcAft>
                <a:spcPts val="800"/>
              </a:spcAft>
              <a:buFont typeface="Symbol" panose="05050102010706020507" pitchFamily="18" charset="2"/>
              <a:buChar char=""/>
            </a:pPr>
            <a:r>
              <a:rPr lang="en-IN" sz="1800" dirty="0">
                <a:effectLst/>
                <a:ea typeface="Times New Roman" panose="02020603050405020304" pitchFamily="18" charset="0"/>
                <a:cs typeface="Times New Roman" panose="02020603050405020304" pitchFamily="18" charset="0"/>
              </a:rPr>
              <a:t> Location data (venues, type of venue etc) from the Foursquare API which helps in the process of clustering the neighbourhoods.</a:t>
            </a:r>
          </a:p>
          <a:p>
            <a:endParaRPr lang="en-IN" dirty="0"/>
          </a:p>
        </p:txBody>
      </p:sp>
    </p:spTree>
    <p:extLst>
      <p:ext uri="{BB962C8B-B14F-4D97-AF65-F5344CB8AC3E}">
        <p14:creationId xmlns:p14="http://schemas.microsoft.com/office/powerpoint/2010/main" val="1076429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CD07-B161-4E2A-8A1C-DF9C4B710A11}"/>
              </a:ext>
            </a:extLst>
          </p:cNvPr>
          <p:cNvSpPr>
            <a:spLocks noGrp="1"/>
          </p:cNvSpPr>
          <p:nvPr>
            <p:ph type="title"/>
          </p:nvPr>
        </p:nvSpPr>
        <p:spPr>
          <a:xfrm>
            <a:off x="1154954" y="973668"/>
            <a:ext cx="8761413" cy="706964"/>
          </a:xfrm>
        </p:spPr>
        <p:txBody>
          <a:bodyPr>
            <a:normAutofit/>
          </a:bodyPr>
          <a:lstStyle/>
          <a:p>
            <a:r>
              <a:rPr lang="en-IN" sz="2000" dirty="0">
                <a:solidFill>
                  <a:srgbClr val="EBEBEB"/>
                </a:solidFill>
              </a:rPr>
              <a:t>METHODOLOGY</a:t>
            </a:r>
          </a:p>
        </p:txBody>
      </p:sp>
      <p:sp>
        <p:nvSpPr>
          <p:cNvPr id="3" name="Content Placeholder 2">
            <a:extLst>
              <a:ext uri="{FF2B5EF4-FFF2-40B4-BE49-F238E27FC236}">
                <a16:creationId xmlns:a16="http://schemas.microsoft.com/office/drawing/2014/main" id="{24333BC7-DD85-4133-B7C9-0581B9AE8DCB}"/>
              </a:ext>
            </a:extLst>
          </p:cNvPr>
          <p:cNvSpPr>
            <a:spLocks noGrp="1"/>
          </p:cNvSpPr>
          <p:nvPr>
            <p:ph idx="1"/>
          </p:nvPr>
        </p:nvSpPr>
        <p:spPr>
          <a:xfrm>
            <a:off x="1154954" y="2603500"/>
            <a:ext cx="6397313" cy="3416300"/>
          </a:xfrm>
        </p:spPr>
        <p:txBody>
          <a:bodyPr anchor="ctr">
            <a:normAutofit/>
          </a:bodyPr>
          <a:lstStyle/>
          <a:p>
            <a:r>
              <a:rPr lang="en-IN" dirty="0"/>
              <a:t>Scraping the Wikipedia page to create a data frame of Hyderabad data using requests, </a:t>
            </a:r>
            <a:r>
              <a:rPr lang="en-IN" dirty="0" err="1"/>
              <a:t>BeautifulSoup</a:t>
            </a:r>
            <a:r>
              <a:rPr lang="en-IN" dirty="0"/>
              <a:t> and pandas packages in Python</a:t>
            </a:r>
          </a:p>
        </p:txBody>
      </p:sp>
      <p:pic>
        <p:nvPicPr>
          <p:cNvPr id="5" name="Picture 4" descr="Table&#10;&#10;Description automatically generated">
            <a:extLst>
              <a:ext uri="{FF2B5EF4-FFF2-40B4-BE49-F238E27FC236}">
                <a16:creationId xmlns:a16="http://schemas.microsoft.com/office/drawing/2014/main" id="{7082311E-69CD-4D69-8D25-381636C28D08}"/>
              </a:ext>
            </a:extLst>
          </p:cNvPr>
          <p:cNvPicPr>
            <a:picLocks noChangeAspect="1"/>
          </p:cNvPicPr>
          <p:nvPr/>
        </p:nvPicPr>
        <p:blipFill>
          <a:blip r:embed="rId2"/>
          <a:stretch>
            <a:fillRect/>
          </a:stretch>
        </p:blipFill>
        <p:spPr>
          <a:xfrm>
            <a:off x="8020571" y="2943931"/>
            <a:ext cx="3080048" cy="273120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15381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957CE-A858-42E4-92DD-8DDB52151687}"/>
              </a:ext>
            </a:extLst>
          </p:cNvPr>
          <p:cNvSpPr>
            <a:spLocks noGrp="1"/>
          </p:cNvSpPr>
          <p:nvPr>
            <p:ph idx="1"/>
          </p:nvPr>
        </p:nvSpPr>
        <p:spPr>
          <a:xfrm>
            <a:off x="1154954" y="2603500"/>
            <a:ext cx="6397313" cy="3416300"/>
          </a:xfrm>
        </p:spPr>
        <p:txBody>
          <a:bodyPr anchor="ctr">
            <a:normAutofit/>
          </a:bodyPr>
          <a:lstStyle/>
          <a:p>
            <a:r>
              <a:rPr lang="en-IN" dirty="0"/>
              <a:t>Plotting the map of Hyderabad and it neighbourhoods using Folium Library</a:t>
            </a:r>
          </a:p>
          <a:p>
            <a:endParaRPr lang="en-IN" dirty="0"/>
          </a:p>
        </p:txBody>
      </p:sp>
      <p:pic>
        <p:nvPicPr>
          <p:cNvPr id="5" name="Picture 4" descr="Map&#10;&#10;Description automatically generated">
            <a:extLst>
              <a:ext uri="{FF2B5EF4-FFF2-40B4-BE49-F238E27FC236}">
                <a16:creationId xmlns:a16="http://schemas.microsoft.com/office/drawing/2014/main" id="{3687F756-D2EF-4FAF-A5B1-C112BC72FB3B}"/>
              </a:ext>
            </a:extLst>
          </p:cNvPr>
          <p:cNvPicPr>
            <a:picLocks noChangeAspect="1"/>
          </p:cNvPicPr>
          <p:nvPr/>
        </p:nvPicPr>
        <p:blipFill>
          <a:blip r:embed="rId2"/>
          <a:stretch>
            <a:fillRect/>
          </a:stretch>
        </p:blipFill>
        <p:spPr>
          <a:xfrm>
            <a:off x="6585626" y="2441643"/>
            <a:ext cx="5204297" cy="391051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2880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460EC-EEE3-4A2F-92B9-01E1011FB12E}"/>
              </a:ext>
            </a:extLst>
          </p:cNvPr>
          <p:cNvSpPr>
            <a:spLocks noGrp="1"/>
          </p:cNvSpPr>
          <p:nvPr>
            <p:ph idx="1"/>
          </p:nvPr>
        </p:nvSpPr>
        <p:spPr>
          <a:xfrm>
            <a:off x="1154955" y="2603500"/>
            <a:ext cx="3481054" cy="3416300"/>
          </a:xfrm>
        </p:spPr>
        <p:txBody>
          <a:bodyPr anchor="ctr">
            <a:normAutofit/>
          </a:bodyPr>
          <a:lstStyle/>
          <a:p>
            <a:r>
              <a:rPr lang="en-IN" sz="1600"/>
              <a:t>Using the Foursquare Places API to obtain venue and location details for all neighbourhoods. </a:t>
            </a:r>
          </a:p>
        </p:txBody>
      </p:sp>
      <p:pic>
        <p:nvPicPr>
          <p:cNvPr id="5" name="Picture 4" descr="Table&#10;&#10;Description automatically generated">
            <a:extLst>
              <a:ext uri="{FF2B5EF4-FFF2-40B4-BE49-F238E27FC236}">
                <a16:creationId xmlns:a16="http://schemas.microsoft.com/office/drawing/2014/main" id="{FDFD43EC-7095-45A6-AE54-BFD3502A717E}"/>
              </a:ext>
            </a:extLst>
          </p:cNvPr>
          <p:cNvPicPr>
            <a:picLocks noChangeAspect="1"/>
          </p:cNvPicPr>
          <p:nvPr/>
        </p:nvPicPr>
        <p:blipFill>
          <a:blip r:embed="rId2"/>
          <a:stretch>
            <a:fillRect/>
          </a:stretch>
        </p:blipFill>
        <p:spPr>
          <a:xfrm>
            <a:off x="4984956" y="2500010"/>
            <a:ext cx="6513138" cy="351979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04848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93B0C-046E-4F33-B3B1-758B2CD39562}"/>
              </a:ext>
            </a:extLst>
          </p:cNvPr>
          <p:cNvSpPr>
            <a:spLocks noGrp="1"/>
          </p:cNvSpPr>
          <p:nvPr>
            <p:ph idx="1"/>
          </p:nvPr>
        </p:nvSpPr>
        <p:spPr>
          <a:xfrm>
            <a:off x="1154955" y="2603500"/>
            <a:ext cx="3481054" cy="3416300"/>
          </a:xfrm>
        </p:spPr>
        <p:txBody>
          <a:bodyPr anchor="ctr">
            <a:normAutofit/>
          </a:bodyPr>
          <a:lstStyle/>
          <a:p>
            <a:r>
              <a:rPr lang="en-IN" sz="1600"/>
              <a:t>Exploratory analysis shows Indian Restaurants are the most common/popular choice.</a:t>
            </a:r>
          </a:p>
        </p:txBody>
      </p:sp>
      <p:pic>
        <p:nvPicPr>
          <p:cNvPr id="5" name="Picture 4" descr="Table&#10;&#10;Description automatically generated">
            <a:extLst>
              <a:ext uri="{FF2B5EF4-FFF2-40B4-BE49-F238E27FC236}">
                <a16:creationId xmlns:a16="http://schemas.microsoft.com/office/drawing/2014/main" id="{1DC01DE9-5C0E-4F24-9A44-82715EE53EB2}"/>
              </a:ext>
            </a:extLst>
          </p:cNvPr>
          <p:cNvPicPr>
            <a:picLocks noChangeAspect="1"/>
          </p:cNvPicPr>
          <p:nvPr/>
        </p:nvPicPr>
        <p:blipFill>
          <a:blip r:embed="rId2"/>
          <a:stretch>
            <a:fillRect/>
          </a:stretch>
        </p:blipFill>
        <p:spPr>
          <a:xfrm>
            <a:off x="4776281" y="2426814"/>
            <a:ext cx="6877455" cy="410044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638979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{7E547AAA-8511-4C83-8C55-8D09A15A9229}tf02900722</Template>
  <TotalTime>82</TotalTime>
  <Words>559</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Symbol</vt:lpstr>
      <vt:lpstr>Wingdings 3</vt:lpstr>
      <vt:lpstr>Ion Boardroom</vt:lpstr>
      <vt:lpstr>COURSERA CAPSTONE PROJECT </vt:lpstr>
      <vt:lpstr>NEIGHBOURHOOD SEGMENTATION AND CLUSTERING FOR HYDERABAD, INDIA USING LOCATION DATA THROUGH FOURSQUARE API</vt:lpstr>
      <vt:lpstr>INTRODUCTION </vt:lpstr>
      <vt:lpstr>BUSINESS PROBLEM AND TARGET AUDIENCE </vt:lpstr>
      <vt:lpstr>DATA AND ITS SOURCES  </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 </dc:title>
  <dc:creator>PRANAV KARAMCHEDU-160906320</dc:creator>
  <cp:lastModifiedBy>PRANAV KARAMCHEDU-160906320</cp:lastModifiedBy>
  <cp:revision>6</cp:revision>
  <dcterms:created xsi:type="dcterms:W3CDTF">2021-05-20T09:36:59Z</dcterms:created>
  <dcterms:modified xsi:type="dcterms:W3CDTF">2021-05-20T10:59:09Z</dcterms:modified>
</cp:coreProperties>
</file>