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sldIdLst>
    <p:sldId id="256" r:id="rId4"/>
    <p:sldId id="276" r:id="rId5"/>
    <p:sldId id="257" r:id="rId6"/>
    <p:sldId id="277" r:id="rId7"/>
    <p:sldId id="275" r:id="rId8"/>
    <p:sldId id="278" r:id="rId9"/>
    <p:sldId id="279" r:id="rId10"/>
    <p:sldId id="280" r:id="rId11"/>
    <p:sldId id="281" r:id="rId12"/>
    <p:sldId id="283" r:id="rId13"/>
    <p:sldId id="284" r:id="rId14"/>
    <p:sldId id="285" r:id="rId15"/>
    <p:sldId id="286" r:id="rId16"/>
    <p:sldId id="287" r:id="rId17"/>
    <p:sldId id="288" r:id="rId18"/>
    <p:sldId id="291" r:id="rId19"/>
    <p:sldId id="289" r:id="rId20"/>
    <p:sldId id="292" r:id="rId21"/>
    <p:sldId id="290" r:id="rId22"/>
    <p:sldId id="293" r:id="rId23"/>
    <p:sldId id="274"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00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1522"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6" name="Rectangle 25"/>
          <p:cNvSpPr/>
          <p:nvPr userDrawn="1"/>
        </p:nvSpPr>
        <p:spPr>
          <a:xfrm>
            <a:off x="0" y="0"/>
            <a:ext cx="9144000" cy="6858000"/>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ectangle 21"/>
          <p:cNvSpPr/>
          <p:nvPr userDrawn="1"/>
        </p:nvSpPr>
        <p:spPr>
          <a:xfrm>
            <a:off x="6859966" y="1249405"/>
            <a:ext cx="2284034" cy="4384710"/>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chemeClr val="accent3"/>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8" name="Oval 12"/>
          <p:cNvSpPr/>
          <p:nvPr userDrawn="1"/>
        </p:nvSpPr>
        <p:spPr>
          <a:xfrm>
            <a:off x="0" y="1237089"/>
            <a:ext cx="2182776" cy="4397512"/>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E60028"/>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Date Placeholder 3"/>
          <p:cNvSpPr>
            <a:spLocks noGrp="1"/>
          </p:cNvSpPr>
          <p:nvPr>
            <p:ph type="dt" sz="half" idx="10"/>
          </p:nvPr>
        </p:nvSpPr>
        <p:spPr/>
        <p:txBody>
          <a:bodyPr/>
          <a:lstStyle/>
          <a:p>
            <a:fld id="{7AA84E91-7045-8940-9876-EF7F184A4EB5}"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2" name="Title 1"/>
          <p:cNvSpPr>
            <a:spLocks noGrp="1"/>
          </p:cNvSpPr>
          <p:nvPr>
            <p:ph type="ctrTitle"/>
          </p:nvPr>
        </p:nvSpPr>
        <p:spPr>
          <a:xfrm>
            <a:off x="685800" y="1400433"/>
            <a:ext cx="6400800" cy="2193308"/>
          </a:xfrm>
        </p:spPr>
        <p:txBody>
          <a:bodyPr>
            <a:normAutofit/>
          </a:bodyPr>
          <a:lstStyle>
            <a:lvl1pPr algn="l">
              <a:defRPr sz="4400">
                <a:solidFill>
                  <a:schemeClr val="bg1"/>
                </a:solidFill>
              </a:defRPr>
            </a:lvl1pPr>
          </a:lstStyle>
          <a:p>
            <a:r>
              <a:rPr lang="en-AU"/>
              <a:t>Click to edit Master title style</a:t>
            </a:r>
            <a:endParaRPr lang="en-US"/>
          </a:p>
        </p:txBody>
      </p:sp>
      <p:sp>
        <p:nvSpPr>
          <p:cNvPr id="3" name="Subtitle 2"/>
          <p:cNvSpPr>
            <a:spLocks noGrp="1"/>
          </p:cNvSpPr>
          <p:nvPr>
            <p:ph type="subTitle" idx="1"/>
          </p:nvPr>
        </p:nvSpPr>
        <p:spPr>
          <a:xfrm>
            <a:off x="685800" y="3593740"/>
            <a:ext cx="6400800"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pic>
        <p:nvPicPr>
          <p:cNvPr id="31" name="Picture 3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1018" y="6004672"/>
            <a:ext cx="1405942" cy="629768"/>
          </a:xfrm>
          <a:prstGeom prst="rect">
            <a:avLst/>
          </a:prstGeom>
        </p:spPr>
      </p:pic>
    </p:spTree>
    <p:extLst>
      <p:ext uri="{BB962C8B-B14F-4D97-AF65-F5344CB8AC3E}">
        <p14:creationId xmlns:p14="http://schemas.microsoft.com/office/powerpoint/2010/main" val="849643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6" descr="RMIT_DUO_RGB_flat_LR.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5400000" cy="6089181"/>
          </a:xfrm>
          <a:prstGeom prst="rect">
            <a:avLst/>
          </a:prstGeom>
        </p:spPr>
      </p:pic>
      <p:sp>
        <p:nvSpPr>
          <p:cNvPr id="26" name="Rectangle 25"/>
          <p:cNvSpPr/>
          <p:nvPr userDrawn="1"/>
        </p:nvSpPr>
        <p:spPr>
          <a:xfrm>
            <a:off x="0" y="0"/>
            <a:ext cx="9144000" cy="6858000"/>
          </a:xfrm>
          <a:custGeom>
            <a:avLst/>
            <a:gdLst/>
            <a:ahLst/>
            <a:cxnLst/>
            <a:rect l="l" t="t" r="r" b="b"/>
            <a:pathLst>
              <a:path w="9144000" h="6858000">
                <a:moveTo>
                  <a:pt x="0" y="0"/>
                </a:moveTo>
                <a:lnTo>
                  <a:pt x="9144000" y="0"/>
                </a:lnTo>
                <a:lnTo>
                  <a:pt x="9144000" y="6858000"/>
                </a:lnTo>
                <a:lnTo>
                  <a:pt x="0" y="6858000"/>
                </a:lnTo>
                <a:lnTo>
                  <a:pt x="0" y="5634601"/>
                </a:lnTo>
                <a:lnTo>
                  <a:pt x="208067" y="5624095"/>
                </a:lnTo>
                <a:cubicBezTo>
                  <a:pt x="1317232" y="5511453"/>
                  <a:pt x="2182776" y="4574729"/>
                  <a:pt x="2182776" y="3435845"/>
                </a:cubicBezTo>
                <a:cubicBezTo>
                  <a:pt x="2182776" y="2296961"/>
                  <a:pt x="1317232" y="1360238"/>
                  <a:pt x="208067" y="1247596"/>
                </a:cubicBezTo>
                <a:lnTo>
                  <a:pt x="0" y="1237089"/>
                </a:lnTo>
                <a:close/>
              </a:path>
            </a:pathLst>
          </a:cu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ectangle 21"/>
          <p:cNvSpPr/>
          <p:nvPr userDrawn="1"/>
        </p:nvSpPr>
        <p:spPr>
          <a:xfrm>
            <a:off x="6859966" y="1249405"/>
            <a:ext cx="2284034" cy="4384710"/>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chemeClr val="accent2"/>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AA84E91-7045-8940-9876-EF7F184A4EB5}"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2" name="Title 1"/>
          <p:cNvSpPr>
            <a:spLocks noGrp="1"/>
          </p:cNvSpPr>
          <p:nvPr>
            <p:ph type="ctrTitle"/>
          </p:nvPr>
        </p:nvSpPr>
        <p:spPr>
          <a:xfrm>
            <a:off x="685800" y="1400433"/>
            <a:ext cx="6400800" cy="2193308"/>
          </a:xfrm>
        </p:spPr>
        <p:txBody>
          <a:bodyPr>
            <a:normAutofit/>
          </a:bodyPr>
          <a:lstStyle>
            <a:lvl1pPr algn="l">
              <a:defRPr sz="4400">
                <a:solidFill>
                  <a:schemeClr val="bg1"/>
                </a:solidFill>
              </a:defRPr>
            </a:lvl1pPr>
          </a:lstStyle>
          <a:p>
            <a:r>
              <a:rPr lang="en-AU"/>
              <a:t>Click to edit Master title style</a:t>
            </a:r>
            <a:endParaRPr lang="en-US"/>
          </a:p>
        </p:txBody>
      </p:sp>
      <p:sp>
        <p:nvSpPr>
          <p:cNvPr id="3" name="Subtitle 2"/>
          <p:cNvSpPr>
            <a:spLocks noGrp="1"/>
          </p:cNvSpPr>
          <p:nvPr>
            <p:ph type="subTitle" idx="1"/>
          </p:nvPr>
        </p:nvSpPr>
        <p:spPr>
          <a:xfrm>
            <a:off x="685800" y="3593740"/>
            <a:ext cx="6400800"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pic>
        <p:nvPicPr>
          <p:cNvPr id="13" name="Pictur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91018" y="6004672"/>
            <a:ext cx="1405942" cy="629768"/>
          </a:xfrm>
          <a:prstGeom prst="rect">
            <a:avLst/>
          </a:prstGeom>
        </p:spPr>
      </p:pic>
    </p:spTree>
    <p:extLst>
      <p:ext uri="{BB962C8B-B14F-4D97-AF65-F5344CB8AC3E}">
        <p14:creationId xmlns:p14="http://schemas.microsoft.com/office/powerpoint/2010/main" val="410327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1795"/>
          </a:xfrm>
        </p:spPr>
        <p:txBody>
          <a:bodyPr/>
          <a:lstStyle>
            <a:lvl1pPr>
              <a:defRPr>
                <a:solidFill>
                  <a:schemeClr val="bg1"/>
                </a:solidFill>
              </a:defRPr>
            </a:lvl1pPr>
          </a:lstStyle>
          <a:p>
            <a:r>
              <a:rPr lang="en-AU"/>
              <a:t>Click to edit Master title style</a:t>
            </a:r>
            <a:endParaRPr lang="en-US"/>
          </a:p>
        </p:txBody>
      </p:sp>
      <p:sp>
        <p:nvSpPr>
          <p:cNvPr id="3" name="Content Placeholder 2"/>
          <p:cNvSpPr>
            <a:spLocks noGrp="1"/>
          </p:cNvSpPr>
          <p:nvPr>
            <p:ph idx="1"/>
          </p:nvPr>
        </p:nvSpPr>
        <p:spPr>
          <a:xfrm>
            <a:off x="457200" y="1600201"/>
            <a:ext cx="8229600" cy="43942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7AA84E91-7045-8940-9876-EF7F184A4EB5}"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EE52-25AF-7B49-B9FC-7562266B64DE}" type="slidenum">
              <a:rPr lang="en-US" smtClean="0"/>
              <a:t>‹#›</a:t>
            </a:fld>
            <a:endParaRPr lang="en-US"/>
          </a:p>
        </p:txBody>
      </p:sp>
    </p:spTree>
    <p:extLst>
      <p:ext uri="{BB962C8B-B14F-4D97-AF65-F5344CB8AC3E}">
        <p14:creationId xmlns:p14="http://schemas.microsoft.com/office/powerpoint/2010/main" val="3598174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p:cNvSpPr/>
          <p:nvPr userDrawn="1"/>
        </p:nvSpPr>
        <p:spPr>
          <a:xfrm>
            <a:off x="0" y="1"/>
            <a:ext cx="9144000" cy="6858000"/>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11"/>
          <p:cNvSpPr/>
          <p:nvPr userDrawn="1"/>
        </p:nvSpPr>
        <p:spPr>
          <a:xfrm rot="10800000">
            <a:off x="5943600" y="1"/>
            <a:ext cx="3200399" cy="3200399"/>
          </a:xfrm>
          <a:custGeom>
            <a:avLst/>
            <a:gdLst/>
            <a:ahLst/>
            <a:cxnLst/>
            <a:rect l="l" t="t" r="r" b="b"/>
            <a:pathLst>
              <a:path w="2160000" h="2160000">
                <a:moveTo>
                  <a:pt x="0" y="0"/>
                </a:moveTo>
                <a:lnTo>
                  <a:pt x="720000" y="0"/>
                </a:lnTo>
                <a:lnTo>
                  <a:pt x="720000" y="720000"/>
                </a:lnTo>
                <a:lnTo>
                  <a:pt x="1440000" y="720000"/>
                </a:lnTo>
                <a:lnTo>
                  <a:pt x="1440000" y="1440000"/>
                </a:lnTo>
                <a:lnTo>
                  <a:pt x="2160000" y="1440000"/>
                </a:lnTo>
                <a:lnTo>
                  <a:pt x="2160000" y="2160000"/>
                </a:lnTo>
                <a:lnTo>
                  <a:pt x="0" y="2160000"/>
                </a:lnTo>
                <a:lnTo>
                  <a:pt x="0" y="1440000"/>
                </a:lnTo>
                <a:lnTo>
                  <a:pt x="0" y="720000"/>
                </a:lnTo>
                <a:close/>
              </a:path>
            </a:pathLst>
          </a:custGeom>
          <a:solidFill>
            <a:srgbClr val="AA00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2" name="Title 1"/>
          <p:cNvSpPr>
            <a:spLocks noGrp="1"/>
          </p:cNvSpPr>
          <p:nvPr>
            <p:ph type="title" hasCustomPrompt="1"/>
          </p:nvPr>
        </p:nvSpPr>
        <p:spPr>
          <a:xfrm>
            <a:off x="1005524" y="2651760"/>
            <a:ext cx="6359207" cy="3058160"/>
          </a:xfrm>
        </p:spPr>
        <p:txBody>
          <a:bodyPr anchor="t" anchorCtr="0"/>
          <a:lstStyle>
            <a:lvl1pPr algn="l">
              <a:defRPr sz="4000" b="1" cap="none"/>
            </a:lvl1pPr>
          </a:lstStyle>
          <a:p>
            <a:r>
              <a:rPr lang="en-AU"/>
              <a:t>—</a:t>
            </a:r>
            <a:br>
              <a:rPr lang="en-AU"/>
            </a:br>
            <a:r>
              <a:rPr lang="en-AU"/>
              <a:t>Click to edit Master title style</a:t>
            </a:r>
            <a:endParaRPr lang="en-US"/>
          </a:p>
        </p:txBody>
      </p:sp>
      <p:sp>
        <p:nvSpPr>
          <p:cNvPr id="4" name="Date Placeholder 3"/>
          <p:cNvSpPr>
            <a:spLocks noGrp="1"/>
          </p:cNvSpPr>
          <p:nvPr>
            <p:ph type="dt" sz="half" idx="10"/>
          </p:nvPr>
        </p:nvSpPr>
        <p:spPr/>
        <p:txBody>
          <a:bodyPr/>
          <a:lstStyle/>
          <a:p>
            <a:fld id="{7AA84E91-7045-8940-9876-EF7F184A4EB5}"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EE52-25AF-7B49-B9FC-7562266B64DE}" type="slidenum">
              <a:rPr lang="en-US" smtClean="0"/>
              <a:t>‹#›</a:t>
            </a:fld>
            <a:endParaRPr lang="en-US"/>
          </a:p>
        </p:txBody>
      </p:sp>
      <p:sp>
        <p:nvSpPr>
          <p:cNvPr id="9" name="L-Shape 8"/>
          <p:cNvSpPr/>
          <p:nvPr userDrawn="1"/>
        </p:nvSpPr>
        <p:spPr>
          <a:xfrm>
            <a:off x="0" y="6065520"/>
            <a:ext cx="792480" cy="792480"/>
          </a:xfrm>
          <a:prstGeom prst="corner">
            <a:avLst/>
          </a:prstGeom>
          <a:solidFill>
            <a:schemeClr val="tx2"/>
          </a:solidFill>
          <a:ln>
            <a:noFill/>
          </a:ln>
        </p:spPr>
        <p:style>
          <a:lnRef idx="2">
            <a:schemeClr val="dk1"/>
          </a:lnRef>
          <a:fillRef idx="1">
            <a:schemeClr val="lt1"/>
          </a:fillRef>
          <a:effectRef idx="0">
            <a:schemeClr val="dk1"/>
          </a:effectRef>
          <a:fontRef idx="minor">
            <a:schemeClr val="dk1"/>
          </a:fontRef>
        </p:style>
        <p:txBody>
          <a:bodyPr/>
          <a:lstStyle/>
          <a:p>
            <a:endParaRPr lang="en-US"/>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1018" y="6004672"/>
            <a:ext cx="1405942" cy="629768"/>
          </a:xfrm>
          <a:prstGeom prst="rect">
            <a:avLst/>
          </a:prstGeom>
        </p:spPr>
      </p:pic>
    </p:spTree>
    <p:extLst>
      <p:ext uri="{BB962C8B-B14F-4D97-AF65-F5344CB8AC3E}">
        <p14:creationId xmlns:p14="http://schemas.microsoft.com/office/powerpoint/2010/main" val="155100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1"/>
            <a:ext cx="9144000" cy="6858000"/>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hasCustomPrompt="1"/>
          </p:nvPr>
        </p:nvSpPr>
        <p:spPr>
          <a:xfrm>
            <a:off x="989136" y="2651760"/>
            <a:ext cx="6359207" cy="3058160"/>
          </a:xfrm>
        </p:spPr>
        <p:txBody>
          <a:bodyPr anchor="t" anchorCtr="0"/>
          <a:lstStyle>
            <a:lvl1pPr algn="l">
              <a:defRPr sz="4000" b="1" cap="none"/>
            </a:lvl1pPr>
          </a:lstStyle>
          <a:p>
            <a:r>
              <a:rPr lang="en-AU"/>
              <a:t>—</a:t>
            </a:r>
            <a:br>
              <a:rPr lang="en-AU"/>
            </a:br>
            <a:r>
              <a:rPr lang="en-AU"/>
              <a:t>Click to edit Master title style</a:t>
            </a:r>
            <a:endParaRPr lang="en-US"/>
          </a:p>
        </p:txBody>
      </p:sp>
      <p:sp>
        <p:nvSpPr>
          <p:cNvPr id="4" name="Date Placeholder 3"/>
          <p:cNvSpPr>
            <a:spLocks noGrp="1"/>
          </p:cNvSpPr>
          <p:nvPr>
            <p:ph type="dt" sz="half" idx="10"/>
          </p:nvPr>
        </p:nvSpPr>
        <p:spPr/>
        <p:txBody>
          <a:bodyPr/>
          <a:lstStyle/>
          <a:p>
            <a:fld id="{7AA84E91-7045-8940-9876-EF7F184A4EB5}"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EE52-25AF-7B49-B9FC-7562266B64DE}" type="slidenum">
              <a:rPr lang="en-US" smtClean="0"/>
              <a:t>‹#›</a:t>
            </a:fld>
            <a:endParaRPr lang="en-US"/>
          </a:p>
        </p:txBody>
      </p:sp>
      <p:sp>
        <p:nvSpPr>
          <p:cNvPr id="9" name="L-Shape 8"/>
          <p:cNvSpPr/>
          <p:nvPr userDrawn="1"/>
        </p:nvSpPr>
        <p:spPr>
          <a:xfrm>
            <a:off x="0" y="6065520"/>
            <a:ext cx="792480" cy="792480"/>
          </a:xfrm>
          <a:prstGeom prst="corner">
            <a:avLst/>
          </a:prstGeom>
          <a:solidFill>
            <a:schemeClr val="tx2"/>
          </a:solidFill>
          <a:ln>
            <a:noFill/>
          </a:ln>
        </p:spPr>
        <p:style>
          <a:lnRef idx="2">
            <a:schemeClr val="dk1"/>
          </a:lnRef>
          <a:fillRef idx="1">
            <a:schemeClr val="lt1"/>
          </a:fillRef>
          <a:effectRef idx="0">
            <a:schemeClr val="dk1"/>
          </a:effectRef>
          <a:fontRef idx="minor">
            <a:schemeClr val="dk1"/>
          </a:fontRef>
        </p:style>
        <p:txBody>
          <a:bodyPr/>
          <a:lstStyle/>
          <a:p>
            <a:endParaRPr lang="en-US"/>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1018" y="6004672"/>
            <a:ext cx="1405942" cy="629768"/>
          </a:xfrm>
          <a:prstGeom prst="rect">
            <a:avLst/>
          </a:prstGeom>
        </p:spPr>
      </p:pic>
      <p:sp>
        <p:nvSpPr>
          <p:cNvPr id="15" name="Rectangle 13"/>
          <p:cNvSpPr/>
          <p:nvPr userDrawn="1"/>
        </p:nvSpPr>
        <p:spPr>
          <a:xfrm rot="5400000">
            <a:off x="5943601" y="3"/>
            <a:ext cx="3200396" cy="3200398"/>
          </a:xfrm>
          <a:custGeom>
            <a:avLst/>
            <a:gdLst/>
            <a:ahLst/>
            <a:cxnLst/>
            <a:rect l="l" t="t" r="r" b="b"/>
            <a:pathLst>
              <a:path w="2468880" h="2468881">
                <a:moveTo>
                  <a:pt x="0" y="0"/>
                </a:moveTo>
                <a:lnTo>
                  <a:pt x="2468880" y="0"/>
                </a:lnTo>
                <a:lnTo>
                  <a:pt x="2468880" y="1"/>
                </a:lnTo>
                <a:cubicBezTo>
                  <a:pt x="2468880" y="1363526"/>
                  <a:pt x="1363525" y="2468881"/>
                  <a:pt x="0" y="2468881"/>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8640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p:cNvSpPr>
          <p:nvPr>
            <p:ph type="dt" sz="half" idx="10"/>
          </p:nvPr>
        </p:nvSpPr>
        <p:spPr/>
        <p:txBody>
          <a:bodyPr/>
          <a:lstStyle/>
          <a:p>
            <a:fld id="{7AA84E91-7045-8940-9876-EF7F184A4EB5}"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DEE52-25AF-7B49-B9FC-7562266B64DE}" type="slidenum">
              <a:rPr lang="en-US" smtClean="0"/>
              <a:t>‹#›</a:t>
            </a:fld>
            <a:endParaRPr lang="en-US"/>
          </a:p>
        </p:txBody>
      </p:sp>
    </p:spTree>
    <p:extLst>
      <p:ext uri="{BB962C8B-B14F-4D97-AF65-F5344CB8AC3E}">
        <p14:creationId xmlns:p14="http://schemas.microsoft.com/office/powerpoint/2010/main" val="275105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6"/>
          <p:cNvSpPr>
            <a:spLocks noGrp="1"/>
          </p:cNvSpPr>
          <p:nvPr>
            <p:ph type="dt" sz="half" idx="10"/>
          </p:nvPr>
        </p:nvSpPr>
        <p:spPr/>
        <p:txBody>
          <a:bodyPr/>
          <a:lstStyle/>
          <a:p>
            <a:fld id="{7AA84E91-7045-8940-9876-EF7F184A4EB5}" type="datetimeFigureOut">
              <a:rPr lang="en-US" smtClean="0"/>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4DEE52-25AF-7B49-B9FC-7562266B64DE}" type="slidenum">
              <a:rPr lang="en-US" smtClean="0"/>
              <a:t>‹#›</a:t>
            </a:fld>
            <a:endParaRPr lang="en-US"/>
          </a:p>
        </p:txBody>
      </p:sp>
    </p:spTree>
    <p:extLst>
      <p:ext uri="{BB962C8B-B14F-4D97-AF65-F5344CB8AC3E}">
        <p14:creationId xmlns:p14="http://schemas.microsoft.com/office/powerpoint/2010/main" val="196229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7AA84E91-7045-8940-9876-EF7F184A4EB5}" type="datetimeFigureOut">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4DEE52-25AF-7B49-B9FC-7562266B64DE}" type="slidenum">
              <a:rPr lang="en-US" smtClean="0"/>
              <a:t>‹#›</a:t>
            </a:fld>
            <a:endParaRPr lang="en-US"/>
          </a:p>
        </p:txBody>
      </p:sp>
    </p:spTree>
    <p:extLst>
      <p:ext uri="{BB962C8B-B14F-4D97-AF65-F5344CB8AC3E}">
        <p14:creationId xmlns:p14="http://schemas.microsoft.com/office/powerpoint/2010/main" val="152214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1146433"/>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Placeholder 1"/>
          <p:cNvSpPr>
            <a:spLocks noGrp="1"/>
          </p:cNvSpPr>
          <p:nvPr>
            <p:ph type="title"/>
          </p:nvPr>
        </p:nvSpPr>
        <p:spPr>
          <a:xfrm>
            <a:off x="457200" y="274638"/>
            <a:ext cx="8229600" cy="871795"/>
          </a:xfrm>
          <a:prstGeom prst="rect">
            <a:avLst/>
          </a:prstGeom>
        </p:spPr>
        <p:txBody>
          <a:bodyPr vert="horz" lIns="91440" tIns="45720" rIns="91440" bIns="45720" rtlCol="0" anchor="ctr">
            <a:normAutofit/>
          </a:bodyPr>
          <a:lstStyle/>
          <a:p>
            <a:r>
              <a:rPr lang="en-AU"/>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93472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A84E91-7045-8940-9876-EF7F184A4EB5}" type="datetimeFigureOut">
              <a:rPr lang="en-US" smtClean="0"/>
              <a:t>6/1/2023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9" name="L-Shape 8"/>
          <p:cNvSpPr/>
          <p:nvPr userDrawn="1"/>
        </p:nvSpPr>
        <p:spPr>
          <a:xfrm>
            <a:off x="0" y="6065520"/>
            <a:ext cx="792480" cy="792480"/>
          </a:xfrm>
          <a:prstGeom prst="corner">
            <a:avLst/>
          </a:prstGeom>
          <a:solidFill>
            <a:schemeClr val="tx2"/>
          </a:solidFill>
          <a:ln>
            <a:noFill/>
          </a:ln>
        </p:spPr>
        <p:style>
          <a:lnRef idx="2">
            <a:schemeClr val="dk1"/>
          </a:lnRef>
          <a:fillRef idx="1">
            <a:schemeClr val="lt1"/>
          </a:fillRef>
          <a:effectRef idx="0">
            <a:schemeClr val="dk1"/>
          </a:effectRef>
          <a:fontRef idx="minor">
            <a:schemeClr val="dk1"/>
          </a:fontRef>
        </p:style>
        <p:txBody>
          <a:bodyPr/>
          <a:lstStyle/>
          <a:p>
            <a:endParaRPr lang="en-US"/>
          </a:p>
        </p:txBody>
      </p:sp>
      <p:sp>
        <p:nvSpPr>
          <p:cNvPr id="12" name="Rectangle 11"/>
          <p:cNvSpPr/>
          <p:nvPr userDrawn="1"/>
        </p:nvSpPr>
        <p:spPr>
          <a:xfrm rot="10800000">
            <a:off x="7997567" y="-1"/>
            <a:ext cx="1146433" cy="1146433"/>
          </a:xfrm>
          <a:custGeom>
            <a:avLst/>
            <a:gdLst/>
            <a:ahLst/>
            <a:cxnLst/>
            <a:rect l="l" t="t" r="r" b="b"/>
            <a:pathLst>
              <a:path w="2160000" h="2160000">
                <a:moveTo>
                  <a:pt x="0" y="0"/>
                </a:moveTo>
                <a:lnTo>
                  <a:pt x="720000" y="0"/>
                </a:lnTo>
                <a:lnTo>
                  <a:pt x="720000" y="720000"/>
                </a:lnTo>
                <a:lnTo>
                  <a:pt x="1440000" y="720000"/>
                </a:lnTo>
                <a:lnTo>
                  <a:pt x="1440000" y="1440000"/>
                </a:lnTo>
                <a:lnTo>
                  <a:pt x="2160000" y="1440000"/>
                </a:lnTo>
                <a:lnTo>
                  <a:pt x="2160000" y="2160000"/>
                </a:lnTo>
                <a:lnTo>
                  <a:pt x="0" y="2160000"/>
                </a:lnTo>
                <a:lnTo>
                  <a:pt x="0" y="1440000"/>
                </a:lnTo>
                <a:lnTo>
                  <a:pt x="0" y="720000"/>
                </a:lnTo>
                <a:close/>
              </a:path>
            </a:pathLst>
          </a:custGeom>
          <a:solidFill>
            <a:srgbClr val="AA00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6" name="Slide Number Placeholder 5"/>
          <p:cNvSpPr>
            <a:spLocks noGrp="1"/>
          </p:cNvSpPr>
          <p:nvPr>
            <p:ph type="sldNum" sz="quarter" idx="4"/>
          </p:nvPr>
        </p:nvSpPr>
        <p:spPr>
          <a:xfrm>
            <a:off x="71120" y="6356350"/>
            <a:ext cx="721360" cy="365125"/>
          </a:xfrm>
          <a:prstGeom prst="rect">
            <a:avLst/>
          </a:prstGeom>
        </p:spPr>
        <p:txBody>
          <a:bodyPr vert="horz" lIns="91440" tIns="45720" rIns="91440" bIns="45720" rtlCol="0" anchor="ctr"/>
          <a:lstStyle>
            <a:lvl1pPr algn="l">
              <a:defRPr sz="1200">
                <a:solidFill>
                  <a:schemeClr val="bg1"/>
                </a:solidFill>
              </a:defRPr>
            </a:lvl1pPr>
          </a:lstStyle>
          <a:p>
            <a:fld id="{9E4DEE52-25AF-7B49-B9FC-7562266B64DE}" type="slidenum">
              <a:rPr lang="en-US" smtClean="0"/>
              <a:pPr/>
              <a:t>‹#›</a:t>
            </a:fld>
            <a:endParaRPr lang="en-US"/>
          </a:p>
        </p:txBody>
      </p:sp>
      <p:pic>
        <p:nvPicPr>
          <p:cNvPr id="13" name="Picture 12"/>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7291018" y="6096112"/>
            <a:ext cx="1405942" cy="629767"/>
          </a:xfrm>
          <a:prstGeom prst="rect">
            <a:avLst/>
          </a:prstGeom>
        </p:spPr>
      </p:pic>
    </p:spTree>
    <p:extLst>
      <p:ext uri="{BB962C8B-B14F-4D97-AF65-F5344CB8AC3E}">
        <p14:creationId xmlns:p14="http://schemas.microsoft.com/office/powerpoint/2010/main" val="53284102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Lst>
  <p:txStyles>
    <p:titleStyle>
      <a:lvl1pPr algn="l" defTabSz="457200" rtl="0" eaLnBrk="1" latinLnBrk="0" hangingPunct="1">
        <a:spcBef>
          <a:spcPct val="0"/>
        </a:spcBef>
        <a:buNone/>
        <a:defRPr sz="3200" b="1" i="0" kern="1200">
          <a:solidFill>
            <a:srgbClr val="FFFFFF"/>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8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3390/app12178856" TargetMode="External"/><Relationship Id="rId2" Type="http://schemas.openxmlformats.org/officeDocument/2006/relationships/hyperlink" Target="https://doi.org/10.3390/electronics12051199" TargetMode="External"/><Relationship Id="rId1" Type="http://schemas.openxmlformats.org/officeDocument/2006/relationships/slideLayout" Target="../slideLayouts/slideLayout6.xml"/><Relationship Id="rId4" Type="http://schemas.openxmlformats.org/officeDocument/2006/relationships/hyperlink" Target="https://doi.org/10.3390/jmse11040867"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5929460" cy="1621410"/>
          </a:xfrm>
        </p:spPr>
        <p:txBody>
          <a:bodyPr>
            <a:normAutofit/>
          </a:bodyPr>
          <a:lstStyle/>
          <a:p>
            <a:r>
              <a:rPr lang="en-US" dirty="0">
                <a:solidFill>
                  <a:schemeClr val="accent4"/>
                </a:solidFill>
              </a:rPr>
              <a:t>—</a:t>
            </a:r>
            <a:br>
              <a:rPr lang="en-US" dirty="0"/>
            </a:br>
            <a:r>
              <a:rPr lang="en-US" sz="2700" dirty="0"/>
              <a:t>Computational Machine Learning Assignment 3 Virtual Presentation</a:t>
            </a:r>
          </a:p>
        </p:txBody>
      </p:sp>
      <p:sp>
        <p:nvSpPr>
          <p:cNvPr id="3" name="Subtitle 2"/>
          <p:cNvSpPr txBox="1">
            <a:spLocks/>
          </p:cNvSpPr>
          <p:nvPr/>
        </p:nvSpPr>
        <p:spPr>
          <a:xfrm>
            <a:off x="786774" y="5841618"/>
            <a:ext cx="5578912" cy="1156746"/>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3200" b="0" i="0" kern="120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b="0" i="0" kern="1200">
                <a:solidFill>
                  <a:schemeClr val="tx1">
                    <a:tint val="75000"/>
                  </a:schemeClr>
                </a:solidFill>
                <a:latin typeface="Arial"/>
                <a:ea typeface="+mn-ea"/>
                <a:cs typeface="Arial"/>
              </a:defRPr>
            </a:lvl2pPr>
            <a:lvl3pPr marL="914400" indent="0" algn="ctr" defTabSz="457200" rtl="0" eaLnBrk="1" latinLnBrk="0" hangingPunct="1">
              <a:spcBef>
                <a:spcPct val="20000"/>
              </a:spcBef>
              <a:buFont typeface="Arial"/>
              <a:buNone/>
              <a:defRPr sz="2400" b="0" i="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2000" b="0" i="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000" b="0" i="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dirty="0"/>
              <a:t>Pranav Karnth Mannur</a:t>
            </a:r>
          </a:p>
          <a:p>
            <a:r>
              <a:rPr lang="en-US" sz="1800" dirty="0"/>
              <a:t>s3828461</a:t>
            </a:r>
          </a:p>
        </p:txBody>
      </p:sp>
      <p:cxnSp>
        <p:nvCxnSpPr>
          <p:cNvPr id="4" name="Straight Connector 3"/>
          <p:cNvCxnSpPr/>
          <p:nvPr/>
        </p:nvCxnSpPr>
        <p:spPr>
          <a:xfrm>
            <a:off x="871356" y="5737581"/>
            <a:ext cx="1798595"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C293A282-1B7F-B981-B26A-BB09CBE41574}"/>
              </a:ext>
            </a:extLst>
          </p:cNvPr>
          <p:cNvSpPr txBox="1"/>
          <p:nvPr/>
        </p:nvSpPr>
        <p:spPr>
          <a:xfrm>
            <a:off x="28280" y="2207344"/>
            <a:ext cx="7018256" cy="2923877"/>
          </a:xfrm>
          <a:prstGeom prst="rect">
            <a:avLst/>
          </a:prstGeom>
          <a:noFill/>
        </p:spPr>
        <p:txBody>
          <a:bodyPr wrap="square" rtlCol="0">
            <a:spAutoFit/>
          </a:bodyPr>
          <a:lstStyle/>
          <a:p>
            <a:r>
              <a:rPr lang="en-US" sz="2400" b="1" u="sng" dirty="0">
                <a:solidFill>
                  <a:schemeClr val="bg1"/>
                </a:solidFill>
              </a:rPr>
              <a:t>Introduction and Goal</a:t>
            </a:r>
          </a:p>
          <a:p>
            <a:endParaRPr lang="en-US" sz="2000" dirty="0">
              <a:solidFill>
                <a:schemeClr val="bg1"/>
              </a:solidFill>
            </a:endParaRPr>
          </a:p>
          <a:p>
            <a:pPr algn="just"/>
            <a:r>
              <a:rPr lang="en-US" sz="2000" dirty="0">
                <a:solidFill>
                  <a:schemeClr val="bg1"/>
                </a:solidFill>
              </a:rPr>
              <a:t>The goal is to create a machine-learning system that can categorize images of malignant cells from histopathology. A modified version of the "CRCHistoPhenotypes" dataset is used for this challenge. The 27x27 RGB photographs of cells from 99 different patients make up the dataset, which will be used for two tasks: Cancerous/ not Cancerous and Cancer cell type. </a:t>
            </a:r>
          </a:p>
          <a:p>
            <a:pPr algn="just"/>
            <a:endParaRPr lang="en-US" sz="2000" dirty="0">
              <a:solidFill>
                <a:schemeClr val="bg1"/>
              </a:solidFill>
            </a:endParaRPr>
          </a:p>
        </p:txBody>
      </p:sp>
    </p:spTree>
    <p:extLst>
      <p:ext uri="{BB962C8B-B14F-4D97-AF65-F5344CB8AC3E}">
        <p14:creationId xmlns:p14="http://schemas.microsoft.com/office/powerpoint/2010/main" val="2005616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664"/>
            <a:ext cx="8229600" cy="871795"/>
          </a:xfrm>
        </p:spPr>
        <p:txBody>
          <a:bodyPr>
            <a:normAutofit/>
          </a:bodyPr>
          <a:lstStyle/>
          <a:p>
            <a:r>
              <a:rPr lang="en-US" sz="2400" dirty="0"/>
              <a:t>Deep Residual Learning for Image Recognition</a:t>
            </a:r>
          </a:p>
        </p:txBody>
      </p:sp>
      <p:sp>
        <p:nvSpPr>
          <p:cNvPr id="7" name="TextBox 6">
            <a:extLst>
              <a:ext uri="{FF2B5EF4-FFF2-40B4-BE49-F238E27FC236}">
                <a16:creationId xmlns:a16="http://schemas.microsoft.com/office/drawing/2014/main" id="{9B964935-E608-D5BE-0E17-6E98AEB30F23}"/>
              </a:ext>
            </a:extLst>
          </p:cNvPr>
          <p:cNvSpPr txBox="1"/>
          <p:nvPr/>
        </p:nvSpPr>
        <p:spPr>
          <a:xfrm>
            <a:off x="113122" y="1231670"/>
            <a:ext cx="8917756" cy="4801314"/>
          </a:xfrm>
          <a:prstGeom prst="rect">
            <a:avLst/>
          </a:prstGeom>
          <a:noFill/>
        </p:spPr>
        <p:txBody>
          <a:bodyPr wrap="square" rtlCol="0">
            <a:spAutoFit/>
          </a:bodyPr>
          <a:lstStyle/>
          <a:p>
            <a:pPr algn="l"/>
            <a:r>
              <a:rPr lang="en-US" b="1" u="sng" dirty="0">
                <a:solidFill>
                  <a:srgbClr val="002060"/>
                </a:solidFill>
                <a:latin typeface="Söhne"/>
              </a:rPr>
              <a:t>Plain Network: </a:t>
            </a:r>
            <a:r>
              <a:rPr lang="en-US" dirty="0">
                <a:solidFill>
                  <a:srgbClr val="002060"/>
                </a:solidFill>
              </a:rPr>
              <a:t>We first evaluate 18-layer and 34-layer plain nets. </a:t>
            </a:r>
            <a:r>
              <a:rPr lang="en-US" b="0" i="0" dirty="0">
                <a:solidFill>
                  <a:srgbClr val="002060"/>
                </a:solidFill>
                <a:effectLst/>
                <a:latin typeface="Söhne"/>
              </a:rPr>
              <a:t>The authors suggest that the optimization challenges in deep plain networks are unlikely due to vanishing gradients. The networks employ batch normalization, ensuring non-zero variances in forward signals and healthy norms in backward gradients. </a:t>
            </a:r>
            <a:r>
              <a:rPr lang="en-US" b="1" i="0" dirty="0">
                <a:solidFill>
                  <a:srgbClr val="002060"/>
                </a:solidFill>
                <a:effectLst/>
                <a:latin typeface="Söhne"/>
              </a:rPr>
              <a:t>Although the 34-layer plain network achieves competitive accuracy, the authors suspect that deep plain networks have very slow convergence rates, hindering the reduction of training error</a:t>
            </a:r>
            <a:r>
              <a:rPr lang="en-US" b="0" i="0" dirty="0">
                <a:solidFill>
                  <a:srgbClr val="002060"/>
                </a:solidFill>
                <a:effectLst/>
                <a:latin typeface="Söhne"/>
              </a:rPr>
              <a:t>. They plan to investigate the underlying reasons for these difficulties in future research.</a:t>
            </a:r>
          </a:p>
          <a:p>
            <a:pPr algn="l"/>
            <a:endParaRPr lang="en-US" b="0" i="0" dirty="0">
              <a:solidFill>
                <a:srgbClr val="002060"/>
              </a:solidFill>
              <a:effectLst/>
              <a:latin typeface="Söhne"/>
            </a:endParaRPr>
          </a:p>
          <a:p>
            <a:pPr algn="l"/>
            <a:endParaRPr lang="en-US" dirty="0">
              <a:solidFill>
                <a:srgbClr val="002060"/>
              </a:solidFill>
              <a:latin typeface="Söhne"/>
            </a:endParaRPr>
          </a:p>
          <a:p>
            <a:pPr algn="l"/>
            <a:r>
              <a:rPr lang="en-US" b="1" i="0" u="sng" dirty="0">
                <a:solidFill>
                  <a:srgbClr val="002060"/>
                </a:solidFill>
                <a:effectLst/>
                <a:latin typeface="Söhne"/>
              </a:rPr>
              <a:t>Residual Networks: </a:t>
            </a:r>
            <a:r>
              <a:rPr lang="en-US" b="0" i="0" dirty="0">
                <a:solidFill>
                  <a:srgbClr val="002060"/>
                </a:solidFill>
                <a:effectLst/>
                <a:latin typeface="Söhne"/>
              </a:rPr>
              <a:t>The authors evaluate 18-layer and 34-layer residual networks (</a:t>
            </a:r>
            <a:r>
              <a:rPr lang="en-US" b="0" i="0" dirty="0" err="1">
                <a:solidFill>
                  <a:srgbClr val="002060"/>
                </a:solidFill>
                <a:effectLst/>
                <a:latin typeface="Söhne"/>
              </a:rPr>
              <a:t>ResNets</a:t>
            </a:r>
            <a:r>
              <a:rPr lang="en-US" b="0" i="0" dirty="0">
                <a:solidFill>
                  <a:srgbClr val="002060"/>
                </a:solidFill>
                <a:effectLst/>
                <a:latin typeface="Söhne"/>
              </a:rPr>
              <a:t>) by adding shortcut connections to the plain network architectures. They observe three key findings. </a:t>
            </a:r>
            <a:r>
              <a:rPr lang="en-US" b="1" i="0" dirty="0">
                <a:solidFill>
                  <a:srgbClr val="002060"/>
                </a:solidFill>
                <a:effectLst/>
                <a:latin typeface="Söhne"/>
              </a:rPr>
              <a:t>Firstly</a:t>
            </a:r>
            <a:r>
              <a:rPr lang="en-US" b="0" i="0" dirty="0">
                <a:solidFill>
                  <a:srgbClr val="002060"/>
                </a:solidFill>
                <a:effectLst/>
                <a:latin typeface="Söhne"/>
              </a:rPr>
              <a:t>, the 34-layer </a:t>
            </a:r>
            <a:r>
              <a:rPr lang="en-US" b="0" i="0" dirty="0" err="1">
                <a:solidFill>
                  <a:srgbClr val="002060"/>
                </a:solidFill>
                <a:effectLst/>
                <a:latin typeface="Söhne"/>
              </a:rPr>
              <a:t>ResNet</a:t>
            </a:r>
            <a:r>
              <a:rPr lang="en-US" b="0" i="0" dirty="0">
                <a:solidFill>
                  <a:srgbClr val="002060"/>
                </a:solidFill>
                <a:effectLst/>
                <a:latin typeface="Söhne"/>
              </a:rPr>
              <a:t> outperforms the 18-layer </a:t>
            </a:r>
            <a:r>
              <a:rPr lang="en-US" b="0" i="0" dirty="0" err="1">
                <a:solidFill>
                  <a:srgbClr val="002060"/>
                </a:solidFill>
                <a:effectLst/>
                <a:latin typeface="Söhne"/>
              </a:rPr>
              <a:t>ResNet</a:t>
            </a:r>
            <a:r>
              <a:rPr lang="en-US" b="0" i="0" dirty="0">
                <a:solidFill>
                  <a:srgbClr val="002060"/>
                </a:solidFill>
                <a:effectLst/>
                <a:latin typeface="Söhne"/>
              </a:rPr>
              <a:t>, indicating that the degradation problem is addressed, and accuracy gains are achieved with increased depth. </a:t>
            </a:r>
            <a:r>
              <a:rPr lang="en-US" b="1" i="0" dirty="0">
                <a:solidFill>
                  <a:srgbClr val="002060"/>
                </a:solidFill>
                <a:effectLst/>
                <a:latin typeface="Söhne"/>
              </a:rPr>
              <a:t>Secondly</a:t>
            </a:r>
            <a:r>
              <a:rPr lang="en-US" b="0" i="0" dirty="0">
                <a:solidFill>
                  <a:srgbClr val="002060"/>
                </a:solidFill>
                <a:effectLst/>
                <a:latin typeface="Söhne"/>
              </a:rPr>
              <a:t>, compared to its plain counterpart, the 34-layer </a:t>
            </a:r>
            <a:r>
              <a:rPr lang="en-US" b="0" i="0" dirty="0" err="1">
                <a:solidFill>
                  <a:srgbClr val="002060"/>
                </a:solidFill>
                <a:effectLst/>
                <a:latin typeface="Söhne"/>
              </a:rPr>
              <a:t>ResNet</a:t>
            </a:r>
            <a:r>
              <a:rPr lang="en-US" b="0" i="0" dirty="0">
                <a:solidFill>
                  <a:srgbClr val="002060"/>
                </a:solidFill>
                <a:effectLst/>
                <a:latin typeface="Söhne"/>
              </a:rPr>
              <a:t> reduces the top-1 error and successfully lowers the training error, demonstrating the effectiveness of residual learning. </a:t>
            </a:r>
            <a:r>
              <a:rPr lang="en-US" b="1" i="0" dirty="0">
                <a:solidFill>
                  <a:srgbClr val="002060"/>
                </a:solidFill>
                <a:effectLst/>
                <a:latin typeface="Söhne"/>
              </a:rPr>
              <a:t>Lastly</a:t>
            </a:r>
            <a:r>
              <a:rPr lang="en-US" b="0" i="0" dirty="0">
                <a:solidFill>
                  <a:srgbClr val="002060"/>
                </a:solidFill>
                <a:effectLst/>
                <a:latin typeface="Söhne"/>
              </a:rPr>
              <a:t>, the 18-layer </a:t>
            </a:r>
            <a:r>
              <a:rPr lang="en-US" b="0" i="0" dirty="0" err="1">
                <a:solidFill>
                  <a:srgbClr val="002060"/>
                </a:solidFill>
                <a:effectLst/>
                <a:latin typeface="Söhne"/>
              </a:rPr>
              <a:t>ResNet</a:t>
            </a:r>
            <a:r>
              <a:rPr lang="en-US" b="0" i="0" dirty="0">
                <a:solidFill>
                  <a:srgbClr val="002060"/>
                </a:solidFill>
                <a:effectLst/>
                <a:latin typeface="Söhne"/>
              </a:rPr>
              <a:t> achieves comparable accuracy to the plain net but converges faster, suggesting that </a:t>
            </a:r>
            <a:r>
              <a:rPr lang="en-US" b="0" i="0" dirty="0" err="1">
                <a:solidFill>
                  <a:srgbClr val="002060"/>
                </a:solidFill>
                <a:effectLst/>
                <a:latin typeface="Söhne"/>
              </a:rPr>
              <a:t>ResNets</a:t>
            </a:r>
            <a:r>
              <a:rPr lang="en-US" b="0" i="0" dirty="0">
                <a:solidFill>
                  <a:srgbClr val="002060"/>
                </a:solidFill>
                <a:effectLst/>
                <a:latin typeface="Söhne"/>
              </a:rPr>
              <a:t> facilitate optimization with faster early-stage convergence.</a:t>
            </a:r>
          </a:p>
        </p:txBody>
      </p:sp>
    </p:spTree>
    <p:extLst>
      <p:ext uri="{BB962C8B-B14F-4D97-AF65-F5344CB8AC3E}">
        <p14:creationId xmlns:p14="http://schemas.microsoft.com/office/powerpoint/2010/main" val="3163353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664"/>
            <a:ext cx="8229600" cy="871795"/>
          </a:xfrm>
        </p:spPr>
        <p:txBody>
          <a:bodyPr>
            <a:normAutofit/>
          </a:bodyPr>
          <a:lstStyle/>
          <a:p>
            <a:r>
              <a:rPr lang="en-US" sz="2400" dirty="0"/>
              <a:t>Deep Residual Learning for Image Recognition</a:t>
            </a:r>
          </a:p>
        </p:txBody>
      </p:sp>
      <p:sp>
        <p:nvSpPr>
          <p:cNvPr id="7" name="TextBox 6">
            <a:extLst>
              <a:ext uri="{FF2B5EF4-FFF2-40B4-BE49-F238E27FC236}">
                <a16:creationId xmlns:a16="http://schemas.microsoft.com/office/drawing/2014/main" id="{9B964935-E608-D5BE-0E17-6E98AEB30F23}"/>
              </a:ext>
            </a:extLst>
          </p:cNvPr>
          <p:cNvSpPr txBox="1"/>
          <p:nvPr/>
        </p:nvSpPr>
        <p:spPr>
          <a:xfrm>
            <a:off x="113122" y="1335365"/>
            <a:ext cx="8917756" cy="4524315"/>
          </a:xfrm>
          <a:prstGeom prst="rect">
            <a:avLst/>
          </a:prstGeom>
          <a:noFill/>
        </p:spPr>
        <p:txBody>
          <a:bodyPr wrap="square" rtlCol="0">
            <a:spAutoFit/>
          </a:bodyPr>
          <a:lstStyle/>
          <a:p>
            <a:pPr algn="l"/>
            <a:r>
              <a:rPr lang="en-US" b="1" u="sng" dirty="0">
                <a:solidFill>
                  <a:srgbClr val="002060"/>
                </a:solidFill>
                <a:latin typeface="Söhne"/>
              </a:rPr>
              <a:t>Identity VS Projection Shortcuts</a:t>
            </a:r>
            <a:r>
              <a:rPr lang="en-US" b="1" dirty="0">
                <a:solidFill>
                  <a:srgbClr val="002060"/>
                </a:solidFill>
                <a:latin typeface="Söhne"/>
              </a:rPr>
              <a:t>: </a:t>
            </a:r>
            <a:r>
              <a:rPr lang="en-US" b="0" i="0" dirty="0">
                <a:solidFill>
                  <a:srgbClr val="002060"/>
                </a:solidFill>
                <a:effectLst/>
                <a:latin typeface="Söhne"/>
              </a:rPr>
              <a:t>(A) parameter-free shortcuts using zero-padding for increasing dimensions, (B) shortcuts with projection for increasing dimensions and identity for others, and (C) shortcuts with projection for all dimensions. Option B, with projection shortcuts for increasing dimensions, performs slightly better than option A. However, the differences among A, B, and C are small, indicating that projection shortcuts are not essential for addressing the degradation problem. Therefore, option C is not used.</a:t>
            </a:r>
          </a:p>
          <a:p>
            <a:pPr algn="l"/>
            <a:endParaRPr lang="en-US" dirty="0">
              <a:solidFill>
                <a:srgbClr val="002060"/>
              </a:solidFill>
              <a:latin typeface="Söhne"/>
            </a:endParaRPr>
          </a:p>
          <a:p>
            <a:pPr algn="l"/>
            <a:endParaRPr lang="en-US" dirty="0">
              <a:solidFill>
                <a:srgbClr val="002060"/>
              </a:solidFill>
              <a:latin typeface="Söhne"/>
            </a:endParaRPr>
          </a:p>
          <a:p>
            <a:pPr algn="l"/>
            <a:endParaRPr lang="en-US" dirty="0">
              <a:solidFill>
                <a:srgbClr val="002060"/>
              </a:solidFill>
              <a:latin typeface="Söhne"/>
            </a:endParaRPr>
          </a:p>
          <a:p>
            <a:pPr algn="l"/>
            <a:r>
              <a:rPr lang="en-US" b="1" u="sng" dirty="0">
                <a:solidFill>
                  <a:srgbClr val="002060"/>
                </a:solidFill>
                <a:latin typeface="Söhne"/>
              </a:rPr>
              <a:t>Deeper Bottleneck Architectures</a:t>
            </a:r>
            <a:r>
              <a:rPr lang="en-US" b="1" i="0" u="sng" dirty="0">
                <a:solidFill>
                  <a:srgbClr val="002060"/>
                </a:solidFill>
                <a:effectLst/>
                <a:latin typeface="Söhne"/>
              </a:rPr>
              <a:t>: </a:t>
            </a:r>
            <a:r>
              <a:rPr lang="en-US" b="0" i="0" dirty="0">
                <a:solidFill>
                  <a:srgbClr val="002060"/>
                </a:solidFill>
                <a:effectLst/>
                <a:latin typeface="Söhne"/>
              </a:rPr>
              <a:t>The bottleneck architectures in the study consist of 1x1, 3x3, and 1x1 convolutions. The 1x1 layers reduce and then increase dimensions, while the 3x3 layer acts as a bottleneck with smaller input/output dimensions. Both designs have similar time complexity. The parameter-free identity shortcuts are crucial for these bottleneck architectures. If the identity shortcut is replaced with projection, the time complexity and model size would double since the shortcut connects to the two high-dimensional ends. Therefore, identity shortcuts result in more efficient models for the bottleneck designs.</a:t>
            </a:r>
          </a:p>
        </p:txBody>
      </p:sp>
    </p:spTree>
    <p:extLst>
      <p:ext uri="{BB962C8B-B14F-4D97-AF65-F5344CB8AC3E}">
        <p14:creationId xmlns:p14="http://schemas.microsoft.com/office/powerpoint/2010/main" val="532378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664"/>
            <a:ext cx="8229600" cy="871795"/>
          </a:xfrm>
        </p:spPr>
        <p:txBody>
          <a:bodyPr>
            <a:normAutofit/>
          </a:bodyPr>
          <a:lstStyle/>
          <a:p>
            <a:r>
              <a:rPr lang="en-US" sz="2400" dirty="0"/>
              <a:t>Deep Residual Learning for Image Recognition</a:t>
            </a:r>
          </a:p>
        </p:txBody>
      </p:sp>
      <p:sp>
        <p:nvSpPr>
          <p:cNvPr id="7" name="TextBox 6">
            <a:extLst>
              <a:ext uri="{FF2B5EF4-FFF2-40B4-BE49-F238E27FC236}">
                <a16:creationId xmlns:a16="http://schemas.microsoft.com/office/drawing/2014/main" id="{9B964935-E608-D5BE-0E17-6E98AEB30F23}"/>
              </a:ext>
            </a:extLst>
          </p:cNvPr>
          <p:cNvSpPr txBox="1"/>
          <p:nvPr/>
        </p:nvSpPr>
        <p:spPr>
          <a:xfrm>
            <a:off x="113122" y="1929253"/>
            <a:ext cx="8917756" cy="3416320"/>
          </a:xfrm>
          <a:prstGeom prst="rect">
            <a:avLst/>
          </a:prstGeom>
          <a:noFill/>
        </p:spPr>
        <p:txBody>
          <a:bodyPr wrap="square" rtlCol="0">
            <a:spAutoFit/>
          </a:bodyPr>
          <a:lstStyle/>
          <a:p>
            <a:pPr algn="l"/>
            <a:r>
              <a:rPr lang="en-US" b="1" u="sng" dirty="0">
                <a:solidFill>
                  <a:srgbClr val="002060"/>
                </a:solidFill>
                <a:latin typeface="Söhne"/>
              </a:rPr>
              <a:t>50–Layer </a:t>
            </a:r>
            <a:r>
              <a:rPr lang="en-US" b="1" u="sng" dirty="0" err="1">
                <a:solidFill>
                  <a:srgbClr val="002060"/>
                </a:solidFill>
                <a:latin typeface="Söhne"/>
              </a:rPr>
              <a:t>ResNets</a:t>
            </a:r>
            <a:r>
              <a:rPr lang="en-US" b="1" dirty="0">
                <a:solidFill>
                  <a:srgbClr val="002060"/>
                </a:solidFill>
                <a:latin typeface="Söhne"/>
              </a:rPr>
              <a:t>: </a:t>
            </a:r>
            <a:r>
              <a:rPr lang="en-US" dirty="0"/>
              <a:t>We replace each 2-layer block in the 34-layer net with this 3-layer bottleneck block, resulting in a 50-layer </a:t>
            </a:r>
            <a:r>
              <a:rPr lang="en-US" dirty="0" err="1"/>
              <a:t>ResNet</a:t>
            </a:r>
            <a:r>
              <a:rPr lang="en-US" dirty="0"/>
              <a:t>. We use option B for increasing dimensions. This model has 3.8 billion FLOPs.</a:t>
            </a:r>
            <a:endParaRPr lang="en-US" dirty="0">
              <a:solidFill>
                <a:srgbClr val="002060"/>
              </a:solidFill>
              <a:latin typeface="Söhne"/>
            </a:endParaRPr>
          </a:p>
          <a:p>
            <a:pPr algn="l"/>
            <a:endParaRPr lang="en-US" dirty="0">
              <a:solidFill>
                <a:srgbClr val="002060"/>
              </a:solidFill>
              <a:latin typeface="Söhne"/>
            </a:endParaRPr>
          </a:p>
          <a:p>
            <a:pPr algn="l"/>
            <a:endParaRPr lang="en-US" dirty="0">
              <a:solidFill>
                <a:srgbClr val="002060"/>
              </a:solidFill>
              <a:latin typeface="Söhne"/>
            </a:endParaRPr>
          </a:p>
          <a:p>
            <a:pPr algn="l"/>
            <a:endParaRPr lang="en-US" dirty="0">
              <a:solidFill>
                <a:srgbClr val="002060"/>
              </a:solidFill>
              <a:latin typeface="Söhne"/>
            </a:endParaRPr>
          </a:p>
          <a:p>
            <a:pPr algn="l"/>
            <a:endParaRPr lang="en-US" dirty="0">
              <a:solidFill>
                <a:srgbClr val="002060"/>
              </a:solidFill>
              <a:latin typeface="Söhne"/>
            </a:endParaRPr>
          </a:p>
          <a:p>
            <a:pPr algn="l"/>
            <a:r>
              <a:rPr lang="en-US" b="1" i="0" u="sng" dirty="0">
                <a:solidFill>
                  <a:srgbClr val="002060"/>
                </a:solidFill>
                <a:effectLst/>
                <a:latin typeface="Söhne"/>
              </a:rPr>
              <a:t>101-Layer and 152-Layer </a:t>
            </a:r>
            <a:r>
              <a:rPr lang="en-US" b="1" i="0" u="sng" dirty="0" err="1">
                <a:solidFill>
                  <a:srgbClr val="002060"/>
                </a:solidFill>
                <a:effectLst/>
                <a:latin typeface="Söhne"/>
              </a:rPr>
              <a:t>ResNets</a:t>
            </a:r>
            <a:r>
              <a:rPr lang="en-US" b="1" i="0" u="sng" dirty="0">
                <a:solidFill>
                  <a:srgbClr val="002060"/>
                </a:solidFill>
                <a:effectLst/>
                <a:latin typeface="Söhne"/>
              </a:rPr>
              <a:t>: </a:t>
            </a:r>
            <a:r>
              <a:rPr lang="en-US" b="0" i="0" dirty="0">
                <a:solidFill>
                  <a:srgbClr val="002060"/>
                </a:solidFill>
                <a:effectLst/>
                <a:latin typeface="Söhne"/>
              </a:rPr>
              <a:t>The authors construct 101-layer and 152-layer </a:t>
            </a:r>
            <a:r>
              <a:rPr lang="en-US" b="0" i="0" dirty="0" err="1">
                <a:solidFill>
                  <a:srgbClr val="002060"/>
                </a:solidFill>
                <a:effectLst/>
                <a:latin typeface="Söhne"/>
              </a:rPr>
              <a:t>ResNets</a:t>
            </a:r>
            <a:r>
              <a:rPr lang="en-US" b="0" i="0" dirty="0">
                <a:solidFill>
                  <a:srgbClr val="002060"/>
                </a:solidFill>
                <a:effectLst/>
                <a:latin typeface="Söhne"/>
              </a:rPr>
              <a:t> by adding more 3-layer blocks. Surprisingly, even with the increased depth, the 152-layer </a:t>
            </a:r>
            <a:r>
              <a:rPr lang="en-US" b="0" i="0" dirty="0" err="1">
                <a:solidFill>
                  <a:srgbClr val="002060"/>
                </a:solidFill>
                <a:effectLst/>
                <a:latin typeface="Söhne"/>
              </a:rPr>
              <a:t>ResNet</a:t>
            </a:r>
            <a:r>
              <a:rPr lang="en-US" b="0" i="0" dirty="0">
                <a:solidFill>
                  <a:srgbClr val="002060"/>
                </a:solidFill>
                <a:effectLst/>
                <a:latin typeface="Söhne"/>
              </a:rPr>
              <a:t> has lower complexity than VGG-16/19 nets. The 50/101/152-layer </a:t>
            </a:r>
            <a:r>
              <a:rPr lang="en-US" b="0" i="0" dirty="0" err="1">
                <a:solidFill>
                  <a:srgbClr val="002060"/>
                </a:solidFill>
                <a:effectLst/>
                <a:latin typeface="Söhne"/>
              </a:rPr>
              <a:t>ResNets</a:t>
            </a:r>
            <a:r>
              <a:rPr lang="en-US" b="0" i="0" dirty="0">
                <a:solidFill>
                  <a:srgbClr val="002060"/>
                </a:solidFill>
                <a:effectLst/>
                <a:latin typeface="Söhne"/>
              </a:rPr>
              <a:t> achieve higher accuracy than the 34-layer ones without experiencing the degradation problem. They observe significant accuracy gains from the increased depth across various evaluation metrics.</a:t>
            </a:r>
          </a:p>
        </p:txBody>
      </p:sp>
    </p:spTree>
    <p:extLst>
      <p:ext uri="{BB962C8B-B14F-4D97-AF65-F5344CB8AC3E}">
        <p14:creationId xmlns:p14="http://schemas.microsoft.com/office/powerpoint/2010/main" val="3447272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664"/>
            <a:ext cx="8229600" cy="871795"/>
          </a:xfrm>
        </p:spPr>
        <p:txBody>
          <a:bodyPr>
            <a:normAutofit/>
          </a:bodyPr>
          <a:lstStyle/>
          <a:p>
            <a:r>
              <a:rPr lang="en-US" sz="2400" dirty="0"/>
              <a:t>Deep Residual Learning for Image Recognition</a:t>
            </a:r>
          </a:p>
        </p:txBody>
      </p:sp>
      <p:sp>
        <p:nvSpPr>
          <p:cNvPr id="7" name="TextBox 6">
            <a:extLst>
              <a:ext uri="{FF2B5EF4-FFF2-40B4-BE49-F238E27FC236}">
                <a16:creationId xmlns:a16="http://schemas.microsoft.com/office/drawing/2014/main" id="{9B964935-E608-D5BE-0E17-6E98AEB30F23}"/>
              </a:ext>
            </a:extLst>
          </p:cNvPr>
          <p:cNvSpPr txBox="1"/>
          <p:nvPr/>
        </p:nvSpPr>
        <p:spPr>
          <a:xfrm>
            <a:off x="113122" y="1929253"/>
            <a:ext cx="8917756" cy="2031325"/>
          </a:xfrm>
          <a:prstGeom prst="rect">
            <a:avLst/>
          </a:prstGeom>
          <a:noFill/>
        </p:spPr>
        <p:txBody>
          <a:bodyPr wrap="square" rtlCol="0">
            <a:spAutoFit/>
          </a:bodyPr>
          <a:lstStyle/>
          <a:p>
            <a:pPr algn="l"/>
            <a:r>
              <a:rPr lang="en-US" b="1" i="0" u="sng" dirty="0">
                <a:solidFill>
                  <a:srgbClr val="002060"/>
                </a:solidFill>
                <a:effectLst/>
                <a:latin typeface="Söhne"/>
              </a:rPr>
              <a:t>Comparison:</a:t>
            </a:r>
          </a:p>
          <a:p>
            <a:pPr algn="l"/>
            <a:endParaRPr lang="en-US" b="1" u="sng" dirty="0">
              <a:solidFill>
                <a:srgbClr val="002060"/>
              </a:solidFill>
              <a:latin typeface="Söhne"/>
            </a:endParaRPr>
          </a:p>
          <a:p>
            <a:pPr algn="l"/>
            <a:r>
              <a:rPr lang="en-US" i="0" dirty="0">
                <a:solidFill>
                  <a:srgbClr val="002060"/>
                </a:solidFill>
                <a:effectLst/>
                <a:latin typeface="Söhne"/>
              </a:rPr>
              <a:t>The baseline 34-layer </a:t>
            </a:r>
            <a:r>
              <a:rPr lang="en-US" i="0" dirty="0" err="1">
                <a:solidFill>
                  <a:srgbClr val="002060"/>
                </a:solidFill>
                <a:effectLst/>
                <a:latin typeface="Söhne"/>
              </a:rPr>
              <a:t>ResNets</a:t>
            </a:r>
            <a:r>
              <a:rPr lang="en-US" i="0" dirty="0">
                <a:solidFill>
                  <a:srgbClr val="002060"/>
                </a:solidFill>
                <a:effectLst/>
                <a:latin typeface="Söhne"/>
              </a:rPr>
              <a:t> achieve highly competitive accuracy. The 152-layer </a:t>
            </a:r>
            <a:r>
              <a:rPr lang="en-US" i="0" dirty="0" err="1">
                <a:solidFill>
                  <a:srgbClr val="002060"/>
                </a:solidFill>
                <a:effectLst/>
                <a:latin typeface="Söhne"/>
              </a:rPr>
              <a:t>ResNet</a:t>
            </a:r>
            <a:r>
              <a:rPr lang="en-US" i="0" dirty="0">
                <a:solidFill>
                  <a:srgbClr val="002060"/>
                </a:solidFill>
                <a:effectLst/>
                <a:latin typeface="Söhne"/>
              </a:rPr>
              <a:t> achieves a single-model top-5 validation error of 4.49%, surpassing all previous ensemble results. An ensemble is formed by combining six models of different depths, including two 152-layer ones at the time of submission. The ensemble achieves a top-5 error of 3.57% on the test set, resulting in a first-place win in the ILSVRC 2015 competition.</a:t>
            </a:r>
          </a:p>
        </p:txBody>
      </p:sp>
    </p:spTree>
    <p:extLst>
      <p:ext uri="{BB962C8B-B14F-4D97-AF65-F5344CB8AC3E}">
        <p14:creationId xmlns:p14="http://schemas.microsoft.com/office/powerpoint/2010/main" val="3871071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664"/>
            <a:ext cx="8229600" cy="871795"/>
          </a:xfrm>
        </p:spPr>
        <p:txBody>
          <a:bodyPr>
            <a:normAutofit/>
          </a:bodyPr>
          <a:lstStyle/>
          <a:p>
            <a:r>
              <a:rPr lang="en-US" sz="2400" dirty="0"/>
              <a:t>Extension:</a:t>
            </a:r>
          </a:p>
        </p:txBody>
      </p:sp>
      <p:sp>
        <p:nvSpPr>
          <p:cNvPr id="3" name="TextBox 2">
            <a:extLst>
              <a:ext uri="{FF2B5EF4-FFF2-40B4-BE49-F238E27FC236}">
                <a16:creationId xmlns:a16="http://schemas.microsoft.com/office/drawing/2014/main" id="{BE1F96A7-70D8-5E51-76CC-22AF22784055}"/>
              </a:ext>
            </a:extLst>
          </p:cNvPr>
          <p:cNvSpPr txBox="1"/>
          <p:nvPr/>
        </p:nvSpPr>
        <p:spPr>
          <a:xfrm>
            <a:off x="457200" y="1681606"/>
            <a:ext cx="8229600" cy="4093428"/>
          </a:xfrm>
          <a:prstGeom prst="rect">
            <a:avLst/>
          </a:prstGeom>
          <a:noFill/>
        </p:spPr>
        <p:txBody>
          <a:bodyPr wrap="square" rtlCol="0">
            <a:spAutoFit/>
          </a:bodyPr>
          <a:lstStyle/>
          <a:p>
            <a:r>
              <a:rPr lang="en-US" sz="2000" b="0" i="0" dirty="0">
                <a:solidFill>
                  <a:srgbClr val="002060"/>
                </a:solidFill>
                <a:effectLst/>
                <a:latin typeface="Söhne"/>
              </a:rPr>
              <a:t>A typical Histopathology image has a high resolution. For example, the original images in the “CRCHistoPhenotypes” data set have a resolution of 500x500. However, an individual cell in that image is relatively small (fits within a rectangle of 27x27). If a model is developed to process the high-resolution images (or a down-sampled version of it), then the fine-scale information of the cells will be lost and the classifier would not be good. To solve this problem, individual cells were detected in the original histopathology images and, were extracted into individual images of 27x27.</a:t>
            </a:r>
            <a:endParaRPr lang="en-US" sz="2000" dirty="0">
              <a:solidFill>
                <a:srgbClr val="002060"/>
              </a:solidFill>
            </a:endParaRPr>
          </a:p>
          <a:p>
            <a:br>
              <a:rPr lang="en-US" sz="2000" dirty="0">
                <a:solidFill>
                  <a:srgbClr val="002060"/>
                </a:solidFill>
              </a:rPr>
            </a:br>
            <a:r>
              <a:rPr lang="en-US" sz="2000" b="0" i="0" dirty="0">
                <a:solidFill>
                  <a:srgbClr val="002060"/>
                </a:solidFill>
                <a:effectLst/>
                <a:latin typeface="Söhne"/>
              </a:rPr>
              <a:t>How can automated detection and extraction of individual cells from high-resolution histopathology images be achieved? Discuss the applicable machine learning techniques and problem formulation needed for an end-to-end system.</a:t>
            </a:r>
            <a:endParaRPr lang="en-IN" sz="2000" dirty="0">
              <a:solidFill>
                <a:srgbClr val="002060"/>
              </a:solidFill>
            </a:endParaRPr>
          </a:p>
        </p:txBody>
      </p:sp>
    </p:spTree>
    <p:extLst>
      <p:ext uri="{BB962C8B-B14F-4D97-AF65-F5344CB8AC3E}">
        <p14:creationId xmlns:p14="http://schemas.microsoft.com/office/powerpoint/2010/main" val="1340352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664"/>
            <a:ext cx="8229600" cy="871795"/>
          </a:xfrm>
        </p:spPr>
        <p:txBody>
          <a:bodyPr>
            <a:normAutofit/>
          </a:bodyPr>
          <a:lstStyle/>
          <a:p>
            <a:r>
              <a:rPr lang="en-US" sz="2400" dirty="0"/>
              <a:t>References for Extension:</a:t>
            </a:r>
          </a:p>
        </p:txBody>
      </p:sp>
      <p:sp>
        <p:nvSpPr>
          <p:cNvPr id="7" name="TextBox 6">
            <a:extLst>
              <a:ext uri="{FF2B5EF4-FFF2-40B4-BE49-F238E27FC236}">
                <a16:creationId xmlns:a16="http://schemas.microsoft.com/office/drawing/2014/main" id="{9B964935-E608-D5BE-0E17-6E98AEB30F23}"/>
              </a:ext>
            </a:extLst>
          </p:cNvPr>
          <p:cNvSpPr txBox="1"/>
          <p:nvPr/>
        </p:nvSpPr>
        <p:spPr>
          <a:xfrm>
            <a:off x="113122" y="1582340"/>
            <a:ext cx="8917756" cy="3693319"/>
          </a:xfrm>
          <a:prstGeom prst="rect">
            <a:avLst/>
          </a:prstGeom>
          <a:noFill/>
        </p:spPr>
        <p:txBody>
          <a:bodyPr wrap="square" rtlCol="0">
            <a:spAutoFit/>
          </a:bodyPr>
          <a:lstStyle/>
          <a:p>
            <a:pPr algn="l"/>
            <a:r>
              <a:rPr lang="en-US" b="0" i="0" dirty="0">
                <a:solidFill>
                  <a:srgbClr val="222222"/>
                </a:solidFill>
                <a:effectLst/>
                <a:latin typeface="helvetica neue"/>
              </a:rPr>
              <a:t>Yu, Y.; Wang, C.; Fu, Q.; Kou, R.; Huang, F.; Yang, B.; Yang, T.; Gao, M. Techniques and Challenges of Image Segmentation: A Review. </a:t>
            </a:r>
            <a:r>
              <a:rPr lang="en-US" b="0" i="1" dirty="0">
                <a:solidFill>
                  <a:srgbClr val="222222"/>
                </a:solidFill>
                <a:effectLst/>
                <a:latin typeface="helvetica neue"/>
              </a:rPr>
              <a:t>Electronics</a:t>
            </a:r>
            <a:r>
              <a:rPr lang="en-US" b="0" i="0" dirty="0">
                <a:solidFill>
                  <a:srgbClr val="222222"/>
                </a:solidFill>
                <a:effectLst/>
                <a:latin typeface="helvetica neue"/>
              </a:rPr>
              <a:t> </a:t>
            </a:r>
            <a:r>
              <a:rPr lang="en-US" b="1" i="0" dirty="0">
                <a:solidFill>
                  <a:srgbClr val="222222"/>
                </a:solidFill>
                <a:effectLst/>
                <a:latin typeface="helvetica neue"/>
              </a:rPr>
              <a:t>2023</a:t>
            </a:r>
            <a:r>
              <a:rPr lang="en-US" b="0" i="0" dirty="0">
                <a:solidFill>
                  <a:srgbClr val="222222"/>
                </a:solidFill>
                <a:effectLst/>
                <a:latin typeface="helvetica neue"/>
              </a:rPr>
              <a:t>, </a:t>
            </a:r>
            <a:r>
              <a:rPr lang="en-US" b="0" i="1" dirty="0">
                <a:solidFill>
                  <a:srgbClr val="222222"/>
                </a:solidFill>
                <a:effectLst/>
                <a:latin typeface="helvetica neue"/>
              </a:rPr>
              <a:t>12</a:t>
            </a:r>
            <a:r>
              <a:rPr lang="en-US" b="0" i="0" dirty="0">
                <a:solidFill>
                  <a:srgbClr val="222222"/>
                </a:solidFill>
                <a:effectLst/>
                <a:latin typeface="helvetica neue"/>
              </a:rPr>
              <a:t>, 1199. </a:t>
            </a:r>
            <a:r>
              <a:rPr lang="en-US" b="0" i="0" dirty="0">
                <a:solidFill>
                  <a:srgbClr val="222222"/>
                </a:solidFill>
                <a:effectLst/>
                <a:latin typeface="helvetica neue"/>
                <a:hlinkClick r:id="rId2"/>
              </a:rPr>
              <a:t>https://doi.org/10.3390/electronics12051199</a:t>
            </a:r>
            <a:endParaRPr lang="en-US" b="0" i="0" dirty="0">
              <a:solidFill>
                <a:srgbClr val="222222"/>
              </a:solidFill>
              <a:effectLst/>
              <a:latin typeface="helvetica neue"/>
            </a:endParaRPr>
          </a:p>
          <a:p>
            <a:pPr algn="l"/>
            <a:endParaRPr lang="en-US" dirty="0">
              <a:solidFill>
                <a:srgbClr val="222222"/>
              </a:solidFill>
              <a:latin typeface="helvetica neue"/>
            </a:endParaRPr>
          </a:p>
          <a:p>
            <a:pPr algn="l"/>
            <a:endParaRPr lang="en-US" b="0" i="0" dirty="0">
              <a:solidFill>
                <a:srgbClr val="222222"/>
              </a:solidFill>
              <a:effectLst/>
              <a:latin typeface="helvetica neue"/>
            </a:endParaRPr>
          </a:p>
          <a:p>
            <a:pPr algn="l"/>
            <a:r>
              <a:rPr lang="en-US" b="0" i="0" dirty="0">
                <a:solidFill>
                  <a:srgbClr val="222222"/>
                </a:solidFill>
                <a:effectLst/>
                <a:latin typeface="helvetica neue"/>
              </a:rPr>
              <a:t>Jung, S.; Heo, H.; Park, S.; Jung, S.-U.; Lee, K. Benchmarking Deep Learning Models for Instance Segmentation. </a:t>
            </a:r>
            <a:r>
              <a:rPr lang="en-US" b="0" i="1" dirty="0">
                <a:solidFill>
                  <a:srgbClr val="222222"/>
                </a:solidFill>
                <a:effectLst/>
                <a:latin typeface="helvetica neue"/>
              </a:rPr>
              <a:t>Appl. Sci.</a:t>
            </a:r>
            <a:r>
              <a:rPr lang="en-US" b="0" i="0" dirty="0">
                <a:solidFill>
                  <a:srgbClr val="222222"/>
                </a:solidFill>
                <a:effectLst/>
                <a:latin typeface="helvetica neue"/>
              </a:rPr>
              <a:t> </a:t>
            </a:r>
            <a:r>
              <a:rPr lang="en-US" b="1" i="0" dirty="0">
                <a:solidFill>
                  <a:srgbClr val="222222"/>
                </a:solidFill>
                <a:effectLst/>
                <a:latin typeface="helvetica neue"/>
              </a:rPr>
              <a:t>2022</a:t>
            </a:r>
            <a:r>
              <a:rPr lang="en-US" b="0" i="0" dirty="0">
                <a:solidFill>
                  <a:srgbClr val="222222"/>
                </a:solidFill>
                <a:effectLst/>
                <a:latin typeface="helvetica neue"/>
              </a:rPr>
              <a:t>, </a:t>
            </a:r>
            <a:r>
              <a:rPr lang="en-US" b="0" i="1" dirty="0">
                <a:solidFill>
                  <a:srgbClr val="222222"/>
                </a:solidFill>
                <a:effectLst/>
                <a:latin typeface="helvetica neue"/>
              </a:rPr>
              <a:t>12</a:t>
            </a:r>
            <a:r>
              <a:rPr lang="en-US" b="0" i="0" dirty="0">
                <a:solidFill>
                  <a:srgbClr val="222222"/>
                </a:solidFill>
                <a:effectLst/>
                <a:latin typeface="helvetica neue"/>
              </a:rPr>
              <a:t>, 8856. </a:t>
            </a:r>
            <a:r>
              <a:rPr lang="en-US" b="0" i="0" dirty="0">
                <a:solidFill>
                  <a:srgbClr val="222222"/>
                </a:solidFill>
                <a:effectLst/>
                <a:latin typeface="helvetica neue"/>
                <a:hlinkClick r:id="rId3"/>
              </a:rPr>
              <a:t>https://doi.org/10.3390/app12178856</a:t>
            </a:r>
            <a:endParaRPr lang="en-US" dirty="0">
              <a:solidFill>
                <a:srgbClr val="222222"/>
              </a:solidFill>
              <a:latin typeface="helvetica neue"/>
            </a:endParaRPr>
          </a:p>
          <a:p>
            <a:pPr algn="l"/>
            <a:endParaRPr lang="en-US" b="0" i="0" dirty="0">
              <a:solidFill>
                <a:srgbClr val="222222"/>
              </a:solidFill>
              <a:effectLst/>
              <a:latin typeface="helvetica neue"/>
            </a:endParaRPr>
          </a:p>
          <a:p>
            <a:pPr algn="l"/>
            <a:endParaRPr lang="en-US" b="0" i="0" dirty="0">
              <a:solidFill>
                <a:srgbClr val="222222"/>
              </a:solidFill>
              <a:effectLst/>
              <a:latin typeface="helvetica neue"/>
            </a:endParaRPr>
          </a:p>
          <a:p>
            <a:pPr algn="l"/>
            <a:r>
              <a:rPr lang="en-US" b="0" i="0" dirty="0">
                <a:solidFill>
                  <a:srgbClr val="222222"/>
                </a:solidFill>
                <a:effectLst/>
                <a:latin typeface="helvetica neue"/>
              </a:rPr>
              <a:t>Liu, H.; Ma, X.; Yu, Y.; Wang, L.; Hao, L. Application of Deep Learning-Based Object Detection Techniques in Fish Aquaculture: A Review. </a:t>
            </a:r>
            <a:r>
              <a:rPr lang="en-US" b="0" i="1" dirty="0">
                <a:solidFill>
                  <a:srgbClr val="222222"/>
                </a:solidFill>
                <a:effectLst/>
                <a:latin typeface="helvetica neue"/>
              </a:rPr>
              <a:t>J. Mar. Sci. Eng.</a:t>
            </a:r>
            <a:r>
              <a:rPr lang="en-US" b="0" i="0" dirty="0">
                <a:solidFill>
                  <a:srgbClr val="222222"/>
                </a:solidFill>
                <a:effectLst/>
                <a:latin typeface="helvetica neue"/>
              </a:rPr>
              <a:t> </a:t>
            </a:r>
            <a:r>
              <a:rPr lang="en-US" b="1" i="0" dirty="0">
                <a:solidFill>
                  <a:srgbClr val="222222"/>
                </a:solidFill>
                <a:effectLst/>
                <a:latin typeface="helvetica neue"/>
              </a:rPr>
              <a:t>2023</a:t>
            </a:r>
            <a:r>
              <a:rPr lang="en-US" b="0" i="0" dirty="0">
                <a:solidFill>
                  <a:srgbClr val="222222"/>
                </a:solidFill>
                <a:effectLst/>
                <a:latin typeface="helvetica neue"/>
              </a:rPr>
              <a:t>, </a:t>
            </a:r>
            <a:r>
              <a:rPr lang="en-US" b="0" i="1" dirty="0">
                <a:solidFill>
                  <a:srgbClr val="222222"/>
                </a:solidFill>
                <a:effectLst/>
                <a:latin typeface="helvetica neue"/>
              </a:rPr>
              <a:t>11</a:t>
            </a:r>
            <a:r>
              <a:rPr lang="en-US" b="0" i="0" dirty="0">
                <a:solidFill>
                  <a:srgbClr val="222222"/>
                </a:solidFill>
                <a:effectLst/>
                <a:latin typeface="helvetica neue"/>
              </a:rPr>
              <a:t>, 867. </a:t>
            </a:r>
            <a:r>
              <a:rPr lang="en-US" b="0" i="0" dirty="0">
                <a:solidFill>
                  <a:srgbClr val="222222"/>
                </a:solidFill>
                <a:effectLst/>
                <a:latin typeface="helvetica neue"/>
                <a:hlinkClick r:id="rId4"/>
              </a:rPr>
              <a:t>https://doi.org/10.3390/jmse11040867</a:t>
            </a:r>
            <a:endParaRPr lang="en-US" b="0" i="0" dirty="0">
              <a:solidFill>
                <a:srgbClr val="222222"/>
              </a:solidFill>
              <a:effectLst/>
              <a:latin typeface="helvetica neue"/>
            </a:endParaRPr>
          </a:p>
        </p:txBody>
      </p:sp>
    </p:spTree>
    <p:extLst>
      <p:ext uri="{BB962C8B-B14F-4D97-AF65-F5344CB8AC3E}">
        <p14:creationId xmlns:p14="http://schemas.microsoft.com/office/powerpoint/2010/main" val="1097019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26639"/>
          </a:xfrm>
        </p:spPr>
        <p:txBody>
          <a:bodyPr>
            <a:normAutofit/>
          </a:bodyPr>
          <a:lstStyle/>
          <a:p>
            <a:r>
              <a:rPr lang="en-US" sz="2400" dirty="0"/>
              <a:t>Extension:</a:t>
            </a:r>
          </a:p>
        </p:txBody>
      </p:sp>
      <p:sp>
        <p:nvSpPr>
          <p:cNvPr id="3" name="TextBox 2">
            <a:extLst>
              <a:ext uri="{FF2B5EF4-FFF2-40B4-BE49-F238E27FC236}">
                <a16:creationId xmlns:a16="http://schemas.microsoft.com/office/drawing/2014/main" id="{BE1F96A7-70D8-5E51-76CC-22AF22784055}"/>
              </a:ext>
            </a:extLst>
          </p:cNvPr>
          <p:cNvSpPr txBox="1"/>
          <p:nvPr/>
        </p:nvSpPr>
        <p:spPr>
          <a:xfrm>
            <a:off x="0" y="526639"/>
            <a:ext cx="9143999" cy="5678478"/>
          </a:xfrm>
          <a:prstGeom prst="rect">
            <a:avLst/>
          </a:prstGeom>
          <a:noFill/>
        </p:spPr>
        <p:txBody>
          <a:bodyPr wrap="square" rtlCol="0">
            <a:spAutoFit/>
          </a:bodyPr>
          <a:lstStyle/>
          <a:p>
            <a:r>
              <a:rPr lang="en-US" sz="2000" b="1" u="sng" dirty="0">
                <a:solidFill>
                  <a:schemeClr val="bg1"/>
                </a:solidFill>
              </a:rPr>
              <a:t>Object Detection:</a:t>
            </a:r>
          </a:p>
          <a:p>
            <a:endParaRPr lang="en-US" sz="2000" dirty="0">
              <a:solidFill>
                <a:srgbClr val="002060"/>
              </a:solidFill>
            </a:endParaRPr>
          </a:p>
          <a:p>
            <a:r>
              <a:rPr lang="en-US" sz="1900" b="0" i="0" dirty="0">
                <a:solidFill>
                  <a:srgbClr val="374151"/>
                </a:solidFill>
                <a:effectLst/>
                <a:latin typeface="Söhne"/>
              </a:rPr>
              <a:t>Object detection algorithms, such as Faster R-CNN, YOLO, or SSD, can be adapted to detect and localize individual cells within high-resolution histopathology images. By formulating the problem as a bounding box regression task, the aim is to predict the bounding boxes around each cell in the image.</a:t>
            </a:r>
          </a:p>
          <a:p>
            <a:endParaRPr lang="en-US" sz="1900" dirty="0">
              <a:solidFill>
                <a:srgbClr val="374151"/>
              </a:solidFill>
              <a:latin typeface="Söhne"/>
            </a:endParaRPr>
          </a:p>
          <a:p>
            <a:pPr algn="l">
              <a:buFont typeface="+mj-lt"/>
              <a:buAutoNum type="arabicPeriod"/>
            </a:pPr>
            <a:r>
              <a:rPr lang="en-US" sz="1900" b="1" i="0" u="sng" dirty="0">
                <a:solidFill>
                  <a:srgbClr val="FF0000"/>
                </a:solidFill>
                <a:effectLst/>
                <a:latin typeface="Söhne"/>
              </a:rPr>
              <a:t>Faster R-CNN: </a:t>
            </a:r>
            <a:r>
              <a:rPr lang="en-US" sz="1900" b="0" i="0" dirty="0">
                <a:solidFill>
                  <a:srgbClr val="374151"/>
                </a:solidFill>
                <a:effectLst/>
                <a:latin typeface="Söhne"/>
              </a:rPr>
              <a:t>Faster R-CNN is a popular object detection algorithm that consists of two main components: a region proposal network (RPN) and a classification network. The RPN generates potential bounding box proposals, and the network classifies these proposals into different classes, including the presence of individual cells. </a:t>
            </a:r>
          </a:p>
          <a:p>
            <a:pPr algn="l">
              <a:buFont typeface="+mj-lt"/>
              <a:buAutoNum type="arabicPeriod"/>
            </a:pPr>
            <a:endParaRPr lang="en-US" sz="1900" b="0" i="0" dirty="0">
              <a:solidFill>
                <a:srgbClr val="374151"/>
              </a:solidFill>
              <a:effectLst/>
              <a:latin typeface="Söhne"/>
            </a:endParaRPr>
          </a:p>
          <a:p>
            <a:pPr algn="l">
              <a:buFont typeface="+mj-lt"/>
              <a:buAutoNum type="arabicPeriod"/>
            </a:pPr>
            <a:r>
              <a:rPr lang="en-US" sz="1900" b="1" i="0" u="sng" dirty="0">
                <a:solidFill>
                  <a:srgbClr val="FF0000"/>
                </a:solidFill>
                <a:effectLst/>
                <a:latin typeface="Söhne"/>
              </a:rPr>
              <a:t>YOLO: </a:t>
            </a:r>
            <a:r>
              <a:rPr lang="en-US" sz="1900" b="0" i="0" dirty="0">
                <a:solidFill>
                  <a:srgbClr val="374151"/>
                </a:solidFill>
                <a:effectLst/>
                <a:latin typeface="Söhne"/>
              </a:rPr>
              <a:t>YOLO is a real-time object detection algorithm that takes a different approach compared to Faster R-CNN. It divides the input image into a grid and predicts bounding boxes and class probabilities directly from the grid cells. </a:t>
            </a:r>
          </a:p>
          <a:p>
            <a:pPr algn="l">
              <a:buFont typeface="+mj-lt"/>
              <a:buAutoNum type="arabicPeriod"/>
            </a:pPr>
            <a:endParaRPr lang="en-US" sz="1900" b="0" i="0" dirty="0">
              <a:solidFill>
                <a:srgbClr val="374151"/>
              </a:solidFill>
              <a:effectLst/>
              <a:latin typeface="Söhne"/>
            </a:endParaRPr>
          </a:p>
          <a:p>
            <a:pPr algn="l">
              <a:buFont typeface="+mj-lt"/>
              <a:buAutoNum type="arabicPeriod"/>
            </a:pPr>
            <a:r>
              <a:rPr lang="en-US" sz="1900" b="1" i="0" u="sng" dirty="0">
                <a:solidFill>
                  <a:srgbClr val="FF0000"/>
                </a:solidFill>
                <a:effectLst/>
                <a:latin typeface="Söhne"/>
              </a:rPr>
              <a:t>SSD: </a:t>
            </a:r>
            <a:r>
              <a:rPr lang="en-US" sz="1900" b="0" i="0" dirty="0">
                <a:solidFill>
                  <a:srgbClr val="374151"/>
                </a:solidFill>
                <a:effectLst/>
                <a:latin typeface="Söhne"/>
              </a:rPr>
              <a:t>is another single-shot object detection algorithm that performs detection and classification in a single pass. It uses a series of convolutional layers with different scales to detect objects of various sizes. </a:t>
            </a:r>
            <a:endParaRPr lang="en-US" sz="1900" dirty="0">
              <a:solidFill>
                <a:srgbClr val="002060"/>
              </a:solidFill>
            </a:endParaRPr>
          </a:p>
        </p:txBody>
      </p:sp>
    </p:spTree>
    <p:extLst>
      <p:ext uri="{BB962C8B-B14F-4D97-AF65-F5344CB8AC3E}">
        <p14:creationId xmlns:p14="http://schemas.microsoft.com/office/powerpoint/2010/main" val="2943279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26639"/>
          </a:xfrm>
        </p:spPr>
        <p:txBody>
          <a:bodyPr>
            <a:normAutofit/>
          </a:bodyPr>
          <a:lstStyle/>
          <a:p>
            <a:r>
              <a:rPr lang="en-US" sz="2400" dirty="0"/>
              <a:t>Extension:</a:t>
            </a:r>
          </a:p>
        </p:txBody>
      </p:sp>
      <p:sp>
        <p:nvSpPr>
          <p:cNvPr id="3" name="TextBox 2">
            <a:extLst>
              <a:ext uri="{FF2B5EF4-FFF2-40B4-BE49-F238E27FC236}">
                <a16:creationId xmlns:a16="http://schemas.microsoft.com/office/drawing/2014/main" id="{BE1F96A7-70D8-5E51-76CC-22AF22784055}"/>
              </a:ext>
            </a:extLst>
          </p:cNvPr>
          <p:cNvSpPr txBox="1"/>
          <p:nvPr/>
        </p:nvSpPr>
        <p:spPr>
          <a:xfrm>
            <a:off x="1" y="731655"/>
            <a:ext cx="9143999" cy="4801314"/>
          </a:xfrm>
          <a:prstGeom prst="rect">
            <a:avLst/>
          </a:prstGeom>
          <a:noFill/>
        </p:spPr>
        <p:txBody>
          <a:bodyPr wrap="square" rtlCol="0">
            <a:spAutoFit/>
          </a:bodyPr>
          <a:lstStyle/>
          <a:p>
            <a:r>
              <a:rPr lang="en-US" sz="2000" b="1" u="sng" dirty="0">
                <a:solidFill>
                  <a:schemeClr val="bg1"/>
                </a:solidFill>
              </a:rPr>
              <a:t>Semantic Segmentation:</a:t>
            </a:r>
          </a:p>
          <a:p>
            <a:endParaRPr lang="en-US" sz="2000" dirty="0">
              <a:solidFill>
                <a:srgbClr val="002060"/>
              </a:solidFill>
            </a:endParaRPr>
          </a:p>
          <a:p>
            <a:r>
              <a:rPr lang="en-US" sz="1900" dirty="0">
                <a:solidFill>
                  <a:srgbClr val="002060"/>
                </a:solidFill>
              </a:rPr>
              <a:t>By giving each pixel a unique label, semantic segmentation algorithms like U-Net or Mask R-CNN can be utilized to segment individual cells. With this method, cells can be accurately identified down to the pixel level. Assigning the appropriate label to each pixel in order to identify cells from the background is the goal of the problem, which may be stated as a pixel-wise classification challenge.</a:t>
            </a:r>
          </a:p>
          <a:p>
            <a:endParaRPr lang="en-US" sz="1900" dirty="0">
              <a:solidFill>
                <a:srgbClr val="002060"/>
              </a:solidFill>
            </a:endParaRPr>
          </a:p>
          <a:p>
            <a:endParaRPr lang="en-US" sz="1900" dirty="0">
              <a:solidFill>
                <a:srgbClr val="002060"/>
              </a:solidFill>
            </a:endParaRPr>
          </a:p>
          <a:p>
            <a:r>
              <a:rPr lang="en-US" sz="1900" dirty="0">
                <a:solidFill>
                  <a:srgbClr val="002060"/>
                </a:solidFill>
              </a:rPr>
              <a:t>Prior to the application of deep learning to the field of image segmentation, semantic segmentation classifiers were often built using random forest and semantic </a:t>
            </a:r>
            <a:r>
              <a:rPr lang="en-US" sz="1900" dirty="0" err="1">
                <a:solidFill>
                  <a:srgbClr val="002060"/>
                </a:solidFill>
              </a:rPr>
              <a:t>texton</a:t>
            </a:r>
            <a:r>
              <a:rPr lang="en-US" sz="1900" dirty="0">
                <a:solidFill>
                  <a:srgbClr val="002060"/>
                </a:solidFill>
              </a:rPr>
              <a:t> forests approaches. Deep learning algorithms have been used more and more in segmentation tasks over the last few years, and both the segmentation effect and performance have greatly increased. The original method uses small regions of the image to train a neural network, which then categorizes the pixels. The fully linked layers of the neural network require fixed-size images, hence this patch classification algorithm has been used.</a:t>
            </a:r>
            <a:endParaRPr lang="en-IN" sz="1900" dirty="0">
              <a:solidFill>
                <a:srgbClr val="002060"/>
              </a:solidFill>
            </a:endParaRPr>
          </a:p>
        </p:txBody>
      </p:sp>
    </p:spTree>
    <p:extLst>
      <p:ext uri="{BB962C8B-B14F-4D97-AF65-F5344CB8AC3E}">
        <p14:creationId xmlns:p14="http://schemas.microsoft.com/office/powerpoint/2010/main" val="1937525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26639"/>
          </a:xfrm>
        </p:spPr>
        <p:txBody>
          <a:bodyPr>
            <a:normAutofit/>
          </a:bodyPr>
          <a:lstStyle/>
          <a:p>
            <a:r>
              <a:rPr lang="en-US" sz="2400" dirty="0"/>
              <a:t>Extension:</a:t>
            </a:r>
          </a:p>
        </p:txBody>
      </p:sp>
      <p:sp>
        <p:nvSpPr>
          <p:cNvPr id="3" name="TextBox 2">
            <a:extLst>
              <a:ext uri="{FF2B5EF4-FFF2-40B4-BE49-F238E27FC236}">
                <a16:creationId xmlns:a16="http://schemas.microsoft.com/office/drawing/2014/main" id="{BE1F96A7-70D8-5E51-76CC-22AF22784055}"/>
              </a:ext>
            </a:extLst>
          </p:cNvPr>
          <p:cNvSpPr txBox="1"/>
          <p:nvPr/>
        </p:nvSpPr>
        <p:spPr>
          <a:xfrm>
            <a:off x="1" y="731655"/>
            <a:ext cx="9143999" cy="2185214"/>
          </a:xfrm>
          <a:prstGeom prst="rect">
            <a:avLst/>
          </a:prstGeom>
          <a:noFill/>
        </p:spPr>
        <p:txBody>
          <a:bodyPr wrap="square" rtlCol="0">
            <a:spAutoFit/>
          </a:bodyPr>
          <a:lstStyle/>
          <a:p>
            <a:r>
              <a:rPr lang="en-US" sz="2000" b="1" u="sng" dirty="0">
                <a:solidFill>
                  <a:schemeClr val="bg1"/>
                </a:solidFill>
              </a:rPr>
              <a:t>Semantic Segmentation:</a:t>
            </a:r>
          </a:p>
          <a:p>
            <a:endParaRPr lang="en-US" sz="2000" b="1" u="sng" dirty="0">
              <a:solidFill>
                <a:schemeClr val="bg1"/>
              </a:solidFill>
            </a:endParaRPr>
          </a:p>
          <a:p>
            <a:pPr algn="just"/>
            <a:r>
              <a:rPr lang="en-US" b="0" i="0" dirty="0">
                <a:solidFill>
                  <a:srgbClr val="222222"/>
                </a:solidFill>
                <a:effectLst/>
                <a:latin typeface="Arial" panose="020B0604020202020204" pitchFamily="34" charset="0"/>
              </a:rPr>
              <a:t>FCNs prove that neural networks can perform end-to-end semantic segmentation training, laying a foundation for deep neural networks in semantic segmentation.</a:t>
            </a:r>
          </a:p>
          <a:p>
            <a:br>
              <a:rPr lang="en-US" sz="2000" b="0" i="0" dirty="0">
                <a:solidFill>
                  <a:srgbClr val="222222"/>
                </a:solidFill>
                <a:effectLst/>
                <a:latin typeface="Arial" panose="020B0604020202020204" pitchFamily="34" charset="0"/>
              </a:rPr>
            </a:br>
            <a:endParaRPr lang="en-US" sz="2000" dirty="0">
              <a:solidFill>
                <a:schemeClr val="bg1"/>
              </a:solidFill>
            </a:endParaRPr>
          </a:p>
          <a:p>
            <a:endParaRPr lang="en-US" sz="2000" dirty="0">
              <a:solidFill>
                <a:srgbClr val="002060"/>
              </a:solidFill>
            </a:endParaRPr>
          </a:p>
        </p:txBody>
      </p:sp>
      <p:pic>
        <p:nvPicPr>
          <p:cNvPr id="5" name="Picture 4">
            <a:extLst>
              <a:ext uri="{FF2B5EF4-FFF2-40B4-BE49-F238E27FC236}">
                <a16:creationId xmlns:a16="http://schemas.microsoft.com/office/drawing/2014/main" id="{789B6E9E-A6FC-01D1-D154-30FD5B68FAFA}"/>
              </a:ext>
            </a:extLst>
          </p:cNvPr>
          <p:cNvPicPr>
            <a:picLocks noChangeAspect="1"/>
          </p:cNvPicPr>
          <p:nvPr/>
        </p:nvPicPr>
        <p:blipFill>
          <a:blip r:embed="rId2"/>
          <a:stretch>
            <a:fillRect/>
          </a:stretch>
        </p:blipFill>
        <p:spPr>
          <a:xfrm>
            <a:off x="564852" y="2387856"/>
            <a:ext cx="8014296" cy="3106552"/>
          </a:xfrm>
          <a:prstGeom prst="rect">
            <a:avLst/>
          </a:prstGeom>
        </p:spPr>
      </p:pic>
    </p:spTree>
    <p:extLst>
      <p:ext uri="{BB962C8B-B14F-4D97-AF65-F5344CB8AC3E}">
        <p14:creationId xmlns:p14="http://schemas.microsoft.com/office/powerpoint/2010/main" val="3324691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526639"/>
          </a:xfrm>
        </p:spPr>
        <p:txBody>
          <a:bodyPr>
            <a:normAutofit/>
          </a:bodyPr>
          <a:lstStyle/>
          <a:p>
            <a:r>
              <a:rPr lang="en-US" sz="2400" dirty="0"/>
              <a:t>Extension:</a:t>
            </a:r>
          </a:p>
        </p:txBody>
      </p:sp>
      <p:sp>
        <p:nvSpPr>
          <p:cNvPr id="3" name="TextBox 2">
            <a:extLst>
              <a:ext uri="{FF2B5EF4-FFF2-40B4-BE49-F238E27FC236}">
                <a16:creationId xmlns:a16="http://schemas.microsoft.com/office/drawing/2014/main" id="{BE1F96A7-70D8-5E51-76CC-22AF22784055}"/>
              </a:ext>
            </a:extLst>
          </p:cNvPr>
          <p:cNvSpPr txBox="1"/>
          <p:nvPr/>
        </p:nvSpPr>
        <p:spPr>
          <a:xfrm>
            <a:off x="1" y="719747"/>
            <a:ext cx="9143999" cy="2477601"/>
          </a:xfrm>
          <a:prstGeom prst="rect">
            <a:avLst/>
          </a:prstGeom>
          <a:noFill/>
        </p:spPr>
        <p:txBody>
          <a:bodyPr wrap="square" rtlCol="0">
            <a:spAutoFit/>
          </a:bodyPr>
          <a:lstStyle/>
          <a:p>
            <a:r>
              <a:rPr lang="en-US" sz="2000" b="1" u="sng" dirty="0">
                <a:solidFill>
                  <a:schemeClr val="bg1"/>
                </a:solidFill>
              </a:rPr>
              <a:t>Instance Segmentation:</a:t>
            </a:r>
          </a:p>
          <a:p>
            <a:endParaRPr lang="en-US" sz="2000" dirty="0">
              <a:solidFill>
                <a:srgbClr val="002060"/>
              </a:solidFill>
            </a:endParaRPr>
          </a:p>
          <a:p>
            <a:r>
              <a:rPr lang="en-US" sz="1900" dirty="0">
                <a:solidFill>
                  <a:srgbClr val="002060"/>
                </a:solidFill>
              </a:rPr>
              <a:t>Individual instances inside an image can be located and segmented using instance segmentation techniques as Mask R-CNN. By isolating each cell instance in the image, this strategy goes beyond semantic segmentation and enables distinct identification and extraction. It is possible to formulate the issue as an instance-level segmentation task, with the goal being to identify, classify, and distinguish each cell instance in the image.</a:t>
            </a:r>
          </a:p>
          <a:p>
            <a:endParaRPr lang="en-US" sz="2000" dirty="0">
              <a:solidFill>
                <a:srgbClr val="002060"/>
              </a:solidFill>
            </a:endParaRPr>
          </a:p>
        </p:txBody>
      </p:sp>
      <p:pic>
        <p:nvPicPr>
          <p:cNvPr id="5" name="Picture 4">
            <a:extLst>
              <a:ext uri="{FF2B5EF4-FFF2-40B4-BE49-F238E27FC236}">
                <a16:creationId xmlns:a16="http://schemas.microsoft.com/office/drawing/2014/main" id="{BEF0C07B-406D-4103-6644-1AC0D7DE5FEB}"/>
              </a:ext>
            </a:extLst>
          </p:cNvPr>
          <p:cNvPicPr>
            <a:picLocks noChangeAspect="1"/>
          </p:cNvPicPr>
          <p:nvPr/>
        </p:nvPicPr>
        <p:blipFill>
          <a:blip r:embed="rId2"/>
          <a:stretch>
            <a:fillRect/>
          </a:stretch>
        </p:blipFill>
        <p:spPr>
          <a:xfrm>
            <a:off x="494906" y="3593977"/>
            <a:ext cx="8154187" cy="2862321"/>
          </a:xfrm>
          <a:prstGeom prst="rect">
            <a:avLst/>
          </a:prstGeom>
        </p:spPr>
      </p:pic>
    </p:spTree>
    <p:extLst>
      <p:ext uri="{BB962C8B-B14F-4D97-AF65-F5344CB8AC3E}">
        <p14:creationId xmlns:p14="http://schemas.microsoft.com/office/powerpoint/2010/main" val="1370748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Analysis</a:t>
            </a:r>
          </a:p>
        </p:txBody>
      </p:sp>
      <p:sp>
        <p:nvSpPr>
          <p:cNvPr id="3" name="TextBox 2">
            <a:extLst>
              <a:ext uri="{FF2B5EF4-FFF2-40B4-BE49-F238E27FC236}">
                <a16:creationId xmlns:a16="http://schemas.microsoft.com/office/drawing/2014/main" id="{A58F7C5C-D113-0A01-6BE1-29D17E25B4D4}"/>
              </a:ext>
            </a:extLst>
          </p:cNvPr>
          <p:cNvSpPr txBox="1"/>
          <p:nvPr/>
        </p:nvSpPr>
        <p:spPr>
          <a:xfrm>
            <a:off x="146115" y="1690062"/>
            <a:ext cx="8851769" cy="3477875"/>
          </a:xfrm>
          <a:prstGeom prst="rect">
            <a:avLst/>
          </a:prstGeom>
          <a:noFill/>
        </p:spPr>
        <p:txBody>
          <a:bodyPr wrap="square" rtlCol="0">
            <a:spAutoFit/>
          </a:bodyPr>
          <a:lstStyle/>
          <a:p>
            <a:r>
              <a:rPr lang="en-US" sz="2000" b="1" u="sng" dirty="0"/>
              <a:t>Task 1:</a:t>
            </a:r>
          </a:p>
          <a:p>
            <a:r>
              <a:rPr lang="en-US" sz="2000" dirty="0">
                <a:solidFill>
                  <a:srgbClr val="FF0000"/>
                </a:solidFill>
              </a:rPr>
              <a:t>Exploratory Data Analysis: </a:t>
            </a:r>
            <a:r>
              <a:rPr lang="en-US" sz="2000" dirty="0"/>
              <a:t>Inferences from the EDA are as follows. We merged both the datasets (extra data, main data) to produce a data frame. It was found that there was an imbalance in the classes – Cancerous/ Not Cancerous. (0,1). It was also found that, the data related to a few patients was not distributed evenly</a:t>
            </a:r>
          </a:p>
          <a:p>
            <a:endParaRPr lang="en-US" sz="2000" dirty="0"/>
          </a:p>
          <a:p>
            <a:r>
              <a:rPr lang="en-US" sz="2000" b="1" u="sng" dirty="0"/>
              <a:t>Task 2:</a:t>
            </a:r>
          </a:p>
          <a:p>
            <a:r>
              <a:rPr lang="en-US" sz="2000" dirty="0">
                <a:solidFill>
                  <a:srgbClr val="FF0000"/>
                </a:solidFill>
              </a:rPr>
              <a:t>Exploratory Data Analysis: </a:t>
            </a:r>
            <a:r>
              <a:rPr lang="en-US" sz="2000" dirty="0"/>
              <a:t>Inferences from the EDA are as follows. We used the dataset - main data to produce a data frame. It was found that there was an imbalance in the classes –cell types. (0,1,2,3). It was also found that, the data related to a few patients was not distributed evenly. </a:t>
            </a:r>
            <a:endParaRPr lang="en-IN" sz="2000" dirty="0"/>
          </a:p>
        </p:txBody>
      </p:sp>
    </p:spTree>
    <p:extLst>
      <p:ext uri="{BB962C8B-B14F-4D97-AF65-F5344CB8AC3E}">
        <p14:creationId xmlns:p14="http://schemas.microsoft.com/office/powerpoint/2010/main" val="4040845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833"/>
            <a:ext cx="8229600" cy="526639"/>
          </a:xfrm>
        </p:spPr>
        <p:txBody>
          <a:bodyPr>
            <a:normAutofit/>
          </a:bodyPr>
          <a:lstStyle/>
          <a:p>
            <a:r>
              <a:rPr lang="en-US" sz="2400" dirty="0"/>
              <a:t>Extension:</a:t>
            </a:r>
          </a:p>
        </p:txBody>
      </p:sp>
      <p:sp>
        <p:nvSpPr>
          <p:cNvPr id="3" name="TextBox 2">
            <a:extLst>
              <a:ext uri="{FF2B5EF4-FFF2-40B4-BE49-F238E27FC236}">
                <a16:creationId xmlns:a16="http://schemas.microsoft.com/office/drawing/2014/main" id="{BE1F96A7-70D8-5E51-76CC-22AF22784055}"/>
              </a:ext>
            </a:extLst>
          </p:cNvPr>
          <p:cNvSpPr txBox="1"/>
          <p:nvPr/>
        </p:nvSpPr>
        <p:spPr>
          <a:xfrm>
            <a:off x="1" y="1033312"/>
            <a:ext cx="9143999" cy="5093702"/>
          </a:xfrm>
          <a:prstGeom prst="rect">
            <a:avLst/>
          </a:prstGeom>
          <a:noFill/>
        </p:spPr>
        <p:txBody>
          <a:bodyPr wrap="square" rtlCol="0">
            <a:spAutoFit/>
          </a:bodyPr>
          <a:lstStyle/>
          <a:p>
            <a:endParaRPr lang="en-US" sz="2000" dirty="0">
              <a:solidFill>
                <a:srgbClr val="002060"/>
              </a:solidFill>
            </a:endParaRPr>
          </a:p>
          <a:p>
            <a:pPr algn="l"/>
            <a:r>
              <a:rPr lang="en-US" sz="1900" b="0" i="0" dirty="0">
                <a:solidFill>
                  <a:srgbClr val="002060"/>
                </a:solidFill>
                <a:effectLst/>
                <a:latin typeface="Söhne"/>
              </a:rPr>
              <a:t>Formulating the problem involves preparing labeled training data for the machine learning model. This typically requires annotations that indicate the bounding boxes or pixel masks for individual cells in the high-resolution histopathology images. The labeled data would serve as the ground truth for training the model.</a:t>
            </a:r>
          </a:p>
          <a:p>
            <a:pPr algn="l"/>
            <a:endParaRPr lang="en-US" sz="1900" b="0" i="0" dirty="0">
              <a:solidFill>
                <a:srgbClr val="002060"/>
              </a:solidFill>
              <a:effectLst/>
              <a:latin typeface="Söhne"/>
            </a:endParaRPr>
          </a:p>
          <a:p>
            <a:pPr algn="l"/>
            <a:r>
              <a:rPr lang="en-US" sz="1900" b="0" i="0" dirty="0">
                <a:solidFill>
                  <a:srgbClr val="002060"/>
                </a:solidFill>
                <a:effectLst/>
                <a:latin typeface="Söhne"/>
              </a:rPr>
              <a:t>Once the problem is formulated and the data is prepared, the machine learning model can be trained using the appropriate technique, such as object detection, semantic segmentation, or instance segmentation. The trained model can then be used to automatically detect and extract individual cells from the original histopathology images with 500x500 resolution, providing a complete end-to-end system.</a:t>
            </a:r>
          </a:p>
          <a:p>
            <a:pPr algn="l"/>
            <a:endParaRPr lang="en-US" sz="1900" b="0" i="0" dirty="0">
              <a:solidFill>
                <a:srgbClr val="002060"/>
              </a:solidFill>
              <a:effectLst/>
              <a:latin typeface="Söhne"/>
            </a:endParaRPr>
          </a:p>
          <a:p>
            <a:pPr algn="l"/>
            <a:r>
              <a:rPr lang="en-US" sz="1900" b="0" i="0" dirty="0">
                <a:solidFill>
                  <a:srgbClr val="002060"/>
                </a:solidFill>
                <a:effectLst/>
                <a:latin typeface="Söhne"/>
              </a:rPr>
              <a:t>By applying suitable machine learning techniques and formulating the problem effectively, it becomes possible to automate the detection and extraction of individual cells from high-resolution histopathology images, thus preserving the fine-scale information needed for accurate classification and analysis.</a:t>
            </a:r>
          </a:p>
          <a:p>
            <a:endParaRPr lang="en-US" sz="2000" dirty="0">
              <a:solidFill>
                <a:srgbClr val="002060"/>
              </a:solidFill>
            </a:endParaRPr>
          </a:p>
        </p:txBody>
      </p:sp>
    </p:spTree>
    <p:extLst>
      <p:ext uri="{BB962C8B-B14F-4D97-AF65-F5344CB8AC3E}">
        <p14:creationId xmlns:p14="http://schemas.microsoft.com/office/powerpoint/2010/main" val="412022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928176" y="5137948"/>
            <a:ext cx="5578912" cy="1156746"/>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3200" b="0" i="0" kern="120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b="0" i="0" kern="1200">
                <a:solidFill>
                  <a:schemeClr val="tx1">
                    <a:tint val="75000"/>
                  </a:schemeClr>
                </a:solidFill>
                <a:latin typeface="Arial"/>
                <a:ea typeface="+mn-ea"/>
                <a:cs typeface="Arial"/>
              </a:defRPr>
            </a:lvl2pPr>
            <a:lvl3pPr marL="914400" indent="0" algn="ctr" defTabSz="457200" rtl="0" eaLnBrk="1" latinLnBrk="0" hangingPunct="1">
              <a:spcBef>
                <a:spcPct val="20000"/>
              </a:spcBef>
              <a:buFont typeface="Arial"/>
              <a:buNone/>
              <a:defRPr sz="2400" b="0" i="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2000" b="0" i="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000" b="0" i="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400"/>
          </a:p>
        </p:txBody>
      </p:sp>
      <p:cxnSp>
        <p:nvCxnSpPr>
          <p:cNvPr id="4" name="Straight Connector 3"/>
          <p:cNvCxnSpPr/>
          <p:nvPr/>
        </p:nvCxnSpPr>
        <p:spPr>
          <a:xfrm>
            <a:off x="1022185" y="5913009"/>
            <a:ext cx="1798595"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7" name="Title 1">
            <a:extLst>
              <a:ext uri="{FF2B5EF4-FFF2-40B4-BE49-F238E27FC236}">
                <a16:creationId xmlns:a16="http://schemas.microsoft.com/office/drawing/2014/main" id="{9EFD0398-8960-4D35-5A1F-A494AE4EF610}"/>
              </a:ext>
            </a:extLst>
          </p:cNvPr>
          <p:cNvSpPr>
            <a:spLocks noGrp="1"/>
          </p:cNvSpPr>
          <p:nvPr>
            <p:ph type="title"/>
          </p:nvPr>
        </p:nvSpPr>
        <p:spPr>
          <a:xfrm>
            <a:off x="0" y="2421318"/>
            <a:ext cx="8540685" cy="2207240"/>
          </a:xfrm>
        </p:spPr>
        <p:txBody>
          <a:bodyPr/>
          <a:lstStyle/>
          <a:p>
            <a:r>
              <a:rPr lang="en-US" dirty="0">
                <a:solidFill>
                  <a:schemeClr val="accent4"/>
                </a:solidFill>
              </a:rPr>
              <a:t>—</a:t>
            </a:r>
            <a:br>
              <a:rPr lang="en-US" dirty="0"/>
            </a:br>
            <a:r>
              <a:rPr lang="en-US" dirty="0"/>
              <a:t>Thank you very much</a:t>
            </a:r>
            <a:br>
              <a:rPr lang="en-US" dirty="0"/>
            </a:br>
            <a:r>
              <a:rPr lang="en-US" dirty="0"/>
              <a:t>Have a good one, cheers!</a:t>
            </a:r>
            <a:endParaRPr lang="en-US" sz="2800" dirty="0"/>
          </a:p>
        </p:txBody>
      </p:sp>
    </p:spTree>
    <p:extLst>
      <p:ext uri="{BB962C8B-B14F-4D97-AF65-F5344CB8AC3E}">
        <p14:creationId xmlns:p14="http://schemas.microsoft.com/office/powerpoint/2010/main" val="56332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Analysis</a:t>
            </a:r>
          </a:p>
        </p:txBody>
      </p:sp>
      <p:sp>
        <p:nvSpPr>
          <p:cNvPr id="3" name="TextBox 2">
            <a:extLst>
              <a:ext uri="{FF2B5EF4-FFF2-40B4-BE49-F238E27FC236}">
                <a16:creationId xmlns:a16="http://schemas.microsoft.com/office/drawing/2014/main" id="{A58F7C5C-D113-0A01-6BE1-29D17E25B4D4}"/>
              </a:ext>
            </a:extLst>
          </p:cNvPr>
          <p:cNvSpPr txBox="1"/>
          <p:nvPr/>
        </p:nvSpPr>
        <p:spPr>
          <a:xfrm>
            <a:off x="146115" y="1227637"/>
            <a:ext cx="8851769" cy="4801314"/>
          </a:xfrm>
          <a:prstGeom prst="rect">
            <a:avLst/>
          </a:prstGeom>
          <a:noFill/>
        </p:spPr>
        <p:txBody>
          <a:bodyPr wrap="square" rtlCol="0">
            <a:spAutoFit/>
          </a:bodyPr>
          <a:lstStyle/>
          <a:p>
            <a:r>
              <a:rPr lang="en-IN" sz="2000" b="1" u="sng" dirty="0"/>
              <a:t>Cancerous/ Not Cancerous:</a:t>
            </a:r>
            <a:br>
              <a:rPr lang="en-IN" dirty="0"/>
            </a:br>
            <a:br>
              <a:rPr lang="en-IN" dirty="0"/>
            </a:br>
            <a:r>
              <a:rPr lang="en-IN" u="sng" dirty="0">
                <a:solidFill>
                  <a:srgbClr val="FF0000"/>
                </a:solidFill>
              </a:rPr>
              <a:t>Baseline Model: </a:t>
            </a:r>
            <a:r>
              <a:rPr lang="en-US" dirty="0"/>
              <a:t>From the results, we can observe that the training accuracy is higher than the validation accuracy, which suggests that the </a:t>
            </a:r>
            <a:r>
              <a:rPr lang="en-US" b="1" dirty="0"/>
              <a:t>model might be overfitting the training data due to class imbalance</a:t>
            </a:r>
            <a:r>
              <a:rPr lang="en-US" dirty="0"/>
              <a:t>, which indicates that it requires regularization techniques or more data to improve its performance. Therefore, the model has a </a:t>
            </a:r>
            <a:r>
              <a:rPr lang="en-US" b="1" dirty="0"/>
              <a:t>high variance</a:t>
            </a:r>
            <a:r>
              <a:rPr lang="en-US" dirty="0"/>
              <a:t>.</a:t>
            </a:r>
          </a:p>
          <a:p>
            <a:br>
              <a:rPr lang="en-IN" dirty="0"/>
            </a:br>
            <a:r>
              <a:rPr lang="en-IN" u="sng" dirty="0">
                <a:solidFill>
                  <a:srgbClr val="FF0000"/>
                </a:solidFill>
              </a:rPr>
              <a:t>Custom Model: </a:t>
            </a:r>
            <a:r>
              <a:rPr lang="en-US" dirty="0"/>
              <a:t>From the results, The model performed well in detecting cancerous cells with high accuracy, precision, recall, and specificity. However, the slight difference in performance between the test set and the validation and train sets suggests that the model may have </a:t>
            </a:r>
            <a:r>
              <a:rPr lang="en-US" b="1" dirty="0"/>
              <a:t>some variance issues </a:t>
            </a:r>
            <a:r>
              <a:rPr lang="en-US" dirty="0"/>
              <a:t>and could benefit from further optimization. </a:t>
            </a:r>
            <a:endParaRPr lang="en-IN" dirty="0"/>
          </a:p>
          <a:p>
            <a:endParaRPr lang="en-IN" dirty="0">
              <a:solidFill>
                <a:srgbClr val="FF0000"/>
              </a:solidFill>
            </a:endParaRPr>
          </a:p>
          <a:p>
            <a:r>
              <a:rPr lang="en-IN" u="sng" dirty="0">
                <a:solidFill>
                  <a:srgbClr val="FF0000"/>
                </a:solidFill>
              </a:rPr>
              <a:t>After Hyperparameter Tuning – </a:t>
            </a:r>
            <a:r>
              <a:rPr lang="en-IN" u="sng" dirty="0" err="1">
                <a:solidFill>
                  <a:srgbClr val="FF0000"/>
                </a:solidFill>
              </a:rPr>
              <a:t>Keras</a:t>
            </a:r>
            <a:r>
              <a:rPr lang="en-IN" u="sng" dirty="0">
                <a:solidFill>
                  <a:srgbClr val="FF0000"/>
                </a:solidFill>
              </a:rPr>
              <a:t> Tuner:</a:t>
            </a:r>
            <a:r>
              <a:rPr lang="en-IN" dirty="0">
                <a:solidFill>
                  <a:srgbClr val="FF0000"/>
                </a:solidFill>
              </a:rPr>
              <a:t> </a:t>
            </a:r>
            <a:r>
              <a:rPr lang="en-US" dirty="0"/>
              <a:t>From the results, the </a:t>
            </a:r>
            <a:r>
              <a:rPr lang="en-US" dirty="0" err="1"/>
              <a:t>Keras</a:t>
            </a:r>
            <a:r>
              <a:rPr lang="en-US" dirty="0"/>
              <a:t> Tuner model has </a:t>
            </a:r>
            <a:r>
              <a:rPr lang="en-US" b="1" dirty="0"/>
              <a:t>relatively low bias and variance</a:t>
            </a:r>
            <a:r>
              <a:rPr lang="en-US" dirty="0"/>
              <a:t>. This is indicated by the fact that the accuracy, precision, recall, specificity, and F1 score are all consistent across the test, validation, and train datasets, with a relatively small difference between the performance on the train and validation sets.</a:t>
            </a:r>
            <a:endParaRPr lang="en-IN" dirty="0"/>
          </a:p>
        </p:txBody>
      </p:sp>
    </p:spTree>
    <p:extLst>
      <p:ext uri="{BB962C8B-B14F-4D97-AF65-F5344CB8AC3E}">
        <p14:creationId xmlns:p14="http://schemas.microsoft.com/office/powerpoint/2010/main" val="2805552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Analysis</a:t>
            </a:r>
          </a:p>
        </p:txBody>
      </p:sp>
      <p:sp>
        <p:nvSpPr>
          <p:cNvPr id="3" name="TextBox 2">
            <a:extLst>
              <a:ext uri="{FF2B5EF4-FFF2-40B4-BE49-F238E27FC236}">
                <a16:creationId xmlns:a16="http://schemas.microsoft.com/office/drawing/2014/main" id="{A58F7C5C-D113-0A01-6BE1-29D17E25B4D4}"/>
              </a:ext>
            </a:extLst>
          </p:cNvPr>
          <p:cNvSpPr txBox="1"/>
          <p:nvPr/>
        </p:nvSpPr>
        <p:spPr>
          <a:xfrm>
            <a:off x="146115" y="1303052"/>
            <a:ext cx="8851769" cy="4678204"/>
          </a:xfrm>
          <a:prstGeom prst="rect">
            <a:avLst/>
          </a:prstGeom>
          <a:noFill/>
        </p:spPr>
        <p:txBody>
          <a:bodyPr wrap="square" rtlCol="0">
            <a:spAutoFit/>
          </a:bodyPr>
          <a:lstStyle/>
          <a:p>
            <a:r>
              <a:rPr lang="en-IN" sz="2000" b="1" u="sng" dirty="0"/>
              <a:t>Cancer – cell type:</a:t>
            </a:r>
            <a:br>
              <a:rPr lang="en-IN" dirty="0"/>
            </a:br>
            <a:br>
              <a:rPr lang="en-IN" dirty="0"/>
            </a:br>
            <a:r>
              <a:rPr lang="en-IN" u="sng" dirty="0">
                <a:solidFill>
                  <a:srgbClr val="FF0000"/>
                </a:solidFill>
              </a:rPr>
              <a:t>Baseline Model: </a:t>
            </a:r>
            <a:r>
              <a:rPr lang="en-US" dirty="0"/>
              <a:t>From the results, the </a:t>
            </a:r>
            <a:r>
              <a:rPr lang="en-US" b="1" dirty="0"/>
              <a:t>model has a high bias</a:t>
            </a:r>
            <a:r>
              <a:rPr lang="en-US" dirty="0"/>
              <a:t>, which means that the model is unable to capture the underlying patterns in the data correctly. Additionally, the variance of the model is relatively low, which suggests that the </a:t>
            </a:r>
            <a:r>
              <a:rPr lang="en-US" b="1" dirty="0"/>
              <a:t>model is not overfitting on the training data, but it is not generalizing well.</a:t>
            </a:r>
          </a:p>
          <a:p>
            <a:endParaRPr lang="en-IN" dirty="0"/>
          </a:p>
          <a:p>
            <a:r>
              <a:rPr lang="en-IN" u="sng" dirty="0">
                <a:solidFill>
                  <a:srgbClr val="FF0000"/>
                </a:solidFill>
              </a:rPr>
              <a:t>After Hyperparameter Tuning – </a:t>
            </a:r>
            <a:r>
              <a:rPr lang="en-IN" u="sng" dirty="0" err="1">
                <a:solidFill>
                  <a:srgbClr val="FF0000"/>
                </a:solidFill>
              </a:rPr>
              <a:t>Keras</a:t>
            </a:r>
            <a:r>
              <a:rPr lang="en-IN" u="sng" dirty="0">
                <a:solidFill>
                  <a:srgbClr val="FF0000"/>
                </a:solidFill>
              </a:rPr>
              <a:t> Tuner:</a:t>
            </a:r>
            <a:r>
              <a:rPr lang="en-IN" dirty="0">
                <a:solidFill>
                  <a:srgbClr val="FF0000"/>
                </a:solidFill>
              </a:rPr>
              <a:t>  </a:t>
            </a:r>
            <a:r>
              <a:rPr lang="en-US" dirty="0"/>
              <a:t>From the results, the </a:t>
            </a:r>
            <a:r>
              <a:rPr lang="en-US" b="1" dirty="0"/>
              <a:t>bias of the model seems good </a:t>
            </a:r>
            <a:r>
              <a:rPr lang="en-US" dirty="0"/>
              <a:t>as indicated by the higher accuracy on the test, training, and validation datasets. The evaluation results indicate that the model's accuracy on the training data is slightly higher compared to the test data and validation data. </a:t>
            </a:r>
            <a:r>
              <a:rPr lang="en-US" b="1" dirty="0"/>
              <a:t>This suggests a moderately low variance</a:t>
            </a:r>
            <a:r>
              <a:rPr lang="en-US" dirty="0"/>
              <a:t>.</a:t>
            </a:r>
          </a:p>
          <a:p>
            <a:endParaRPr lang="en-US" sz="2000" dirty="0"/>
          </a:p>
          <a:p>
            <a:r>
              <a:rPr lang="en-IN" u="sng" dirty="0">
                <a:solidFill>
                  <a:srgbClr val="FF0000"/>
                </a:solidFill>
              </a:rPr>
              <a:t>VGG 16:</a:t>
            </a:r>
            <a:r>
              <a:rPr lang="en-IN" dirty="0">
                <a:solidFill>
                  <a:srgbClr val="FF0000"/>
                </a:solidFill>
              </a:rPr>
              <a:t> </a:t>
            </a:r>
            <a:r>
              <a:rPr lang="en-US" dirty="0"/>
              <a:t>From the results, the model has performed reasonably well on the training, validation, and test sets with good accuracy. In this case, since the accuracy on all sets is relatively close, it suggests that the </a:t>
            </a:r>
            <a:r>
              <a:rPr lang="en-US" b="1" dirty="0"/>
              <a:t>model has generalized well and there is no significant bias or variance issue. </a:t>
            </a:r>
            <a:endParaRPr lang="en-IN" b="1" u="sng" dirty="0"/>
          </a:p>
        </p:txBody>
      </p:sp>
    </p:spTree>
    <p:extLst>
      <p:ext uri="{BB962C8B-B14F-4D97-AF65-F5344CB8AC3E}">
        <p14:creationId xmlns:p14="http://schemas.microsoft.com/office/powerpoint/2010/main" val="4070885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TextBox 2">
            <a:extLst>
              <a:ext uri="{FF2B5EF4-FFF2-40B4-BE49-F238E27FC236}">
                <a16:creationId xmlns:a16="http://schemas.microsoft.com/office/drawing/2014/main" id="{153BFE9A-DEFB-A248-D4AA-EDA749BDAE3A}"/>
              </a:ext>
            </a:extLst>
          </p:cNvPr>
          <p:cNvSpPr txBox="1"/>
          <p:nvPr/>
        </p:nvSpPr>
        <p:spPr>
          <a:xfrm>
            <a:off x="457200" y="2338744"/>
            <a:ext cx="8229600" cy="2862322"/>
          </a:xfrm>
          <a:prstGeom prst="rect">
            <a:avLst/>
          </a:prstGeom>
          <a:noFill/>
        </p:spPr>
        <p:txBody>
          <a:bodyPr wrap="square" rtlCol="0">
            <a:spAutoFit/>
          </a:bodyPr>
          <a:lstStyle/>
          <a:p>
            <a:r>
              <a:rPr lang="en-US" dirty="0">
                <a:solidFill>
                  <a:srgbClr val="002060"/>
                </a:solidFill>
                <a:effectLst/>
                <a:latin typeface="Courier New" panose="02070309020205020404" pitchFamily="49" charset="0"/>
              </a:rPr>
              <a:t>• </a:t>
            </a:r>
            <a:r>
              <a:rPr lang="en-US" dirty="0">
                <a:solidFill>
                  <a:srgbClr val="002060"/>
                </a:solidFill>
                <a:effectLst/>
                <a:latin typeface="Arial" panose="020B0604020202020204" pitchFamily="34" charset="0"/>
              </a:rPr>
              <a:t>K. Sirinukunwattana, S. E. A. Raza, Y. Tsang, D. R. J. Snead, I. A. Cree and</a:t>
            </a:r>
            <a:br>
              <a:rPr lang="en-US" dirty="0">
                <a:solidFill>
                  <a:srgbClr val="002060"/>
                </a:solidFill>
                <a:effectLst/>
              </a:rPr>
            </a:br>
            <a:r>
              <a:rPr lang="en-US" dirty="0">
                <a:solidFill>
                  <a:srgbClr val="002060"/>
                </a:solidFill>
                <a:effectLst/>
                <a:latin typeface="Arial" panose="020B0604020202020204" pitchFamily="34" charset="0"/>
              </a:rPr>
              <a:t>N. M. Rajpoot, ”Locality Sensitive Deep Learning for Detection and Classification</a:t>
            </a:r>
            <a:r>
              <a:rPr lang="en-US" dirty="0">
                <a:solidFill>
                  <a:srgbClr val="002060"/>
                </a:solidFill>
                <a:latin typeface="Arial" panose="020B0604020202020204" pitchFamily="34" charset="0"/>
              </a:rPr>
              <a:t>  </a:t>
            </a:r>
            <a:r>
              <a:rPr lang="en-US" dirty="0">
                <a:solidFill>
                  <a:srgbClr val="002060"/>
                </a:solidFill>
                <a:effectLst/>
                <a:latin typeface="Arial" panose="020B0604020202020204" pitchFamily="34" charset="0"/>
              </a:rPr>
              <a:t>of Nuclei in Routine Colon Cancer Histology Images,” in IEEE Transactions on</a:t>
            </a:r>
            <a:r>
              <a:rPr lang="en-US" dirty="0">
                <a:solidFill>
                  <a:srgbClr val="002060"/>
                </a:solidFill>
                <a:latin typeface="Arial" panose="020B0604020202020204" pitchFamily="34" charset="0"/>
              </a:rPr>
              <a:t> </a:t>
            </a:r>
            <a:r>
              <a:rPr lang="en-US" dirty="0">
                <a:solidFill>
                  <a:srgbClr val="002060"/>
                </a:solidFill>
                <a:effectLst/>
                <a:latin typeface="Arial" panose="020B0604020202020204" pitchFamily="34" charset="0"/>
              </a:rPr>
              <a:t>Medical Imaging, vol. 35, no. 5, pp. 1196-1206, May 2016</a:t>
            </a:r>
          </a:p>
          <a:p>
            <a:endParaRPr lang="en-US" dirty="0">
              <a:solidFill>
                <a:srgbClr val="002060"/>
              </a:solidFill>
              <a:effectLst/>
            </a:endParaRPr>
          </a:p>
          <a:p>
            <a:pPr algn="l"/>
            <a:r>
              <a:rPr lang="en-US" b="0" i="0" dirty="0">
                <a:solidFill>
                  <a:srgbClr val="002060"/>
                </a:solidFill>
                <a:effectLst/>
                <a:latin typeface="Courier New" panose="02070309020205020404" pitchFamily="49" charset="0"/>
              </a:rPr>
              <a:t>• </a:t>
            </a:r>
            <a:r>
              <a:rPr lang="en-US" b="0" i="0" dirty="0">
                <a:solidFill>
                  <a:srgbClr val="002060"/>
                </a:solidFill>
                <a:effectLst/>
                <a:latin typeface="Arial" panose="020B0604020202020204" pitchFamily="34" charset="0"/>
              </a:rPr>
              <a:t>He, K., Zhang, X., Ren, S. and Sun, J., 2016. Deep residual learning for image</a:t>
            </a:r>
            <a:br>
              <a:rPr lang="en-US" b="0" i="0" dirty="0">
                <a:solidFill>
                  <a:srgbClr val="002060"/>
                </a:solidFill>
                <a:effectLst/>
                <a:latin typeface="Lato" panose="020F0502020204030203" pitchFamily="34" charset="0"/>
              </a:rPr>
            </a:br>
            <a:r>
              <a:rPr lang="en-US" b="0" i="0" dirty="0">
                <a:solidFill>
                  <a:srgbClr val="002060"/>
                </a:solidFill>
                <a:effectLst/>
                <a:latin typeface="Arial" panose="020B0604020202020204" pitchFamily="34" charset="0"/>
              </a:rPr>
              <a:t>recognition. In Proceedings of the IEEE Conference on computer vision and Pattern</a:t>
            </a:r>
            <a:r>
              <a:rPr lang="en-US" dirty="0">
                <a:solidFill>
                  <a:srgbClr val="002060"/>
                </a:solidFill>
                <a:latin typeface="Lato" panose="020F0502020204030203" pitchFamily="34" charset="0"/>
              </a:rPr>
              <a:t> </a:t>
            </a:r>
            <a:r>
              <a:rPr lang="en-US" b="0" i="0" dirty="0">
                <a:solidFill>
                  <a:srgbClr val="002060"/>
                </a:solidFill>
                <a:effectLst/>
                <a:latin typeface="Arial" panose="020B0604020202020204" pitchFamily="34" charset="0"/>
              </a:rPr>
              <a:t>Recognition (pp. 770-778)</a:t>
            </a:r>
            <a:br>
              <a:rPr lang="en-US" b="0" i="0" dirty="0">
                <a:solidFill>
                  <a:srgbClr val="000000"/>
                </a:solidFill>
                <a:effectLst/>
                <a:latin typeface="Lato" panose="020F0502020204030203" pitchFamily="34" charset="0"/>
              </a:rPr>
            </a:br>
            <a:endParaRPr lang="en-IN" dirty="0"/>
          </a:p>
        </p:txBody>
      </p:sp>
    </p:spTree>
    <p:extLst>
      <p:ext uri="{BB962C8B-B14F-4D97-AF65-F5344CB8AC3E}">
        <p14:creationId xmlns:p14="http://schemas.microsoft.com/office/powerpoint/2010/main" val="363613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664"/>
            <a:ext cx="8229600" cy="871795"/>
          </a:xfrm>
        </p:spPr>
        <p:txBody>
          <a:bodyPr>
            <a:normAutofit/>
          </a:bodyPr>
          <a:lstStyle/>
          <a:p>
            <a:r>
              <a:rPr lang="en-US" sz="2000" dirty="0"/>
              <a:t>Locality Sensitive Deep Learning for Detection and Classification of Nuclei in Routine Colon Cancer Histology Images</a:t>
            </a:r>
          </a:p>
        </p:txBody>
      </p:sp>
      <p:sp>
        <p:nvSpPr>
          <p:cNvPr id="3" name="TextBox 2">
            <a:extLst>
              <a:ext uri="{FF2B5EF4-FFF2-40B4-BE49-F238E27FC236}">
                <a16:creationId xmlns:a16="http://schemas.microsoft.com/office/drawing/2014/main" id="{153BFE9A-DEFB-A248-D4AA-EDA749BDAE3A}"/>
              </a:ext>
            </a:extLst>
          </p:cNvPr>
          <p:cNvSpPr txBox="1"/>
          <p:nvPr/>
        </p:nvSpPr>
        <p:spPr>
          <a:xfrm>
            <a:off x="0" y="1343047"/>
            <a:ext cx="9143999" cy="4770537"/>
          </a:xfrm>
          <a:prstGeom prst="rect">
            <a:avLst/>
          </a:prstGeom>
          <a:noFill/>
        </p:spPr>
        <p:txBody>
          <a:bodyPr wrap="square" rtlCol="0">
            <a:spAutoFit/>
          </a:bodyPr>
          <a:lstStyle/>
          <a:p>
            <a:pPr algn="l"/>
            <a:r>
              <a:rPr lang="en-US" sz="1900" b="0" i="0" dirty="0">
                <a:solidFill>
                  <a:srgbClr val="002060"/>
                </a:solidFill>
                <a:effectLst/>
                <a:latin typeface="Söhne"/>
              </a:rPr>
              <a:t>The paper introduces novel deep learning approaches for the detection and classification of nuclei in colorectal adenocarcinoma histopathology images stained with H&amp;E. Traditional methods use a sliding window approach, while the proposed approaches incorporate the distance from the center of an object (nucleus) and utilize a weighted ensemble of local predictions for more accurate labeling.</a:t>
            </a:r>
          </a:p>
          <a:p>
            <a:pPr algn="l"/>
            <a:endParaRPr lang="en-US" sz="1900" b="0" i="0" dirty="0">
              <a:solidFill>
                <a:srgbClr val="002060"/>
              </a:solidFill>
              <a:effectLst/>
              <a:latin typeface="Söhne"/>
            </a:endParaRPr>
          </a:p>
          <a:p>
            <a:pPr algn="l"/>
            <a:r>
              <a:rPr lang="en-US" sz="1900" b="0" i="0" dirty="0">
                <a:solidFill>
                  <a:srgbClr val="002060"/>
                </a:solidFill>
                <a:effectLst/>
                <a:latin typeface="Söhne"/>
              </a:rPr>
              <a:t>For detection, the authors propose a spatially constrained CNN (SC-CNN) that includes a parameter estimation layer and a spatially constrained layer for spatial regression. SC-CNN predicts the probability of a pixel being the center of a nucleus, and the predicted probabilities are topologically constrained to concentrate high probability values near the nucleus center.</a:t>
            </a:r>
          </a:p>
          <a:p>
            <a:pPr algn="l"/>
            <a:endParaRPr lang="en-US" sz="1900" b="0" i="0" dirty="0">
              <a:solidFill>
                <a:srgbClr val="002060"/>
              </a:solidFill>
              <a:effectLst/>
              <a:latin typeface="Söhne"/>
            </a:endParaRPr>
          </a:p>
          <a:p>
            <a:pPr algn="l"/>
            <a:r>
              <a:rPr lang="en-US" sz="1900" b="0" i="0" dirty="0">
                <a:solidFill>
                  <a:srgbClr val="002060"/>
                </a:solidFill>
                <a:effectLst/>
                <a:latin typeface="Söhne"/>
              </a:rPr>
              <a:t>For classification, the authors introduce the neighboring ensemble predictor (NEP) to be used with a standard SoftMax CNN. NEP leverages patch-based predictions in the local neighborhood of the nucleus to be classified, improving the accuracy of classification compared to single-patch-based methods.</a:t>
            </a:r>
          </a:p>
        </p:txBody>
      </p:sp>
    </p:spTree>
    <p:extLst>
      <p:ext uri="{BB962C8B-B14F-4D97-AF65-F5344CB8AC3E}">
        <p14:creationId xmlns:p14="http://schemas.microsoft.com/office/powerpoint/2010/main" val="41832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664"/>
            <a:ext cx="8229600" cy="871795"/>
          </a:xfrm>
        </p:spPr>
        <p:txBody>
          <a:bodyPr>
            <a:normAutofit/>
          </a:bodyPr>
          <a:lstStyle/>
          <a:p>
            <a:r>
              <a:rPr lang="en-US" sz="2000" dirty="0"/>
              <a:t>Locality Sensitive Deep Learning for Detection and Classification of Nuclei in Routine Colon Cancer Histology Images</a:t>
            </a:r>
          </a:p>
        </p:txBody>
      </p:sp>
      <p:pic>
        <p:nvPicPr>
          <p:cNvPr id="5" name="Picture 4">
            <a:extLst>
              <a:ext uri="{FF2B5EF4-FFF2-40B4-BE49-F238E27FC236}">
                <a16:creationId xmlns:a16="http://schemas.microsoft.com/office/drawing/2014/main" id="{2BE3DBA1-B52B-5914-9509-99ED1AA9E690}"/>
              </a:ext>
            </a:extLst>
          </p:cNvPr>
          <p:cNvPicPr>
            <a:picLocks noChangeAspect="1"/>
          </p:cNvPicPr>
          <p:nvPr/>
        </p:nvPicPr>
        <p:blipFill>
          <a:blip r:embed="rId2"/>
          <a:stretch>
            <a:fillRect/>
          </a:stretch>
        </p:blipFill>
        <p:spPr>
          <a:xfrm>
            <a:off x="0" y="1140398"/>
            <a:ext cx="5731497" cy="2373443"/>
          </a:xfrm>
          <a:prstGeom prst="rect">
            <a:avLst/>
          </a:prstGeom>
        </p:spPr>
      </p:pic>
      <p:sp>
        <p:nvSpPr>
          <p:cNvPr id="6" name="TextBox 5">
            <a:extLst>
              <a:ext uri="{FF2B5EF4-FFF2-40B4-BE49-F238E27FC236}">
                <a16:creationId xmlns:a16="http://schemas.microsoft.com/office/drawing/2014/main" id="{F7CE8D6B-2C0D-35A1-9238-57C6E2132DE9}"/>
              </a:ext>
            </a:extLst>
          </p:cNvPr>
          <p:cNvSpPr txBox="1"/>
          <p:nvPr/>
        </p:nvSpPr>
        <p:spPr>
          <a:xfrm>
            <a:off x="5731497" y="1942398"/>
            <a:ext cx="3412503" cy="384721"/>
          </a:xfrm>
          <a:prstGeom prst="rect">
            <a:avLst/>
          </a:prstGeom>
          <a:noFill/>
        </p:spPr>
        <p:txBody>
          <a:bodyPr wrap="square" rtlCol="0">
            <a:spAutoFit/>
          </a:bodyPr>
          <a:lstStyle/>
          <a:p>
            <a:r>
              <a:rPr lang="en-IN" sz="1900" u="sng" dirty="0"/>
              <a:t>Architecture – for both networks</a:t>
            </a:r>
          </a:p>
        </p:txBody>
      </p:sp>
      <p:sp>
        <p:nvSpPr>
          <p:cNvPr id="7" name="TextBox 6">
            <a:extLst>
              <a:ext uri="{FF2B5EF4-FFF2-40B4-BE49-F238E27FC236}">
                <a16:creationId xmlns:a16="http://schemas.microsoft.com/office/drawing/2014/main" id="{9B964935-E608-D5BE-0E17-6E98AEB30F23}"/>
              </a:ext>
            </a:extLst>
          </p:cNvPr>
          <p:cNvSpPr txBox="1"/>
          <p:nvPr/>
        </p:nvSpPr>
        <p:spPr>
          <a:xfrm>
            <a:off x="113122" y="3770969"/>
            <a:ext cx="8917756" cy="2308324"/>
          </a:xfrm>
          <a:prstGeom prst="rect">
            <a:avLst/>
          </a:prstGeom>
          <a:noFill/>
        </p:spPr>
        <p:txBody>
          <a:bodyPr wrap="square" rtlCol="0">
            <a:spAutoFit/>
          </a:bodyPr>
          <a:lstStyle/>
          <a:p>
            <a:r>
              <a:rPr lang="en-US" b="1" i="0" u="sng" dirty="0">
                <a:solidFill>
                  <a:srgbClr val="002060"/>
                </a:solidFill>
                <a:effectLst/>
                <a:latin typeface="Söhne"/>
              </a:rPr>
              <a:t>Data Augmentation: </a:t>
            </a:r>
            <a:r>
              <a:rPr lang="en-US" b="0" i="0" dirty="0">
                <a:solidFill>
                  <a:srgbClr val="002060"/>
                </a:solidFill>
                <a:effectLst/>
                <a:latin typeface="Söhne"/>
              </a:rPr>
              <a:t>In order to address </a:t>
            </a:r>
            <a:r>
              <a:rPr lang="en-US" b="1" i="0" dirty="0">
                <a:solidFill>
                  <a:srgbClr val="002060"/>
                </a:solidFill>
                <a:effectLst/>
                <a:latin typeface="Söhne"/>
              </a:rPr>
              <a:t>rotation variance and color distribution </a:t>
            </a:r>
            <a:r>
              <a:rPr lang="en-US" b="0" i="0" dirty="0">
                <a:solidFill>
                  <a:srgbClr val="002060"/>
                </a:solidFill>
                <a:effectLst/>
                <a:latin typeface="Söhne"/>
              </a:rPr>
              <a:t>variability in histology images – The authors randomly rotated patches (0°, 90°, 180°, 270°) and flipped them horizontally or vertically. To account for </a:t>
            </a:r>
            <a:r>
              <a:rPr lang="en-US" b="1" i="0" dirty="0">
                <a:solidFill>
                  <a:srgbClr val="002060"/>
                </a:solidFill>
                <a:effectLst/>
                <a:latin typeface="Söhne"/>
              </a:rPr>
              <a:t>color distribution variability</a:t>
            </a:r>
            <a:r>
              <a:rPr lang="en-US" b="0" i="0" dirty="0">
                <a:solidFill>
                  <a:srgbClr val="002060"/>
                </a:solidFill>
                <a:effectLst/>
                <a:latin typeface="Söhne"/>
              </a:rPr>
              <a:t>, they perturbed the color values in HSV space by multiplying the hue (H), saturation (S), and value (V) variables with random numbers within specific ranges. Additionally, they extracted multiple patches of the same nucleus from different locations to mitigate location variance and handle </a:t>
            </a:r>
            <a:r>
              <a:rPr lang="en-US" b="1" i="0" dirty="0">
                <a:solidFill>
                  <a:srgbClr val="002060"/>
                </a:solidFill>
                <a:effectLst/>
                <a:latin typeface="Söhne"/>
              </a:rPr>
              <a:t>a class imbalance in the dataset</a:t>
            </a:r>
            <a:r>
              <a:rPr lang="en-US" b="0" i="0" dirty="0">
                <a:solidFill>
                  <a:srgbClr val="002060"/>
                </a:solidFill>
                <a:effectLst/>
                <a:latin typeface="Söhne"/>
              </a:rPr>
              <a:t>. These augmentation techniques were applied to improve the </a:t>
            </a:r>
            <a:r>
              <a:rPr lang="en-US" b="1" i="0" dirty="0">
                <a:solidFill>
                  <a:srgbClr val="002060"/>
                </a:solidFill>
                <a:effectLst/>
                <a:latin typeface="Söhne"/>
              </a:rPr>
              <a:t>robustness and generalization </a:t>
            </a:r>
            <a:r>
              <a:rPr lang="en-US" b="0" i="0" dirty="0">
                <a:solidFill>
                  <a:srgbClr val="002060"/>
                </a:solidFill>
                <a:effectLst/>
                <a:latin typeface="Söhne"/>
              </a:rPr>
              <a:t>of the </a:t>
            </a:r>
            <a:r>
              <a:rPr lang="en-US" dirty="0" err="1">
                <a:solidFill>
                  <a:srgbClr val="002060"/>
                </a:solidFill>
                <a:latin typeface="Söhne"/>
              </a:rPr>
              <a:t>S</a:t>
            </a:r>
            <a:r>
              <a:rPr lang="en-US" b="0" i="0" dirty="0" err="1">
                <a:solidFill>
                  <a:srgbClr val="002060"/>
                </a:solidFill>
                <a:effectLst/>
                <a:latin typeface="Söhne"/>
              </a:rPr>
              <a:t>oftmax</a:t>
            </a:r>
            <a:r>
              <a:rPr lang="en-US" b="0" i="0" dirty="0">
                <a:solidFill>
                  <a:srgbClr val="002060"/>
                </a:solidFill>
                <a:effectLst/>
                <a:latin typeface="Söhne"/>
              </a:rPr>
              <a:t> CNN used for classification.</a:t>
            </a:r>
            <a:endParaRPr lang="en-IN" dirty="0">
              <a:solidFill>
                <a:srgbClr val="002060"/>
              </a:solidFill>
            </a:endParaRPr>
          </a:p>
        </p:txBody>
      </p:sp>
    </p:spTree>
    <p:extLst>
      <p:ext uri="{BB962C8B-B14F-4D97-AF65-F5344CB8AC3E}">
        <p14:creationId xmlns:p14="http://schemas.microsoft.com/office/powerpoint/2010/main" val="788041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664"/>
            <a:ext cx="8229600" cy="871795"/>
          </a:xfrm>
        </p:spPr>
        <p:txBody>
          <a:bodyPr>
            <a:normAutofit/>
          </a:bodyPr>
          <a:lstStyle/>
          <a:p>
            <a:r>
              <a:rPr lang="en-US" sz="2000" dirty="0"/>
              <a:t>Locality Sensitive Deep Learning for Detection and Classification of Nuclei in Routine Colon Cancer Histology Images</a:t>
            </a:r>
          </a:p>
        </p:txBody>
      </p:sp>
      <p:sp>
        <p:nvSpPr>
          <p:cNvPr id="7" name="TextBox 6">
            <a:extLst>
              <a:ext uri="{FF2B5EF4-FFF2-40B4-BE49-F238E27FC236}">
                <a16:creationId xmlns:a16="http://schemas.microsoft.com/office/drawing/2014/main" id="{9B964935-E608-D5BE-0E17-6E98AEB30F23}"/>
              </a:ext>
            </a:extLst>
          </p:cNvPr>
          <p:cNvSpPr txBox="1"/>
          <p:nvPr/>
        </p:nvSpPr>
        <p:spPr>
          <a:xfrm>
            <a:off x="113122" y="3429000"/>
            <a:ext cx="8917756" cy="2308324"/>
          </a:xfrm>
          <a:prstGeom prst="rect">
            <a:avLst/>
          </a:prstGeom>
          <a:noFill/>
        </p:spPr>
        <p:txBody>
          <a:bodyPr wrap="square" rtlCol="0">
            <a:spAutoFit/>
          </a:bodyPr>
          <a:lstStyle/>
          <a:p>
            <a:r>
              <a:rPr lang="en-US" b="1" u="sng" dirty="0"/>
              <a:t>Conclusion:</a:t>
            </a:r>
            <a:br>
              <a:rPr lang="en-US" dirty="0"/>
            </a:br>
            <a:r>
              <a:rPr lang="en-US" b="0" i="0" dirty="0">
                <a:solidFill>
                  <a:srgbClr val="002060"/>
                </a:solidFill>
                <a:effectLst/>
                <a:latin typeface="Söhne"/>
              </a:rPr>
              <a:t>The evaluation of the proposed approaches was performed on a sizable dataset comprising over 20,000 annotated nuclei from various histologic grades. The results demonstrated that the spatially-constrained CNN was superior for nucleus detection, while the </a:t>
            </a:r>
            <a:r>
              <a:rPr lang="en-US" dirty="0" err="1">
                <a:solidFill>
                  <a:srgbClr val="002060"/>
                </a:solidFill>
                <a:latin typeface="Söhne"/>
              </a:rPr>
              <a:t>S</a:t>
            </a:r>
            <a:r>
              <a:rPr lang="en-US" b="0" i="0" dirty="0" err="1">
                <a:solidFill>
                  <a:srgbClr val="002060"/>
                </a:solidFill>
                <a:effectLst/>
                <a:latin typeface="Söhne"/>
              </a:rPr>
              <a:t>oftmax</a:t>
            </a:r>
            <a:r>
              <a:rPr lang="en-US" b="0" i="0" dirty="0">
                <a:solidFill>
                  <a:srgbClr val="002060"/>
                </a:solidFill>
                <a:effectLst/>
                <a:latin typeface="Söhne"/>
              </a:rPr>
              <a:t> CNN combined with the neighboring ensemble predictor showed better performance for nucleus classification. The combination of these two approaches has the potential to provide a systematic quantitative analysis of tissue morphology and constituents, making it a valuable tool for gaining a deeper understanding of the tumor microenvironment.</a:t>
            </a:r>
            <a:endParaRPr lang="en-IN" dirty="0">
              <a:solidFill>
                <a:srgbClr val="002060"/>
              </a:solidFill>
            </a:endParaRPr>
          </a:p>
        </p:txBody>
      </p:sp>
      <p:sp>
        <p:nvSpPr>
          <p:cNvPr id="3" name="TextBox 2">
            <a:extLst>
              <a:ext uri="{FF2B5EF4-FFF2-40B4-BE49-F238E27FC236}">
                <a16:creationId xmlns:a16="http://schemas.microsoft.com/office/drawing/2014/main" id="{B2130ADD-5D3E-166C-5A66-9F9936D308B8}"/>
              </a:ext>
            </a:extLst>
          </p:cNvPr>
          <p:cNvSpPr txBox="1"/>
          <p:nvPr/>
        </p:nvSpPr>
        <p:spPr>
          <a:xfrm>
            <a:off x="329939" y="1549631"/>
            <a:ext cx="5948313" cy="1754326"/>
          </a:xfrm>
          <a:prstGeom prst="rect">
            <a:avLst/>
          </a:prstGeom>
          <a:noFill/>
        </p:spPr>
        <p:txBody>
          <a:bodyPr wrap="square" rtlCol="0">
            <a:spAutoFit/>
          </a:bodyPr>
          <a:lstStyle/>
          <a:p>
            <a:pPr marL="342900" indent="-342900">
              <a:buAutoNum type="alphaUcPeriod"/>
            </a:pPr>
            <a:r>
              <a:rPr lang="en-IN" dirty="0"/>
              <a:t>Detection</a:t>
            </a:r>
          </a:p>
          <a:p>
            <a:pPr marL="342900" indent="-342900">
              <a:buAutoNum type="alphaUcPeriod"/>
            </a:pPr>
            <a:r>
              <a:rPr lang="en-IN" dirty="0"/>
              <a:t>Classification</a:t>
            </a:r>
          </a:p>
          <a:p>
            <a:pPr marL="342900" indent="-342900">
              <a:buAutoNum type="alphaUcPeriod"/>
            </a:pPr>
            <a:r>
              <a:rPr lang="en-IN" dirty="0"/>
              <a:t>Combined Classification and Detection</a:t>
            </a:r>
          </a:p>
          <a:p>
            <a:pPr marL="342900" indent="-342900">
              <a:buAutoNum type="alphaUcPeriod"/>
            </a:pPr>
            <a:endParaRPr lang="en-IN" dirty="0"/>
          </a:p>
          <a:p>
            <a:r>
              <a:rPr lang="en-US" dirty="0"/>
              <a:t>Precision, Recall, and F1 score were used to quantitatively assess the detection performance.</a:t>
            </a:r>
            <a:endParaRPr lang="en-IN" dirty="0"/>
          </a:p>
        </p:txBody>
      </p:sp>
    </p:spTree>
    <p:extLst>
      <p:ext uri="{BB962C8B-B14F-4D97-AF65-F5344CB8AC3E}">
        <p14:creationId xmlns:p14="http://schemas.microsoft.com/office/powerpoint/2010/main" val="885811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664"/>
            <a:ext cx="8229600" cy="871795"/>
          </a:xfrm>
        </p:spPr>
        <p:txBody>
          <a:bodyPr>
            <a:normAutofit/>
          </a:bodyPr>
          <a:lstStyle/>
          <a:p>
            <a:r>
              <a:rPr lang="en-US" sz="2400" dirty="0"/>
              <a:t>Deep Residual Learning for Image Recognition</a:t>
            </a:r>
          </a:p>
        </p:txBody>
      </p:sp>
      <p:sp>
        <p:nvSpPr>
          <p:cNvPr id="7" name="TextBox 6">
            <a:extLst>
              <a:ext uri="{FF2B5EF4-FFF2-40B4-BE49-F238E27FC236}">
                <a16:creationId xmlns:a16="http://schemas.microsoft.com/office/drawing/2014/main" id="{9B964935-E608-D5BE-0E17-6E98AEB30F23}"/>
              </a:ext>
            </a:extLst>
          </p:cNvPr>
          <p:cNvSpPr txBox="1"/>
          <p:nvPr/>
        </p:nvSpPr>
        <p:spPr>
          <a:xfrm>
            <a:off x="113122" y="1250524"/>
            <a:ext cx="8917756" cy="4801314"/>
          </a:xfrm>
          <a:prstGeom prst="rect">
            <a:avLst/>
          </a:prstGeom>
          <a:noFill/>
        </p:spPr>
        <p:txBody>
          <a:bodyPr wrap="square" rtlCol="0">
            <a:spAutoFit/>
          </a:bodyPr>
          <a:lstStyle/>
          <a:p>
            <a:pPr algn="l"/>
            <a:r>
              <a:rPr lang="en-US" b="1" i="0" u="sng" dirty="0">
                <a:solidFill>
                  <a:srgbClr val="002060"/>
                </a:solidFill>
                <a:effectLst/>
                <a:latin typeface="Söhne"/>
              </a:rPr>
              <a:t>Abstract:</a:t>
            </a:r>
          </a:p>
          <a:p>
            <a:pPr algn="l"/>
            <a:endParaRPr lang="en-US" dirty="0">
              <a:solidFill>
                <a:srgbClr val="002060"/>
              </a:solidFill>
              <a:latin typeface="Söhne"/>
            </a:endParaRPr>
          </a:p>
          <a:p>
            <a:pPr algn="l"/>
            <a:r>
              <a:rPr lang="en-US" b="0" i="0" dirty="0">
                <a:solidFill>
                  <a:srgbClr val="002060"/>
                </a:solidFill>
                <a:effectLst/>
                <a:latin typeface="Söhne"/>
              </a:rPr>
              <a:t>The authors of this paper propose a framework called residual learning to train deeper neural networks more effectively. They redefine the layers in a way that they learn residual functions with respect to the layer inputs instead of learning unreferenced functions. Empirical evidence shows that these residual networks are easier to optimize and can achieve higher accuracy with increased depth.</a:t>
            </a:r>
          </a:p>
          <a:p>
            <a:pPr algn="l"/>
            <a:endParaRPr lang="en-US" b="0" i="0" dirty="0">
              <a:solidFill>
                <a:srgbClr val="002060"/>
              </a:solidFill>
              <a:effectLst/>
              <a:latin typeface="Söhne"/>
            </a:endParaRPr>
          </a:p>
          <a:p>
            <a:pPr algn="l"/>
            <a:r>
              <a:rPr lang="en-US" b="0" i="0" dirty="0">
                <a:solidFill>
                  <a:srgbClr val="002060"/>
                </a:solidFill>
                <a:effectLst/>
                <a:latin typeface="Söhne"/>
              </a:rPr>
              <a:t>The authors evaluate residual networks on the ImageNet dataset, with depths of up to 152 layers, which is 8 times deeper than previous VGG networks but with lower complexity. An ensemble of these residual networks achieves a low error rate of 3.57% on the ImageNet test set, winning first place in the ILSVRC 2015 classification task. They also analyze the performance of these networks on CIFAR-10 with 100 and 1000 layers.</a:t>
            </a:r>
          </a:p>
          <a:p>
            <a:pPr algn="l"/>
            <a:endParaRPr lang="en-US" b="0" i="0" dirty="0">
              <a:solidFill>
                <a:srgbClr val="002060"/>
              </a:solidFill>
              <a:effectLst/>
              <a:latin typeface="Söhne"/>
            </a:endParaRPr>
          </a:p>
          <a:p>
            <a:pPr algn="l"/>
            <a:r>
              <a:rPr lang="en-US" b="0" i="0" dirty="0">
                <a:solidFill>
                  <a:srgbClr val="002060"/>
                </a:solidFill>
                <a:effectLst/>
                <a:latin typeface="Söhne"/>
              </a:rPr>
              <a:t>The authors emphasize the importance of depth in representations for visual recognition tasks. Due to the deep representations in their networks, they achieve a significant 28% improvement in the COCO object detection dataset. </a:t>
            </a:r>
          </a:p>
        </p:txBody>
      </p:sp>
    </p:spTree>
    <p:extLst>
      <p:ext uri="{BB962C8B-B14F-4D97-AF65-F5344CB8AC3E}">
        <p14:creationId xmlns:p14="http://schemas.microsoft.com/office/powerpoint/2010/main" val="1125556310"/>
      </p:ext>
    </p:extLst>
  </p:cSld>
  <p:clrMapOvr>
    <a:masterClrMapping/>
  </p:clrMapOvr>
</p:sld>
</file>

<file path=ppt/theme/theme1.xml><?xml version="1.0" encoding="utf-8"?>
<a:theme xmlns:a="http://schemas.openxmlformats.org/drawingml/2006/main" name="Office Theme">
  <a:themeElements>
    <a:clrScheme name="RMIT 1">
      <a:dk1>
        <a:srgbClr val="000054"/>
      </a:dk1>
      <a:lt1>
        <a:sysClr val="window" lastClr="FFFFFF"/>
      </a:lt1>
      <a:dk2>
        <a:srgbClr val="E60028"/>
      </a:dk2>
      <a:lt2>
        <a:srgbClr val="EEECE1"/>
      </a:lt2>
      <a:accent1>
        <a:srgbClr val="FC9147"/>
      </a:accent1>
      <a:accent2>
        <a:srgbClr val="FAC800"/>
      </a:accent2>
      <a:accent3>
        <a:srgbClr val="00DCB4"/>
      </a:accent3>
      <a:accent4>
        <a:srgbClr val="7AE1AA"/>
      </a:accent4>
      <a:accent5>
        <a:srgbClr val="0078FF"/>
      </a:accent5>
      <a:accent6>
        <a:srgbClr val="00AAFF"/>
      </a:accent6>
      <a:hlink>
        <a:srgbClr val="AA00AA"/>
      </a:hlink>
      <a:folHlink>
        <a:srgbClr val="C864C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A8CE087D0570D428D096DECC091532C" ma:contentTypeVersion="8" ma:contentTypeDescription="Create a new document." ma:contentTypeScope="" ma:versionID="18537dd52e72f258fd734b0fbaaff9b0">
  <xsd:schema xmlns:xsd="http://www.w3.org/2001/XMLSchema" xmlns:xs="http://www.w3.org/2001/XMLSchema" xmlns:p="http://schemas.microsoft.com/office/2006/metadata/properties" xmlns:ns2="8c17f8af-a3f3-4fa4-bb28-397ed3fee7a2" xmlns:ns3="b9eafc74-b914-4127-a078-2586aaa89459" targetNamespace="http://schemas.microsoft.com/office/2006/metadata/properties" ma:root="true" ma:fieldsID="6d5ced2f84861a4671d68e05316452f3" ns2:_="" ns3:_="">
    <xsd:import namespace="8c17f8af-a3f3-4fa4-bb28-397ed3fee7a2"/>
    <xsd:import namespace="b9eafc74-b914-4127-a078-2586aaa89459"/>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17f8af-a3f3-4fa4-bb28-397ed3fee7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c921d02d-b337-4ce5-bd1c-22d9132a6b17"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9eafc74-b914-4127-a078-2586aaa89459"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f738f9fa-cde6-4fef-acff-13801d4a69d3}" ma:internalName="TaxCatchAll" ma:showField="CatchAllData" ma:web="b9eafc74-b914-4127-a078-2586aaa8945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96AAEF-0697-4FFE-863D-C8BE621E4EE5}">
  <ds:schemaRefs>
    <ds:schemaRef ds:uri="http://schemas.microsoft.com/sharepoint/v3/contenttype/forms"/>
  </ds:schemaRefs>
</ds:datastoreItem>
</file>

<file path=customXml/itemProps2.xml><?xml version="1.0" encoding="utf-8"?>
<ds:datastoreItem xmlns:ds="http://schemas.openxmlformats.org/officeDocument/2006/customXml" ds:itemID="{A6E97069-A5F9-48C1-9323-F55157A6E02B}">
  <ds:schemaRefs>
    <ds:schemaRef ds:uri="8c17f8af-a3f3-4fa4-bb28-397ed3fee7a2"/>
    <ds:schemaRef ds:uri="b9eafc74-b914-4127-a078-2586aaa8945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1017</TotalTime>
  <Words>2933</Words>
  <Application>Microsoft Office PowerPoint</Application>
  <PresentationFormat>On-screen Show (4:3)</PresentationFormat>
  <Paragraphs>118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helvetica neue</vt:lpstr>
      <vt:lpstr>Lato</vt:lpstr>
      <vt:lpstr>Söhne</vt:lpstr>
      <vt:lpstr>Office Theme</vt:lpstr>
      <vt:lpstr>— Computational Machine Learning Assignment 3 Virtual Presentation</vt:lpstr>
      <vt:lpstr>Critical Analysis</vt:lpstr>
      <vt:lpstr>Critical Analysis</vt:lpstr>
      <vt:lpstr>Critical Analysis</vt:lpstr>
      <vt:lpstr>Literature Review</vt:lpstr>
      <vt:lpstr>Locality Sensitive Deep Learning for Detection and Classification of Nuclei in Routine Colon Cancer Histology Images</vt:lpstr>
      <vt:lpstr>Locality Sensitive Deep Learning for Detection and Classification of Nuclei in Routine Colon Cancer Histology Images</vt:lpstr>
      <vt:lpstr>Locality Sensitive Deep Learning for Detection and Classification of Nuclei in Routine Colon Cancer Histology Images</vt:lpstr>
      <vt:lpstr>Deep Residual Learning for Image Recognition</vt:lpstr>
      <vt:lpstr>Deep Residual Learning for Image Recognition</vt:lpstr>
      <vt:lpstr>Deep Residual Learning for Image Recognition</vt:lpstr>
      <vt:lpstr>Deep Residual Learning for Image Recognition</vt:lpstr>
      <vt:lpstr>Deep Residual Learning for Image Recognition</vt:lpstr>
      <vt:lpstr>Extension:</vt:lpstr>
      <vt:lpstr>References for Extension:</vt:lpstr>
      <vt:lpstr>Extension:</vt:lpstr>
      <vt:lpstr>Extension:</vt:lpstr>
      <vt:lpstr>Extension:</vt:lpstr>
      <vt:lpstr>Extension:</vt:lpstr>
      <vt:lpstr>Extension:</vt:lpstr>
      <vt:lpstr>— Thank you very much Have a good one, cheers!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 Monk</dc:creator>
  <cp:lastModifiedBy>Pranav Karnth</cp:lastModifiedBy>
  <cp:revision>22</cp:revision>
  <dcterms:created xsi:type="dcterms:W3CDTF">2016-11-30T22:43:19Z</dcterms:created>
  <dcterms:modified xsi:type="dcterms:W3CDTF">2023-06-01T12:15:51Z</dcterms:modified>
</cp:coreProperties>
</file>