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7" r:id="rId7"/>
    <p:sldId id="262" r:id="rId8"/>
    <p:sldId id="263" r:id="rId9"/>
    <p:sldId id="264" r:id="rId10"/>
    <p:sldId id="265" r:id="rId11"/>
    <p:sldId id="266" r:id="rId12"/>
    <p:sldId id="261" r:id="rId13"/>
  </p:sldIdLst>
  <p:sldSz cx="12192000" cy="6858000"/>
  <p:notesSz cx="6858000" cy="9144000"/>
  <p:embeddedFontLst>
    <p:embeddedFont>
      <p:font typeface="Arimo" panose="020B0604020202020204" pitchFamily="34" charset="0"/>
      <p:regular r:id="rId14"/>
    </p:embeddedFont>
    <p:embeddedFont>
      <p:font typeface="Bodoni MT Black" panose="02000000000000000000" pitchFamily="2" charset="0"/>
      <p:bold r:id="rId15"/>
    </p:embeddedFont>
    <p:embeddedFont>
      <p:font typeface="Calibri" panose="020F0502020204030204" pitchFamily="34" charset="0"/>
      <p:regular r:id="rId16"/>
      <p:bold r:id="rId17"/>
      <p:italic r:id="rId18"/>
      <p:boldItalic r:id="rId19"/>
    </p:embeddedFont>
    <p:embeddedFont>
      <p:font typeface="Montserrat" pitchFamily="2"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5.fntdata"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4.fntdata" /><Relationship Id="rId2" Type="http://schemas.openxmlformats.org/officeDocument/2006/relationships/slide" Target="slides/slide1.xml" /><Relationship Id="rId16" Type="http://schemas.openxmlformats.org/officeDocument/2006/relationships/font" Target="fonts/font3.fntdata" /><Relationship Id="rId20" Type="http://schemas.openxmlformats.org/officeDocument/2006/relationships/font" Target="fonts/font7.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font" Target="fonts/font2.fntdata"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font" Target="fonts/font6.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1.fntdata" /><Relationship Id="rId2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4/6/2024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5.svg"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slide" Target="slide10.xml" /><Relationship Id="rId4" Type="http://schemas.openxmlformats.org/officeDocument/2006/relationships/image" Target="../media/image3.png" /></Relationships>
</file>

<file path=ppt/slides/_rels/slide11.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12.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2.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4.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5.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6.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5" Type="http://schemas.openxmlformats.org/officeDocument/2006/relationships/image" Target="../media/image3.png" /><Relationship Id="rId4" Type="http://schemas.openxmlformats.org/officeDocument/2006/relationships/hyperlink" Target="https://thonny.org/" TargetMode="External" /></Relationships>
</file>

<file path=ppt/slides/_rels/slide7.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6" Type="http://schemas.openxmlformats.org/officeDocument/2006/relationships/image" Target="../media/image7.jpeg" /><Relationship Id="rId5" Type="http://schemas.openxmlformats.org/officeDocument/2006/relationships/image" Target="../media/image6.jpe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_rels/slide9.xml.rels><?xml version="1.0" encoding="UTF-8" standalone="yes"?>
<Relationships xmlns="http://schemas.openxmlformats.org/package/2006/relationships"><Relationship Id="rId3" Type="http://schemas.openxmlformats.org/officeDocument/2006/relationships/image" Target="../media/image2.sv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Freeform 4"/>
          <p:cNvSpPr/>
          <p:nvPr/>
        </p:nvSpPr>
        <p:spPr>
          <a:xfrm>
            <a:off x="447675" y="3086100"/>
            <a:ext cx="11296650" cy="3333750"/>
          </a:xfrm>
          <a:custGeom>
            <a:avLst/>
            <a:gdLst/>
            <a:ahLst/>
            <a:cxnLst/>
            <a:rect l="l" t="t" r="r" b="b"/>
            <a:pathLst>
              <a:path w="11296650" h="3333750">
                <a:moveTo>
                  <a:pt x="0" y="0"/>
                </a:moveTo>
                <a:lnTo>
                  <a:pt x="11296650" y="0"/>
                </a:lnTo>
                <a:lnTo>
                  <a:pt x="11296650" y="3333750"/>
                </a:lnTo>
                <a:lnTo>
                  <a:pt x="0" y="33337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2439035" y="1524000"/>
            <a:ext cx="5768340" cy="600101"/>
          </a:xfrm>
          <a:prstGeom prst="rect">
            <a:avLst/>
          </a:prstGeom>
        </p:spPr>
        <p:txBody>
          <a:bodyPr wrap="square" lIns="0" tIns="0" rIns="0" bIns="0" rtlCol="0" anchor="t">
            <a:spAutoFit/>
          </a:bodyPr>
          <a:lstStyle/>
          <a:p>
            <a:pPr algn="ctr">
              <a:lnSpc>
                <a:spcPts val="5045"/>
              </a:lnSpc>
            </a:pPr>
            <a:r>
              <a:rPr lang="en-US" altLang="en-US" sz="3605" spc="-10" dirty="0">
                <a:solidFill>
                  <a:srgbClr val="1CADE4"/>
                </a:solidFill>
                <a:latin typeface="Bodoni MT Black" panose="02070A03080606020203" charset="0"/>
                <a:cs typeface="Bodoni MT Black" panose="02070A03080606020203" charset="0"/>
              </a:rPr>
              <a:t>AMAZON.COM</a:t>
            </a:r>
            <a:endParaRPr lang="en-IN" altLang="en-US" sz="3605" spc="-10" dirty="0">
              <a:solidFill>
                <a:srgbClr val="1CADE4"/>
              </a:solidFill>
              <a:latin typeface="Bodoni MT Black" panose="02070A03080606020203" charset="0"/>
              <a:cs typeface="Bodoni MT Black" panose="02070A03080606020203" charset="0"/>
            </a:endParaRPr>
          </a:p>
        </p:txBody>
      </p:sp>
      <p:sp>
        <p:nvSpPr>
          <p:cNvPr id="6" name="TextBox 6"/>
          <p:cNvSpPr txBox="1"/>
          <p:nvPr/>
        </p:nvSpPr>
        <p:spPr>
          <a:xfrm>
            <a:off x="3048635" y="762000"/>
            <a:ext cx="6633210" cy="535146"/>
          </a:xfrm>
          <a:prstGeom prst="rect">
            <a:avLst/>
          </a:prstGeom>
        </p:spPr>
        <p:txBody>
          <a:bodyPr wrap="square" lIns="0" tIns="0" rIns="0" bIns="0" rtlCol="0" anchor="t">
            <a:spAutoFit/>
          </a:bodyPr>
          <a:lstStyle/>
          <a:p>
            <a:pPr algn="l">
              <a:lnSpc>
                <a:spcPts val="4520"/>
              </a:lnSpc>
            </a:pPr>
            <a:r>
              <a:rPr lang="en-US" sz="3230" spc="-9" dirty="0">
                <a:solidFill>
                  <a:srgbClr val="1482AC"/>
                </a:solidFill>
                <a:latin typeface="Montserrat" panose="00000500000000000000"/>
              </a:rPr>
              <a:t>DATA SCIENCE BOOK</a:t>
            </a:r>
          </a:p>
        </p:txBody>
      </p:sp>
      <p:sp>
        <p:nvSpPr>
          <p:cNvPr id="7" name="TextBox 7"/>
          <p:cNvSpPr txBox="1"/>
          <p:nvPr/>
        </p:nvSpPr>
        <p:spPr>
          <a:xfrm>
            <a:off x="3211573" y="4644990"/>
            <a:ext cx="5281517" cy="923290"/>
          </a:xfrm>
          <a:prstGeom prst="rect">
            <a:avLst/>
          </a:prstGeom>
        </p:spPr>
        <p:txBody>
          <a:bodyPr lIns="0" tIns="0" rIns="0" bIns="0" rtlCol="0" anchor="t">
            <a:spAutoFit/>
          </a:bodyPr>
          <a:lstStyle/>
          <a:p>
            <a:pPr algn="l">
              <a:lnSpc>
                <a:spcPts val="2400"/>
              </a:lnSpc>
            </a:pPr>
            <a:r>
              <a:rPr lang="en-US" sz="2025" spc="-6" dirty="0">
                <a:solidFill>
                  <a:srgbClr val="1482AC"/>
                </a:solidFill>
                <a:latin typeface="Times New Roman" panose="02020603050405020304" charset="0"/>
                <a:cs typeface="Times New Roman" panose="02020603050405020304" charset="0"/>
              </a:rPr>
              <a:t>Presented By:</a:t>
            </a:r>
          </a:p>
          <a:p>
            <a:pPr algn="l">
              <a:lnSpc>
                <a:spcPts val="2400"/>
              </a:lnSpc>
            </a:pPr>
            <a:r>
              <a:rPr lang="en-US" sz="2025" spc="-6" dirty="0">
                <a:solidFill>
                  <a:srgbClr val="1482AC"/>
                </a:solidFill>
                <a:latin typeface="Times New Roman" panose="02020603050405020304" charset="0"/>
                <a:cs typeface="Times New Roman" panose="02020603050405020304" charset="0"/>
              </a:rPr>
              <a:t>1. </a:t>
            </a:r>
            <a:r>
              <a:rPr lang="en-US" sz="2025" spc="-6" dirty="0" err="1">
                <a:solidFill>
                  <a:srgbClr val="1482AC"/>
                </a:solidFill>
                <a:latin typeface="Times New Roman" panose="02020603050405020304" charset="0"/>
                <a:cs typeface="Times New Roman" panose="02020603050405020304" charset="0"/>
              </a:rPr>
              <a:t>P.Pranav</a:t>
            </a:r>
            <a:r>
              <a:rPr lang="en-US" sz="2025" spc="-6" dirty="0">
                <a:solidFill>
                  <a:srgbClr val="1482AC"/>
                </a:solidFill>
                <a:latin typeface="Times New Roman" panose="02020603050405020304" charset="0"/>
                <a:cs typeface="Times New Roman" panose="02020603050405020304" charset="0"/>
              </a:rPr>
              <a:t> </a:t>
            </a:r>
            <a:r>
              <a:rPr lang="en-US" sz="2025" spc="-6" dirty="0" err="1">
                <a:solidFill>
                  <a:srgbClr val="1482AC"/>
                </a:solidFill>
                <a:latin typeface="Times New Roman" panose="02020603050405020304" charset="0"/>
                <a:cs typeface="Times New Roman" panose="02020603050405020304" charset="0"/>
              </a:rPr>
              <a:t>karuppiah</a:t>
            </a:r>
            <a:r>
              <a:rPr lang="en-US" sz="2025" spc="-6" dirty="0">
                <a:solidFill>
                  <a:srgbClr val="1482AC"/>
                </a:solidFill>
                <a:latin typeface="Times New Roman" panose="02020603050405020304" charset="0"/>
                <a:cs typeface="Times New Roman" panose="02020603050405020304" charset="0"/>
              </a:rPr>
              <a:t>-</a:t>
            </a:r>
            <a:r>
              <a:rPr lang="en-IN" altLang="en-US" sz="2025" spc="-6" dirty="0" err="1">
                <a:solidFill>
                  <a:srgbClr val="1482AC"/>
                </a:solidFill>
                <a:latin typeface="Times New Roman" panose="02020603050405020304" charset="0"/>
                <a:cs typeface="Times New Roman" panose="02020603050405020304" charset="0"/>
              </a:rPr>
              <a:t>Solamalai</a:t>
            </a:r>
            <a:r>
              <a:rPr lang="en-IN" altLang="en-US" sz="2025" spc="-6" dirty="0">
                <a:solidFill>
                  <a:srgbClr val="1482AC"/>
                </a:solidFill>
                <a:latin typeface="Times New Roman" panose="02020603050405020304" charset="0"/>
                <a:cs typeface="Times New Roman" panose="02020603050405020304" charset="0"/>
              </a:rPr>
              <a:t> </a:t>
            </a:r>
            <a:r>
              <a:rPr lang="en-US" sz="2025" spc="-6" dirty="0">
                <a:solidFill>
                  <a:srgbClr val="1482AC"/>
                </a:solidFill>
                <a:latin typeface="Times New Roman" panose="02020603050405020304" charset="0"/>
                <a:cs typeface="Times New Roman" panose="02020603050405020304" charset="0"/>
              </a:rPr>
              <a:t>College</a:t>
            </a:r>
            <a:r>
              <a:rPr lang="en-IN" altLang="en-US" sz="2025" spc="-6" dirty="0">
                <a:solidFill>
                  <a:srgbClr val="1482AC"/>
                </a:solidFill>
                <a:latin typeface="Times New Roman" panose="02020603050405020304" charset="0"/>
                <a:cs typeface="Times New Roman" panose="02020603050405020304" charset="0"/>
              </a:rPr>
              <a:t> of </a:t>
            </a:r>
            <a:r>
              <a:rPr lang="en-US" altLang="en-US" sz="2025" spc="-6" dirty="0">
                <a:solidFill>
                  <a:srgbClr val="1482AC"/>
                </a:solidFill>
                <a:latin typeface="Times New Roman" panose="02020603050405020304" charset="0"/>
                <a:cs typeface="Times New Roman" panose="02020603050405020304" charset="0"/>
              </a:rPr>
              <a:t>Engineering-Civil</a:t>
            </a:r>
            <a:r>
              <a:rPr lang="en-IN" altLang="en-US" sz="2025" spc="-6" dirty="0">
                <a:solidFill>
                  <a:srgbClr val="1482AC"/>
                </a:solidFill>
                <a:latin typeface="Times New Roman" panose="02020603050405020304" charset="0"/>
                <a:cs typeface="Times New Roman" panose="02020603050405020304" charset="0"/>
              </a:rPr>
              <a:t> Engineering</a:t>
            </a:r>
            <a:endParaRPr lang="en-US" sz="2025" spc="-6" dirty="0">
              <a:solidFill>
                <a:srgbClr val="1482AC"/>
              </a:solidFill>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673100" y="523240"/>
            <a:ext cx="7067550" cy="714375"/>
          </a:xfrm>
          <a:prstGeom prst="rect">
            <a:avLst/>
          </a:prstGeom>
        </p:spPr>
        <p:txBody>
          <a:bodyPr wrap="square" lIns="0" tIns="0" rIns="0" bIns="0" rtlCol="0" anchor="t">
            <a:spAutoFit/>
          </a:bodyPr>
          <a:lstStyle/>
          <a:p>
            <a:pPr algn="l">
              <a:lnSpc>
                <a:spcPts val="5575"/>
              </a:lnSpc>
            </a:pPr>
            <a:r>
              <a:rPr lang="en-US" sz="3980" spc="-11">
                <a:solidFill>
                  <a:srgbClr val="1CADE4"/>
                </a:solidFill>
                <a:latin typeface="Montserrat" panose="00000500000000000000"/>
              </a:rPr>
              <a:t>REFERENCES</a:t>
            </a:r>
          </a:p>
        </p:txBody>
      </p:sp>
      <p:sp>
        <p:nvSpPr>
          <p:cNvPr id="5" name="Text Box 4"/>
          <p:cNvSpPr txBox="1"/>
          <p:nvPr/>
        </p:nvSpPr>
        <p:spPr>
          <a:xfrm>
            <a:off x="838200" y="1676400"/>
            <a:ext cx="6386195" cy="368300"/>
          </a:xfrm>
          <a:prstGeom prst="rect">
            <a:avLst/>
          </a:prstGeom>
          <a:noFill/>
        </p:spPr>
        <p:txBody>
          <a:bodyPr wrap="square" rtlCol="0" anchor="t">
            <a:spAutoFit/>
          </a:bodyPr>
          <a:lstStyle/>
          <a:p>
            <a:r>
              <a:rPr lang="en-US">
                <a:hlinkClick r:id="rId5" action="ppaction://hlinksldjump"/>
              </a:rPr>
              <a:t>https://www.kaggle.com/datasets/afumetto/3dprinter</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5063747" y="3579752"/>
            <a:ext cx="2102348" cy="473135"/>
          </a:xfrm>
          <a:prstGeom prst="rect">
            <a:avLst/>
          </a:prstGeom>
        </p:spPr>
        <p:txBody>
          <a:bodyPr lIns="0" tIns="0" rIns="0" bIns="0" rtlCol="0" anchor="t">
            <a:spAutoFit/>
          </a:bodyPr>
          <a:lstStyle/>
          <a:p>
            <a:pPr algn="l">
              <a:lnSpc>
                <a:spcPts val="3890"/>
              </a:lnSpc>
            </a:pPr>
            <a:r>
              <a:rPr lang="en-US" sz="2775" spc="-2">
                <a:solidFill>
                  <a:srgbClr val="002060"/>
                </a:solidFill>
                <a:latin typeface="Montserrat" panose="00000500000000000000"/>
              </a:rPr>
              <a:t>THANK YOU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685800" y="533400"/>
            <a:ext cx="10849610" cy="714375"/>
          </a:xfrm>
          <a:prstGeom prst="rect">
            <a:avLst/>
          </a:prstGeom>
        </p:spPr>
        <p:txBody>
          <a:bodyPr wrap="square" lIns="0" tIns="0" rIns="0" bIns="0" rtlCol="0" anchor="t">
            <a:spAutoFit/>
          </a:bodyPr>
          <a:lstStyle/>
          <a:p>
            <a:pPr algn="l">
              <a:lnSpc>
                <a:spcPts val="5575"/>
              </a:lnSpc>
            </a:pPr>
            <a:r>
              <a:rPr lang="en-US" sz="3980" spc="-11">
                <a:solidFill>
                  <a:srgbClr val="1CADE4"/>
                </a:solidFill>
                <a:latin typeface="Montserrat" panose="00000500000000000000"/>
              </a:rPr>
              <a:t>ALGORITHM &amp; DEPLOYMENT</a:t>
            </a:r>
          </a:p>
        </p:txBody>
      </p:sp>
      <p:sp>
        <p:nvSpPr>
          <p:cNvPr id="5" name="Text Box 4"/>
          <p:cNvSpPr txBox="1"/>
          <p:nvPr/>
        </p:nvSpPr>
        <p:spPr>
          <a:xfrm>
            <a:off x="762000" y="1905000"/>
            <a:ext cx="3783330" cy="368300"/>
          </a:xfrm>
          <a:prstGeom prst="rect">
            <a:avLst/>
          </a:prstGeom>
          <a:noFill/>
        </p:spPr>
        <p:txBody>
          <a:bodyPr wrap="none" rtlCol="0">
            <a:spAutoFit/>
          </a:bodyPr>
          <a:lstStyle/>
          <a:p>
            <a:pPr algn="l"/>
            <a:r>
              <a:rPr lang="en-IN" altLang="en-US">
                <a:latin typeface="Times New Roman" panose="02020603050405020304" charset="0"/>
                <a:cs typeface="Times New Roman" panose="02020603050405020304" charset="0"/>
              </a:rPr>
              <a:t>K-Nearest Neighbors (KNN) algorithm</a:t>
            </a:r>
          </a:p>
        </p:txBody>
      </p:sp>
      <p:sp>
        <p:nvSpPr>
          <p:cNvPr id="6" name="Text Box 5"/>
          <p:cNvSpPr txBox="1"/>
          <p:nvPr/>
        </p:nvSpPr>
        <p:spPr>
          <a:xfrm>
            <a:off x="1295400" y="2533967"/>
            <a:ext cx="8526780" cy="1309370"/>
          </a:xfrm>
          <a:prstGeom prst="rect">
            <a:avLst/>
          </a:prstGeom>
          <a:noFill/>
        </p:spPr>
        <p:txBody>
          <a:bodyPr wrap="square" rtlCol="0" anchor="t">
            <a:spAutoFit/>
          </a:bodyPr>
          <a:lstStyle/>
          <a:p>
            <a:pPr>
              <a:lnSpc>
                <a:spcPct val="110000"/>
              </a:lnSpc>
            </a:pPr>
            <a:r>
              <a:rPr lang="en-US">
                <a:latin typeface="Times New Roman" panose="02020603050405020304" charset="0"/>
                <a:cs typeface="Times New Roman" panose="02020603050405020304" charset="0"/>
              </a:rPr>
              <a:t>The K-Nearest Neighbors (KNN) algorithm is a popular machine learning technique used for classification and regression tasks. It relies on the idea that similar data points tend to have similar labels or values. During the training phase, the KNN algorithm stores the entire training dataset as a reference.</a:t>
            </a:r>
          </a:p>
        </p:txBody>
      </p:sp>
      <p:sp>
        <p:nvSpPr>
          <p:cNvPr id="10" name="Text Box 9"/>
          <p:cNvSpPr txBox="1"/>
          <p:nvPr/>
        </p:nvSpPr>
        <p:spPr>
          <a:xfrm>
            <a:off x="914400" y="4114800"/>
            <a:ext cx="7442835" cy="2305685"/>
          </a:xfrm>
          <a:prstGeom prst="rect">
            <a:avLst/>
          </a:prstGeom>
          <a:noFill/>
        </p:spPr>
        <p:txBody>
          <a:bodyPr wrap="square" rtlCol="0" anchor="t">
            <a:spAutoFit/>
          </a:bodyPr>
          <a:lstStyle/>
          <a:p>
            <a:r>
              <a:rPr lang="en-US">
                <a:latin typeface="Times New Roman" panose="02020603050405020304" charset="0"/>
                <a:cs typeface="Times New Roman" panose="02020603050405020304" charset="0"/>
              </a:rPr>
              <a:t>Steps to implement the K-NN algorithm:</a:t>
            </a:r>
          </a:p>
          <a:p>
            <a:endParaRPr lang="en-US">
              <a:latin typeface="Times New Roman" panose="02020603050405020304" charset="0"/>
              <a:cs typeface="Times New Roman" panose="02020603050405020304" charset="0"/>
            </a:endParaRPr>
          </a:p>
          <a:p>
            <a:pPr marL="285750" indent="-285750" algn="l">
              <a:lnSpc>
                <a:spcPct val="120000"/>
              </a:lnSpc>
              <a:buFont typeface="Arial" panose="020B0604020202020204" pitchFamily="34" charset="0"/>
              <a:buChar char="•"/>
            </a:pPr>
            <a:r>
              <a:rPr lang="en-US">
                <a:latin typeface="Times New Roman" panose="02020603050405020304" charset="0"/>
                <a:cs typeface="Times New Roman" panose="02020603050405020304" charset="0"/>
              </a:rPr>
              <a:t>    Data Pre-processing step</a:t>
            </a:r>
          </a:p>
          <a:p>
            <a:pPr marL="285750" indent="-285750" algn="l">
              <a:lnSpc>
                <a:spcPct val="120000"/>
              </a:lnSpc>
              <a:buFont typeface="Arial" panose="020B0604020202020204" pitchFamily="34" charset="0"/>
              <a:buChar char="•"/>
            </a:pPr>
            <a:r>
              <a:rPr lang="en-US">
                <a:latin typeface="Times New Roman" panose="02020603050405020304" charset="0"/>
                <a:cs typeface="Times New Roman" panose="02020603050405020304" charset="0"/>
              </a:rPr>
              <a:t>    Fitting the K-NN algorithm to the Training set</a:t>
            </a:r>
          </a:p>
          <a:p>
            <a:pPr marL="285750" indent="-285750" algn="l">
              <a:lnSpc>
                <a:spcPct val="120000"/>
              </a:lnSpc>
              <a:buFont typeface="Arial" panose="020B0604020202020204" pitchFamily="34" charset="0"/>
              <a:buChar char="•"/>
            </a:pPr>
            <a:r>
              <a:rPr lang="en-US">
                <a:latin typeface="Times New Roman" panose="02020603050405020304" charset="0"/>
                <a:cs typeface="Times New Roman" panose="02020603050405020304" charset="0"/>
              </a:rPr>
              <a:t>    Predicting the test result</a:t>
            </a:r>
          </a:p>
          <a:p>
            <a:pPr marL="285750" indent="-285750" algn="l">
              <a:lnSpc>
                <a:spcPct val="120000"/>
              </a:lnSpc>
              <a:buFont typeface="Arial" panose="020B0604020202020204" pitchFamily="34" charset="0"/>
              <a:buChar char="•"/>
            </a:pPr>
            <a:r>
              <a:rPr lang="en-US">
                <a:latin typeface="Times New Roman" panose="02020603050405020304" charset="0"/>
                <a:cs typeface="Times New Roman" panose="02020603050405020304" charset="0"/>
              </a:rPr>
              <a:t>    Test accuracy of the result(Creation of Confusion matrix)</a:t>
            </a:r>
          </a:p>
          <a:p>
            <a:pPr marL="285750" indent="-285750" algn="l">
              <a:lnSpc>
                <a:spcPct val="120000"/>
              </a:lnSpc>
              <a:buFont typeface="Arial" panose="020B0604020202020204" pitchFamily="34" charset="0"/>
              <a:buChar char="•"/>
            </a:pPr>
            <a:r>
              <a:rPr lang="en-US">
                <a:latin typeface="Times New Roman" panose="02020603050405020304" charset="0"/>
                <a:cs typeface="Times New Roman" panose="02020603050405020304" charset="0"/>
              </a:rPr>
              <a:t>    Visualizing the test set result.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915035" y="930910"/>
            <a:ext cx="4434205" cy="1267460"/>
          </a:xfrm>
          <a:prstGeom prst="rect">
            <a:avLst/>
          </a:prstGeom>
        </p:spPr>
        <p:txBody>
          <a:bodyPr wrap="square" lIns="0" tIns="0" rIns="0" bIns="0" rtlCol="0" anchor="t">
            <a:spAutoFit/>
          </a:bodyPr>
          <a:lstStyle/>
          <a:p>
            <a:pPr algn="l">
              <a:lnSpc>
                <a:spcPts val="5185"/>
              </a:lnSpc>
            </a:pPr>
            <a:r>
              <a:rPr lang="en-US" sz="2775" spc="-5">
                <a:solidFill>
                  <a:srgbClr val="002060"/>
                </a:solidFill>
                <a:latin typeface="Montserrat" panose="00000500000000000000"/>
              </a:rPr>
              <a:t>OUTLINE</a:t>
            </a:r>
          </a:p>
          <a:p>
            <a:pPr algn="l">
              <a:lnSpc>
                <a:spcPts val="4700"/>
              </a:lnSpc>
            </a:pPr>
            <a:r>
              <a:rPr lang="en-US" sz="1880">
                <a:solidFill>
                  <a:srgbClr val="1CADE4"/>
                </a:solidFill>
                <a:sym typeface="Arimo" panose="020B0604020202020204"/>
              </a:rPr>
              <a:t></a:t>
            </a:r>
          </a:p>
        </p:txBody>
      </p:sp>
      <p:sp>
        <p:nvSpPr>
          <p:cNvPr id="6" name="TextBox 6"/>
          <p:cNvSpPr txBox="1"/>
          <p:nvPr/>
        </p:nvSpPr>
        <p:spPr>
          <a:xfrm>
            <a:off x="930278" y="2393718"/>
            <a:ext cx="132093" cy="3272104"/>
          </a:xfrm>
          <a:prstGeom prst="rect">
            <a:avLst/>
          </a:prstGeom>
        </p:spPr>
        <p:txBody>
          <a:bodyPr lIns="0" tIns="0" rIns="0" bIns="0" rtlCol="0" anchor="t">
            <a:spAutoFit/>
          </a:bodyPr>
          <a:lstStyle/>
          <a:p>
            <a:pPr algn="just">
              <a:lnSpc>
                <a:spcPts val="3680"/>
              </a:lnSpc>
            </a:pPr>
            <a:r>
              <a:rPr lang="en-US" sz="1875">
                <a:solidFill>
                  <a:srgbClr val="1CADE4"/>
                </a:solidFill>
                <a:sym typeface="Arimo" panose="020B0604020202020204"/>
              </a:rPr>
              <a:t>   </a:t>
            </a:r>
          </a:p>
          <a:p>
            <a:pPr algn="l">
              <a:lnSpc>
                <a:spcPts val="3980"/>
              </a:lnSpc>
            </a:pPr>
            <a:r>
              <a:rPr lang="en-US" sz="1875">
                <a:solidFill>
                  <a:srgbClr val="1CADE4"/>
                </a:solidFill>
                <a:sym typeface="Arimo" panose="020B0604020202020204"/>
              </a:rPr>
              <a:t></a:t>
            </a:r>
          </a:p>
          <a:p>
            <a:pPr algn="just">
              <a:lnSpc>
                <a:spcPts val="3680"/>
              </a:lnSpc>
            </a:pPr>
            <a:r>
              <a:rPr lang="en-US" sz="1875">
                <a:solidFill>
                  <a:srgbClr val="1CADE4"/>
                </a:solidFill>
                <a:sym typeface="Arimo" panose="020B0604020202020204"/>
              </a:rPr>
              <a:t> </a:t>
            </a:r>
          </a:p>
        </p:txBody>
      </p:sp>
      <p:sp>
        <p:nvSpPr>
          <p:cNvPr id="7" name="TextBox 7"/>
          <p:cNvSpPr txBox="1"/>
          <p:nvPr/>
        </p:nvSpPr>
        <p:spPr>
          <a:xfrm>
            <a:off x="1067117" y="2057108"/>
            <a:ext cx="3847405" cy="3813810"/>
          </a:xfrm>
          <a:prstGeom prst="rect">
            <a:avLst/>
          </a:prstGeom>
        </p:spPr>
        <p:txBody>
          <a:bodyPr lIns="0" tIns="0" rIns="0" bIns="0" rtlCol="0" anchor="t">
            <a:spAutoFit/>
          </a:bodyPr>
          <a:lstStyle/>
          <a:p>
            <a:pPr marL="342900" indent="-342900" algn="l">
              <a:lnSpc>
                <a:spcPts val="3680"/>
              </a:lnSpc>
              <a:buFont typeface="Arial" panose="020B0604020202020204" pitchFamily="34" charset="0"/>
              <a:buChar char="•"/>
            </a:pPr>
            <a:r>
              <a:rPr lang="en-US" sz="2025" spc="-6">
                <a:solidFill>
                  <a:srgbClr val="404040"/>
                </a:solidFill>
                <a:latin typeface="Times New Roman" panose="02020603050405020304" charset="0"/>
                <a:cs typeface="Times New Roman" panose="02020603050405020304" charset="0"/>
              </a:rPr>
              <a:t>Pro</a:t>
            </a:r>
            <a:r>
              <a:rPr lang="en-IN" altLang="en-US" sz="2025" spc="-6">
                <a:solidFill>
                  <a:srgbClr val="404040"/>
                </a:solidFill>
                <a:latin typeface="Times New Roman" panose="02020603050405020304" charset="0"/>
                <a:cs typeface="Times New Roman" panose="02020603050405020304" charset="0"/>
              </a:rPr>
              <a:t>belm Statement</a:t>
            </a:r>
          </a:p>
          <a:p>
            <a:pPr marL="342900" indent="-342900" algn="l">
              <a:lnSpc>
                <a:spcPts val="3680"/>
              </a:lnSpc>
              <a:buFont typeface="Arial" panose="020B0604020202020204" pitchFamily="34" charset="0"/>
              <a:buChar char="•"/>
            </a:pPr>
            <a:r>
              <a:rPr lang="en-IN" altLang="en-US" sz="2025" spc="-6">
                <a:solidFill>
                  <a:srgbClr val="404040"/>
                </a:solidFill>
                <a:latin typeface="Times New Roman" panose="02020603050405020304" charset="0"/>
                <a:cs typeface="Times New Roman" panose="02020603050405020304" charset="0"/>
              </a:rPr>
              <a:t>Pro</a:t>
            </a:r>
            <a:r>
              <a:rPr lang="en-US" sz="2025" spc="-6">
                <a:solidFill>
                  <a:srgbClr val="404040"/>
                </a:solidFill>
                <a:latin typeface="Times New Roman" panose="02020603050405020304" charset="0"/>
                <a:cs typeface="Times New Roman" panose="02020603050405020304" charset="0"/>
              </a:rPr>
              <a:t>posed Solution</a:t>
            </a:r>
          </a:p>
          <a:p>
            <a:pPr marL="342900" indent="-342900" algn="l">
              <a:lnSpc>
                <a:spcPts val="3680"/>
              </a:lnSpc>
              <a:buFont typeface="Arial" panose="020B0604020202020204" pitchFamily="34" charset="0"/>
              <a:buChar char="•"/>
            </a:pPr>
            <a:r>
              <a:rPr lang="en-US" sz="2025" spc="-6">
                <a:solidFill>
                  <a:srgbClr val="404040"/>
                </a:solidFill>
                <a:latin typeface="Times New Roman" panose="02020603050405020304" charset="0"/>
                <a:cs typeface="Times New Roman" panose="02020603050405020304" charset="0"/>
              </a:rPr>
              <a:t> System Approach</a:t>
            </a:r>
          </a:p>
          <a:p>
            <a:pPr marL="342900" indent="-342900" algn="l">
              <a:lnSpc>
                <a:spcPts val="3680"/>
              </a:lnSpc>
              <a:buFont typeface="Arial" panose="020B0604020202020204" pitchFamily="34" charset="0"/>
              <a:buChar char="•"/>
            </a:pPr>
            <a:r>
              <a:rPr lang="en-US" sz="2025" spc="-6">
                <a:solidFill>
                  <a:srgbClr val="404040"/>
                </a:solidFill>
                <a:latin typeface="Times New Roman" panose="02020603050405020304" charset="0"/>
                <a:cs typeface="Times New Roman" panose="02020603050405020304" charset="0"/>
              </a:rPr>
              <a:t> Algorithm &amp; Deployment</a:t>
            </a:r>
          </a:p>
          <a:p>
            <a:pPr marL="342900" indent="-342900" algn="l">
              <a:lnSpc>
                <a:spcPts val="3680"/>
              </a:lnSpc>
              <a:buFont typeface="Arial" panose="020B0604020202020204" pitchFamily="34" charset="0"/>
              <a:buChar char="•"/>
            </a:pPr>
            <a:r>
              <a:rPr lang="en-US" sz="2025" spc="10">
                <a:solidFill>
                  <a:srgbClr val="404040"/>
                </a:solidFill>
                <a:latin typeface="Times New Roman" panose="02020603050405020304" charset="0"/>
                <a:cs typeface="Times New Roman" panose="02020603050405020304" charset="0"/>
              </a:rPr>
              <a:t>Result </a:t>
            </a:r>
          </a:p>
          <a:p>
            <a:pPr marL="342900" indent="-342900" algn="l">
              <a:lnSpc>
                <a:spcPts val="3980"/>
              </a:lnSpc>
              <a:buFont typeface="Arial" panose="020B0604020202020204" pitchFamily="34" charset="0"/>
              <a:buChar char="•"/>
            </a:pPr>
            <a:r>
              <a:rPr lang="en-US" sz="2025" spc="4">
                <a:solidFill>
                  <a:srgbClr val="404040"/>
                </a:solidFill>
                <a:latin typeface="Times New Roman" panose="02020603050405020304" charset="0"/>
                <a:cs typeface="Times New Roman" panose="02020603050405020304" charset="0"/>
              </a:rPr>
              <a:t>Conclusion</a:t>
            </a:r>
          </a:p>
          <a:p>
            <a:pPr marL="342900" indent="-342900" algn="l">
              <a:lnSpc>
                <a:spcPts val="3680"/>
              </a:lnSpc>
              <a:buFont typeface="Arial" panose="020B0604020202020204" pitchFamily="34" charset="0"/>
              <a:buChar char="•"/>
            </a:pPr>
            <a:r>
              <a:rPr lang="en-US" sz="2025" spc="-4">
                <a:solidFill>
                  <a:srgbClr val="404040"/>
                </a:solidFill>
                <a:latin typeface="Times New Roman" panose="02020603050405020304" charset="0"/>
                <a:cs typeface="Times New Roman" panose="02020603050405020304" charset="0"/>
              </a:rPr>
              <a:t>Future Scope</a:t>
            </a:r>
          </a:p>
          <a:p>
            <a:pPr marL="342900" indent="-342900" algn="l">
              <a:lnSpc>
                <a:spcPts val="3680"/>
              </a:lnSpc>
              <a:buFont typeface="Arial" panose="020B0604020202020204" pitchFamily="34" charset="0"/>
              <a:buChar char="•"/>
            </a:pPr>
            <a:r>
              <a:rPr lang="en-US" sz="2025" spc="4">
                <a:solidFill>
                  <a:srgbClr val="404040"/>
                </a:solidFill>
                <a:latin typeface="Times New Roman" panose="02020603050405020304" charset="0"/>
                <a:cs typeface="Times New Roman" panose="02020603050405020304"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673100" y="523240"/>
            <a:ext cx="10767695" cy="714375"/>
          </a:xfrm>
          <a:prstGeom prst="rect">
            <a:avLst/>
          </a:prstGeom>
        </p:spPr>
        <p:txBody>
          <a:bodyPr wrap="square" lIns="0" tIns="0" rIns="0" bIns="0" rtlCol="0" anchor="t">
            <a:spAutoFit/>
          </a:bodyPr>
          <a:lstStyle/>
          <a:p>
            <a:pPr algn="l">
              <a:lnSpc>
                <a:spcPts val="5575"/>
              </a:lnSpc>
            </a:pPr>
            <a:r>
              <a:rPr lang="en-US" sz="3980" spc="-11">
                <a:solidFill>
                  <a:srgbClr val="1CADE4"/>
                </a:solidFill>
                <a:latin typeface="Montserrat" panose="00000500000000000000"/>
              </a:rPr>
              <a:t>PROBLEM STATEMENT</a:t>
            </a:r>
          </a:p>
        </p:txBody>
      </p:sp>
      <p:sp>
        <p:nvSpPr>
          <p:cNvPr id="5" name="Text Box 4"/>
          <p:cNvSpPr txBox="1"/>
          <p:nvPr/>
        </p:nvSpPr>
        <p:spPr>
          <a:xfrm>
            <a:off x="686435" y="1600200"/>
            <a:ext cx="10215880" cy="2120068"/>
          </a:xfrm>
          <a:prstGeom prst="rect">
            <a:avLst/>
          </a:prstGeom>
          <a:noFill/>
        </p:spPr>
        <p:txBody>
          <a:bodyPr wrap="square" rtlCol="0" anchor="t">
            <a:spAutoFit/>
          </a:bodyPr>
          <a:lstStyle/>
          <a:p>
            <a:pPr>
              <a:lnSpc>
                <a:spcPct val="150000"/>
              </a:lnSpc>
            </a:pPr>
            <a:r>
              <a:rPr lang="en-US" dirty="0">
                <a:latin typeface="Times New Roman" panose="02020603050405020304" charset="0"/>
                <a:cs typeface="Times New Roman" panose="02020603050405020304" charset="0"/>
              </a:rPr>
              <a:t>This dataset comes from research by Civil Engineering department.</a:t>
            </a:r>
          </a:p>
          <a:p>
            <a:pPr>
              <a:lnSpc>
                <a:spcPct val="150000"/>
              </a:lnSpc>
            </a:pPr>
            <a:r>
              <a:rPr lang="en-US" dirty="0">
                <a:latin typeface="Times New Roman" panose="02020603050405020304" charset="0"/>
                <a:cs typeface="Times New Roman" panose="02020603050405020304" charset="0"/>
              </a:rPr>
              <a:t>The aim of the study is to determine Overall, "Data Science for Business" provides a practical and accessible introduction to data science concepts and techniques, with a focus on their real-world applications in business settings. It is suitable for both technical and non-technical readers who are interested in leveraging data for business success.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673100" y="523240"/>
            <a:ext cx="10452735" cy="714375"/>
          </a:xfrm>
          <a:prstGeom prst="rect">
            <a:avLst/>
          </a:prstGeom>
        </p:spPr>
        <p:txBody>
          <a:bodyPr wrap="square" lIns="0" tIns="0" rIns="0" bIns="0" rtlCol="0" anchor="t">
            <a:spAutoFit/>
          </a:bodyPr>
          <a:lstStyle/>
          <a:p>
            <a:pPr algn="l">
              <a:lnSpc>
                <a:spcPts val="5575"/>
              </a:lnSpc>
            </a:pPr>
            <a:r>
              <a:rPr lang="en-US" sz="3980" spc="-11">
                <a:solidFill>
                  <a:srgbClr val="1CADE4"/>
                </a:solidFill>
                <a:latin typeface="Montserrat" panose="00000500000000000000"/>
              </a:rPr>
              <a:t>PROPOSED SOLUTION</a:t>
            </a:r>
          </a:p>
        </p:txBody>
      </p:sp>
      <p:sp>
        <p:nvSpPr>
          <p:cNvPr id="5" name="Text Box 4"/>
          <p:cNvSpPr txBox="1"/>
          <p:nvPr/>
        </p:nvSpPr>
        <p:spPr>
          <a:xfrm>
            <a:off x="609600" y="1752600"/>
            <a:ext cx="3975100" cy="2257028"/>
          </a:xfrm>
          <a:prstGeom prst="rect">
            <a:avLst/>
          </a:prstGeom>
          <a:noFill/>
        </p:spPr>
        <p:txBody>
          <a:bodyPr wrap="square" rtlCol="0" anchor="t">
            <a:spAutoFit/>
          </a:bodyPr>
          <a:lstStyle/>
          <a:p>
            <a:pPr>
              <a:lnSpc>
                <a:spcPct val="130000"/>
              </a:lnSpc>
            </a:pPr>
            <a:r>
              <a:rPr lang="en-US" sz="2000" dirty="0">
                <a:latin typeface="Times New Roman" panose="02020603050405020304" charset="0"/>
                <a:cs typeface="Times New Roman" panose="02020603050405020304" charset="0"/>
              </a:rPr>
              <a:t>Setting Parameters</a:t>
            </a:r>
            <a:r>
              <a:rPr lang="en-US" dirty="0">
                <a:latin typeface="Times New Roman" panose="02020603050405020304" charset="0"/>
                <a:cs typeface="Times New Roman" panose="02020603050405020304" charset="0"/>
              </a:rPr>
              <a:t>:</a:t>
            </a:r>
          </a:p>
          <a:p>
            <a:pPr>
              <a:lnSpc>
                <a:spcPct val="130000"/>
              </a:lnSpc>
            </a:pPr>
            <a:endParaRPr lang="en-US" dirty="0">
              <a:latin typeface="Times New Roman" panose="02020603050405020304" charset="0"/>
              <a:cs typeface="Times New Roman" panose="02020603050405020304" charset="0"/>
            </a:endParaRPr>
          </a:p>
          <a:p>
            <a:pPr>
              <a:lnSpc>
                <a:spcPct val="130000"/>
              </a:lnSpc>
            </a:pPr>
            <a:r>
              <a:rPr lang="en-US" dirty="0">
                <a:latin typeface="Times New Roman" panose="02020603050405020304" charset="0"/>
                <a:cs typeface="Times New Roman" panose="02020603050405020304" charset="0"/>
              </a:rPr>
              <a:t>    Introduction to Data Science</a:t>
            </a:r>
          </a:p>
          <a:p>
            <a:pPr>
              <a:lnSpc>
                <a:spcPct val="130000"/>
              </a:lnSpc>
            </a:pPr>
            <a:r>
              <a:rPr lang="en-US" dirty="0">
                <a:latin typeface="Times New Roman" panose="02020603050405020304" charset="0"/>
                <a:cs typeface="Times New Roman" panose="02020603050405020304" charset="0"/>
              </a:rPr>
              <a:t>    Predictive Modeling</a:t>
            </a:r>
          </a:p>
          <a:p>
            <a:pPr>
              <a:lnSpc>
                <a:spcPct val="130000"/>
              </a:lnSpc>
            </a:pPr>
            <a:r>
              <a:rPr lang="en-US" dirty="0">
                <a:latin typeface="Times New Roman" panose="02020603050405020304" charset="0"/>
                <a:cs typeface="Times New Roman" panose="02020603050405020304" charset="0"/>
              </a:rPr>
              <a:t>    Ethical and Legal Considerations</a:t>
            </a:r>
          </a:p>
          <a:p>
            <a:pPr>
              <a:lnSpc>
                <a:spcPct val="130000"/>
              </a:lnSpc>
            </a:pPr>
            <a:r>
              <a:rPr lang="en-US" dirty="0">
                <a:latin typeface="Times New Roman" panose="02020603050405020304" charset="0"/>
                <a:cs typeface="Times New Roman" panose="02020603050405020304" charset="0"/>
              </a:rPr>
              <a:t>    Evaluation and Validation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673103" y="464925"/>
            <a:ext cx="5216995" cy="672284"/>
          </a:xfrm>
          <a:prstGeom prst="rect">
            <a:avLst/>
          </a:prstGeom>
        </p:spPr>
        <p:txBody>
          <a:bodyPr lIns="0" tIns="0" rIns="0" bIns="0" rtlCol="0" anchor="t">
            <a:spAutoFit/>
          </a:bodyPr>
          <a:lstStyle/>
          <a:p>
            <a:pPr algn="l">
              <a:lnSpc>
                <a:spcPts val="5570"/>
              </a:lnSpc>
            </a:pPr>
            <a:r>
              <a:rPr lang="en-US" sz="3980" spc="-11">
                <a:solidFill>
                  <a:srgbClr val="1CADE4"/>
                </a:solidFill>
                <a:latin typeface="Montserrat" panose="00000500000000000000"/>
              </a:rPr>
              <a:t>SYSTEM APPROACH</a:t>
            </a:r>
          </a:p>
        </p:txBody>
      </p:sp>
      <p:sp>
        <p:nvSpPr>
          <p:cNvPr id="5" name="Text Box 4"/>
          <p:cNvSpPr txBox="1"/>
          <p:nvPr/>
        </p:nvSpPr>
        <p:spPr>
          <a:xfrm>
            <a:off x="229235" y="1828800"/>
            <a:ext cx="10259060" cy="4369435"/>
          </a:xfrm>
          <a:prstGeom prst="rect">
            <a:avLst/>
          </a:prstGeom>
          <a:noFill/>
        </p:spPr>
        <p:txBody>
          <a:bodyPr wrap="square" rtlCol="0">
            <a:spAutoFit/>
          </a:bodyPr>
          <a:lstStyle/>
          <a:p>
            <a:pPr algn="just"/>
            <a:r>
              <a:rPr lang="en-IN" altLang="en-US">
                <a:latin typeface="Times New Roman" panose="02020603050405020304" charset="0"/>
                <a:cs typeface="Times New Roman" panose="02020603050405020304" charset="0"/>
              </a:rPr>
              <a:t>Building the proposed solution would involve a combination of data processing,feature engineering,and machine learning. Here are the key system and library requriements.</a:t>
            </a:r>
          </a:p>
          <a:p>
            <a:pPr algn="just"/>
            <a:endParaRPr lang="en-IN" altLang="en-US">
              <a:latin typeface="Times New Roman" panose="02020603050405020304" charset="0"/>
              <a:cs typeface="Times New Roman" panose="02020603050405020304" charset="0"/>
            </a:endParaRPr>
          </a:p>
          <a:p>
            <a:pPr algn="just"/>
            <a:r>
              <a:rPr lang="en-IN" altLang="en-US" sz="1900" b="1">
                <a:latin typeface="Times New Roman" panose="02020603050405020304" charset="0"/>
                <a:cs typeface="Times New Roman" panose="02020603050405020304" charset="0"/>
              </a:rPr>
              <a:t>System Requirements:</a:t>
            </a:r>
          </a:p>
          <a:p>
            <a:pPr algn="just"/>
            <a:endParaRPr lang="en-IN" altLang="en-US">
              <a:latin typeface="Times New Roman" panose="02020603050405020304" charset="0"/>
              <a:cs typeface="Times New Roman" panose="02020603050405020304" charset="0"/>
            </a:endParaRPr>
          </a:p>
          <a:p>
            <a:pPr algn="just">
              <a:lnSpc>
                <a:spcPct val="130000"/>
              </a:lnSpc>
            </a:pPr>
            <a:r>
              <a:rPr lang="en-IN" altLang="en-US" b="1">
                <a:latin typeface="Times New Roman" panose="02020603050405020304" charset="0"/>
                <a:cs typeface="Times New Roman" panose="02020603050405020304" charset="0"/>
              </a:rPr>
              <a:t>1.Hardaware:</a:t>
            </a:r>
          </a:p>
          <a:p>
            <a:pPr marL="285750" indent="-285750" algn="just">
              <a:lnSpc>
                <a:spcPct val="130000"/>
              </a:lnSpc>
              <a:buFont typeface="Arial" panose="020B0604020202020204" pitchFamily="34" charset="0"/>
              <a:buChar char="•"/>
            </a:pPr>
            <a:r>
              <a:rPr lang="en-IN" altLang="en-US">
                <a:latin typeface="Times New Roman" panose="02020603050405020304" charset="0"/>
                <a:cs typeface="Times New Roman" panose="02020603050405020304" charset="0"/>
              </a:rPr>
              <a:t>  A computer with sufficent processing power,perferably wwith multiple cores or a GPU for faster traning of machine learning models.</a:t>
            </a:r>
          </a:p>
          <a:p>
            <a:pPr marL="285750" indent="-285750" algn="just">
              <a:lnSpc>
                <a:spcPct val="130000"/>
              </a:lnSpc>
              <a:buFont typeface="Arial" panose="020B0604020202020204" pitchFamily="34" charset="0"/>
              <a:buChar char="•"/>
            </a:pPr>
            <a:r>
              <a:rPr lang="en-IN" altLang="en-US">
                <a:latin typeface="Times New Roman" panose="02020603050405020304" charset="0"/>
                <a:cs typeface="Times New Roman" panose="02020603050405020304" charset="0"/>
              </a:rPr>
              <a:t> Adequate RAm to handke the size of the saraset and computational requriments.</a:t>
            </a:r>
          </a:p>
          <a:p>
            <a:pPr marL="285750" indent="-285750" algn="just">
              <a:lnSpc>
                <a:spcPct val="130000"/>
              </a:lnSpc>
            </a:pPr>
            <a:r>
              <a:rPr lang="en-IN" altLang="en-US" b="1">
                <a:latin typeface="Times New Roman" panose="02020603050405020304" charset="0"/>
                <a:cs typeface="Times New Roman" panose="02020603050405020304" charset="0"/>
              </a:rPr>
              <a:t>2. Software:</a:t>
            </a:r>
          </a:p>
          <a:p>
            <a:pPr marL="285750" indent="-285750" algn="just">
              <a:lnSpc>
                <a:spcPct val="130000"/>
              </a:lnSpc>
              <a:buFont typeface="Arial" panose="020B0604020202020204" pitchFamily="34" charset="0"/>
              <a:buChar char="•"/>
            </a:pPr>
            <a:r>
              <a:rPr lang="en-IN" altLang="en-US">
                <a:latin typeface="Times New Roman" panose="02020603050405020304" charset="0"/>
                <a:cs typeface="Times New Roman" panose="02020603050405020304" charset="0"/>
              </a:rPr>
              <a:t> An operating syatem compatible with the requrired machine learning libraries(eg., Windowa=s, linux,macsOS).</a:t>
            </a:r>
          </a:p>
          <a:p>
            <a:pPr marL="285750" indent="-285750" algn="just">
              <a:lnSpc>
                <a:spcPct val="130000"/>
              </a:lnSpc>
            </a:pP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685800" y="533400"/>
            <a:ext cx="10849610" cy="714375"/>
          </a:xfrm>
          <a:prstGeom prst="rect">
            <a:avLst/>
          </a:prstGeom>
        </p:spPr>
        <p:txBody>
          <a:bodyPr wrap="square" lIns="0" tIns="0" rIns="0" bIns="0" rtlCol="0" anchor="t">
            <a:spAutoFit/>
          </a:bodyPr>
          <a:lstStyle/>
          <a:p>
            <a:pPr algn="l">
              <a:lnSpc>
                <a:spcPts val="5575"/>
              </a:lnSpc>
            </a:pPr>
            <a:r>
              <a:rPr lang="en-US" sz="3980" spc="-11">
                <a:solidFill>
                  <a:srgbClr val="1CADE4"/>
                </a:solidFill>
                <a:latin typeface="Montserrat" panose="00000500000000000000"/>
              </a:rPr>
              <a:t>ALGORITHM &amp; DEPLOYMENT</a:t>
            </a:r>
          </a:p>
        </p:txBody>
      </p:sp>
      <p:sp>
        <p:nvSpPr>
          <p:cNvPr id="7" name="Text Box 6"/>
          <p:cNvSpPr txBox="1"/>
          <p:nvPr/>
        </p:nvSpPr>
        <p:spPr>
          <a:xfrm>
            <a:off x="685800" y="2057400"/>
            <a:ext cx="4537075" cy="368300"/>
          </a:xfrm>
          <a:prstGeom prst="rect">
            <a:avLst/>
          </a:prstGeom>
          <a:noFill/>
        </p:spPr>
        <p:txBody>
          <a:bodyPr wrap="square" rtlCol="0" anchor="t">
            <a:spAutoFit/>
          </a:bodyPr>
          <a:lstStyle/>
          <a:p>
            <a:r>
              <a:rPr lang="en-US" dirty="0">
                <a:latin typeface="Times New Roman" panose="02020603050405020304" charset="0"/>
                <a:cs typeface="Times New Roman" panose="02020603050405020304" charset="0"/>
              </a:rPr>
              <a:t>Python</a:t>
            </a:r>
          </a:p>
        </p:txBody>
      </p:sp>
      <p:sp>
        <p:nvSpPr>
          <p:cNvPr id="9" name="Text Box 8"/>
          <p:cNvSpPr txBox="1"/>
          <p:nvPr/>
        </p:nvSpPr>
        <p:spPr>
          <a:xfrm>
            <a:off x="1063625" y="2667000"/>
            <a:ext cx="10064750" cy="923330"/>
          </a:xfrm>
          <a:prstGeom prst="rect">
            <a:avLst/>
          </a:prstGeom>
          <a:noFill/>
        </p:spPr>
        <p:txBody>
          <a:bodyPr wrap="square" rtlCol="0" anchor="t">
            <a:spAutoFit/>
          </a:bodyPr>
          <a:lstStyle/>
          <a:p>
            <a:r>
              <a:rPr lang="en-GB" b="0" i="0" dirty="0">
                <a:solidFill>
                  <a:srgbClr val="000000"/>
                </a:solidFill>
                <a:effectLst/>
                <a:highlight>
                  <a:srgbClr val="FFFFFF"/>
                </a:highlight>
                <a:latin typeface="Helvetica Neue"/>
              </a:rPr>
              <a:t>The definition of a </a:t>
            </a:r>
            <a:r>
              <a:rPr lang="en-GB" b="0" i="1" dirty="0">
                <a:solidFill>
                  <a:srgbClr val="000000"/>
                </a:solidFill>
                <a:effectLst/>
                <a:highlight>
                  <a:srgbClr val="FFFFFF"/>
                </a:highlight>
                <a:latin typeface="Helvetica Neue"/>
              </a:rPr>
              <a:t>program</a:t>
            </a:r>
            <a:r>
              <a:rPr lang="en-GB" b="0" i="0" dirty="0">
                <a:solidFill>
                  <a:srgbClr val="000000"/>
                </a:solidFill>
                <a:effectLst/>
                <a:highlight>
                  <a:srgbClr val="FFFFFF"/>
                </a:highlight>
                <a:latin typeface="Helvetica Neue"/>
              </a:rPr>
              <a:t> at its most basic is a sequence of Python statements that have been crafted to do something. Even our simple </a:t>
            </a:r>
            <a:r>
              <a:rPr lang="en-GB" b="0" i="1" dirty="0" err="1">
                <a:solidFill>
                  <a:srgbClr val="000000"/>
                </a:solidFill>
                <a:effectLst/>
                <a:highlight>
                  <a:srgbClr val="FFFFFF"/>
                </a:highlight>
                <a:latin typeface="Helvetica Neue"/>
              </a:rPr>
              <a:t>hello.py</a:t>
            </a:r>
            <a:r>
              <a:rPr lang="en-GB" b="0" i="0" dirty="0">
                <a:solidFill>
                  <a:srgbClr val="000000"/>
                </a:solidFill>
                <a:effectLst/>
                <a:highlight>
                  <a:srgbClr val="FFFFFF"/>
                </a:highlight>
                <a:latin typeface="Helvetica Neue"/>
              </a:rPr>
              <a:t> script is a program. It is a one-line program and is not particularly useful, but in the strictest definition, it is a Python program.</a:t>
            </a:r>
            <a:endParaRPr lang="en-US" dirty="0">
              <a:latin typeface="Times New Roman" panose="02020603050405020304" charset="0"/>
              <a:cs typeface="Times New Roman" panose="02020603050405020304" charset="0"/>
            </a:endParaRPr>
          </a:p>
        </p:txBody>
      </p:sp>
      <p:sp>
        <p:nvSpPr>
          <p:cNvPr id="6" name="Text Box 5"/>
          <p:cNvSpPr txBox="1"/>
          <p:nvPr/>
        </p:nvSpPr>
        <p:spPr>
          <a:xfrm>
            <a:off x="838200" y="3657600"/>
            <a:ext cx="3121367" cy="369332"/>
          </a:xfrm>
          <a:prstGeom prst="rect">
            <a:avLst/>
          </a:prstGeom>
          <a:noFill/>
        </p:spPr>
        <p:txBody>
          <a:bodyPr wrap="none" rtlCol="0" anchor="t">
            <a:spAutoFit/>
          </a:bodyPr>
          <a:lstStyle/>
          <a:p>
            <a:r>
              <a:rPr lang="en-US" dirty="0">
                <a:latin typeface="Times New Roman" panose="02020603050405020304" charset="0"/>
                <a:cs typeface="Times New Roman" panose="02020603050405020304" charset="0"/>
                <a:sym typeface="+mn-ea"/>
              </a:rPr>
              <a:t>Steps to implement </a:t>
            </a:r>
            <a:r>
              <a:rPr lang="en-US" dirty="0" err="1">
                <a:latin typeface="Times New Roman" panose="02020603050405020304" charset="0"/>
                <a:cs typeface="Times New Roman" panose="02020603050405020304" charset="0"/>
                <a:sym typeface="+mn-ea"/>
              </a:rPr>
              <a:t>thep</a:t>
            </a:r>
            <a:r>
              <a:rPr lang="en-US" dirty="0">
                <a:latin typeface="Times New Roman" panose="02020603050405020304" charset="0"/>
                <a:cs typeface="Times New Roman" panose="02020603050405020304" charset="0"/>
                <a:sym typeface="+mn-ea"/>
              </a:rPr>
              <a:t> python</a:t>
            </a:r>
            <a:endParaRPr lang="en-US" dirty="0">
              <a:latin typeface="Times New Roman" panose="02020603050405020304" charset="0"/>
              <a:cs typeface="Times New Roman" panose="02020603050405020304" charset="0"/>
            </a:endParaRPr>
          </a:p>
        </p:txBody>
      </p:sp>
      <p:sp>
        <p:nvSpPr>
          <p:cNvPr id="8" name="Text Box 7"/>
          <p:cNvSpPr txBox="1"/>
          <p:nvPr/>
        </p:nvSpPr>
        <p:spPr>
          <a:xfrm>
            <a:off x="1820883" y="4138632"/>
            <a:ext cx="5193665" cy="3139321"/>
          </a:xfrm>
          <a:prstGeom prst="rect">
            <a:avLst/>
          </a:prstGeom>
          <a:noFill/>
        </p:spPr>
        <p:txBody>
          <a:bodyPr wrap="square" rtlCol="0" anchor="t">
            <a:spAutoFit/>
          </a:bodyPr>
          <a:lstStyle/>
          <a:p>
            <a:endParaRPr lang="en-GB" b="0" i="0" dirty="0">
              <a:effectLst/>
              <a:highlight>
                <a:srgbClr val="F9FAFC"/>
              </a:highlight>
              <a:latin typeface="euclid_circular_a"/>
            </a:endParaRPr>
          </a:p>
          <a:p>
            <a:r>
              <a:rPr lang="en-GB" b="0" i="0" dirty="0">
                <a:effectLst/>
                <a:highlight>
                  <a:srgbClr val="F9FAFC"/>
                </a:highlight>
                <a:latin typeface="euclid_circular_a"/>
              </a:rPr>
              <a:t>Download </a:t>
            </a:r>
            <a:r>
              <a:rPr lang="en-GB" b="0" i="0" u="none" strike="noStrike" dirty="0" err="1">
                <a:solidFill>
                  <a:srgbClr val="0556F3"/>
                </a:solidFill>
                <a:effectLst/>
                <a:highlight>
                  <a:srgbClr val="F9FAFC"/>
                </a:highlight>
                <a:latin typeface="euclid_circular_a"/>
                <a:hlinkClick r:id="rId4"/>
              </a:rPr>
              <a:t>Thonny</a:t>
            </a:r>
            <a:r>
              <a:rPr lang="en-GB" b="0" i="0" u="none" strike="noStrike" dirty="0">
                <a:solidFill>
                  <a:srgbClr val="0556F3"/>
                </a:solidFill>
                <a:effectLst/>
                <a:highlight>
                  <a:srgbClr val="F9FAFC"/>
                </a:highlight>
                <a:latin typeface="euclid_circular_a"/>
                <a:hlinkClick r:id="rId4"/>
              </a:rPr>
              <a:t> IDE</a:t>
            </a:r>
            <a:r>
              <a:rPr lang="en-GB" b="0" i="0" dirty="0">
                <a:effectLst/>
                <a:highlight>
                  <a:srgbClr val="F9FAFC"/>
                </a:highlight>
                <a:latin typeface="euclid_circular_a"/>
              </a:rPr>
              <a:t>.</a:t>
            </a:r>
          </a:p>
          <a:p>
            <a:r>
              <a:rPr lang="en-GB" b="0" i="0" dirty="0">
                <a:effectLst/>
                <a:highlight>
                  <a:srgbClr val="F9FAFC"/>
                </a:highlight>
                <a:latin typeface="euclid_circular_a"/>
              </a:rPr>
              <a:t>Run the installer to install </a:t>
            </a:r>
            <a:r>
              <a:rPr lang="en-GB" b="1" i="0" dirty="0" err="1">
                <a:effectLst/>
                <a:highlight>
                  <a:srgbClr val="F9FAFC"/>
                </a:highlight>
                <a:latin typeface="euclid_circular_a"/>
              </a:rPr>
              <a:t>Thonny</a:t>
            </a:r>
            <a:r>
              <a:rPr lang="en-GB" b="0" i="0" dirty="0">
                <a:effectLst/>
                <a:highlight>
                  <a:srgbClr val="F9FAFC"/>
                </a:highlight>
                <a:latin typeface="euclid_circular_a"/>
              </a:rPr>
              <a:t> on your computer.</a:t>
            </a:r>
          </a:p>
          <a:p>
            <a:r>
              <a:rPr lang="en-GB" b="0" i="0" dirty="0">
                <a:effectLst/>
                <a:highlight>
                  <a:srgbClr val="F9FAFC"/>
                </a:highlight>
                <a:latin typeface="euclid_circular_a"/>
              </a:rPr>
              <a:t>Go to: </a:t>
            </a:r>
            <a:r>
              <a:rPr lang="en-GB" b="1" i="0" dirty="0">
                <a:effectLst/>
                <a:highlight>
                  <a:srgbClr val="F9FAFC"/>
                </a:highlight>
                <a:latin typeface="euclid_circular_a"/>
              </a:rPr>
              <a:t>File</a:t>
            </a:r>
            <a:r>
              <a:rPr lang="en-GB" b="0" i="0" dirty="0">
                <a:effectLst/>
                <a:highlight>
                  <a:srgbClr val="F9FAFC"/>
                </a:highlight>
                <a:latin typeface="euclid_circular_a"/>
              </a:rPr>
              <a:t> &gt; </a:t>
            </a:r>
            <a:r>
              <a:rPr lang="en-GB" b="1" i="0" dirty="0">
                <a:effectLst/>
                <a:highlight>
                  <a:srgbClr val="F9FAFC"/>
                </a:highlight>
                <a:latin typeface="euclid_circular_a"/>
              </a:rPr>
              <a:t>New</a:t>
            </a:r>
            <a:r>
              <a:rPr lang="en-GB" b="0" i="0" dirty="0">
                <a:effectLst/>
                <a:highlight>
                  <a:srgbClr val="F9FAFC"/>
                </a:highlight>
                <a:latin typeface="euclid_circular_a"/>
              </a:rPr>
              <a:t>. Then save the file with .</a:t>
            </a:r>
            <a:r>
              <a:rPr lang="en-GB" b="0" i="0" dirty="0" err="1">
                <a:effectLst/>
                <a:highlight>
                  <a:srgbClr val="F9FAFC"/>
                </a:highlight>
                <a:latin typeface="euclid_circular_a"/>
              </a:rPr>
              <a:t>py</a:t>
            </a:r>
            <a:r>
              <a:rPr lang="en-GB" b="0" i="0" dirty="0">
                <a:effectLst/>
                <a:highlight>
                  <a:srgbClr val="F9FAFC"/>
                </a:highlight>
                <a:latin typeface="euclid_circular_a"/>
              </a:rPr>
              <a:t> extension. For example, </a:t>
            </a:r>
            <a:r>
              <a:rPr lang="en-GB" b="0" i="0" dirty="0" err="1">
                <a:effectLst/>
                <a:highlight>
                  <a:srgbClr val="F9FAFC"/>
                </a:highlight>
                <a:latin typeface="euclid_circular_a"/>
              </a:rPr>
              <a:t>hello.py</a:t>
            </a:r>
            <a:r>
              <a:rPr lang="en-GB" b="0" i="0" dirty="0">
                <a:effectLst/>
                <a:highlight>
                  <a:srgbClr val="F9FAFC"/>
                </a:highlight>
                <a:latin typeface="euclid_circular_a"/>
              </a:rPr>
              <a:t>, </a:t>
            </a:r>
            <a:r>
              <a:rPr lang="en-GB" b="0" i="0" dirty="0" err="1">
                <a:effectLst/>
                <a:highlight>
                  <a:srgbClr val="F9FAFC"/>
                </a:highlight>
                <a:latin typeface="euclid_circular_a"/>
              </a:rPr>
              <a:t>example.py</a:t>
            </a:r>
            <a:r>
              <a:rPr lang="en-GB" b="0" i="0" dirty="0">
                <a:effectLst/>
                <a:highlight>
                  <a:srgbClr val="F9FAFC"/>
                </a:highlight>
                <a:latin typeface="euclid_circular_a"/>
              </a:rPr>
              <a:t>, etc.</a:t>
            </a:r>
            <a:br>
              <a:rPr lang="en-GB" b="0" i="0" dirty="0">
                <a:effectLst/>
                <a:highlight>
                  <a:srgbClr val="F9FAFC"/>
                </a:highlight>
                <a:latin typeface="euclid_circular_a"/>
              </a:rPr>
            </a:br>
            <a:r>
              <a:rPr lang="en-GB" b="0" i="0" dirty="0">
                <a:effectLst/>
                <a:highlight>
                  <a:srgbClr val="F9FAFC"/>
                </a:highlight>
                <a:latin typeface="euclid_circular_a"/>
              </a:rPr>
              <a:t>You can give any name to the file. However, the file name should end with </a:t>
            </a:r>
            <a:r>
              <a:rPr lang="en-GB" b="1" i="0" dirty="0">
                <a:effectLst/>
                <a:highlight>
                  <a:srgbClr val="F9FAFC"/>
                </a:highlight>
                <a:latin typeface="euclid_circular_a"/>
              </a:rPr>
              <a:t>.</a:t>
            </a:r>
            <a:r>
              <a:rPr lang="en-GB" b="1" i="0" dirty="0" err="1">
                <a:effectLst/>
                <a:highlight>
                  <a:srgbClr val="F9FAFC"/>
                </a:highlight>
                <a:latin typeface="euclid_circular_a"/>
              </a:rPr>
              <a:t>py</a:t>
            </a:r>
            <a:endParaRPr lang="en-GB" b="0" i="0" dirty="0">
              <a:effectLst/>
              <a:highlight>
                <a:srgbClr val="F9FAFC"/>
              </a:highlight>
              <a:latin typeface="euclid_circular_a"/>
            </a:endParaRPr>
          </a:p>
          <a:p>
            <a:r>
              <a:rPr lang="en-GB" b="0" i="0" dirty="0">
                <a:effectLst/>
                <a:highlight>
                  <a:srgbClr val="F9FAFC"/>
                </a:highlight>
                <a:latin typeface="euclid_circular_a"/>
              </a:rPr>
              <a:t>Write Python code in the file and save it.</a:t>
            </a:r>
          </a:p>
          <a:p>
            <a:br>
              <a:rPr lang="en-GB" dirty="0"/>
            </a:br>
            <a:endParaRPr lang="en-US" dirty="0">
              <a:latin typeface="Times New Roman" panose="02020603050405020304" charset="0"/>
              <a:cs typeface="Times New Roman" panose="02020603050405020304" charset="0"/>
            </a:endParaRPr>
          </a:p>
        </p:txBody>
      </p:sp>
      <p:sp>
        <p:nvSpPr>
          <p:cNvPr id="11"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5"/>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673100" y="523240"/>
            <a:ext cx="6054090" cy="714375"/>
          </a:xfrm>
          <a:prstGeom prst="rect">
            <a:avLst/>
          </a:prstGeom>
        </p:spPr>
        <p:txBody>
          <a:bodyPr wrap="square" lIns="0" tIns="0" rIns="0" bIns="0" rtlCol="0" anchor="t">
            <a:spAutoFit/>
          </a:bodyPr>
          <a:lstStyle/>
          <a:p>
            <a:pPr algn="l">
              <a:lnSpc>
                <a:spcPts val="5575"/>
              </a:lnSpc>
            </a:pPr>
            <a:r>
              <a:rPr lang="en-US" sz="3980" spc="-11">
                <a:solidFill>
                  <a:srgbClr val="1CADE4"/>
                </a:solidFill>
                <a:latin typeface="Montserrat" panose="00000500000000000000"/>
              </a:rPr>
              <a:t>RESULT</a:t>
            </a:r>
          </a:p>
        </p:txBody>
      </p:sp>
      <p:pic>
        <p:nvPicPr>
          <p:cNvPr id="9" name="Picture 8">
            <a:extLst>
              <a:ext uri="{FF2B5EF4-FFF2-40B4-BE49-F238E27FC236}">
                <a16:creationId xmlns:a16="http://schemas.microsoft.com/office/drawing/2014/main" id="{A3B02F2E-DBE0-CABA-89DB-FB00B1ADE0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260" y="1689096"/>
            <a:ext cx="4685559" cy="2726625"/>
          </a:xfrm>
          <a:prstGeom prst="rect">
            <a:avLst/>
          </a:prstGeom>
        </p:spPr>
      </p:pic>
      <p:pic>
        <p:nvPicPr>
          <p:cNvPr id="14" name="Picture 13">
            <a:extLst>
              <a:ext uri="{FF2B5EF4-FFF2-40B4-BE49-F238E27FC236}">
                <a16:creationId xmlns:a16="http://schemas.microsoft.com/office/drawing/2014/main" id="{7EC99D99-5CAA-EF72-1712-BAD7DA284C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0033" y="1795867"/>
            <a:ext cx="3318380" cy="43273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673100" y="523240"/>
            <a:ext cx="6903085" cy="714375"/>
          </a:xfrm>
          <a:prstGeom prst="rect">
            <a:avLst/>
          </a:prstGeom>
        </p:spPr>
        <p:txBody>
          <a:bodyPr wrap="square" lIns="0" tIns="0" rIns="0" bIns="0" rtlCol="0" anchor="t">
            <a:spAutoFit/>
          </a:bodyPr>
          <a:lstStyle/>
          <a:p>
            <a:pPr algn="l">
              <a:lnSpc>
                <a:spcPts val="5575"/>
              </a:lnSpc>
            </a:pPr>
            <a:r>
              <a:rPr lang="en-US" sz="3980" spc="-11">
                <a:solidFill>
                  <a:srgbClr val="1CADE4"/>
                </a:solidFill>
                <a:latin typeface="Montserrat" panose="00000500000000000000"/>
              </a:rPr>
              <a:t>CONCLUSION</a:t>
            </a:r>
          </a:p>
        </p:txBody>
      </p:sp>
      <p:sp>
        <p:nvSpPr>
          <p:cNvPr id="5" name="Text Box 4"/>
          <p:cNvSpPr txBox="1"/>
          <p:nvPr/>
        </p:nvSpPr>
        <p:spPr>
          <a:xfrm>
            <a:off x="990600" y="1676400"/>
            <a:ext cx="9279890" cy="416524"/>
          </a:xfrm>
          <a:prstGeom prst="rect">
            <a:avLst/>
          </a:prstGeom>
          <a:noFill/>
        </p:spPr>
        <p:txBody>
          <a:bodyPr wrap="square" rtlCol="0" anchor="t">
            <a:spAutoFit/>
          </a:bodyPr>
          <a:lstStyle/>
          <a:p>
            <a:pPr>
              <a:lnSpc>
                <a:spcPct val="130000"/>
              </a:lnSpc>
            </a:pPr>
            <a:r>
              <a:rPr lang="en-US" dirty="0">
                <a:latin typeface="Times New Roman" panose="02020603050405020304" charset="0"/>
                <a:cs typeface="Times New Roman" panose="02020603050405020304" charset="0"/>
              </a:rPr>
              <a:t>To express and aware of data and fundamental science related problems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4172" y="393697"/>
            <a:ext cx="11423647" cy="222247"/>
          </a:xfrm>
          <a:custGeom>
            <a:avLst/>
            <a:gdLst/>
            <a:ahLst/>
            <a:cxnLst/>
            <a:rect l="l" t="t" r="r" b="b"/>
            <a:pathLst>
              <a:path w="11423647" h="222247">
                <a:moveTo>
                  <a:pt x="0" y="0"/>
                </a:moveTo>
                <a:lnTo>
                  <a:pt x="11423647" y="0"/>
                </a:lnTo>
                <a:lnTo>
                  <a:pt x="11423647" y="222247"/>
                </a:lnTo>
                <a:lnTo>
                  <a:pt x="0" y="222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87025" y="6438900"/>
            <a:ext cx="1123950" cy="361950"/>
          </a:xfrm>
          <a:custGeom>
            <a:avLst/>
            <a:gdLst/>
            <a:ahLst/>
            <a:cxnLst/>
            <a:rect l="l" t="t" r="r" b="b"/>
            <a:pathLst>
              <a:path w="1123950" h="361950">
                <a:moveTo>
                  <a:pt x="0" y="0"/>
                </a:moveTo>
                <a:lnTo>
                  <a:pt x="1123950" y="0"/>
                </a:lnTo>
                <a:lnTo>
                  <a:pt x="1123950" y="361950"/>
                </a:lnTo>
                <a:lnTo>
                  <a:pt x="0" y="361950"/>
                </a:lnTo>
                <a:lnTo>
                  <a:pt x="0" y="0"/>
                </a:lnTo>
                <a:close/>
              </a:path>
            </a:pathLst>
          </a:custGeom>
          <a:blipFill>
            <a:blip r:embed="rId4"/>
            <a:stretch>
              <a:fillRect/>
            </a:stretch>
          </a:blipFill>
        </p:spPr>
      </p:sp>
      <p:sp>
        <p:nvSpPr>
          <p:cNvPr id="4" name="TextBox 4"/>
          <p:cNvSpPr txBox="1"/>
          <p:nvPr/>
        </p:nvSpPr>
        <p:spPr>
          <a:xfrm>
            <a:off x="628015" y="772795"/>
            <a:ext cx="7649845" cy="593090"/>
          </a:xfrm>
          <a:prstGeom prst="rect">
            <a:avLst/>
          </a:prstGeom>
        </p:spPr>
        <p:txBody>
          <a:bodyPr wrap="square" lIns="0" tIns="0" rIns="0" bIns="0" rtlCol="0" anchor="t">
            <a:spAutoFit/>
          </a:bodyPr>
          <a:lstStyle/>
          <a:p>
            <a:pPr algn="l">
              <a:lnSpc>
                <a:spcPts val="4625"/>
              </a:lnSpc>
            </a:pPr>
            <a:r>
              <a:rPr lang="en-US" sz="3305" spc="-9">
                <a:solidFill>
                  <a:srgbClr val="1CADE4"/>
                </a:solidFill>
                <a:latin typeface="Montserrat" panose="00000500000000000000"/>
              </a:rPr>
              <a:t>FUTURE SCOPE</a:t>
            </a:r>
          </a:p>
        </p:txBody>
      </p:sp>
      <p:sp>
        <p:nvSpPr>
          <p:cNvPr id="6" name="Text Box 5"/>
          <p:cNvSpPr txBox="1"/>
          <p:nvPr/>
        </p:nvSpPr>
        <p:spPr>
          <a:xfrm>
            <a:off x="925830" y="1981200"/>
            <a:ext cx="8910320" cy="728148"/>
          </a:xfrm>
          <a:prstGeom prst="rect">
            <a:avLst/>
          </a:prstGeom>
          <a:noFill/>
        </p:spPr>
        <p:txBody>
          <a:bodyPr wrap="square" rtlCol="0" anchor="t">
            <a:spAutoFit/>
          </a:bodyPr>
          <a:lstStyle/>
          <a:p>
            <a:pPr>
              <a:lnSpc>
                <a:spcPct val="120000"/>
              </a:lnSpc>
            </a:pPr>
            <a:r>
              <a:rPr lang="en-US" dirty="0">
                <a:latin typeface="Times New Roman" panose="02020603050405020304" charset="0"/>
                <a:cs typeface="Times New Roman" panose="02020603050405020304" charset="0"/>
              </a:rPr>
              <a:t>The future went </a:t>
            </a:r>
            <a:r>
              <a:rPr lang="en-US" dirty="0" err="1">
                <a:latin typeface="Times New Roman" panose="02020603050405020304" charset="0"/>
                <a:cs typeface="Times New Roman" panose="02020603050405020304" charset="0"/>
              </a:rPr>
              <a:t>ot</a:t>
            </a:r>
            <a:r>
              <a:rPr lang="en-US" dirty="0">
                <a:latin typeface="Times New Roman" panose="02020603050405020304" charset="0"/>
                <a:cs typeface="Times New Roman" panose="02020603050405020304" charset="0"/>
              </a:rPr>
              <a:t> Artificial  Intelligence  so data science books will be subjected for primary and secondary 8for students.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3070</Words>
  <Application>Microsoft Office PowerPoint</Application>
  <PresentationFormat>Widescreen</PresentationFormat>
  <Paragraphs>107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naan mudhalvan.pdf</dc:title>
  <dc:creator/>
  <cp:lastModifiedBy>916383008207</cp:lastModifiedBy>
  <cp:revision>5</cp:revision>
  <dcterms:created xsi:type="dcterms:W3CDTF">2006-08-16T00:00:00Z</dcterms:created>
  <dcterms:modified xsi:type="dcterms:W3CDTF">2024-04-06T07:04:00Z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FA1A6A4E60344ADF99C0B693A41C3160</vt:lpwstr>
  </property>
  <property fmtid="{D5CDD505-2E9C-101B-9397-08002B2CF9AE}" pid="3" name="KSOProductBuildVer">
    <vt:lpwstr>1033-11.2.0.11225</vt:lpwstr>
  </property>
</Properties>
</file>