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75" r:id="rId7"/>
    <p:sldId id="272" r:id="rId8"/>
    <p:sldId id="278" r:id="rId9"/>
    <p:sldId id="277" r:id="rId10"/>
    <p:sldId id="276" r:id="rId11"/>
    <p:sldId id="280" r:id="rId12"/>
    <p:sldId id="284" r:id="rId13"/>
    <p:sldId id="282" r:id="rId14"/>
    <p:sldId id="28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p:cViewPr varScale="1">
        <p:scale>
          <a:sx n="73" d="100"/>
          <a:sy n="73" d="100"/>
        </p:scale>
        <p:origin x="498"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4/18/2022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4/18/2022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4/18/2022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858839"/>
            <a:ext cx="8735325" cy="908051"/>
          </a:xfrm>
        </p:spPr>
        <p:txBody>
          <a:bodyPr/>
          <a:lstStyle/>
          <a:p>
            <a:r>
              <a:rPr lang="en-US" b="1" dirty="0"/>
              <a:t>Trinity International College</a:t>
            </a:r>
          </a:p>
        </p:txBody>
      </p:sp>
      <p:sp>
        <p:nvSpPr>
          <p:cNvPr id="5" name="Subtitle 4"/>
          <p:cNvSpPr>
            <a:spLocks noGrp="1"/>
          </p:cNvSpPr>
          <p:nvPr>
            <p:ph type="subTitle" idx="1"/>
          </p:nvPr>
        </p:nvSpPr>
        <p:spPr>
          <a:xfrm>
            <a:off x="1293811" y="4405311"/>
            <a:ext cx="8735325" cy="1371600"/>
          </a:xfrm>
        </p:spPr>
        <p:txBody>
          <a:bodyPr>
            <a:normAutofit/>
          </a:bodyPr>
          <a:lstStyle/>
          <a:p>
            <a:pPr algn="ctr"/>
            <a:r>
              <a:rPr lang="en-US" sz="3600" b="1" dirty="0"/>
              <a:t>Case </a:t>
            </a:r>
            <a:r>
              <a:rPr lang="en-US" sz="3600" b="1" dirty="0" err="1"/>
              <a:t>STUDy</a:t>
            </a:r>
            <a:r>
              <a:rPr lang="en-US" sz="3600" b="1" dirty="0"/>
              <a:t> For</a:t>
            </a:r>
          </a:p>
          <a:p>
            <a:pPr algn="ctr"/>
            <a:r>
              <a:rPr lang="en-US" sz="3600" b="1" dirty="0"/>
              <a:t> computer science</a:t>
            </a:r>
          </a:p>
          <a:p>
            <a:pPr algn="ctr"/>
            <a:endParaRPr lang="en-US" sz="3600" b="1" dirty="0"/>
          </a:p>
        </p:txBody>
      </p:sp>
      <p:pic>
        <p:nvPicPr>
          <p:cNvPr id="4" name="Picture 3" descr="Logo, company name&#10;&#10;Description automatically generated">
            <a:extLst>
              <a:ext uri="{FF2B5EF4-FFF2-40B4-BE49-F238E27FC236}">
                <a16:creationId xmlns:a16="http://schemas.microsoft.com/office/drawing/2014/main" id="{392F8FF6-26F5-4E67-A99E-A37D338BB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374" y="1981249"/>
            <a:ext cx="2362200" cy="2362200"/>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980E-3EBC-4FAB-BB91-A623B557BD07}"/>
              </a:ext>
            </a:extLst>
          </p:cNvPr>
          <p:cNvSpPr>
            <a:spLocks noGrp="1"/>
          </p:cNvSpPr>
          <p:nvPr>
            <p:ph type="title"/>
          </p:nvPr>
        </p:nvSpPr>
        <p:spPr>
          <a:xfrm>
            <a:off x="1522412" y="1828800"/>
            <a:ext cx="8938472" cy="3276600"/>
          </a:xfrm>
        </p:spPr>
        <p:txBody>
          <a:bodyPr>
            <a:noAutofit/>
          </a:bodyPr>
          <a:lstStyle/>
          <a:p>
            <a:r>
              <a:rPr lang="en-US" sz="4400" dirty="0"/>
              <a:t>If you have any questions ..., </a:t>
            </a:r>
            <a:br>
              <a:rPr lang="en-US" sz="4400" dirty="0"/>
            </a:br>
            <a:r>
              <a:rPr lang="en-US" sz="4400" dirty="0">
                <a:solidFill>
                  <a:srgbClr val="FF0000"/>
                </a:solidFill>
              </a:rPr>
              <a:t>please keep it for yourself </a:t>
            </a:r>
            <a:br>
              <a:rPr lang="en-US" sz="4400" dirty="0"/>
            </a:br>
            <a:r>
              <a:rPr lang="en-US" sz="4400" dirty="0"/>
              <a:t>I’m not google</a:t>
            </a:r>
            <a:br>
              <a:rPr lang="en-US" sz="4400" dirty="0"/>
            </a:br>
            <a:br>
              <a:rPr lang="en-US" sz="4400" dirty="0"/>
            </a:br>
            <a:r>
              <a:rPr lang="en-US" sz="4400" dirty="0"/>
              <a:t>You can google it yourself :)</a:t>
            </a:r>
          </a:p>
        </p:txBody>
      </p:sp>
      <p:sp>
        <p:nvSpPr>
          <p:cNvPr id="3" name="Text Placeholder 2">
            <a:extLst>
              <a:ext uri="{FF2B5EF4-FFF2-40B4-BE49-F238E27FC236}">
                <a16:creationId xmlns:a16="http://schemas.microsoft.com/office/drawing/2014/main" id="{ED0EF714-7A53-4089-8363-657739988BBA}"/>
              </a:ext>
            </a:extLst>
          </p:cNvPr>
          <p:cNvSpPr>
            <a:spLocks noGrp="1"/>
          </p:cNvSpPr>
          <p:nvPr>
            <p:ph type="body" idx="1"/>
          </p:nvPr>
        </p:nvSpPr>
        <p:spPr>
          <a:xfrm>
            <a:off x="2741612" y="5867400"/>
            <a:ext cx="7069519" cy="533399"/>
          </a:xfrm>
        </p:spPr>
        <p:txBody>
          <a:bodyPr/>
          <a:lstStyle/>
          <a:p>
            <a:endParaRPr lang="en-US" dirty="0"/>
          </a:p>
        </p:txBody>
      </p:sp>
    </p:spTree>
    <p:extLst>
      <p:ext uri="{BB962C8B-B14F-4D97-AF65-F5344CB8AC3E}">
        <p14:creationId xmlns:p14="http://schemas.microsoft.com/office/powerpoint/2010/main" val="390342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980E-3EBC-4FAB-BB91-A623B557BD07}"/>
              </a:ext>
            </a:extLst>
          </p:cNvPr>
          <p:cNvSpPr>
            <a:spLocks noGrp="1"/>
          </p:cNvSpPr>
          <p:nvPr>
            <p:ph type="title"/>
          </p:nvPr>
        </p:nvSpPr>
        <p:spPr>
          <a:xfrm>
            <a:off x="1217612" y="1447800"/>
            <a:ext cx="8938472" cy="3276600"/>
          </a:xfrm>
        </p:spPr>
        <p:txBody>
          <a:bodyPr>
            <a:noAutofit/>
          </a:bodyPr>
          <a:lstStyle/>
          <a:p>
            <a:r>
              <a:rPr lang="en-US" sz="4400" dirty="0"/>
              <a:t>Can’t google?</a:t>
            </a:r>
            <a:br>
              <a:rPr lang="en-US" sz="4400" dirty="0"/>
            </a:br>
            <a:br>
              <a:rPr lang="en-US" sz="4400" dirty="0"/>
            </a:br>
            <a:r>
              <a:rPr lang="en-US" sz="4400" dirty="0"/>
              <a:t>Just mail me then….,</a:t>
            </a:r>
            <a:br>
              <a:rPr lang="en-US" sz="4400" dirty="0"/>
            </a:br>
            <a:r>
              <a:rPr lang="en-US" sz="4400" dirty="0"/>
              <a:t>Email: </a:t>
            </a:r>
            <a:r>
              <a:rPr lang="en-US" sz="4400" dirty="0">
                <a:solidFill>
                  <a:srgbClr val="FF0000"/>
                </a:solidFill>
              </a:rPr>
              <a:t>katelpranav333@gmail.com</a:t>
            </a:r>
          </a:p>
        </p:txBody>
      </p:sp>
      <p:sp>
        <p:nvSpPr>
          <p:cNvPr id="3" name="Text Placeholder 2">
            <a:extLst>
              <a:ext uri="{FF2B5EF4-FFF2-40B4-BE49-F238E27FC236}">
                <a16:creationId xmlns:a16="http://schemas.microsoft.com/office/drawing/2014/main" id="{ED0EF714-7A53-4089-8363-657739988BBA}"/>
              </a:ext>
            </a:extLst>
          </p:cNvPr>
          <p:cNvSpPr>
            <a:spLocks noGrp="1"/>
          </p:cNvSpPr>
          <p:nvPr>
            <p:ph type="body" idx="1"/>
          </p:nvPr>
        </p:nvSpPr>
        <p:spPr>
          <a:xfrm>
            <a:off x="2741612" y="5867400"/>
            <a:ext cx="7069519" cy="533399"/>
          </a:xfrm>
        </p:spPr>
        <p:txBody>
          <a:bodyPr/>
          <a:lstStyle/>
          <a:p>
            <a:endParaRPr lang="en-US" dirty="0"/>
          </a:p>
        </p:txBody>
      </p:sp>
    </p:spTree>
    <p:extLst>
      <p:ext uri="{BB962C8B-B14F-4D97-AF65-F5344CB8AC3E}">
        <p14:creationId xmlns:p14="http://schemas.microsoft.com/office/powerpoint/2010/main" val="293422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533400"/>
            <a:ext cx="10360501" cy="5630669"/>
          </a:xfrm>
        </p:spPr>
        <p:txBody>
          <a:bodyPr numCol="2" spcCol="1828800">
            <a:normAutofit/>
          </a:bodyPr>
          <a:lstStyle/>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r>
              <a:rPr lang="en-US" sz="3200" b="1" dirty="0">
                <a:solidFill>
                  <a:schemeClr val="accent1"/>
                </a:solidFill>
              </a:rPr>
              <a:t>Grade: XI</a:t>
            </a:r>
          </a:p>
          <a:p>
            <a:pPr marL="0" indent="0">
              <a:lnSpc>
                <a:spcPct val="100000"/>
              </a:lnSpc>
              <a:spcBef>
                <a:spcPts val="500"/>
              </a:spcBef>
              <a:buNone/>
            </a:pPr>
            <a:r>
              <a:rPr lang="en-US" sz="3200" b="1" dirty="0">
                <a:solidFill>
                  <a:schemeClr val="accent1"/>
                </a:solidFill>
              </a:rPr>
              <a:t>Section: DI-1</a:t>
            </a:r>
          </a:p>
          <a:p>
            <a:pPr marL="0" indent="0">
              <a:lnSpc>
                <a:spcPct val="100000"/>
              </a:lnSpc>
              <a:spcBef>
                <a:spcPts val="500"/>
              </a:spcBef>
              <a:buNone/>
            </a:pPr>
            <a:r>
              <a:rPr lang="en-US" sz="3200" b="1" dirty="0">
                <a:solidFill>
                  <a:schemeClr val="accent1"/>
                </a:solidFill>
              </a:rPr>
              <a:t>Subject Teacher: Kapil </a:t>
            </a:r>
            <a:r>
              <a:rPr lang="en-US" sz="3200" b="1" dirty="0" err="1">
                <a:solidFill>
                  <a:schemeClr val="accent1"/>
                </a:solidFill>
              </a:rPr>
              <a:t>Dhungel</a:t>
            </a:r>
            <a:endParaRPr lang="en-US" sz="32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spcBef>
                <a:spcPts val="100"/>
              </a:spcBef>
              <a:buNone/>
            </a:pPr>
            <a:endParaRPr lang="en-US" sz="2400" b="1" dirty="0">
              <a:solidFill>
                <a:schemeClr val="accent1"/>
              </a:solidFill>
            </a:endParaRPr>
          </a:p>
          <a:p>
            <a:pPr marL="0" indent="0">
              <a:spcBef>
                <a:spcPts val="100"/>
              </a:spcBef>
              <a:buNone/>
            </a:pPr>
            <a:endParaRPr lang="en-US" sz="4000" b="1" dirty="0">
              <a:solidFill>
                <a:schemeClr val="accent1"/>
              </a:solidFill>
            </a:endParaRPr>
          </a:p>
          <a:p>
            <a:pPr marL="0" indent="0">
              <a:spcBef>
                <a:spcPts val="100"/>
              </a:spcBef>
              <a:buNone/>
            </a:pPr>
            <a:r>
              <a:rPr lang="en-US" sz="3200" b="1" dirty="0">
                <a:solidFill>
                  <a:schemeClr val="accent1"/>
                </a:solidFill>
              </a:rPr>
              <a:t>Presented by:</a:t>
            </a:r>
          </a:p>
          <a:p>
            <a:pPr marL="0" indent="0">
              <a:lnSpc>
                <a:spcPct val="100000"/>
              </a:lnSpc>
              <a:spcBef>
                <a:spcPts val="400"/>
              </a:spcBef>
              <a:buNone/>
            </a:pPr>
            <a:r>
              <a:rPr lang="en-US" sz="2400" dirty="0">
                <a:solidFill>
                  <a:schemeClr val="accent1"/>
                </a:solidFill>
              </a:rPr>
              <a:t>Pranav Kattel</a:t>
            </a:r>
          </a:p>
          <a:p>
            <a:pPr marL="0" indent="0">
              <a:lnSpc>
                <a:spcPct val="100000"/>
              </a:lnSpc>
              <a:spcBef>
                <a:spcPts val="400"/>
              </a:spcBef>
              <a:buNone/>
            </a:pPr>
            <a:r>
              <a:rPr lang="en-US" sz="2400" dirty="0" err="1">
                <a:solidFill>
                  <a:schemeClr val="accent1"/>
                </a:solidFill>
              </a:rPr>
              <a:t>Utshab</a:t>
            </a:r>
            <a:r>
              <a:rPr lang="en-US" sz="2400" dirty="0">
                <a:solidFill>
                  <a:schemeClr val="accent1"/>
                </a:solidFill>
              </a:rPr>
              <a:t> </a:t>
            </a:r>
            <a:r>
              <a:rPr lang="en-US" sz="2400" dirty="0" err="1">
                <a:solidFill>
                  <a:schemeClr val="accent1"/>
                </a:solidFill>
              </a:rPr>
              <a:t>Phuyal</a:t>
            </a:r>
            <a:endParaRPr lang="en-US" sz="2400" dirty="0">
              <a:solidFill>
                <a:schemeClr val="accent1"/>
              </a:solidFill>
            </a:endParaRPr>
          </a:p>
          <a:p>
            <a:pPr marL="0" indent="0">
              <a:lnSpc>
                <a:spcPct val="100000"/>
              </a:lnSpc>
              <a:spcBef>
                <a:spcPts val="400"/>
              </a:spcBef>
              <a:buNone/>
            </a:pPr>
            <a:r>
              <a:rPr lang="en-US" sz="2400" dirty="0" err="1">
                <a:solidFill>
                  <a:schemeClr val="accent1"/>
                </a:solidFill>
              </a:rPr>
              <a:t>Suyesh</a:t>
            </a:r>
            <a:r>
              <a:rPr lang="en-US" sz="2400" dirty="0">
                <a:solidFill>
                  <a:schemeClr val="accent1"/>
                </a:solidFill>
              </a:rPr>
              <a:t> </a:t>
            </a:r>
            <a:r>
              <a:rPr lang="en-US" sz="2400" dirty="0" err="1">
                <a:solidFill>
                  <a:schemeClr val="accent1"/>
                </a:solidFill>
              </a:rPr>
              <a:t>Sigdel</a:t>
            </a:r>
            <a:endParaRPr lang="en-US" sz="2400" dirty="0">
              <a:solidFill>
                <a:schemeClr val="accent1"/>
              </a:solidFill>
            </a:endParaRPr>
          </a:p>
          <a:p>
            <a:pPr marL="0" indent="0">
              <a:lnSpc>
                <a:spcPct val="100000"/>
              </a:lnSpc>
              <a:spcBef>
                <a:spcPts val="400"/>
              </a:spcBef>
              <a:buNone/>
            </a:pPr>
            <a:r>
              <a:rPr lang="en-US" sz="2400" dirty="0">
                <a:solidFill>
                  <a:schemeClr val="accent1"/>
                </a:solidFill>
              </a:rPr>
              <a:t>Ishan Shrestha</a:t>
            </a:r>
          </a:p>
          <a:p>
            <a:pPr marL="0" indent="0">
              <a:lnSpc>
                <a:spcPct val="100000"/>
              </a:lnSpc>
              <a:spcBef>
                <a:spcPts val="400"/>
              </a:spcBef>
              <a:buNone/>
            </a:pPr>
            <a:r>
              <a:rPr lang="en-US" sz="2400" dirty="0">
                <a:solidFill>
                  <a:schemeClr val="accent1"/>
                </a:solidFill>
              </a:rPr>
              <a:t>Chandan</a:t>
            </a:r>
            <a:br>
              <a:rPr lang="en-US" sz="2400" dirty="0">
                <a:solidFill>
                  <a:schemeClr val="accent1"/>
                </a:solidFill>
              </a:rPr>
            </a:br>
            <a:r>
              <a:rPr lang="en-US" sz="2400" dirty="0">
                <a:solidFill>
                  <a:schemeClr val="accent1"/>
                </a:solidFill>
              </a:rPr>
              <a:t>Aayush Yadav</a:t>
            </a:r>
          </a:p>
          <a:p>
            <a:pPr marL="0" indent="0">
              <a:buNone/>
            </a:pPr>
            <a:endParaRPr lang="en-US" sz="2400" b="1" dirty="0">
              <a:solidFill>
                <a:schemeClr val="accent1"/>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Effect transition="in" filter="fade">
                                      <p:cBhvr>
                                        <p:cTn id="7" dur="1000"/>
                                        <p:tgtEl>
                                          <p:spTgt spid="14">
                                            <p:txEl>
                                              <p:pRg st="4" end="4"/>
                                            </p:txEl>
                                          </p:spTgt>
                                        </p:tgtEl>
                                      </p:cBhvr>
                                    </p:animEffect>
                                    <p:anim calcmode="lin" valueType="num">
                                      <p:cBhvr>
                                        <p:cTn id="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animEffect transition="in" filter="fade">
                                      <p:cBhvr>
                                        <p:cTn id="13" dur="1000"/>
                                        <p:tgtEl>
                                          <p:spTgt spid="14">
                                            <p:txEl>
                                              <p:pRg st="5" end="5"/>
                                            </p:txEl>
                                          </p:spTgt>
                                        </p:tgtEl>
                                      </p:cBhvr>
                                    </p:animEffect>
                                    <p:anim calcmode="lin" valueType="num">
                                      <p:cBhvr>
                                        <p:cTn id="14"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Effect transition="in" filter="fade">
                                      <p:cBhvr>
                                        <p:cTn id="19" dur="1000"/>
                                        <p:tgtEl>
                                          <p:spTgt spid="14">
                                            <p:txEl>
                                              <p:pRg st="6" end="6"/>
                                            </p:txEl>
                                          </p:spTgt>
                                        </p:tgtEl>
                                      </p:cBhvr>
                                    </p:animEffect>
                                    <p:anim calcmode="lin" valueType="num">
                                      <p:cBhvr>
                                        <p:cTn id="20"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xEl>
                                              <p:pRg st="13" end="13"/>
                                            </p:txEl>
                                          </p:spTgt>
                                        </p:tgtEl>
                                        <p:attrNameLst>
                                          <p:attrName>style.visibility</p:attrName>
                                        </p:attrNameLst>
                                      </p:cBhvr>
                                      <p:to>
                                        <p:strVal val="visible"/>
                                      </p:to>
                                    </p:set>
                                    <p:animEffect transition="in" filter="fade">
                                      <p:cBhvr>
                                        <p:cTn id="25" dur="1000"/>
                                        <p:tgtEl>
                                          <p:spTgt spid="14">
                                            <p:txEl>
                                              <p:pRg st="13" end="13"/>
                                            </p:txEl>
                                          </p:spTgt>
                                        </p:tgtEl>
                                      </p:cBhvr>
                                    </p:animEffect>
                                    <p:anim calcmode="lin" valueType="num">
                                      <p:cBhvr>
                                        <p:cTn id="26" dur="1000" fill="hold"/>
                                        <p:tgtEl>
                                          <p:spTgt spid="14">
                                            <p:txEl>
                                              <p:pRg st="13" end="13"/>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13" end="1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xEl>
                                              <p:pRg st="14" end="14"/>
                                            </p:txEl>
                                          </p:spTgt>
                                        </p:tgtEl>
                                        <p:attrNameLst>
                                          <p:attrName>style.visibility</p:attrName>
                                        </p:attrNameLst>
                                      </p:cBhvr>
                                      <p:to>
                                        <p:strVal val="visible"/>
                                      </p:to>
                                    </p:set>
                                    <p:animEffect transition="in" filter="fade">
                                      <p:cBhvr>
                                        <p:cTn id="31" dur="1000"/>
                                        <p:tgtEl>
                                          <p:spTgt spid="14">
                                            <p:txEl>
                                              <p:pRg st="14" end="14"/>
                                            </p:txEl>
                                          </p:spTgt>
                                        </p:tgtEl>
                                      </p:cBhvr>
                                    </p:animEffect>
                                    <p:anim calcmode="lin" valueType="num">
                                      <p:cBhvr>
                                        <p:cTn id="32" dur="1000" fill="hold"/>
                                        <p:tgtEl>
                                          <p:spTgt spid="1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14" end="1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4">
                                            <p:txEl>
                                              <p:pRg st="15" end="15"/>
                                            </p:txEl>
                                          </p:spTgt>
                                        </p:tgtEl>
                                        <p:attrNameLst>
                                          <p:attrName>style.visibility</p:attrName>
                                        </p:attrNameLst>
                                      </p:cBhvr>
                                      <p:to>
                                        <p:strVal val="visible"/>
                                      </p:to>
                                    </p:set>
                                    <p:animEffect transition="in" filter="fade">
                                      <p:cBhvr>
                                        <p:cTn id="37" dur="1000"/>
                                        <p:tgtEl>
                                          <p:spTgt spid="14">
                                            <p:txEl>
                                              <p:pRg st="15" end="15"/>
                                            </p:txEl>
                                          </p:spTgt>
                                        </p:tgtEl>
                                      </p:cBhvr>
                                    </p:animEffect>
                                    <p:anim calcmode="lin" valueType="num">
                                      <p:cBhvr>
                                        <p:cTn id="38" dur="1000" fill="hold"/>
                                        <p:tgtEl>
                                          <p:spTgt spid="14">
                                            <p:txEl>
                                              <p:pRg st="15" end="15"/>
                                            </p:txEl>
                                          </p:spTgt>
                                        </p:tgtEl>
                                        <p:attrNameLst>
                                          <p:attrName>ppt_x</p:attrName>
                                        </p:attrNameLst>
                                      </p:cBhvr>
                                      <p:tavLst>
                                        <p:tav tm="0">
                                          <p:val>
                                            <p:strVal val="#ppt_x"/>
                                          </p:val>
                                        </p:tav>
                                        <p:tav tm="100000">
                                          <p:val>
                                            <p:strVal val="#ppt_x"/>
                                          </p:val>
                                        </p:tav>
                                      </p:tavLst>
                                    </p:anim>
                                    <p:anim calcmode="lin" valueType="num">
                                      <p:cBhvr>
                                        <p:cTn id="39" dur="1000" fill="hold"/>
                                        <p:tgtEl>
                                          <p:spTgt spid="14">
                                            <p:txEl>
                                              <p:pRg st="15" end="1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4">
                                            <p:txEl>
                                              <p:pRg st="16" end="16"/>
                                            </p:txEl>
                                          </p:spTgt>
                                        </p:tgtEl>
                                        <p:attrNameLst>
                                          <p:attrName>style.visibility</p:attrName>
                                        </p:attrNameLst>
                                      </p:cBhvr>
                                      <p:to>
                                        <p:strVal val="visible"/>
                                      </p:to>
                                    </p:set>
                                    <p:animEffect transition="in" filter="fade">
                                      <p:cBhvr>
                                        <p:cTn id="43" dur="1000"/>
                                        <p:tgtEl>
                                          <p:spTgt spid="14">
                                            <p:txEl>
                                              <p:pRg st="16" end="16"/>
                                            </p:txEl>
                                          </p:spTgt>
                                        </p:tgtEl>
                                      </p:cBhvr>
                                    </p:animEffect>
                                    <p:anim calcmode="lin" valueType="num">
                                      <p:cBhvr>
                                        <p:cTn id="44" dur="1000" fill="hold"/>
                                        <p:tgtEl>
                                          <p:spTgt spid="14">
                                            <p:txEl>
                                              <p:pRg st="16" end="16"/>
                                            </p:txEl>
                                          </p:spTgt>
                                        </p:tgtEl>
                                        <p:attrNameLst>
                                          <p:attrName>ppt_x</p:attrName>
                                        </p:attrNameLst>
                                      </p:cBhvr>
                                      <p:tavLst>
                                        <p:tav tm="0">
                                          <p:val>
                                            <p:strVal val="#ppt_x"/>
                                          </p:val>
                                        </p:tav>
                                        <p:tav tm="100000">
                                          <p:val>
                                            <p:strVal val="#ppt_x"/>
                                          </p:val>
                                        </p:tav>
                                      </p:tavLst>
                                    </p:anim>
                                    <p:anim calcmode="lin" valueType="num">
                                      <p:cBhvr>
                                        <p:cTn id="45" dur="1000" fill="hold"/>
                                        <p:tgtEl>
                                          <p:spTgt spid="14">
                                            <p:txEl>
                                              <p:pRg st="16" end="1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14">
                                            <p:txEl>
                                              <p:pRg st="17" end="17"/>
                                            </p:txEl>
                                          </p:spTgt>
                                        </p:tgtEl>
                                        <p:attrNameLst>
                                          <p:attrName>style.visibility</p:attrName>
                                        </p:attrNameLst>
                                      </p:cBhvr>
                                      <p:to>
                                        <p:strVal val="visible"/>
                                      </p:to>
                                    </p:set>
                                    <p:animEffect transition="in" filter="fade">
                                      <p:cBhvr>
                                        <p:cTn id="49" dur="1000"/>
                                        <p:tgtEl>
                                          <p:spTgt spid="14">
                                            <p:txEl>
                                              <p:pRg st="17" end="17"/>
                                            </p:txEl>
                                          </p:spTgt>
                                        </p:tgtEl>
                                      </p:cBhvr>
                                    </p:animEffect>
                                    <p:anim calcmode="lin" valueType="num">
                                      <p:cBhvr>
                                        <p:cTn id="50" dur="1000" fill="hold"/>
                                        <p:tgtEl>
                                          <p:spTgt spid="14">
                                            <p:txEl>
                                              <p:pRg st="17" end="17"/>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17" end="1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14">
                                            <p:txEl>
                                              <p:pRg st="18" end="18"/>
                                            </p:txEl>
                                          </p:spTgt>
                                        </p:tgtEl>
                                        <p:attrNameLst>
                                          <p:attrName>style.visibility</p:attrName>
                                        </p:attrNameLst>
                                      </p:cBhvr>
                                      <p:to>
                                        <p:strVal val="visible"/>
                                      </p:to>
                                    </p:set>
                                    <p:animEffect transition="in" filter="fade">
                                      <p:cBhvr>
                                        <p:cTn id="55" dur="1000"/>
                                        <p:tgtEl>
                                          <p:spTgt spid="14">
                                            <p:txEl>
                                              <p:pRg st="18" end="18"/>
                                            </p:txEl>
                                          </p:spTgt>
                                        </p:tgtEl>
                                      </p:cBhvr>
                                    </p:animEffect>
                                    <p:anim calcmode="lin" valueType="num">
                                      <p:cBhvr>
                                        <p:cTn id="56" dur="1000" fill="hold"/>
                                        <p:tgtEl>
                                          <p:spTgt spid="14">
                                            <p:txEl>
                                              <p:pRg st="18" end="18"/>
                                            </p:txEl>
                                          </p:spTgt>
                                        </p:tgtEl>
                                        <p:attrNameLst>
                                          <p:attrName>ppt_x</p:attrName>
                                        </p:attrNameLst>
                                      </p:cBhvr>
                                      <p:tavLst>
                                        <p:tav tm="0">
                                          <p:val>
                                            <p:strVal val="#ppt_x"/>
                                          </p:val>
                                        </p:tav>
                                        <p:tav tm="100000">
                                          <p:val>
                                            <p:strVal val="#ppt_x"/>
                                          </p:val>
                                        </p:tav>
                                      </p:tavLst>
                                    </p:anim>
                                    <p:anim calcmode="lin" valueType="num">
                                      <p:cBhvr>
                                        <p:cTn id="57" dur="1000" fill="hold"/>
                                        <p:tgtEl>
                                          <p:spTgt spid="14">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2" y="381000"/>
            <a:ext cx="8938472" cy="1066799"/>
          </a:xfrm>
        </p:spPr>
        <p:txBody>
          <a:bodyPr/>
          <a:lstStyle/>
          <a:p>
            <a:pPr algn="ctr"/>
            <a:r>
              <a:rPr lang="en-US" dirty="0"/>
              <a:t>Table of content</a:t>
            </a:r>
          </a:p>
        </p:txBody>
      </p:sp>
      <p:sp>
        <p:nvSpPr>
          <p:cNvPr id="5" name="Text Placeholder 4"/>
          <p:cNvSpPr>
            <a:spLocks noGrp="1"/>
          </p:cNvSpPr>
          <p:nvPr>
            <p:ph type="body" idx="1"/>
          </p:nvPr>
        </p:nvSpPr>
        <p:spPr>
          <a:xfrm>
            <a:off x="1223504" y="1600200"/>
            <a:ext cx="9741816" cy="2362200"/>
          </a:xfrm>
        </p:spPr>
        <p:txBody>
          <a:bodyPr>
            <a:normAutofit/>
          </a:bodyPr>
          <a:lstStyle/>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The Patent, Design and Trademark Act, 2022</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The Copyright Act, 2059</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National Intellectual Property Policy, 2073</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Electronic Transaction Act, 2073</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ICT Policy, 2072</a:t>
            </a:r>
          </a:p>
          <a:p>
            <a:pPr marL="342900" indent="-342900">
              <a:buFont typeface="+mj-lt"/>
              <a:buAutoNum type="arabicPeriod"/>
            </a:pPr>
            <a:endParaRPr lang="en-GB" b="1" dirty="0">
              <a:ln w="9525">
                <a:solidFill>
                  <a:schemeClr val="bg1"/>
                </a:solidFill>
                <a:prstDash val="solid"/>
              </a:ln>
              <a:effectLst>
                <a:outerShdw blurRad="12700" dist="38100" dir="2700000" algn="tl" rotWithShape="0">
                  <a:schemeClr val="bg1">
                    <a:lumMod val="50000"/>
                  </a:schemeClr>
                </a:outerShdw>
              </a:effectLst>
            </a:endParaRPr>
          </a:p>
          <a:p>
            <a:endParaRPr lang="en-US" sz="1800" cap="none" dirty="0">
              <a:solidFill>
                <a:schemeClr val="tx2"/>
              </a:solidFill>
              <a:latin typeface="+mj-lt"/>
            </a:endParaRPr>
          </a:p>
        </p:txBody>
      </p:sp>
    </p:spTree>
    <p:extLst>
      <p:ext uri="{BB962C8B-B14F-4D97-AF65-F5344CB8AC3E}">
        <p14:creationId xmlns:p14="http://schemas.microsoft.com/office/powerpoint/2010/main" val="395843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9158" y="228601"/>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1) The Patent, Design and Trademark Act, 2022</a:t>
            </a:r>
          </a:p>
        </p:txBody>
      </p:sp>
      <p:sp>
        <p:nvSpPr>
          <p:cNvPr id="5" name="Text Placeholder 4"/>
          <p:cNvSpPr>
            <a:spLocks noGrp="1"/>
          </p:cNvSpPr>
          <p:nvPr>
            <p:ph type="body" idx="1"/>
          </p:nvPr>
        </p:nvSpPr>
        <p:spPr>
          <a:xfrm>
            <a:off x="531812" y="990601"/>
            <a:ext cx="11125200" cy="6128657"/>
          </a:xfrm>
        </p:spPr>
        <p:txBody>
          <a:bodyPr>
            <a:normAutofit fontScale="77500" lnSpcReduction="20000"/>
          </a:bodyPr>
          <a:lstStyle/>
          <a:p>
            <a:pPr algn="ctr">
              <a:spcAft>
                <a:spcPts val="500"/>
              </a:spcAft>
            </a:pPr>
            <a:r>
              <a:rPr lang="en-US" b="1" u="sng" dirty="0">
                <a:solidFill>
                  <a:schemeClr val="tx2"/>
                </a:solidFill>
              </a:rPr>
              <a:t>RIGHT OVER THE PATENT</a:t>
            </a:r>
            <a:r>
              <a:rPr lang="en-US" sz="2500" u="sng" dirty="0">
                <a:solidFill>
                  <a:schemeClr val="tx2"/>
                </a:solidFill>
              </a:rPr>
              <a:t> </a:t>
            </a:r>
            <a:endParaRPr lang="en-US" sz="2600" cap="none" dirty="0">
              <a:solidFill>
                <a:schemeClr val="tx2"/>
              </a:solidFill>
            </a:endParaRPr>
          </a:p>
          <a:p>
            <a:pPr marL="457200" indent="-457200">
              <a:buFont typeface="Arial" panose="020B0604020202020204" pitchFamily="34" charset="0"/>
              <a:buChar char="•"/>
            </a:pPr>
            <a:r>
              <a:rPr lang="en-US" sz="2600" cap="none" dirty="0">
                <a:solidFill>
                  <a:schemeClr val="tx2"/>
                </a:solidFill>
                <a:latin typeface="+mj-lt"/>
              </a:rPr>
              <a:t>Any person, willing to have rights on any patent, has to register such patent under the patent design and trademark act.</a:t>
            </a:r>
          </a:p>
          <a:p>
            <a:pPr marL="457200" indent="-457200">
              <a:buFont typeface="Arial" panose="020B0604020202020204" pitchFamily="34" charset="0"/>
              <a:buChar char="•"/>
            </a:pPr>
            <a:r>
              <a:rPr lang="en-US" sz="2600" cap="none" dirty="0">
                <a:solidFill>
                  <a:schemeClr val="tx2"/>
                </a:solidFill>
                <a:latin typeface="+mj-lt"/>
              </a:rPr>
              <a:t>Any patent registered in the name of any person shall not be copied use used or utilized without the patentee's written consent .</a:t>
            </a:r>
          </a:p>
          <a:p>
            <a:pPr marL="457200" indent="-457200">
              <a:buFont typeface="Arial" panose="020B0604020202020204" pitchFamily="34" charset="0"/>
              <a:buChar char="•"/>
            </a:pPr>
            <a:r>
              <a:rPr lang="en-US" sz="2600" cap="none" dirty="0">
                <a:solidFill>
                  <a:schemeClr val="tx2"/>
                </a:solidFill>
                <a:latin typeface="+mj-lt"/>
              </a:rPr>
              <a:t>Ownership of a patent can be transferred in any way to any person as movable property.</a:t>
            </a:r>
          </a:p>
          <a:p>
            <a:endParaRPr lang="en-US" sz="2700" dirty="0"/>
          </a:p>
          <a:p>
            <a:pPr algn="ctr">
              <a:spcAft>
                <a:spcPts val="500"/>
              </a:spcAft>
            </a:pPr>
            <a:r>
              <a:rPr lang="en-US" b="1" u="sng" dirty="0">
                <a:solidFill>
                  <a:schemeClr val="tx2"/>
                </a:solidFill>
              </a:rPr>
              <a:t>RIGHT ON DESIGN</a:t>
            </a:r>
            <a:r>
              <a:rPr lang="en-US" sz="2400" b="1" u="sng" dirty="0">
                <a:solidFill>
                  <a:schemeClr val="tx2"/>
                </a:solidFill>
              </a:rPr>
              <a:t> </a:t>
            </a:r>
          </a:p>
          <a:p>
            <a:pPr marL="457200" indent="-457200">
              <a:spcAft>
                <a:spcPts val="200"/>
              </a:spcAft>
              <a:buFont typeface="Arial" panose="020B0604020202020204" pitchFamily="34" charset="0"/>
              <a:buChar char="•"/>
            </a:pPr>
            <a:r>
              <a:rPr lang="en-US" sz="2600" cap="none" dirty="0">
                <a:solidFill>
                  <a:schemeClr val="tx2"/>
                </a:solidFill>
              </a:rPr>
              <a:t>Any body may have a right on a design of any goods under the act, which is made or caused to be made by him, and has been registered in department.</a:t>
            </a:r>
          </a:p>
          <a:p>
            <a:pPr marL="457200" indent="-457200">
              <a:spcAft>
                <a:spcPts val="200"/>
              </a:spcAft>
              <a:buFont typeface="Arial" panose="020B0604020202020204" pitchFamily="34" charset="0"/>
              <a:buChar char="•"/>
            </a:pPr>
            <a:r>
              <a:rPr lang="en-US" sz="2600" cap="none" dirty="0">
                <a:solidFill>
                  <a:schemeClr val="tx2"/>
                </a:solidFill>
              </a:rPr>
              <a:t>Owner ship of a design can be transfer.</a:t>
            </a:r>
          </a:p>
          <a:p>
            <a:pPr marL="457200" indent="-457200">
              <a:buFont typeface="Arial" panose="020B0604020202020204" pitchFamily="34" charset="0"/>
              <a:buChar char="•"/>
            </a:pPr>
            <a:r>
              <a:rPr lang="en-US" sz="2600" cap="none" dirty="0">
                <a:solidFill>
                  <a:schemeClr val="tx2"/>
                </a:solidFill>
              </a:rPr>
              <a:t>No body shall make any goods by using other’s design or in a way to manipulate the people in general and copying such design without written consent of the person in whose name design is registered.</a:t>
            </a:r>
          </a:p>
          <a:p>
            <a:pPr marL="342900" indent="-342900">
              <a:buFont typeface="Arial" panose="020B0604020202020204" pitchFamily="34" charset="0"/>
              <a:buChar char="•"/>
            </a:pPr>
            <a:endParaRPr lang="en-US" sz="2400" dirty="0"/>
          </a:p>
          <a:p>
            <a:endParaRPr lang="en-US" sz="2700" dirty="0"/>
          </a:p>
          <a:p>
            <a:pPr algn="ctr">
              <a:spcAft>
                <a:spcPts val="500"/>
              </a:spcAft>
            </a:pPr>
            <a:r>
              <a:rPr lang="en-US" b="1" u="sng" dirty="0">
                <a:solidFill>
                  <a:schemeClr val="tx2"/>
                </a:solidFill>
              </a:rPr>
              <a:t>RIGHT ON TRADEMARK</a:t>
            </a:r>
            <a:endParaRPr lang="en-US" sz="2700" b="1" u="sng" cap="none" dirty="0">
              <a:solidFill>
                <a:schemeClr val="tx2"/>
              </a:solidFill>
            </a:endParaRPr>
          </a:p>
          <a:p>
            <a:pPr marL="457200" indent="-457200">
              <a:buFont typeface="Arial" panose="020B0604020202020204" pitchFamily="34" charset="0"/>
              <a:buChar char="•"/>
            </a:pPr>
            <a:r>
              <a:rPr lang="en-US" sz="2600" cap="none" dirty="0">
                <a:solidFill>
                  <a:schemeClr val="tx2"/>
                </a:solidFill>
              </a:rPr>
              <a:t>Any body may have a right on any trademark of his trade or business under the act having it registered in the department.</a:t>
            </a:r>
          </a:p>
          <a:p>
            <a:pPr marL="457200" indent="-457200">
              <a:buFont typeface="Arial" panose="020B0604020202020204" pitchFamily="34" charset="0"/>
              <a:buChar char="•"/>
            </a:pPr>
            <a:r>
              <a:rPr lang="en-US" sz="2600" cap="none" dirty="0">
                <a:solidFill>
                  <a:schemeClr val="tx2"/>
                </a:solidFill>
              </a:rPr>
              <a:t>Nobody shall use or copy any trademark in a way of manipulating the people in general without a written consent of person in whose name the trademark is registered.</a:t>
            </a:r>
          </a:p>
          <a:p>
            <a:pPr marL="457200" indent="-457200">
              <a:buFont typeface="Arial" panose="020B0604020202020204" pitchFamily="34" charset="0"/>
              <a:buChar char="•"/>
            </a:pPr>
            <a:r>
              <a:rPr lang="en-US" sz="2600" cap="none" dirty="0">
                <a:solidFill>
                  <a:schemeClr val="tx2"/>
                </a:solidFill>
              </a:rPr>
              <a:t>Ownership of a trademark can be transferred to other with a permission of the department.</a:t>
            </a:r>
          </a:p>
          <a:p>
            <a:pPr marL="342900" indent="-342900">
              <a:buAutoNum type="arabicPeriod"/>
            </a:pPr>
            <a:endParaRPr lang="en-US" sz="1800" dirty="0"/>
          </a:p>
          <a:p>
            <a:endParaRPr lang="en-US" sz="1800" dirty="0"/>
          </a:p>
          <a:p>
            <a:endParaRPr lang="en-US" sz="1800" cap="none" dirty="0">
              <a:solidFill>
                <a:schemeClr val="tx2"/>
              </a:solidFill>
              <a:latin typeface="+mj-lt"/>
            </a:endParaRPr>
          </a:p>
          <a:p>
            <a:endParaRPr lang="en-US" sz="1800" cap="none" dirty="0">
              <a:solidFill>
                <a:schemeClr val="tx2"/>
              </a:solidFill>
              <a:latin typeface="+mj-lt"/>
            </a:endParaRPr>
          </a:p>
          <a:p>
            <a:endParaRPr lang="en-US" sz="1800" cap="none" dirty="0">
              <a:solidFill>
                <a:schemeClr val="tx2"/>
              </a:solidFill>
              <a:latin typeface="+mj-lt"/>
            </a:endParaRPr>
          </a:p>
        </p:txBody>
      </p:sp>
    </p:spTree>
    <p:extLst>
      <p:ext uri="{BB962C8B-B14F-4D97-AF65-F5344CB8AC3E}">
        <p14:creationId xmlns:p14="http://schemas.microsoft.com/office/powerpoint/2010/main" val="21501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Effect transition="in" filter="fade">
                                      <p:cBhvr>
                                        <p:cTn id="13" dur="500"/>
                                        <p:tgtEl>
                                          <p:spTgt spid="5">
                                            <p:txEl>
                                              <p:pRg st="11" end="11"/>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2) The Copyright Act, 2059</a:t>
            </a:r>
          </a:p>
        </p:txBody>
      </p:sp>
      <p:sp>
        <p:nvSpPr>
          <p:cNvPr id="5" name="Text Placeholder 4"/>
          <p:cNvSpPr>
            <a:spLocks noGrp="1"/>
          </p:cNvSpPr>
          <p:nvPr>
            <p:ph type="body" idx="1"/>
          </p:nvPr>
        </p:nvSpPr>
        <p:spPr>
          <a:xfrm>
            <a:off x="417512" y="762000"/>
            <a:ext cx="11353800" cy="5867399"/>
          </a:xfrm>
        </p:spPr>
        <p:txBody>
          <a:bodyPr>
            <a:normAutofit/>
          </a:bodyPr>
          <a:lstStyle/>
          <a:p>
            <a:pPr algn="ctr"/>
            <a:r>
              <a:rPr lang="en-US" sz="2100" b="1" u="sng" cap="none" dirty="0">
                <a:solidFill>
                  <a:schemeClr val="tx2"/>
                </a:solidFill>
                <a:latin typeface="+mj-lt"/>
              </a:rPr>
              <a:t>COPYRIGHT LAW</a:t>
            </a:r>
          </a:p>
          <a:p>
            <a:r>
              <a:rPr lang="en-US" sz="1800" b="0" i="0" cap="none" dirty="0">
                <a:solidFill>
                  <a:schemeClr val="tx2"/>
                </a:solidFill>
                <a:effectLst/>
                <a:latin typeface="+mj-lt"/>
              </a:rPr>
              <a:t>According to the law, the owner of copyright shall have the exclusive right to reproduce, translate, revise or amend, sell, distribute or rent, broadcast or communicate the work to the general public</a:t>
            </a:r>
            <a:r>
              <a:rPr lang="en-US" sz="1600" b="0" i="0" cap="none" dirty="0">
                <a:solidFill>
                  <a:schemeClr val="tx2"/>
                </a:solidFill>
                <a:effectLst/>
                <a:latin typeface="+mj-lt"/>
              </a:rPr>
              <a:t>. </a:t>
            </a:r>
          </a:p>
          <a:p>
            <a:endParaRPr lang="en-US" sz="1600" cap="none" dirty="0">
              <a:solidFill>
                <a:schemeClr val="tx2"/>
              </a:solidFill>
              <a:latin typeface="+mj-lt"/>
            </a:endParaRPr>
          </a:p>
          <a:p>
            <a:pPr algn="ctr"/>
            <a:r>
              <a:rPr lang="en-US" sz="2000" b="1" u="sng" cap="none" dirty="0">
                <a:solidFill>
                  <a:schemeClr val="tx2"/>
                </a:solidFill>
                <a:latin typeface="+mj-lt"/>
              </a:rPr>
              <a:t>ACQUISITIONS OF COPYRIGHT</a:t>
            </a:r>
          </a:p>
          <a:p>
            <a:pPr marL="285750" indent="-285750">
              <a:buFont typeface="Arial" panose="020B0604020202020204" pitchFamily="34" charset="0"/>
              <a:buChar char="•"/>
            </a:pPr>
            <a:r>
              <a:rPr lang="en-US" sz="1600" cap="none" dirty="0">
                <a:solidFill>
                  <a:schemeClr val="tx2"/>
                </a:solidFill>
              </a:rPr>
              <a:t>Copyright protection shall be extended to any work. </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Registration of a work, sound recording, performance or broadcasting shall not be required to acquire the right under this act.</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The author of a work shall be the first owner of the economic right of that work. </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Only the author or the owner of copyright shall have the exclusive right to carry out the following acts in respect of the work.</a:t>
            </a:r>
          </a:p>
          <a:p>
            <a:pPr marL="285750" indent="-285750">
              <a:buFont typeface="Arial" panose="020B0604020202020204" pitchFamily="34" charset="0"/>
              <a:buChar char="•"/>
            </a:pPr>
            <a:endParaRPr lang="en-US" sz="1600" cap="none" dirty="0">
              <a:solidFill>
                <a:schemeClr val="tx2"/>
              </a:solidFill>
              <a:latin typeface="+mj-lt"/>
            </a:endParaRPr>
          </a:p>
          <a:p>
            <a:pPr algn="ctr">
              <a:spcAft>
                <a:spcPts val="600"/>
              </a:spcAft>
            </a:pPr>
            <a:r>
              <a:rPr lang="en-US" sz="1800" b="1" u="sng" dirty="0">
                <a:solidFill>
                  <a:schemeClr val="tx2"/>
                </a:solidFill>
              </a:rPr>
              <a:t>Punishment on infringement of copyright act</a:t>
            </a:r>
            <a:endParaRPr lang="en-US" sz="1100" b="1" u="sng" dirty="0">
              <a:solidFill>
                <a:schemeClr val="tx2"/>
              </a:solidFill>
            </a:endParaRPr>
          </a:p>
          <a:p>
            <a:r>
              <a:rPr lang="en-US" sz="1600" cap="none" dirty="0">
                <a:solidFill>
                  <a:schemeClr val="tx2"/>
                </a:solidFill>
              </a:rPr>
              <a:t>In cases where any person infringes copyright act, such a person shall be punished with a fine of a sum from ten thousand to one hundred thousand rupees or with imprisonment for a term not exceeding six months or both and with a fine of a sum from twenty thousand to two hundred thousand rupees or with imprisonment for a term not exceeding one year or with both for each instance from the second time. The materials so published or reproduced or distributed or devices used to reproduce such materials shall be seized.</a:t>
            </a:r>
            <a:endParaRPr lang="en-US" sz="1600" b="1" u="sng" cap="none" dirty="0">
              <a:solidFill>
                <a:schemeClr val="tx2"/>
              </a:solidFill>
            </a:endParaRPr>
          </a:p>
          <a:p>
            <a:endParaRPr lang="en-US" sz="1600" b="1" u="sng" cap="none" dirty="0">
              <a:solidFill>
                <a:schemeClr val="tx2"/>
              </a:solidFill>
              <a:latin typeface="+mj-lt"/>
            </a:endParaRPr>
          </a:p>
          <a:p>
            <a:r>
              <a:rPr lang="en-US" sz="1600" cap="none" dirty="0">
                <a:solidFill>
                  <a:schemeClr val="tx2"/>
                </a:solidFill>
              </a:rPr>
              <a:t>Compensation for the loss caused to the copyright owner by the infringer of the protected right shall also be realized and provided to the copyright owner. </a:t>
            </a:r>
            <a:endParaRPr lang="en-US" sz="1600" b="1" u="sng" cap="none" dirty="0">
              <a:solidFill>
                <a:schemeClr val="tx2"/>
              </a:solidFill>
              <a:latin typeface="+mj-lt"/>
            </a:endParaRPr>
          </a:p>
          <a:p>
            <a:pPr algn="ctr"/>
            <a:endParaRPr lang="en-US" sz="1600" b="1" i="0" u="sng" cap="none" dirty="0">
              <a:solidFill>
                <a:schemeClr val="tx2"/>
              </a:solidFill>
              <a:effectLst/>
              <a:latin typeface="+mj-lt"/>
            </a:endParaRPr>
          </a:p>
          <a:p>
            <a:endParaRPr lang="en-US" sz="1600" cap="none" dirty="0">
              <a:solidFill>
                <a:schemeClr val="tx2"/>
              </a:solidFill>
              <a:latin typeface="+mj-lt"/>
            </a:endParaRPr>
          </a:p>
          <a:p>
            <a:endParaRPr lang="en-US" sz="1600" b="0" i="0" cap="none" dirty="0">
              <a:solidFill>
                <a:schemeClr val="tx2"/>
              </a:solidFill>
              <a:effectLst/>
              <a:latin typeface="+mj-lt"/>
            </a:endParaRPr>
          </a:p>
          <a:p>
            <a:endParaRPr lang="en-US" sz="1600" b="1" u="sng" cap="none" dirty="0">
              <a:solidFill>
                <a:schemeClr val="tx2"/>
              </a:solidFill>
              <a:latin typeface="+mj-lt"/>
            </a:endParaRPr>
          </a:p>
          <a:p>
            <a:pPr algn="ctr"/>
            <a:endParaRPr lang="en-US" sz="1600" b="1" u="sng" cap="none" dirty="0">
              <a:solidFill>
                <a:schemeClr val="tx2"/>
              </a:solidFill>
              <a:latin typeface="+mj-lt"/>
            </a:endParaRPr>
          </a:p>
        </p:txBody>
      </p:sp>
    </p:spTree>
    <p:extLst>
      <p:ext uri="{BB962C8B-B14F-4D97-AF65-F5344CB8AC3E}">
        <p14:creationId xmlns:p14="http://schemas.microsoft.com/office/powerpoint/2010/main" val="274248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17714"/>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3) National Intellectual Property Policy, 2073</a:t>
            </a:r>
          </a:p>
        </p:txBody>
      </p:sp>
      <p:sp>
        <p:nvSpPr>
          <p:cNvPr id="5" name="Text Placeholder 4"/>
          <p:cNvSpPr>
            <a:spLocks noGrp="1"/>
          </p:cNvSpPr>
          <p:nvPr>
            <p:ph type="body" idx="1"/>
          </p:nvPr>
        </p:nvSpPr>
        <p:spPr>
          <a:xfrm>
            <a:off x="608012" y="990600"/>
            <a:ext cx="11277600" cy="5753099"/>
          </a:xfrm>
        </p:spPr>
        <p:txBody>
          <a:bodyPr>
            <a:normAutofit/>
          </a:bodyPr>
          <a:lstStyle/>
          <a:p>
            <a:pPr algn="ctr"/>
            <a:r>
              <a:rPr lang="en-US" sz="2200" b="1" u="sng" cap="none" dirty="0">
                <a:solidFill>
                  <a:schemeClr val="tx2"/>
                </a:solidFill>
                <a:latin typeface="+mj-lt"/>
              </a:rPr>
              <a:t>VISION</a:t>
            </a:r>
          </a:p>
          <a:p>
            <a:r>
              <a:rPr lang="en-US" sz="2000" cap="none" dirty="0">
                <a:solidFill>
                  <a:schemeClr val="tx2"/>
                </a:solidFill>
              </a:rPr>
              <a:t>A Uganda where innovation and creativity stimulate sustainable development.</a:t>
            </a:r>
          </a:p>
          <a:p>
            <a:endParaRPr lang="en-US" sz="2000" b="1" u="sng" cap="none" dirty="0">
              <a:solidFill>
                <a:schemeClr val="tx2"/>
              </a:solidFill>
              <a:latin typeface="+mj-lt"/>
            </a:endParaRPr>
          </a:p>
          <a:p>
            <a:pPr algn="ctr"/>
            <a:r>
              <a:rPr lang="en-US" sz="2200" b="1" u="sng" cap="none" dirty="0">
                <a:solidFill>
                  <a:schemeClr val="tx2"/>
                </a:solidFill>
                <a:latin typeface="+mj-lt"/>
              </a:rPr>
              <a:t>MISSION</a:t>
            </a:r>
          </a:p>
          <a:p>
            <a:r>
              <a:rPr lang="en-US" sz="2000" cap="none" dirty="0">
                <a:solidFill>
                  <a:schemeClr val="tx2"/>
                </a:solidFill>
              </a:rPr>
              <a:t>To create a robust IP value chain that fosters innovation and creativity as pillars for sustainable development.</a:t>
            </a:r>
          </a:p>
          <a:p>
            <a:endParaRPr lang="en-US" sz="2200" cap="none" dirty="0">
              <a:solidFill>
                <a:schemeClr val="tx2"/>
              </a:solidFill>
            </a:endParaRPr>
          </a:p>
          <a:p>
            <a:pPr algn="ctr"/>
            <a:r>
              <a:rPr lang="en-US" sz="2200" b="1" u="sng" cap="none" dirty="0">
                <a:solidFill>
                  <a:schemeClr val="tx2"/>
                </a:solidFill>
              </a:rPr>
              <a:t>POLICY GOALS</a:t>
            </a:r>
          </a:p>
          <a:p>
            <a:pPr marL="285750" indent="-285750">
              <a:buFont typeface="Arial" panose="020B0604020202020204" pitchFamily="34" charset="0"/>
              <a:buChar char="•"/>
            </a:pPr>
            <a:r>
              <a:rPr lang="en-US" sz="2000" cap="none" dirty="0">
                <a:solidFill>
                  <a:schemeClr val="tx2"/>
                </a:solidFill>
              </a:rPr>
              <a:t>To establish appropriate IP infrastructure that supports innovation and creativity.</a:t>
            </a:r>
          </a:p>
          <a:p>
            <a:pPr marL="285750" indent="-285750">
              <a:buFont typeface="Arial" panose="020B0604020202020204" pitchFamily="34" charset="0"/>
              <a:buChar char="•"/>
            </a:pPr>
            <a:r>
              <a:rPr lang="en-US" sz="2000" cap="none" dirty="0">
                <a:solidFill>
                  <a:schemeClr val="tx2"/>
                </a:solidFill>
              </a:rPr>
              <a:t>To develop human capital for the IP value chain.</a:t>
            </a:r>
          </a:p>
          <a:p>
            <a:pPr marL="285750" indent="-285750">
              <a:buFont typeface="Arial" panose="020B0604020202020204" pitchFamily="34" charset="0"/>
              <a:buChar char="•"/>
            </a:pPr>
            <a:r>
              <a:rPr lang="en-US" sz="2000" cap="none" dirty="0">
                <a:solidFill>
                  <a:schemeClr val="tx2"/>
                </a:solidFill>
              </a:rPr>
              <a:t>To enhance utilization of the IP system.</a:t>
            </a:r>
          </a:p>
          <a:p>
            <a:pPr marL="285750" indent="-285750">
              <a:buFont typeface="Arial" panose="020B0604020202020204" pitchFamily="34" charset="0"/>
              <a:buChar char="•"/>
            </a:pPr>
            <a:endParaRPr lang="en-US" sz="2000" cap="none" dirty="0">
              <a:solidFill>
                <a:schemeClr val="tx2"/>
              </a:solidFill>
            </a:endParaRPr>
          </a:p>
          <a:p>
            <a:pPr algn="ctr"/>
            <a:r>
              <a:rPr lang="en-US" sz="2200" b="1" u="sng" cap="none" dirty="0">
                <a:solidFill>
                  <a:schemeClr val="tx2"/>
                </a:solidFill>
              </a:rPr>
              <a:t>POLICY ISSUES</a:t>
            </a:r>
          </a:p>
          <a:p>
            <a:pPr marL="285750" indent="-285750">
              <a:buFont typeface="Arial" panose="020B0604020202020204" pitchFamily="34" charset="0"/>
              <a:buChar char="•"/>
            </a:pPr>
            <a:r>
              <a:rPr lang="en-US" sz="2000" cap="none" dirty="0">
                <a:solidFill>
                  <a:schemeClr val="tx2"/>
                </a:solidFill>
              </a:rPr>
              <a:t>Lack of appropriate IP infrastructure to support innovation and creativity</a:t>
            </a:r>
          </a:p>
          <a:p>
            <a:pPr marL="285750" indent="-285750">
              <a:buFont typeface="Arial" panose="020B0604020202020204" pitchFamily="34" charset="0"/>
              <a:buChar char="•"/>
            </a:pPr>
            <a:r>
              <a:rPr lang="en-US" sz="2000" cap="none" dirty="0">
                <a:solidFill>
                  <a:schemeClr val="tx2"/>
                </a:solidFill>
              </a:rPr>
              <a:t>Inadequate human capital development for the IP value chain</a:t>
            </a:r>
          </a:p>
          <a:p>
            <a:pPr marL="285750" indent="-285750">
              <a:buFont typeface="Arial" panose="020B0604020202020204" pitchFamily="34" charset="0"/>
              <a:buChar char="•"/>
            </a:pPr>
            <a:r>
              <a:rPr lang="en-US" sz="2000" cap="none" dirty="0">
                <a:solidFill>
                  <a:schemeClr val="tx2"/>
                </a:solidFill>
              </a:rPr>
              <a:t>Inadequate utilization of the IP system.</a:t>
            </a:r>
          </a:p>
          <a:p>
            <a:endParaRPr lang="en-US" sz="1600" cap="none" dirty="0">
              <a:solidFill>
                <a:schemeClr val="tx2"/>
              </a:solidFill>
            </a:endParaRPr>
          </a:p>
        </p:txBody>
      </p:sp>
    </p:spTree>
    <p:extLst>
      <p:ext uri="{BB962C8B-B14F-4D97-AF65-F5344CB8AC3E}">
        <p14:creationId xmlns:p14="http://schemas.microsoft.com/office/powerpoint/2010/main" val="9145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2860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4) Electronic Transaction Act, 2073</a:t>
            </a:r>
          </a:p>
        </p:txBody>
      </p:sp>
      <p:sp>
        <p:nvSpPr>
          <p:cNvPr id="5" name="Text Placeholder 4"/>
          <p:cNvSpPr>
            <a:spLocks noGrp="1"/>
          </p:cNvSpPr>
          <p:nvPr>
            <p:ph type="body" idx="1"/>
          </p:nvPr>
        </p:nvSpPr>
        <p:spPr>
          <a:xfrm>
            <a:off x="420458" y="990600"/>
            <a:ext cx="11347908" cy="5638800"/>
          </a:xfrm>
        </p:spPr>
        <p:txBody>
          <a:bodyPr>
            <a:normAutofit fontScale="92500" lnSpcReduction="20000"/>
          </a:bodyPr>
          <a:lstStyle/>
          <a:p>
            <a:pPr algn="ctr">
              <a:lnSpc>
                <a:spcPct val="210000"/>
              </a:lnSpc>
            </a:pPr>
            <a:r>
              <a:rPr lang="en-US" sz="2600" b="1" u="sng" cap="none" dirty="0">
                <a:solidFill>
                  <a:schemeClr val="tx2"/>
                </a:solidFill>
                <a:latin typeface="+mj-lt"/>
              </a:rPr>
              <a:t>ELECTRONIC TRANSACTION</a:t>
            </a:r>
          </a:p>
          <a:p>
            <a:r>
              <a:rPr lang="en-US" sz="2200" cap="none" dirty="0">
                <a:solidFill>
                  <a:schemeClr val="tx2"/>
                </a:solidFill>
                <a:latin typeface="+mj-lt"/>
              </a:rPr>
              <a:t>Electronic transaction is </a:t>
            </a:r>
            <a:r>
              <a:rPr lang="en-US" sz="2200" b="0" i="0" cap="none" dirty="0">
                <a:solidFill>
                  <a:schemeClr val="tx2"/>
                </a:solidFill>
                <a:effectLst/>
                <a:latin typeface="+mj-lt"/>
              </a:rPr>
              <a:t>transactions of electronic records data by using any types of electronic means.</a:t>
            </a:r>
            <a:endParaRPr lang="en-US" sz="2200" cap="none" dirty="0">
              <a:solidFill>
                <a:schemeClr val="tx2"/>
              </a:solidFill>
              <a:latin typeface="+mj-lt"/>
            </a:endParaRPr>
          </a:p>
          <a:p>
            <a:pPr algn="ctr">
              <a:lnSpc>
                <a:spcPct val="210000"/>
              </a:lnSpc>
            </a:pPr>
            <a:r>
              <a:rPr lang="en-US" sz="2600" b="1" u="sng" cap="none" dirty="0">
                <a:solidFill>
                  <a:schemeClr val="tx2"/>
                </a:solidFill>
                <a:effectLst/>
                <a:latin typeface="+mj-lt"/>
              </a:rPr>
              <a:t>OBJECTIVES</a:t>
            </a:r>
          </a:p>
          <a:p>
            <a:pPr marL="285750" indent="-285750" algn="l">
              <a:buFont typeface="Arial" panose="020B0604020202020204" pitchFamily="34" charset="0"/>
              <a:buChar char="•"/>
            </a:pPr>
            <a:r>
              <a:rPr lang="en-US" sz="2000" b="0" i="0" cap="none" dirty="0">
                <a:solidFill>
                  <a:schemeClr val="tx2"/>
                </a:solidFill>
                <a:effectLst/>
                <a:latin typeface="+mj-lt"/>
              </a:rPr>
              <a:t> </a:t>
            </a:r>
            <a:r>
              <a:rPr lang="en-US" sz="2200" b="0" i="0" cap="none" dirty="0">
                <a:solidFill>
                  <a:schemeClr val="tx2"/>
                </a:solidFill>
                <a:effectLst/>
                <a:latin typeface="+mj-lt"/>
              </a:rPr>
              <a:t>To make legal provision for authentication and regulation of electronic data.</a:t>
            </a:r>
          </a:p>
          <a:p>
            <a:pPr marL="285750" indent="-285750" algn="l">
              <a:buFont typeface="Arial" panose="020B0604020202020204" pitchFamily="34" charset="0"/>
              <a:buChar char="•"/>
            </a:pPr>
            <a:r>
              <a:rPr lang="en-US" sz="2200" cap="none" dirty="0">
                <a:solidFill>
                  <a:schemeClr val="tx2"/>
                </a:solidFill>
                <a:latin typeface="+mj-lt"/>
              </a:rPr>
              <a:t> T</a:t>
            </a:r>
            <a:r>
              <a:rPr lang="en-US" sz="2200" b="0" i="0" cap="none" dirty="0">
                <a:solidFill>
                  <a:schemeClr val="tx2"/>
                </a:solidFill>
                <a:effectLst/>
                <a:latin typeface="+mj-lt"/>
              </a:rPr>
              <a:t>o make a reliable date generation, communication, and transmission.</a:t>
            </a:r>
          </a:p>
          <a:p>
            <a:pPr marL="285750" indent="-285750" algn="l">
              <a:buFont typeface="Arial" panose="020B0604020202020204" pitchFamily="34" charset="0"/>
              <a:buChar char="•"/>
            </a:pPr>
            <a:r>
              <a:rPr lang="en-US" sz="2200" b="0" i="0" cap="none" dirty="0">
                <a:solidFill>
                  <a:schemeClr val="tx2"/>
                </a:solidFill>
                <a:effectLst/>
                <a:latin typeface="+mj-lt"/>
              </a:rPr>
              <a:t> To make a secured and authentic means of electronic communication.</a:t>
            </a:r>
          </a:p>
          <a:p>
            <a:pPr marL="285750" indent="-285750" algn="l">
              <a:buFont typeface="Arial" panose="020B0604020202020204" pitchFamily="34" charset="0"/>
              <a:buChar char="•"/>
            </a:pPr>
            <a:r>
              <a:rPr lang="en-US" sz="2200" cap="none" dirty="0">
                <a:solidFill>
                  <a:schemeClr val="tx2"/>
                </a:solidFill>
                <a:latin typeface="+mj-lt"/>
              </a:rPr>
              <a:t> T</a:t>
            </a:r>
            <a:r>
              <a:rPr lang="en-US" sz="2200" b="0" i="0" cap="none" dirty="0">
                <a:solidFill>
                  <a:schemeClr val="tx2"/>
                </a:solidFill>
                <a:effectLst/>
                <a:latin typeface="+mj-lt"/>
              </a:rPr>
              <a:t>o regulate all the relating matters of electronic transactions.</a:t>
            </a:r>
          </a:p>
          <a:p>
            <a:pPr marL="285750" indent="-285750" algn="l">
              <a:buFont typeface="Arial" panose="020B0604020202020204" pitchFamily="34" charset="0"/>
              <a:buChar char="•"/>
            </a:pPr>
            <a:endParaRPr lang="en-US" sz="2000" b="0" i="0" cap="none" dirty="0">
              <a:solidFill>
                <a:schemeClr val="tx2"/>
              </a:solidFill>
              <a:effectLst/>
              <a:latin typeface="+mj-lt"/>
            </a:endParaRPr>
          </a:p>
          <a:p>
            <a:pPr marL="285750" indent="-285750" algn="l">
              <a:buFont typeface="Arial" panose="020B0604020202020204" pitchFamily="34" charset="0"/>
              <a:buChar char="•"/>
            </a:pPr>
            <a:endParaRPr lang="en-US" sz="2000" cap="none" dirty="0">
              <a:solidFill>
                <a:schemeClr val="tx2"/>
              </a:solidFill>
              <a:latin typeface="+mj-lt"/>
            </a:endParaRPr>
          </a:p>
          <a:p>
            <a:pPr algn="ctr"/>
            <a:r>
              <a:rPr lang="en-US" sz="2600" b="1" i="0" u="sng" cap="none" dirty="0">
                <a:solidFill>
                  <a:schemeClr val="tx2"/>
                </a:solidFill>
                <a:effectLst/>
                <a:latin typeface="+mj-lt"/>
              </a:rPr>
              <a:t>SCOPES</a:t>
            </a:r>
          </a:p>
          <a:p>
            <a:pPr marL="171450" indent="-171450" algn="l">
              <a:buFont typeface="Arial" panose="020B0604020202020204" pitchFamily="34" charset="0"/>
              <a:buChar char="•"/>
            </a:pPr>
            <a:r>
              <a:rPr lang="en-US" sz="2200" cap="none" dirty="0">
                <a:solidFill>
                  <a:schemeClr val="tx2"/>
                </a:solidFill>
                <a:latin typeface="+mj-lt"/>
              </a:rPr>
              <a:t>  C</a:t>
            </a:r>
            <a:r>
              <a:rPr lang="en-US" sz="2200" b="0" i="0" cap="none" dirty="0">
                <a:solidFill>
                  <a:schemeClr val="tx2"/>
                </a:solidFill>
                <a:effectLst/>
                <a:latin typeface="+mj-lt"/>
              </a:rPr>
              <a:t>reation and use of digital signature</a:t>
            </a:r>
          </a:p>
          <a:p>
            <a:pPr marL="171450" indent="-171450" algn="l">
              <a:buFont typeface="Arial" panose="020B0604020202020204" pitchFamily="34" charset="0"/>
              <a:buChar char="•"/>
            </a:pPr>
            <a:r>
              <a:rPr lang="en-US" sz="2200" cap="none" dirty="0">
                <a:solidFill>
                  <a:schemeClr val="tx2"/>
                </a:solidFill>
                <a:latin typeface="+mj-lt"/>
              </a:rPr>
              <a:t>  C</a:t>
            </a:r>
            <a:r>
              <a:rPr lang="en-US" sz="2200" b="0" i="0" cap="none" dirty="0">
                <a:solidFill>
                  <a:schemeClr val="tx2"/>
                </a:solidFill>
                <a:effectLst/>
                <a:latin typeface="+mj-lt"/>
              </a:rPr>
              <a:t>ontrol cyber/computer-related crimes.</a:t>
            </a:r>
          </a:p>
          <a:p>
            <a:pPr marL="171450" indent="-171450" algn="l">
              <a:buFont typeface="Arial" panose="020B0604020202020204" pitchFamily="34" charset="0"/>
              <a:buChar char="•"/>
            </a:pPr>
            <a:r>
              <a:rPr lang="en-US" sz="2200" b="0" i="0" cap="none" dirty="0">
                <a:solidFill>
                  <a:schemeClr val="tx2"/>
                </a:solidFill>
                <a:effectLst/>
                <a:latin typeface="+mj-lt"/>
              </a:rPr>
              <a:t>  Protection of intellectual property.</a:t>
            </a:r>
          </a:p>
          <a:p>
            <a:pPr marL="171450" indent="-171450" algn="l">
              <a:buFont typeface="Arial" panose="020B0604020202020204" pitchFamily="34" charset="0"/>
              <a:buChar char="•"/>
            </a:pPr>
            <a:r>
              <a:rPr lang="en-US" sz="2200" cap="none" dirty="0">
                <a:solidFill>
                  <a:schemeClr val="tx2"/>
                </a:solidFill>
                <a:latin typeface="+mj-lt"/>
              </a:rPr>
              <a:t>  P</a:t>
            </a:r>
            <a:r>
              <a:rPr lang="en-US" sz="2200" b="0" i="0" cap="none" dirty="0">
                <a:solidFill>
                  <a:schemeClr val="tx2"/>
                </a:solidFill>
                <a:effectLst/>
                <a:latin typeface="+mj-lt"/>
              </a:rPr>
              <a:t>rotection of confidentiality.</a:t>
            </a:r>
          </a:p>
          <a:p>
            <a:pPr marL="171450" indent="-171450" algn="l">
              <a:buFont typeface="Arial" panose="020B0604020202020204" pitchFamily="34" charset="0"/>
              <a:buChar char="•"/>
            </a:pPr>
            <a:r>
              <a:rPr lang="en-US" sz="2200" cap="none" dirty="0">
                <a:solidFill>
                  <a:schemeClr val="tx2"/>
                </a:solidFill>
                <a:latin typeface="+mj-lt"/>
              </a:rPr>
              <a:t>  R</a:t>
            </a:r>
            <a:r>
              <a:rPr lang="en-US" sz="2200" b="0" i="0" cap="none" dirty="0">
                <a:solidFill>
                  <a:schemeClr val="tx2"/>
                </a:solidFill>
                <a:effectLst/>
                <a:latin typeface="+mj-lt"/>
              </a:rPr>
              <a:t>egulations of an electronic transaction by establishing regulating bodies</a:t>
            </a:r>
          </a:p>
          <a:p>
            <a:endParaRPr lang="en-US" sz="1600" i="0" cap="none" dirty="0">
              <a:solidFill>
                <a:schemeClr val="tx2"/>
              </a:solidFill>
              <a:effectLst/>
              <a:latin typeface="+mj-lt"/>
            </a:endParaRPr>
          </a:p>
          <a:p>
            <a:pPr algn="ctr"/>
            <a:endParaRPr lang="en-US" sz="1600" i="0" cap="none" dirty="0">
              <a:solidFill>
                <a:schemeClr val="tx2"/>
              </a:solidFill>
              <a:effectLst/>
              <a:latin typeface="+mj-lt"/>
            </a:endParaRPr>
          </a:p>
          <a:p>
            <a:endParaRPr lang="en-US" sz="1600" cap="none" dirty="0">
              <a:solidFill>
                <a:schemeClr val="tx2"/>
              </a:solidFill>
              <a:effectLst/>
              <a:latin typeface="+mj-lt"/>
            </a:endParaRPr>
          </a:p>
          <a:p>
            <a:endParaRPr lang="en-US" sz="1600" cap="none" dirty="0">
              <a:solidFill>
                <a:schemeClr val="tx2"/>
              </a:solidFill>
              <a:effectLst/>
              <a:latin typeface="+mj-lt"/>
            </a:endParaRPr>
          </a:p>
          <a:p>
            <a:br>
              <a:rPr lang="en-US" sz="1600" cap="none" dirty="0">
                <a:solidFill>
                  <a:schemeClr val="tx2"/>
                </a:solidFill>
                <a:latin typeface="+mj-lt"/>
              </a:rPr>
            </a:br>
            <a:endParaRPr lang="en-US" sz="1600" cap="none" dirty="0">
              <a:solidFill>
                <a:schemeClr val="tx2"/>
              </a:solidFill>
              <a:latin typeface="+mj-lt"/>
            </a:endParaRPr>
          </a:p>
        </p:txBody>
      </p:sp>
    </p:spTree>
    <p:extLst>
      <p:ext uri="{BB962C8B-B14F-4D97-AF65-F5344CB8AC3E}">
        <p14:creationId xmlns:p14="http://schemas.microsoft.com/office/powerpoint/2010/main" val="99914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15240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5) ICT Policy, 2072</a:t>
            </a:r>
          </a:p>
        </p:txBody>
      </p:sp>
      <p:sp>
        <p:nvSpPr>
          <p:cNvPr id="5" name="Text Placeholder 4"/>
          <p:cNvSpPr>
            <a:spLocks noGrp="1"/>
          </p:cNvSpPr>
          <p:nvPr>
            <p:ph type="body" idx="1"/>
          </p:nvPr>
        </p:nvSpPr>
        <p:spPr>
          <a:xfrm>
            <a:off x="303212" y="838200"/>
            <a:ext cx="11582400" cy="5486400"/>
          </a:xfrm>
        </p:spPr>
        <p:txBody>
          <a:bodyPr>
            <a:noAutofit/>
          </a:bodyPr>
          <a:lstStyle/>
          <a:p>
            <a:pPr algn="ctr">
              <a:lnSpc>
                <a:spcPct val="150000"/>
              </a:lnSpc>
            </a:pPr>
            <a:r>
              <a:rPr lang="en-US" sz="2400" b="1" u="sng" cap="none" dirty="0">
                <a:solidFill>
                  <a:schemeClr val="tx2"/>
                </a:solidFill>
                <a:latin typeface="+mj-lt"/>
              </a:rPr>
              <a:t>VISION</a:t>
            </a:r>
          </a:p>
          <a:p>
            <a:r>
              <a:rPr lang="en-US" sz="1800" b="0" i="0" dirty="0">
                <a:solidFill>
                  <a:srgbClr val="E8EAED"/>
                </a:solidFill>
                <a:effectLst/>
                <a:latin typeface="+mj-lt"/>
              </a:rPr>
              <a:t>“</a:t>
            </a:r>
            <a:r>
              <a:rPr lang="en-US" sz="1800" cap="none" dirty="0">
                <a:solidFill>
                  <a:srgbClr val="E8EAED"/>
                </a:solidFill>
                <a:latin typeface="+mj-lt"/>
              </a:rPr>
              <a:t>T</a:t>
            </a:r>
            <a:r>
              <a:rPr lang="en-US" sz="1800" b="0" i="0" cap="none" dirty="0">
                <a:solidFill>
                  <a:srgbClr val="E8EAED"/>
                </a:solidFill>
                <a:effectLst/>
                <a:latin typeface="+mj-lt"/>
              </a:rPr>
              <a:t>o transform </a:t>
            </a:r>
            <a:r>
              <a:rPr lang="en-US" sz="1800" cap="none" dirty="0">
                <a:solidFill>
                  <a:srgbClr val="E8EAED"/>
                </a:solidFill>
                <a:latin typeface="+mj-lt"/>
              </a:rPr>
              <a:t>N</a:t>
            </a:r>
            <a:r>
              <a:rPr lang="en-US" sz="1800" b="0" i="0" cap="none" dirty="0">
                <a:solidFill>
                  <a:srgbClr val="E8EAED"/>
                </a:solidFill>
                <a:effectLst/>
                <a:latin typeface="+mj-lt"/>
              </a:rPr>
              <a:t>epal into an information and knowledge-based society and economy</a:t>
            </a:r>
            <a:r>
              <a:rPr lang="en-US" sz="1800" b="0" i="0" dirty="0">
                <a:solidFill>
                  <a:srgbClr val="E8EAED"/>
                </a:solidFill>
                <a:effectLst/>
                <a:latin typeface="+mj-lt"/>
              </a:rPr>
              <a:t>.“</a:t>
            </a:r>
          </a:p>
          <a:p>
            <a:endParaRPr lang="en-US" sz="1800" u="sng" cap="none" dirty="0">
              <a:solidFill>
                <a:srgbClr val="E8EAED"/>
              </a:solidFill>
              <a:latin typeface="+mj-lt"/>
            </a:endParaRPr>
          </a:p>
          <a:p>
            <a:pPr algn="ctr">
              <a:lnSpc>
                <a:spcPct val="150000"/>
              </a:lnSpc>
            </a:pPr>
            <a:r>
              <a:rPr lang="en-US" sz="2400" b="1" u="sng" cap="none" dirty="0">
                <a:solidFill>
                  <a:srgbClr val="E8EAED"/>
                </a:solidFill>
                <a:latin typeface="+mj-lt"/>
              </a:rPr>
              <a:t>MISSION</a:t>
            </a:r>
          </a:p>
          <a:p>
            <a:r>
              <a:rPr lang="en-US" sz="1800" cap="none" dirty="0">
                <a:solidFill>
                  <a:srgbClr val="E8EAED"/>
                </a:solidFill>
                <a:latin typeface="+mj-lt"/>
              </a:rPr>
              <a:t>T</a:t>
            </a:r>
            <a:r>
              <a:rPr lang="en-US" sz="1800" b="0" i="0" cap="none" dirty="0">
                <a:solidFill>
                  <a:srgbClr val="E8EAED"/>
                </a:solidFill>
                <a:effectLst/>
                <a:latin typeface="+mj-lt"/>
              </a:rPr>
              <a:t>o create conditions for the intensified development and growth of </a:t>
            </a:r>
            <a:r>
              <a:rPr lang="en-US" sz="1800" cap="none" dirty="0">
                <a:solidFill>
                  <a:srgbClr val="E8EAED"/>
                </a:solidFill>
                <a:latin typeface="+mj-lt"/>
              </a:rPr>
              <a:t>ICT</a:t>
            </a:r>
            <a:r>
              <a:rPr lang="en-US" sz="1800" b="0" i="0" cap="none" dirty="0">
                <a:solidFill>
                  <a:srgbClr val="E8EAED"/>
                </a:solidFill>
                <a:effectLst/>
                <a:latin typeface="+mj-lt"/>
              </a:rPr>
              <a:t> sector as a key driver for </a:t>
            </a:r>
            <a:r>
              <a:rPr lang="en-US" sz="1800" cap="none" dirty="0">
                <a:solidFill>
                  <a:srgbClr val="E8EAED"/>
                </a:solidFill>
                <a:latin typeface="+mj-lt"/>
              </a:rPr>
              <a:t>N</a:t>
            </a:r>
            <a:r>
              <a:rPr lang="en-US" sz="1800" b="0" i="0" cap="none" dirty="0">
                <a:solidFill>
                  <a:srgbClr val="E8EAED"/>
                </a:solidFill>
                <a:effectLst/>
                <a:latin typeface="+mj-lt"/>
              </a:rPr>
              <a:t>epal's sustainable development and poverty reduction strategies.</a:t>
            </a:r>
          </a:p>
          <a:p>
            <a:endParaRPr lang="en-US" sz="1800" u="sng" cap="none" dirty="0">
              <a:solidFill>
                <a:srgbClr val="E8EAED"/>
              </a:solidFill>
              <a:latin typeface="+mj-lt"/>
            </a:endParaRPr>
          </a:p>
          <a:p>
            <a:pPr algn="ctr">
              <a:lnSpc>
                <a:spcPct val="200000"/>
              </a:lnSpc>
            </a:pPr>
            <a:r>
              <a:rPr lang="en-US" sz="2400" b="1" u="sng" cap="none" dirty="0">
                <a:solidFill>
                  <a:srgbClr val="E8EAED"/>
                </a:solidFill>
                <a:latin typeface="+mj-lt"/>
              </a:rPr>
              <a:t>OBJECTIVES</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empower and facilitate </a:t>
            </a:r>
            <a:r>
              <a:rPr lang="en-US" sz="1800" cap="none" dirty="0">
                <a:solidFill>
                  <a:srgbClr val="E8EAED"/>
                </a:solidFill>
                <a:latin typeface="+mj-lt"/>
              </a:rPr>
              <a:t>N</a:t>
            </a:r>
            <a:r>
              <a:rPr lang="en-US" sz="1800" b="0" i="0" cap="none" dirty="0">
                <a:solidFill>
                  <a:srgbClr val="E8EAED"/>
                </a:solidFill>
                <a:effectLst/>
                <a:latin typeface="+mj-lt"/>
              </a:rPr>
              <a:t>epal's participation in the global knowledge society.</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transform government service delivery regime by promoting transparency, efficiency, inclusiveness and participation through effective utilization of information and communication technologies.</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promote ICT to further productivity among the sectors that is key drivers of the national economy.</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foster efficient, inter-operable, secure, reliable and sustainable national </a:t>
            </a:r>
            <a:r>
              <a:rPr lang="en-US" sz="1800" b="0" i="0" cap="none" dirty="0" err="1">
                <a:solidFill>
                  <a:srgbClr val="E8EAED"/>
                </a:solidFill>
                <a:effectLst/>
                <a:latin typeface="+mj-lt"/>
              </a:rPr>
              <a:t>ict</a:t>
            </a:r>
            <a:r>
              <a:rPr lang="en-US" sz="1800" b="0" i="0" cap="none" dirty="0">
                <a:solidFill>
                  <a:srgbClr val="E8EAED"/>
                </a:solidFill>
                <a:effectLst/>
                <a:latin typeface="+mj-lt"/>
              </a:rPr>
              <a:t> infrastructure in alignment with grass-root needs, and compliant with regional and international standards.</a:t>
            </a:r>
            <a:endParaRPr lang="en-US" sz="1800" b="1" u="sng" cap="none" dirty="0">
              <a:solidFill>
                <a:schemeClr val="tx2"/>
              </a:solidFill>
              <a:latin typeface="+mj-lt"/>
            </a:endParaRPr>
          </a:p>
        </p:txBody>
      </p:sp>
    </p:spTree>
    <p:extLst>
      <p:ext uri="{BB962C8B-B14F-4D97-AF65-F5344CB8AC3E}">
        <p14:creationId xmlns:p14="http://schemas.microsoft.com/office/powerpoint/2010/main" val="107406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28601"/>
            <a:ext cx="9442908" cy="762000"/>
          </a:xfrm>
        </p:spPr>
        <p:txBody>
          <a:bodyPr>
            <a:no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CONCLUSION</a:t>
            </a:r>
          </a:p>
        </p:txBody>
      </p:sp>
      <p:sp>
        <p:nvSpPr>
          <p:cNvPr id="5" name="Text Placeholder 4"/>
          <p:cNvSpPr>
            <a:spLocks noGrp="1"/>
          </p:cNvSpPr>
          <p:nvPr>
            <p:ph type="body" idx="1"/>
          </p:nvPr>
        </p:nvSpPr>
        <p:spPr>
          <a:xfrm>
            <a:off x="417512" y="990601"/>
            <a:ext cx="11353800" cy="5867399"/>
          </a:xfrm>
        </p:spPr>
        <p:txBody>
          <a:bodyPr>
            <a:normAutofit/>
          </a:bodyPr>
          <a:lstStyle/>
          <a:p>
            <a:pPr algn="ctr"/>
            <a:r>
              <a:rPr lang="en-US" sz="2400" cap="none" dirty="0">
                <a:solidFill>
                  <a:schemeClr val="tx2"/>
                </a:solidFill>
              </a:rPr>
              <a:t>The following presentation concludes that the above laws are important and they need to be implemented more strictly to reduce crimes and law breaches in our country. Especially for an underdeveloped country like Nepal, these country needs to implement the patent laws more strictly since almost all of the people, students specifically tend to copy information from a site without crediting the real author. Education about such topics need to be given to all people of all ages for making the implementation more fruitful.</a:t>
            </a:r>
            <a:endParaRPr lang="en-GB" sz="2400" cap="none" dirty="0">
              <a:solidFill>
                <a:schemeClr val="tx2"/>
              </a:solidFill>
            </a:endParaRPr>
          </a:p>
          <a:p>
            <a:pPr algn="ctr"/>
            <a:endParaRPr lang="en-US" sz="2400" b="1" u="sng" cap="none" dirty="0">
              <a:solidFill>
                <a:schemeClr val="tx2"/>
              </a:solidFill>
              <a:latin typeface="+mj-lt"/>
            </a:endParaRPr>
          </a:p>
        </p:txBody>
      </p:sp>
    </p:spTree>
    <p:extLst>
      <p:ext uri="{BB962C8B-B14F-4D97-AF65-F5344CB8AC3E}">
        <p14:creationId xmlns:p14="http://schemas.microsoft.com/office/powerpoint/2010/main" val="1292039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212</TotalTime>
  <Words>1027</Words>
  <Application>Microsoft Office PowerPoint</Application>
  <PresentationFormat>Custom</PresentationFormat>
  <Paragraphs>117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Tech 16x9</vt:lpstr>
      <vt:lpstr>Trinity International College</vt:lpstr>
      <vt:lpstr>PowerPoint Presentation</vt:lpstr>
      <vt:lpstr>Table of content</vt:lpstr>
      <vt:lpstr>1) The Patent, Design and Trademark Act, 2022</vt:lpstr>
      <vt:lpstr>2) The Copyright Act, 2059</vt:lpstr>
      <vt:lpstr>3) National Intellectual Property Policy, 2073</vt:lpstr>
      <vt:lpstr>4) Electronic Transaction Act, 2073</vt:lpstr>
      <vt:lpstr>5) ICT Policy, 2072</vt:lpstr>
      <vt:lpstr>CONCLUSION</vt:lpstr>
      <vt:lpstr>If you have any questions ...,  please keep it for yourself  I’m not google  You can google it yourself :)</vt:lpstr>
      <vt:lpstr>Can’t google?  Just mail me then…., Email: katelpranav333@gmail.com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Trinity International College</dc:title>
  <dc:creator>pranav kattel</dc:creator>
  <cp:lastModifiedBy>pranav kattel</cp:lastModifiedBy>
  <cp:revision>18</cp:revision>
  <dcterms:created xsi:type="dcterms:W3CDTF">2022-04-17T15:22:57Z</dcterms:created>
  <dcterms:modified xsi:type="dcterms:W3CDTF">2022-04-18T16:51:31Z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