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59" r:id="rId7"/>
    <p:sldId id="275" r:id="rId8"/>
    <p:sldId id="272" r:id="rId9"/>
    <p:sldId id="279" r:id="rId10"/>
    <p:sldId id="278" r:id="rId11"/>
    <p:sldId id="277" r:id="rId12"/>
    <p:sldId id="276" r:id="rId13"/>
    <p:sldId id="280" r:id="rId14"/>
    <p:sldId id="263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>
      <p:cViewPr varScale="1">
        <p:scale>
          <a:sx n="73" d="100"/>
          <a:sy n="73" d="100"/>
        </p:scale>
        <p:origin x="49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749" y="858839"/>
            <a:ext cx="8735325" cy="908051"/>
          </a:xfrm>
        </p:spPr>
        <p:txBody>
          <a:bodyPr/>
          <a:lstStyle/>
          <a:p>
            <a:r>
              <a:rPr lang="en-US" b="1" dirty="0"/>
              <a:t>Trinity International College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3811" y="4405311"/>
            <a:ext cx="8735325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Case </a:t>
            </a:r>
            <a:r>
              <a:rPr lang="en-US" sz="3600" b="1" dirty="0" err="1"/>
              <a:t>STUDy</a:t>
            </a:r>
            <a:r>
              <a:rPr lang="en-US" sz="3600" b="1" dirty="0"/>
              <a:t> For</a:t>
            </a:r>
          </a:p>
          <a:p>
            <a:pPr algn="ctr"/>
            <a:r>
              <a:rPr lang="en-US" sz="3600" b="1" dirty="0"/>
              <a:t> computer science</a:t>
            </a:r>
          </a:p>
          <a:p>
            <a:pPr algn="ctr"/>
            <a:endParaRPr lang="en-US" sz="3600" b="1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92F8FF6-26F5-4E67-A99E-A37D338BB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74" y="1981249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ICT Policy, 2072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40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533400"/>
            <a:ext cx="10360501" cy="5630669"/>
          </a:xfrm>
        </p:spPr>
        <p:txBody>
          <a:bodyPr numCol="2" spcCol="182880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Grade: XI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Section: DI-1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Subject Teacher: Kapil </a:t>
            </a:r>
            <a:r>
              <a:rPr lang="en-US" sz="3200" b="1" dirty="0" err="1">
                <a:solidFill>
                  <a:schemeClr val="accent1"/>
                </a:solidFill>
              </a:rPr>
              <a:t>Dhungel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40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3200" b="1" dirty="0" err="1">
                <a:solidFill>
                  <a:schemeClr val="accent1"/>
                </a:solidFill>
              </a:rPr>
              <a:t>Presneted</a:t>
            </a:r>
            <a:r>
              <a:rPr lang="en-US" sz="3200" b="1" dirty="0">
                <a:solidFill>
                  <a:schemeClr val="accent1"/>
                </a:solidFill>
              </a:rPr>
              <a:t> by: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Pranav Kattel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Utshab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Phuyal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Suyesh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Sigdel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Unknown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Unknown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Unknown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2" y="381000"/>
            <a:ext cx="8938472" cy="1066799"/>
          </a:xfrm>
        </p:spPr>
        <p:txBody>
          <a:bodyPr/>
          <a:lstStyle/>
          <a:p>
            <a:pPr algn="ctr"/>
            <a:r>
              <a:rPr lang="en-US" sz="5400" b="1" u="sng" dirty="0"/>
              <a:t>ACKNOWLEDGEMENT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I would like to acknowledge all those without whom this project would not have been successful. firstly, </a:t>
            </a:r>
            <a:r>
              <a:rPr lang="en-US" sz="1800" cap="none" dirty="0">
                <a:solidFill>
                  <a:schemeClr val="tx2"/>
                </a:solidFill>
                <a:latin typeface="+mj-lt"/>
              </a:rPr>
              <a:t>I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 would wish to thank our computer science teacher </a:t>
            </a:r>
            <a:r>
              <a:rPr lang="en-US" sz="1800" cap="none" dirty="0">
                <a:solidFill>
                  <a:schemeClr val="tx2"/>
                </a:solidFill>
                <a:latin typeface="+mj-lt"/>
              </a:rPr>
              <a:t>M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r. </a:t>
            </a:r>
            <a:r>
              <a:rPr lang="en-US" sz="1800" cap="none" dirty="0">
                <a:solidFill>
                  <a:schemeClr val="tx2"/>
                </a:solidFill>
                <a:latin typeface="+mj-lt"/>
              </a:rPr>
              <a:t>K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apil </a:t>
            </a:r>
            <a:r>
              <a:rPr lang="en-US" sz="1800" cap="none" dirty="0" err="1">
                <a:solidFill>
                  <a:schemeClr val="tx2"/>
                </a:solidFill>
                <a:latin typeface="+mj-lt"/>
              </a:rPr>
              <a:t>D</a:t>
            </a:r>
            <a:r>
              <a:rPr lang="en-US" sz="1800" b="0" cap="none" dirty="0" err="1">
                <a:solidFill>
                  <a:schemeClr val="tx2"/>
                </a:solidFill>
                <a:effectLst/>
                <a:latin typeface="+mj-lt"/>
              </a:rPr>
              <a:t>hungel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 who guided me throughout the project and gave his/her immense support. he made us understand how to successfully complete this project and without him, the project would not have been complete.</a:t>
            </a:r>
          </a:p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  <a:p>
            <a:r>
              <a:rPr lang="en-US" sz="1800" cap="none" dirty="0">
                <a:solidFill>
                  <a:schemeClr val="tx2"/>
                </a:solidFill>
                <a:latin typeface="+mj-lt"/>
              </a:rPr>
              <a:t>T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his project has been a source to learn and bring our theoretical knowledge to the real-life world. so, </a:t>
            </a:r>
            <a:r>
              <a:rPr lang="en-US" sz="1800" cap="none" dirty="0">
                <a:solidFill>
                  <a:schemeClr val="tx2"/>
                </a:solidFill>
                <a:latin typeface="+mj-lt"/>
              </a:rPr>
              <a:t>I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 would really acknowledge his help and guidance for this project.</a:t>
            </a:r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2" y="381000"/>
            <a:ext cx="8938472" cy="1066799"/>
          </a:xfrm>
        </p:spPr>
        <p:txBody>
          <a:bodyPr/>
          <a:lstStyle/>
          <a:p>
            <a:pPr algn="ctr"/>
            <a:r>
              <a:rPr lang="en-US" dirty="0"/>
              <a:t>Table of 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23622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Patent, Design and Trademark Act,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Copyright Act, 2059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National Intellectual Property Policy, 2073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Electronic Transaction Act, 2073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ICT Policy, 2072</a:t>
            </a:r>
          </a:p>
          <a:p>
            <a:pPr marL="342900" indent="-342900">
              <a:buFont typeface="+mj-lt"/>
              <a:buAutoNum type="arabicPeriod"/>
            </a:pP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84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Patent, Design and Trademark Act,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143001"/>
            <a:ext cx="9741816" cy="5333998"/>
          </a:xfrm>
        </p:spPr>
        <p:txBody>
          <a:bodyPr>
            <a:normAutofit fontScale="55000" lnSpcReduction="20000"/>
          </a:bodyPr>
          <a:lstStyle/>
          <a:p>
            <a:r>
              <a:rPr lang="en-US" sz="2300" dirty="0"/>
              <a:t> </a:t>
            </a:r>
          </a:p>
          <a:p>
            <a:r>
              <a:rPr lang="en-US" sz="2300" cap="none" dirty="0">
                <a:solidFill>
                  <a:schemeClr val="tx2"/>
                </a:solidFill>
                <a:latin typeface="+mj-lt"/>
              </a:rPr>
              <a:t>                                            </a:t>
            </a:r>
            <a:r>
              <a:rPr lang="en-US" sz="2500" b="1" u="sng" dirty="0"/>
              <a:t>Patents</a:t>
            </a:r>
            <a:r>
              <a:rPr lang="en-US" sz="2500" dirty="0"/>
              <a:t> </a:t>
            </a:r>
          </a:p>
          <a:p>
            <a:endParaRPr lang="en-US" sz="2700" cap="none" dirty="0"/>
          </a:p>
          <a:p>
            <a:r>
              <a:rPr lang="en-US" sz="2700" cap="none" dirty="0"/>
              <a:t>1.  Acquisition of patent rights</a:t>
            </a:r>
          </a:p>
          <a:p>
            <a:r>
              <a:rPr lang="en-US" sz="2700" cap="none" dirty="0"/>
              <a:t>2.  Application for acquiring right over patent</a:t>
            </a:r>
          </a:p>
          <a:p>
            <a:r>
              <a:rPr lang="en-US" sz="2700" cap="none" dirty="0"/>
              <a:t>3.  Investigation by department</a:t>
            </a:r>
          </a:p>
          <a:p>
            <a:r>
              <a:rPr lang="en-US" sz="2700" cap="none" dirty="0"/>
              <a:t>4.  Circumstances in which patents cannot be registered </a:t>
            </a:r>
          </a:p>
          <a:p>
            <a:r>
              <a:rPr lang="en-US" sz="2700" cap="none" dirty="0"/>
              <a:t>5.  Registration of patent</a:t>
            </a:r>
          </a:p>
          <a:p>
            <a:r>
              <a:rPr lang="en-US" sz="2700" cap="none" dirty="0"/>
              <a:t>6.  Registered patents to be published</a:t>
            </a:r>
          </a:p>
          <a:p>
            <a:r>
              <a:rPr lang="en-US" sz="2700" cap="none" dirty="0"/>
              <a:t>7.  Term of patent</a:t>
            </a:r>
          </a:p>
          <a:p>
            <a:r>
              <a:rPr lang="en-US" sz="2700" cap="none" dirty="0"/>
              <a:t>8.  Submission of design or model of patent to government archives</a:t>
            </a:r>
          </a:p>
          <a:p>
            <a:r>
              <a:rPr lang="en-US" sz="2700" cap="none" dirty="0"/>
              <a:t>9.  Penalty for violation of section 3</a:t>
            </a:r>
          </a:p>
          <a:p>
            <a:endParaRPr lang="en-US" sz="2700" dirty="0"/>
          </a:p>
          <a:p>
            <a:r>
              <a:rPr lang="en-US" sz="2700" b="1" dirty="0"/>
              <a:t>                                           </a:t>
            </a:r>
            <a:r>
              <a:rPr lang="en-US" sz="2700" b="1" u="sng" dirty="0"/>
              <a:t>Designs</a:t>
            </a:r>
          </a:p>
          <a:p>
            <a:endParaRPr lang="en-US" sz="2700" cap="none" dirty="0"/>
          </a:p>
          <a:p>
            <a:r>
              <a:rPr lang="en-US" sz="2700" cap="none" dirty="0"/>
              <a:t>1.  Acquisition of title to design</a:t>
            </a:r>
          </a:p>
          <a:p>
            <a:r>
              <a:rPr lang="en-US" sz="2700" cap="none" dirty="0"/>
              <a:t>2.  Application for registration of design</a:t>
            </a:r>
          </a:p>
          <a:p>
            <a:r>
              <a:rPr lang="en-US" sz="2700" cap="none" dirty="0"/>
              <a:t>3.  Registration of design</a:t>
            </a:r>
          </a:p>
          <a:p>
            <a:r>
              <a:rPr lang="en-US" sz="2700" cap="none" dirty="0"/>
              <a:t>4.  Term of design</a:t>
            </a:r>
          </a:p>
          <a:p>
            <a:r>
              <a:rPr lang="en-US" sz="2700" cap="none" dirty="0"/>
              <a:t>5.  Punishment for contravention of section 12</a:t>
            </a:r>
          </a:p>
          <a:p>
            <a:endParaRPr lang="en-US" sz="2700" dirty="0"/>
          </a:p>
          <a:p>
            <a:r>
              <a:rPr lang="en-US" sz="2700" dirty="0"/>
              <a:t>                                      </a:t>
            </a:r>
            <a:r>
              <a:rPr lang="en-US" sz="2700" b="1" u="sng" dirty="0"/>
              <a:t>Trade-Marks</a:t>
            </a:r>
          </a:p>
          <a:p>
            <a:endParaRPr lang="en-US" sz="2700" cap="none" dirty="0"/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Acquisition of title to trade marks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Application for registration of trademark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Registration of trademark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Classification of goods and services for trade-mark registration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Prohibition to use trade-marks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Time limit for use of trade-marks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Term of trade-marks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Punishment for illegal use of trade-marks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endParaRPr lang="en-US" sz="1800" dirty="0"/>
          </a:p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1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Patent, Design and Trademark Act,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25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Copyright Act, 2059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24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National Intellectual Property Policy, 2073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453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Electronic Transaction Act, 2073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914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68</TotalTime>
  <Words>349</Words>
  <Application>Microsoft Office PowerPoint</Application>
  <PresentationFormat>Custom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Trinity International College</vt:lpstr>
      <vt:lpstr>PowerPoint Presentation</vt:lpstr>
      <vt:lpstr>ACKNOWLEDGEMENT</vt:lpstr>
      <vt:lpstr>Table of content</vt:lpstr>
      <vt:lpstr>The Patent, Design and Trademark Act, 2022</vt:lpstr>
      <vt:lpstr>The Patent, Design and Trademark Act, 2022</vt:lpstr>
      <vt:lpstr>The Copyright Act, 2059</vt:lpstr>
      <vt:lpstr>National Intellectual Property Policy, 2073</vt:lpstr>
      <vt:lpstr>Electronic Transaction Act, 2073</vt:lpstr>
      <vt:lpstr>ICT Policy, 2072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International College</dc:title>
  <dc:creator>pranav kattel</dc:creator>
  <cp:lastModifiedBy>pranav kattel</cp:lastModifiedBy>
  <cp:revision>9</cp:revision>
  <dcterms:created xsi:type="dcterms:W3CDTF">2022-04-17T15:22:57Z</dcterms:created>
  <dcterms:modified xsi:type="dcterms:W3CDTF">2022-04-17T16:54:16Z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