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098"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6414BDD-0285-459C-8C0D-FDB344F81482}" type="datetimeFigureOut">
              <a:rPr lang="en-IN" smtClean="0"/>
              <a:t>15-10-2015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C5E1E8-517A-4B94-9851-A4F8CE6A137A}" type="slidenum">
              <a:rPr lang="en-IN" smtClean="0"/>
              <a:t>‹#›</a:t>
            </a:fld>
            <a:endParaRPr lang="en-IN"/>
          </a:p>
        </p:txBody>
      </p:sp>
    </p:spTree>
    <p:extLst>
      <p:ext uri="{BB962C8B-B14F-4D97-AF65-F5344CB8AC3E}">
        <p14:creationId xmlns:p14="http://schemas.microsoft.com/office/powerpoint/2010/main" val="3217914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6414BDD-0285-459C-8C0D-FDB344F81482}" type="datetimeFigureOut">
              <a:rPr lang="en-IN" smtClean="0"/>
              <a:t>15-10-2015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C5E1E8-517A-4B94-9851-A4F8CE6A137A}" type="slidenum">
              <a:rPr lang="en-IN" smtClean="0"/>
              <a:t>‹#›</a:t>
            </a:fld>
            <a:endParaRPr lang="en-IN"/>
          </a:p>
        </p:txBody>
      </p:sp>
    </p:spTree>
    <p:extLst>
      <p:ext uri="{BB962C8B-B14F-4D97-AF65-F5344CB8AC3E}">
        <p14:creationId xmlns:p14="http://schemas.microsoft.com/office/powerpoint/2010/main" val="200665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6414BDD-0285-459C-8C0D-FDB344F81482}" type="datetimeFigureOut">
              <a:rPr lang="en-IN" smtClean="0"/>
              <a:t>15-10-2015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C5E1E8-517A-4B94-9851-A4F8CE6A137A}" type="slidenum">
              <a:rPr lang="en-IN" smtClean="0"/>
              <a:t>‹#›</a:t>
            </a:fld>
            <a:endParaRPr lang="en-IN"/>
          </a:p>
        </p:txBody>
      </p:sp>
    </p:spTree>
    <p:extLst>
      <p:ext uri="{BB962C8B-B14F-4D97-AF65-F5344CB8AC3E}">
        <p14:creationId xmlns:p14="http://schemas.microsoft.com/office/powerpoint/2010/main" val="4035747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6414BDD-0285-459C-8C0D-FDB344F81482}" type="datetimeFigureOut">
              <a:rPr lang="en-IN" smtClean="0"/>
              <a:t>15-10-2015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C5E1E8-517A-4B94-9851-A4F8CE6A137A}" type="slidenum">
              <a:rPr lang="en-IN" smtClean="0"/>
              <a:t>‹#›</a:t>
            </a:fld>
            <a:endParaRPr lang="en-IN"/>
          </a:p>
        </p:txBody>
      </p:sp>
    </p:spTree>
    <p:extLst>
      <p:ext uri="{BB962C8B-B14F-4D97-AF65-F5344CB8AC3E}">
        <p14:creationId xmlns:p14="http://schemas.microsoft.com/office/powerpoint/2010/main" val="605848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414BDD-0285-459C-8C0D-FDB344F81482}" type="datetimeFigureOut">
              <a:rPr lang="en-IN" smtClean="0"/>
              <a:t>15-10-2015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C5E1E8-517A-4B94-9851-A4F8CE6A137A}" type="slidenum">
              <a:rPr lang="en-IN" smtClean="0"/>
              <a:t>‹#›</a:t>
            </a:fld>
            <a:endParaRPr lang="en-IN"/>
          </a:p>
        </p:txBody>
      </p:sp>
    </p:spTree>
    <p:extLst>
      <p:ext uri="{BB962C8B-B14F-4D97-AF65-F5344CB8AC3E}">
        <p14:creationId xmlns:p14="http://schemas.microsoft.com/office/powerpoint/2010/main" val="1911629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6414BDD-0285-459C-8C0D-FDB344F81482}" type="datetimeFigureOut">
              <a:rPr lang="en-IN" smtClean="0"/>
              <a:t>15-10-2015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C5E1E8-517A-4B94-9851-A4F8CE6A137A}" type="slidenum">
              <a:rPr lang="en-IN" smtClean="0"/>
              <a:t>‹#›</a:t>
            </a:fld>
            <a:endParaRPr lang="en-IN"/>
          </a:p>
        </p:txBody>
      </p:sp>
    </p:spTree>
    <p:extLst>
      <p:ext uri="{BB962C8B-B14F-4D97-AF65-F5344CB8AC3E}">
        <p14:creationId xmlns:p14="http://schemas.microsoft.com/office/powerpoint/2010/main" val="3016724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6414BDD-0285-459C-8C0D-FDB344F81482}" type="datetimeFigureOut">
              <a:rPr lang="en-IN" smtClean="0"/>
              <a:t>15-10-2015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4C5E1E8-517A-4B94-9851-A4F8CE6A137A}" type="slidenum">
              <a:rPr lang="en-IN" smtClean="0"/>
              <a:t>‹#›</a:t>
            </a:fld>
            <a:endParaRPr lang="en-IN"/>
          </a:p>
        </p:txBody>
      </p:sp>
    </p:spTree>
    <p:extLst>
      <p:ext uri="{BB962C8B-B14F-4D97-AF65-F5344CB8AC3E}">
        <p14:creationId xmlns:p14="http://schemas.microsoft.com/office/powerpoint/2010/main" val="3144142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6414BDD-0285-459C-8C0D-FDB344F81482}" type="datetimeFigureOut">
              <a:rPr lang="en-IN" smtClean="0"/>
              <a:t>15-10-2015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4C5E1E8-517A-4B94-9851-A4F8CE6A137A}" type="slidenum">
              <a:rPr lang="en-IN" smtClean="0"/>
              <a:t>‹#›</a:t>
            </a:fld>
            <a:endParaRPr lang="en-IN"/>
          </a:p>
        </p:txBody>
      </p:sp>
    </p:spTree>
    <p:extLst>
      <p:ext uri="{BB962C8B-B14F-4D97-AF65-F5344CB8AC3E}">
        <p14:creationId xmlns:p14="http://schemas.microsoft.com/office/powerpoint/2010/main" val="1384897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414BDD-0285-459C-8C0D-FDB344F81482}" type="datetimeFigureOut">
              <a:rPr lang="en-IN" smtClean="0"/>
              <a:t>15-10-2015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4C5E1E8-517A-4B94-9851-A4F8CE6A137A}" type="slidenum">
              <a:rPr lang="en-IN" smtClean="0"/>
              <a:t>‹#›</a:t>
            </a:fld>
            <a:endParaRPr lang="en-IN"/>
          </a:p>
        </p:txBody>
      </p:sp>
    </p:spTree>
    <p:extLst>
      <p:ext uri="{BB962C8B-B14F-4D97-AF65-F5344CB8AC3E}">
        <p14:creationId xmlns:p14="http://schemas.microsoft.com/office/powerpoint/2010/main" val="3981221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414BDD-0285-459C-8C0D-FDB344F81482}" type="datetimeFigureOut">
              <a:rPr lang="en-IN" smtClean="0"/>
              <a:t>15-10-2015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C5E1E8-517A-4B94-9851-A4F8CE6A137A}" type="slidenum">
              <a:rPr lang="en-IN" smtClean="0"/>
              <a:t>‹#›</a:t>
            </a:fld>
            <a:endParaRPr lang="en-IN"/>
          </a:p>
        </p:txBody>
      </p:sp>
    </p:spTree>
    <p:extLst>
      <p:ext uri="{BB962C8B-B14F-4D97-AF65-F5344CB8AC3E}">
        <p14:creationId xmlns:p14="http://schemas.microsoft.com/office/powerpoint/2010/main" val="159678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414BDD-0285-459C-8C0D-FDB344F81482}" type="datetimeFigureOut">
              <a:rPr lang="en-IN" smtClean="0"/>
              <a:t>15-10-2015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C5E1E8-517A-4B94-9851-A4F8CE6A137A}" type="slidenum">
              <a:rPr lang="en-IN" smtClean="0"/>
              <a:t>‹#›</a:t>
            </a:fld>
            <a:endParaRPr lang="en-IN"/>
          </a:p>
        </p:txBody>
      </p:sp>
    </p:spTree>
    <p:extLst>
      <p:ext uri="{BB962C8B-B14F-4D97-AF65-F5344CB8AC3E}">
        <p14:creationId xmlns:p14="http://schemas.microsoft.com/office/powerpoint/2010/main" val="1215784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414BDD-0285-459C-8C0D-FDB344F81482}" type="datetimeFigureOut">
              <a:rPr lang="en-IN" smtClean="0"/>
              <a:t>15-10-2015</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C5E1E8-517A-4B94-9851-A4F8CE6A137A}" type="slidenum">
              <a:rPr lang="en-IN" smtClean="0"/>
              <a:t>‹#›</a:t>
            </a:fld>
            <a:endParaRPr lang="en-IN"/>
          </a:p>
        </p:txBody>
      </p:sp>
    </p:spTree>
    <p:extLst>
      <p:ext uri="{BB962C8B-B14F-4D97-AF65-F5344CB8AC3E}">
        <p14:creationId xmlns:p14="http://schemas.microsoft.com/office/powerpoint/2010/main" val="28179609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hyperlink" Target="tel:%2B91-9899088818" TargetMode="External"/><Relationship Id="rId5" Type="http://schemas.openxmlformats.org/officeDocument/2006/relationships/hyperlink" Target="tel:%2B91-11-25302303" TargetMode="External"/><Relationship Id="rId4" Type="http://schemas.openxmlformats.org/officeDocument/2006/relationships/hyperlink" Target="mailto:pro.pcsharma@gmail.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1571708" y="3974"/>
            <a:ext cx="7558681" cy="1332000"/>
          </a:xfrm>
          <a:prstGeom prst="rect">
            <a:avLst/>
          </a:prstGeom>
          <a:blipFill dpi="0" rotWithShape="1">
            <a:blip r:embed="rId2">
              <a:alphaModFix amt="50000"/>
            </a:blip>
            <a:srcRect/>
            <a:stretch>
              <a:fillRect/>
            </a:stretch>
          </a:blipFill>
        </p:spPr>
        <p:txBody>
          <a:bodyPr wrap="square" rtlCol="0">
            <a:spAutoFit/>
          </a:bodyPr>
          <a:lstStyle/>
          <a:p>
            <a:endParaRPr lang="en-IN" dirty="0"/>
          </a:p>
        </p:txBody>
      </p:sp>
      <p:sp>
        <p:nvSpPr>
          <p:cNvPr id="4" name="TextBox 3"/>
          <p:cNvSpPr txBox="1"/>
          <p:nvPr/>
        </p:nvSpPr>
        <p:spPr>
          <a:xfrm>
            <a:off x="6763889" y="325307"/>
            <a:ext cx="2366501" cy="369332"/>
          </a:xfrm>
          <a:prstGeom prst="rect">
            <a:avLst/>
          </a:prstGeom>
          <a:noFill/>
        </p:spPr>
        <p:txBody>
          <a:bodyPr wrap="square" rtlCol="0">
            <a:spAutoFit/>
          </a:bodyPr>
          <a:lstStyle/>
          <a:p>
            <a:r>
              <a:rPr lang="en-IN" dirty="0" err="1" smtClean="0">
                <a:solidFill>
                  <a:schemeClr val="tx2">
                    <a:lumMod val="75000"/>
                  </a:schemeClr>
                </a:solidFill>
              </a:rPr>
              <a:t>SeaBuckThornMiSatDB</a:t>
            </a:r>
            <a:endParaRPr lang="en-IN" dirty="0">
              <a:solidFill>
                <a:schemeClr val="tx2">
                  <a:lumMod val="75000"/>
                </a:schemeClr>
              </a:solidFill>
            </a:endParaRPr>
          </a:p>
        </p:txBody>
      </p:sp>
      <p:sp>
        <p:nvSpPr>
          <p:cNvPr id="5" name="TextBox 4"/>
          <p:cNvSpPr txBox="1"/>
          <p:nvPr/>
        </p:nvSpPr>
        <p:spPr>
          <a:xfrm>
            <a:off x="6896617" y="2132856"/>
            <a:ext cx="2247383" cy="923330"/>
          </a:xfrm>
          <a:prstGeom prst="rect">
            <a:avLst/>
          </a:prstGeom>
          <a:noFill/>
        </p:spPr>
        <p:txBody>
          <a:bodyPr wrap="square" rtlCol="0">
            <a:spAutoFit/>
          </a:bodyPr>
          <a:lstStyle/>
          <a:p>
            <a:r>
              <a:rPr lang="en-IN" dirty="0" smtClean="0"/>
              <a:t>SSR Type: Genic SSR</a:t>
            </a:r>
          </a:p>
          <a:p>
            <a:r>
              <a:rPr lang="en-IN" dirty="0" smtClean="0"/>
              <a:t>Simple: 8037</a:t>
            </a:r>
          </a:p>
          <a:p>
            <a:r>
              <a:rPr lang="en-IN" dirty="0" smtClean="0"/>
              <a:t>Compound: 714</a:t>
            </a:r>
          </a:p>
        </p:txBody>
      </p:sp>
      <p:pic>
        <p:nvPicPr>
          <p:cNvPr id="7" name="Picture 2" descr="http://ipu.ac.in/images/univlog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91" y="3974"/>
            <a:ext cx="1600200" cy="136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9"/>
          <p:cNvSpPr>
            <a:spLocks noChangeArrowheads="1"/>
          </p:cNvSpPr>
          <p:nvPr/>
        </p:nvSpPr>
        <p:spPr bwMode="auto">
          <a:xfrm>
            <a:off x="1536213" y="692696"/>
            <a:ext cx="757229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sz="1200" b="1" dirty="0" smtClean="0"/>
              <a:t>UNIVERSITY SCHOOL OF BIOTECHNOLOGY</a:t>
            </a:r>
          </a:p>
          <a:p>
            <a:pPr algn="ctr"/>
            <a:r>
              <a:rPr lang="en-US" sz="2400" b="1" dirty="0" smtClean="0"/>
              <a:t>GURU </a:t>
            </a:r>
            <a:r>
              <a:rPr lang="en-US" sz="2400" b="1" dirty="0"/>
              <a:t>GOBIND </a:t>
            </a:r>
            <a:r>
              <a:rPr lang="en-US" sz="2400" b="1" dirty="0" smtClean="0"/>
              <a:t>SINGH INDRAPRASTHA  UNIVERSITY</a:t>
            </a:r>
            <a:endParaRPr lang="en-IN" sz="2400" b="1" dirty="0">
              <a:latin typeface="Calibri" pitchFamily="34" charset="0"/>
            </a:endParaRPr>
          </a:p>
        </p:txBody>
      </p:sp>
      <p:sp>
        <p:nvSpPr>
          <p:cNvPr id="11" name="TextBox 10"/>
          <p:cNvSpPr txBox="1"/>
          <p:nvPr/>
        </p:nvSpPr>
        <p:spPr>
          <a:xfrm>
            <a:off x="4067944" y="509973"/>
            <a:ext cx="184731" cy="369332"/>
          </a:xfrm>
          <a:prstGeom prst="rect">
            <a:avLst/>
          </a:prstGeom>
          <a:noFill/>
        </p:spPr>
        <p:txBody>
          <a:bodyPr wrap="none" rtlCol="0">
            <a:spAutoFit/>
          </a:bodyPr>
          <a:lstStyle/>
          <a:p>
            <a:endParaRPr lang="en-IN" dirty="0"/>
          </a:p>
        </p:txBody>
      </p:sp>
      <p:sp>
        <p:nvSpPr>
          <p:cNvPr id="14" name="TextBox 13"/>
          <p:cNvSpPr txBox="1"/>
          <p:nvPr/>
        </p:nvSpPr>
        <p:spPr>
          <a:xfrm>
            <a:off x="1536212" y="1372437"/>
            <a:ext cx="7607787" cy="369332"/>
          </a:xfrm>
          <a:prstGeom prst="rect">
            <a:avLst/>
          </a:prstGeom>
          <a:solidFill>
            <a:schemeClr val="bg1"/>
          </a:solidFill>
        </p:spPr>
        <p:txBody>
          <a:bodyPr wrap="square" rtlCol="0">
            <a:spAutoFit/>
          </a:bodyPr>
          <a:lstStyle/>
          <a:p>
            <a:r>
              <a:rPr lang="en-IN" dirty="0">
                <a:solidFill>
                  <a:schemeClr val="accent3">
                    <a:lumMod val="75000"/>
                  </a:schemeClr>
                </a:solidFill>
              </a:rPr>
              <a:t> </a:t>
            </a:r>
            <a:r>
              <a:rPr lang="en-IN" dirty="0" smtClean="0">
                <a:solidFill>
                  <a:schemeClr val="accent3">
                    <a:lumMod val="75000"/>
                  </a:schemeClr>
                </a:solidFill>
              </a:rPr>
              <a:t>     Home             Intro                Blast              Search               Contact us</a:t>
            </a:r>
            <a:endParaRPr lang="en-IN" dirty="0">
              <a:solidFill>
                <a:schemeClr val="accent3">
                  <a:lumMod val="75000"/>
                </a:schemeClr>
              </a:solidFill>
            </a:endParaRPr>
          </a:p>
        </p:txBody>
      </p:sp>
      <p:sp>
        <p:nvSpPr>
          <p:cNvPr id="16" name="TextBox 15"/>
          <p:cNvSpPr txBox="1"/>
          <p:nvPr/>
        </p:nvSpPr>
        <p:spPr>
          <a:xfrm>
            <a:off x="771609" y="1741769"/>
            <a:ext cx="6125008" cy="4062651"/>
          </a:xfrm>
          <a:prstGeom prst="rect">
            <a:avLst/>
          </a:prstGeom>
          <a:noFill/>
        </p:spPr>
        <p:txBody>
          <a:bodyPr wrap="square" rtlCol="0">
            <a:spAutoFit/>
          </a:bodyPr>
          <a:lstStyle/>
          <a:p>
            <a:r>
              <a:rPr lang="en-IN" b="1" dirty="0"/>
              <a:t> </a:t>
            </a:r>
            <a:r>
              <a:rPr lang="en-IN" dirty="0" err="1" smtClean="0">
                <a:solidFill>
                  <a:schemeClr val="tx2">
                    <a:lumMod val="75000"/>
                  </a:schemeClr>
                </a:solidFill>
              </a:rPr>
              <a:t>SeaBuckThornMiSatDB</a:t>
            </a:r>
            <a:r>
              <a:rPr lang="en-IN" dirty="0" smtClean="0">
                <a:solidFill>
                  <a:schemeClr val="tx2">
                    <a:lumMod val="75000"/>
                  </a:schemeClr>
                </a:solidFill>
              </a:rPr>
              <a:t>:</a:t>
            </a:r>
            <a:r>
              <a:rPr lang="en-IN" b="1" dirty="0"/>
              <a:t> </a:t>
            </a:r>
            <a:r>
              <a:rPr lang="en-IN" b="1" dirty="0" smtClean="0"/>
              <a:t>A Comprehensive Database of Genic Microsatellite Loci of Seabuckthorn (</a:t>
            </a:r>
            <a:r>
              <a:rPr lang="en-IN" b="1" i="1" dirty="0" err="1" smtClean="0"/>
              <a:t>Hippophae</a:t>
            </a:r>
            <a:r>
              <a:rPr lang="en-IN" b="1" i="1" dirty="0" smtClean="0"/>
              <a:t> </a:t>
            </a:r>
            <a:r>
              <a:rPr lang="en-IN" b="1" i="1" dirty="0" err="1" smtClean="0"/>
              <a:t>rhamnoides</a:t>
            </a:r>
            <a:r>
              <a:rPr lang="en-IN" b="1" dirty="0" smtClean="0"/>
              <a:t> L.)</a:t>
            </a:r>
            <a:endParaRPr lang="en-IN" dirty="0"/>
          </a:p>
          <a:p>
            <a:pPr algn="just"/>
            <a:r>
              <a:rPr lang="en-IN" sz="1200" dirty="0" smtClean="0"/>
              <a:t>Advent </a:t>
            </a:r>
            <a:r>
              <a:rPr lang="en-IN" sz="1200" dirty="0"/>
              <a:t>of sequencing technology has resulted in rapid development of genome resources. It has offered an opportunity to develop huge data set for even the least studied plants in a single run. Seabuckthorn (</a:t>
            </a:r>
            <a:r>
              <a:rPr lang="en-IN" sz="1200" i="1" dirty="0" err="1"/>
              <a:t>Hippophae</a:t>
            </a:r>
            <a:r>
              <a:rPr lang="en-IN" sz="1200" dirty="0"/>
              <a:t> L.; 2n=24), a member of family </a:t>
            </a:r>
            <a:r>
              <a:rPr lang="en-IN" sz="1200" dirty="0" err="1"/>
              <a:t>Elaegnaceae</a:t>
            </a:r>
            <a:r>
              <a:rPr lang="en-IN" sz="1200" dirty="0"/>
              <a:t>, is an inhabitant of high mountain ranges and also an ecologically viable and </a:t>
            </a:r>
            <a:r>
              <a:rPr lang="en-IN" sz="1200" dirty="0" err="1"/>
              <a:t>ethnobotanically</a:t>
            </a:r>
            <a:r>
              <a:rPr lang="en-IN" sz="1200" dirty="0"/>
              <a:t> sustainable food crop (</a:t>
            </a:r>
            <a:r>
              <a:rPr lang="en-IN" sz="1200" dirty="0" err="1"/>
              <a:t>Verma</a:t>
            </a:r>
            <a:r>
              <a:rPr lang="en-IN" sz="1200" dirty="0"/>
              <a:t> 1998).  Seabuckthorn is one such least studied plant for which limited genomic resources were available until last decade but increasing interest of consumers as well as researcher in its medicinal led to certain significant development in its available genomic resources</a:t>
            </a:r>
            <a:r>
              <a:rPr lang="en-IN" sz="1200" dirty="0" smtClean="0"/>
              <a:t>.  Whole </a:t>
            </a:r>
            <a:r>
              <a:rPr lang="en-IN" sz="1200" dirty="0" err="1" smtClean="0"/>
              <a:t>transcriptome</a:t>
            </a:r>
            <a:r>
              <a:rPr lang="en-IN" sz="1200" dirty="0" smtClean="0"/>
              <a:t> sequencing of seabuckthorn (</a:t>
            </a:r>
            <a:r>
              <a:rPr lang="en-IN" sz="1200" dirty="0" err="1" smtClean="0"/>
              <a:t>Ghangal</a:t>
            </a:r>
            <a:r>
              <a:rPr lang="en-IN" sz="1200" dirty="0" smtClean="0"/>
              <a:t> et al., 2013) led to development of one of the major sequence resource in seabuckthorn. This sequence data was further exploited.</a:t>
            </a:r>
            <a:r>
              <a:rPr lang="en-IN" sz="1200" dirty="0" smtClean="0"/>
              <a:t> to study the microsatellite distribution in the whole </a:t>
            </a:r>
            <a:r>
              <a:rPr lang="en-IN" sz="1200" dirty="0" err="1" smtClean="0"/>
              <a:t>transcriptome</a:t>
            </a:r>
            <a:r>
              <a:rPr lang="en-IN" sz="1200" dirty="0" smtClean="0"/>
              <a:t> (Jain et al., 2014). </a:t>
            </a:r>
            <a:r>
              <a:rPr lang="en-IN" sz="1200" dirty="0" smtClean="0"/>
              <a:t>Development of A </a:t>
            </a:r>
            <a:r>
              <a:rPr lang="en-IN" sz="1200" dirty="0"/>
              <a:t>user friendly web interface </a:t>
            </a:r>
            <a:r>
              <a:rPr lang="en-IN" sz="1200" dirty="0" smtClean="0"/>
              <a:t>for </a:t>
            </a:r>
            <a:r>
              <a:rPr lang="en-IN" sz="1200" dirty="0"/>
              <a:t>microsatellite </a:t>
            </a:r>
            <a:r>
              <a:rPr lang="en-IN" sz="1200" dirty="0" smtClean="0"/>
              <a:t>data has wide application for breeders and researchers for better characterization of seabuckthorn.  Apart from it as the microsatellite are from the genic region markers cited here might reflect a direct impact on function characteristic of the plant. The </a:t>
            </a:r>
            <a:r>
              <a:rPr lang="en-IN" sz="1200" dirty="0"/>
              <a:t>database has wide applications in genome mapping and understanding microsatellite distribution and occurrence in eukaryotic genomes</a:t>
            </a:r>
            <a:r>
              <a:rPr lang="en-IN" sz="1200" dirty="0" smtClean="0"/>
              <a:t>. Database is certain to enrich the limited marker resources available to seabuckthorn community.</a:t>
            </a:r>
            <a:endParaRPr lang="en-IN" sz="1200" dirty="0"/>
          </a:p>
          <a:p>
            <a:endParaRPr lang="en-IN" sz="1200" dirty="0"/>
          </a:p>
        </p:txBody>
      </p:sp>
      <p:sp>
        <p:nvSpPr>
          <p:cNvPr id="17" name="TextBox 16"/>
          <p:cNvSpPr txBox="1"/>
          <p:nvPr/>
        </p:nvSpPr>
        <p:spPr>
          <a:xfrm>
            <a:off x="179512" y="5589240"/>
            <a:ext cx="8928992" cy="738664"/>
          </a:xfrm>
          <a:prstGeom prst="rect">
            <a:avLst/>
          </a:prstGeom>
          <a:noFill/>
        </p:spPr>
        <p:txBody>
          <a:bodyPr wrap="square" rtlCol="0">
            <a:spAutoFit/>
          </a:bodyPr>
          <a:lstStyle/>
          <a:p>
            <a:r>
              <a:rPr lang="en-IN" sz="1400" dirty="0" smtClean="0">
                <a:solidFill>
                  <a:schemeClr val="accent6">
                    <a:lumMod val="75000"/>
                  </a:schemeClr>
                </a:solidFill>
              </a:rPr>
              <a:t>Citation: XXXXXX, </a:t>
            </a:r>
            <a:r>
              <a:rPr lang="en-IN" sz="1400" dirty="0" err="1" smtClean="0">
                <a:solidFill>
                  <a:schemeClr val="accent6">
                    <a:lumMod val="75000"/>
                  </a:schemeClr>
                </a:solidFill>
              </a:rPr>
              <a:t>SeaBuckThornMiSatDB</a:t>
            </a:r>
            <a:r>
              <a:rPr lang="en-IN" sz="1400" dirty="0" smtClean="0">
                <a:solidFill>
                  <a:schemeClr val="accent6">
                    <a:lumMod val="75000"/>
                  </a:schemeClr>
                </a:solidFill>
              </a:rPr>
              <a:t>: A comprehensive resource for genic microsatellite development in seabuckthorn </a:t>
            </a:r>
            <a:r>
              <a:rPr lang="en-IN" sz="1400" b="1" dirty="0" smtClean="0">
                <a:solidFill>
                  <a:schemeClr val="accent6">
                    <a:lumMod val="75000"/>
                  </a:schemeClr>
                </a:solidFill>
              </a:rPr>
              <a:t>(</a:t>
            </a:r>
            <a:r>
              <a:rPr lang="en-IN" sz="1400" b="1" i="1" dirty="0" err="1" smtClean="0">
                <a:solidFill>
                  <a:schemeClr val="accent6">
                    <a:lumMod val="75000"/>
                  </a:schemeClr>
                </a:solidFill>
              </a:rPr>
              <a:t>Hippophae</a:t>
            </a:r>
            <a:r>
              <a:rPr lang="en-IN" sz="1400" b="1" i="1" dirty="0" smtClean="0">
                <a:solidFill>
                  <a:schemeClr val="accent6">
                    <a:lumMod val="75000"/>
                  </a:schemeClr>
                </a:solidFill>
              </a:rPr>
              <a:t> </a:t>
            </a:r>
            <a:r>
              <a:rPr lang="en-IN" sz="1400" b="1" i="1" dirty="0" err="1" smtClean="0">
                <a:solidFill>
                  <a:schemeClr val="accent6">
                    <a:lumMod val="75000"/>
                  </a:schemeClr>
                </a:solidFill>
              </a:rPr>
              <a:t>rhamnoides</a:t>
            </a:r>
            <a:r>
              <a:rPr lang="en-IN" sz="1400" b="1" dirty="0" smtClean="0">
                <a:solidFill>
                  <a:schemeClr val="accent6">
                    <a:lumMod val="75000"/>
                  </a:schemeClr>
                </a:solidFill>
              </a:rPr>
              <a:t> L.).</a:t>
            </a:r>
            <a:endParaRPr lang="en-IN" sz="1400" dirty="0" smtClean="0">
              <a:solidFill>
                <a:schemeClr val="accent6">
                  <a:lumMod val="75000"/>
                </a:schemeClr>
              </a:solidFill>
            </a:endParaRPr>
          </a:p>
          <a:p>
            <a:endParaRPr lang="en-IN" sz="1400" dirty="0"/>
          </a:p>
        </p:txBody>
      </p:sp>
      <p:sp>
        <p:nvSpPr>
          <p:cNvPr id="18" name="TextBox 17"/>
          <p:cNvSpPr txBox="1"/>
          <p:nvPr/>
        </p:nvSpPr>
        <p:spPr>
          <a:xfrm>
            <a:off x="35496" y="6453336"/>
            <a:ext cx="9046162" cy="400110"/>
          </a:xfrm>
          <a:prstGeom prst="rect">
            <a:avLst/>
          </a:prstGeom>
          <a:noFill/>
        </p:spPr>
        <p:txBody>
          <a:bodyPr wrap="square" rtlCol="0">
            <a:spAutoFit/>
          </a:bodyPr>
          <a:lstStyle/>
          <a:p>
            <a:r>
              <a:rPr lang="en-IN" sz="1000" dirty="0" smtClean="0"/>
              <a:t>Acknowledgement: We are thankful to DBT, DRDO for their respective funding to out projects&gt;&gt;&gt;&gt;&gt;&gt;&gt;&gt;&gt;&gt;. We are further thankful to GGS </a:t>
            </a:r>
            <a:r>
              <a:rPr lang="en-IN" sz="1000" dirty="0" err="1" smtClean="0"/>
              <a:t>Indraprastha</a:t>
            </a:r>
            <a:r>
              <a:rPr lang="en-IN" sz="1000" dirty="0" smtClean="0"/>
              <a:t> University for providing the computational support to us.</a:t>
            </a:r>
            <a:endParaRPr lang="en-IN" sz="1000" dirty="0"/>
          </a:p>
        </p:txBody>
      </p:sp>
      <p:sp>
        <p:nvSpPr>
          <p:cNvPr id="19" name="TextBox 18"/>
          <p:cNvSpPr txBox="1"/>
          <p:nvPr/>
        </p:nvSpPr>
        <p:spPr>
          <a:xfrm>
            <a:off x="1763688" y="1372437"/>
            <a:ext cx="864096" cy="369332"/>
          </a:xfrm>
          <a:prstGeom prst="rect">
            <a:avLst/>
          </a:prstGeom>
          <a:solidFill>
            <a:schemeClr val="accent1">
              <a:lumMod val="60000"/>
              <a:lumOff val="40000"/>
              <a:alpha val="41000"/>
            </a:schemeClr>
          </a:solidFill>
        </p:spPr>
        <p:txBody>
          <a:bodyPr wrap="square" rtlCol="0">
            <a:spAutoFit/>
          </a:bodyPr>
          <a:lstStyle/>
          <a:p>
            <a:endParaRPr lang="en-IN" dirty="0"/>
          </a:p>
        </p:txBody>
      </p:sp>
    </p:spTree>
    <p:extLst>
      <p:ext uri="{BB962C8B-B14F-4D97-AF65-F5344CB8AC3E}">
        <p14:creationId xmlns:p14="http://schemas.microsoft.com/office/powerpoint/2010/main" val="3295374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71708" y="3974"/>
            <a:ext cx="7558681" cy="1332000"/>
          </a:xfrm>
          <a:prstGeom prst="rect">
            <a:avLst/>
          </a:prstGeom>
          <a:blipFill dpi="0" rotWithShape="1">
            <a:blip r:embed="rId2">
              <a:alphaModFix amt="50000"/>
            </a:blip>
            <a:srcRect/>
            <a:stretch>
              <a:fillRect/>
            </a:stretch>
          </a:blipFill>
        </p:spPr>
        <p:txBody>
          <a:bodyPr wrap="square" rtlCol="0">
            <a:spAutoFit/>
          </a:bodyPr>
          <a:lstStyle/>
          <a:p>
            <a:endParaRPr lang="en-IN" dirty="0"/>
          </a:p>
        </p:txBody>
      </p:sp>
      <p:sp>
        <p:nvSpPr>
          <p:cNvPr id="5" name="TextBox 4"/>
          <p:cNvSpPr txBox="1"/>
          <p:nvPr/>
        </p:nvSpPr>
        <p:spPr>
          <a:xfrm>
            <a:off x="6763889" y="325307"/>
            <a:ext cx="2366501" cy="369332"/>
          </a:xfrm>
          <a:prstGeom prst="rect">
            <a:avLst/>
          </a:prstGeom>
          <a:noFill/>
        </p:spPr>
        <p:txBody>
          <a:bodyPr wrap="square" rtlCol="0">
            <a:spAutoFit/>
          </a:bodyPr>
          <a:lstStyle/>
          <a:p>
            <a:r>
              <a:rPr lang="en-IN" dirty="0" err="1" smtClean="0">
                <a:solidFill>
                  <a:schemeClr val="tx2">
                    <a:lumMod val="75000"/>
                  </a:schemeClr>
                </a:solidFill>
              </a:rPr>
              <a:t>SeaBuckThornMiSatDB</a:t>
            </a:r>
            <a:endParaRPr lang="en-IN" dirty="0">
              <a:solidFill>
                <a:schemeClr val="tx2">
                  <a:lumMod val="75000"/>
                </a:schemeClr>
              </a:solidFill>
            </a:endParaRPr>
          </a:p>
        </p:txBody>
      </p:sp>
      <p:pic>
        <p:nvPicPr>
          <p:cNvPr id="6" name="Picture 2" descr="http://ipu.ac.in/images/univlog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91" y="3974"/>
            <a:ext cx="1600200" cy="136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9"/>
          <p:cNvSpPr>
            <a:spLocks noChangeArrowheads="1"/>
          </p:cNvSpPr>
          <p:nvPr/>
        </p:nvSpPr>
        <p:spPr bwMode="auto">
          <a:xfrm>
            <a:off x="1536213" y="692696"/>
            <a:ext cx="757229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sz="1200" b="1" dirty="0" smtClean="0"/>
              <a:t>UNIVERSITY SCHOOL OF BIOTECHNOLOGY</a:t>
            </a:r>
          </a:p>
          <a:p>
            <a:pPr algn="ctr"/>
            <a:r>
              <a:rPr lang="en-US" sz="2400" b="1" dirty="0" smtClean="0"/>
              <a:t>GURU </a:t>
            </a:r>
            <a:r>
              <a:rPr lang="en-US" sz="2400" b="1" dirty="0"/>
              <a:t>GOBIND </a:t>
            </a:r>
            <a:r>
              <a:rPr lang="en-US" sz="2400" b="1" dirty="0" smtClean="0"/>
              <a:t>SINGH INDRAPRASTHA  UNIVERSITY</a:t>
            </a:r>
            <a:endParaRPr lang="en-IN" sz="2400" b="1" dirty="0">
              <a:latin typeface="Calibri" pitchFamily="34" charset="0"/>
            </a:endParaRPr>
          </a:p>
        </p:txBody>
      </p:sp>
      <p:sp>
        <p:nvSpPr>
          <p:cNvPr id="8" name="TextBox 7"/>
          <p:cNvSpPr txBox="1"/>
          <p:nvPr/>
        </p:nvSpPr>
        <p:spPr>
          <a:xfrm>
            <a:off x="1536212" y="1372437"/>
            <a:ext cx="7607787" cy="369332"/>
          </a:xfrm>
          <a:prstGeom prst="rect">
            <a:avLst/>
          </a:prstGeom>
          <a:solidFill>
            <a:schemeClr val="bg1"/>
          </a:solidFill>
        </p:spPr>
        <p:txBody>
          <a:bodyPr wrap="square" rtlCol="0">
            <a:spAutoFit/>
          </a:bodyPr>
          <a:lstStyle/>
          <a:p>
            <a:r>
              <a:rPr lang="en-IN" dirty="0">
                <a:solidFill>
                  <a:schemeClr val="accent3">
                    <a:lumMod val="75000"/>
                  </a:schemeClr>
                </a:solidFill>
              </a:rPr>
              <a:t> </a:t>
            </a:r>
            <a:r>
              <a:rPr lang="en-IN" dirty="0" smtClean="0">
                <a:solidFill>
                  <a:schemeClr val="accent3">
                    <a:lumMod val="75000"/>
                  </a:schemeClr>
                </a:solidFill>
              </a:rPr>
              <a:t>     Home             Intro                Blast              Search               Contact us</a:t>
            </a:r>
            <a:endParaRPr lang="en-IN" dirty="0">
              <a:solidFill>
                <a:schemeClr val="accent3">
                  <a:lumMod val="75000"/>
                </a:schemeClr>
              </a:solidFill>
            </a:endParaRPr>
          </a:p>
        </p:txBody>
      </p:sp>
      <p:sp>
        <p:nvSpPr>
          <p:cNvPr id="9" name="TextBox 8"/>
          <p:cNvSpPr txBox="1"/>
          <p:nvPr/>
        </p:nvSpPr>
        <p:spPr>
          <a:xfrm>
            <a:off x="2915816" y="1372437"/>
            <a:ext cx="1080120" cy="369332"/>
          </a:xfrm>
          <a:prstGeom prst="rect">
            <a:avLst/>
          </a:prstGeom>
          <a:solidFill>
            <a:schemeClr val="accent1">
              <a:lumMod val="60000"/>
              <a:lumOff val="40000"/>
              <a:alpha val="32000"/>
            </a:schemeClr>
          </a:solidFill>
        </p:spPr>
        <p:txBody>
          <a:bodyPr wrap="square" rtlCol="0">
            <a:spAutoFit/>
          </a:bodyPr>
          <a:lstStyle/>
          <a:p>
            <a:endParaRPr lang="en-IN" dirty="0"/>
          </a:p>
        </p:txBody>
      </p:sp>
      <p:sp>
        <p:nvSpPr>
          <p:cNvPr id="10" name="TextBox 9"/>
          <p:cNvSpPr txBox="1"/>
          <p:nvPr/>
        </p:nvSpPr>
        <p:spPr>
          <a:xfrm>
            <a:off x="2123728" y="2924944"/>
            <a:ext cx="6048672" cy="369332"/>
          </a:xfrm>
          <a:prstGeom prst="rect">
            <a:avLst/>
          </a:prstGeom>
          <a:noFill/>
        </p:spPr>
        <p:txBody>
          <a:bodyPr wrap="square" rtlCol="0">
            <a:spAutoFit/>
          </a:bodyPr>
          <a:lstStyle/>
          <a:p>
            <a:r>
              <a:rPr lang="en-IN" dirty="0" smtClean="0"/>
              <a:t>Complete Structure of the database as per developer</a:t>
            </a:r>
            <a:endParaRPr lang="en-IN" dirty="0"/>
          </a:p>
        </p:txBody>
      </p:sp>
    </p:spTree>
    <p:extLst>
      <p:ext uri="{BB962C8B-B14F-4D97-AF65-F5344CB8AC3E}">
        <p14:creationId xmlns:p14="http://schemas.microsoft.com/office/powerpoint/2010/main" val="820114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204864"/>
            <a:ext cx="8091988" cy="34217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571708" y="3974"/>
            <a:ext cx="7558681" cy="1332000"/>
          </a:xfrm>
          <a:prstGeom prst="rect">
            <a:avLst/>
          </a:prstGeom>
          <a:blipFill dpi="0" rotWithShape="1">
            <a:blip r:embed="rId3">
              <a:alphaModFix amt="50000"/>
            </a:blip>
            <a:srcRect/>
            <a:stretch>
              <a:fillRect/>
            </a:stretch>
          </a:blipFill>
        </p:spPr>
        <p:txBody>
          <a:bodyPr wrap="square" rtlCol="0">
            <a:spAutoFit/>
          </a:bodyPr>
          <a:lstStyle/>
          <a:p>
            <a:endParaRPr lang="en-IN" dirty="0"/>
          </a:p>
        </p:txBody>
      </p:sp>
      <p:sp>
        <p:nvSpPr>
          <p:cNvPr id="6" name="TextBox 5"/>
          <p:cNvSpPr txBox="1"/>
          <p:nvPr/>
        </p:nvSpPr>
        <p:spPr>
          <a:xfrm>
            <a:off x="6763889" y="325307"/>
            <a:ext cx="2366501" cy="369332"/>
          </a:xfrm>
          <a:prstGeom prst="rect">
            <a:avLst/>
          </a:prstGeom>
          <a:noFill/>
        </p:spPr>
        <p:txBody>
          <a:bodyPr wrap="square" rtlCol="0">
            <a:spAutoFit/>
          </a:bodyPr>
          <a:lstStyle/>
          <a:p>
            <a:r>
              <a:rPr lang="en-IN" dirty="0" err="1" smtClean="0">
                <a:solidFill>
                  <a:schemeClr val="tx2">
                    <a:lumMod val="75000"/>
                  </a:schemeClr>
                </a:solidFill>
              </a:rPr>
              <a:t>SeaBuckThornMiSatDB</a:t>
            </a:r>
            <a:endParaRPr lang="en-IN" dirty="0">
              <a:solidFill>
                <a:schemeClr val="tx2">
                  <a:lumMod val="75000"/>
                </a:schemeClr>
              </a:solidFill>
            </a:endParaRPr>
          </a:p>
        </p:txBody>
      </p:sp>
      <p:pic>
        <p:nvPicPr>
          <p:cNvPr id="7" name="Picture 2" descr="http://ipu.ac.in/images/univlog1.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91" y="3974"/>
            <a:ext cx="1600200" cy="136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9"/>
          <p:cNvSpPr>
            <a:spLocks noChangeArrowheads="1"/>
          </p:cNvSpPr>
          <p:nvPr/>
        </p:nvSpPr>
        <p:spPr bwMode="auto">
          <a:xfrm>
            <a:off x="1536213" y="692696"/>
            <a:ext cx="757229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sz="1200" b="1" dirty="0" smtClean="0"/>
              <a:t>UNIVERSITY SCHOOL OF BIOTECHNOLOGY</a:t>
            </a:r>
          </a:p>
          <a:p>
            <a:pPr algn="ctr"/>
            <a:r>
              <a:rPr lang="en-US" sz="2400" b="1" dirty="0" smtClean="0"/>
              <a:t>GURU </a:t>
            </a:r>
            <a:r>
              <a:rPr lang="en-US" sz="2400" b="1" dirty="0"/>
              <a:t>GOBIND </a:t>
            </a:r>
            <a:r>
              <a:rPr lang="en-US" sz="2400" b="1" dirty="0" smtClean="0"/>
              <a:t>SINGH INDRAPRASTHA  UNIVERSITY</a:t>
            </a:r>
            <a:endParaRPr lang="en-IN" sz="2400" b="1" dirty="0">
              <a:latin typeface="Calibri" pitchFamily="34" charset="0"/>
            </a:endParaRPr>
          </a:p>
        </p:txBody>
      </p:sp>
      <p:sp>
        <p:nvSpPr>
          <p:cNvPr id="9" name="TextBox 8"/>
          <p:cNvSpPr txBox="1"/>
          <p:nvPr/>
        </p:nvSpPr>
        <p:spPr>
          <a:xfrm>
            <a:off x="1536212" y="1372437"/>
            <a:ext cx="7607787" cy="369332"/>
          </a:xfrm>
          <a:prstGeom prst="rect">
            <a:avLst/>
          </a:prstGeom>
          <a:solidFill>
            <a:schemeClr val="bg1"/>
          </a:solidFill>
        </p:spPr>
        <p:txBody>
          <a:bodyPr wrap="square" rtlCol="0">
            <a:spAutoFit/>
          </a:bodyPr>
          <a:lstStyle/>
          <a:p>
            <a:r>
              <a:rPr lang="en-IN" dirty="0">
                <a:solidFill>
                  <a:schemeClr val="accent3">
                    <a:lumMod val="75000"/>
                  </a:schemeClr>
                </a:solidFill>
              </a:rPr>
              <a:t> </a:t>
            </a:r>
            <a:r>
              <a:rPr lang="en-IN" dirty="0" smtClean="0">
                <a:solidFill>
                  <a:schemeClr val="accent3">
                    <a:lumMod val="75000"/>
                  </a:schemeClr>
                </a:solidFill>
              </a:rPr>
              <a:t>     Home             Intro                Blast              Search              Contact us</a:t>
            </a:r>
            <a:endParaRPr lang="en-IN" dirty="0">
              <a:solidFill>
                <a:schemeClr val="accent3">
                  <a:lumMod val="75000"/>
                </a:schemeClr>
              </a:solidFill>
            </a:endParaRPr>
          </a:p>
        </p:txBody>
      </p:sp>
      <p:sp>
        <p:nvSpPr>
          <p:cNvPr id="4" name="TextBox 3"/>
          <p:cNvSpPr txBox="1"/>
          <p:nvPr/>
        </p:nvSpPr>
        <p:spPr>
          <a:xfrm>
            <a:off x="4355976" y="1335974"/>
            <a:ext cx="995072" cy="369332"/>
          </a:xfrm>
          <a:prstGeom prst="rect">
            <a:avLst/>
          </a:prstGeom>
          <a:solidFill>
            <a:schemeClr val="accent1">
              <a:lumMod val="60000"/>
              <a:lumOff val="40000"/>
              <a:alpha val="34000"/>
            </a:schemeClr>
          </a:solidFill>
        </p:spPr>
        <p:txBody>
          <a:bodyPr wrap="square" rtlCol="0">
            <a:spAutoFit/>
          </a:bodyPr>
          <a:lstStyle/>
          <a:p>
            <a:endParaRPr lang="en-IN" dirty="0"/>
          </a:p>
        </p:txBody>
      </p:sp>
    </p:spTree>
    <p:extLst>
      <p:ext uri="{BB962C8B-B14F-4D97-AF65-F5344CB8AC3E}">
        <p14:creationId xmlns:p14="http://schemas.microsoft.com/office/powerpoint/2010/main" val="2419957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71708" y="3974"/>
            <a:ext cx="7558681" cy="1332000"/>
          </a:xfrm>
          <a:prstGeom prst="rect">
            <a:avLst/>
          </a:prstGeom>
          <a:blipFill dpi="0" rotWithShape="1">
            <a:blip r:embed="rId2">
              <a:alphaModFix amt="50000"/>
            </a:blip>
            <a:srcRect/>
            <a:stretch>
              <a:fillRect/>
            </a:stretch>
          </a:blipFill>
        </p:spPr>
        <p:txBody>
          <a:bodyPr wrap="square" rtlCol="0">
            <a:spAutoFit/>
          </a:bodyPr>
          <a:lstStyle/>
          <a:p>
            <a:endParaRPr lang="en-IN" dirty="0"/>
          </a:p>
        </p:txBody>
      </p:sp>
      <p:sp>
        <p:nvSpPr>
          <p:cNvPr id="5" name="TextBox 4"/>
          <p:cNvSpPr txBox="1"/>
          <p:nvPr/>
        </p:nvSpPr>
        <p:spPr>
          <a:xfrm>
            <a:off x="6763889" y="325307"/>
            <a:ext cx="2366501" cy="369332"/>
          </a:xfrm>
          <a:prstGeom prst="rect">
            <a:avLst/>
          </a:prstGeom>
          <a:noFill/>
        </p:spPr>
        <p:txBody>
          <a:bodyPr wrap="square" rtlCol="0">
            <a:spAutoFit/>
          </a:bodyPr>
          <a:lstStyle/>
          <a:p>
            <a:r>
              <a:rPr lang="en-IN" dirty="0" err="1" smtClean="0">
                <a:solidFill>
                  <a:schemeClr val="tx2">
                    <a:lumMod val="75000"/>
                  </a:schemeClr>
                </a:solidFill>
              </a:rPr>
              <a:t>SeaBuckThornMiSatDB</a:t>
            </a:r>
            <a:endParaRPr lang="en-IN" dirty="0">
              <a:solidFill>
                <a:schemeClr val="tx2">
                  <a:lumMod val="75000"/>
                </a:schemeClr>
              </a:solidFill>
            </a:endParaRPr>
          </a:p>
        </p:txBody>
      </p:sp>
      <p:pic>
        <p:nvPicPr>
          <p:cNvPr id="6" name="Picture 2" descr="http://ipu.ac.in/images/univlog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91" y="3974"/>
            <a:ext cx="1600200" cy="136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9"/>
          <p:cNvSpPr>
            <a:spLocks noChangeArrowheads="1"/>
          </p:cNvSpPr>
          <p:nvPr/>
        </p:nvSpPr>
        <p:spPr bwMode="auto">
          <a:xfrm>
            <a:off x="1536213" y="692696"/>
            <a:ext cx="757229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sz="1200" b="1" dirty="0" smtClean="0"/>
              <a:t>UNIVERSITY SCHOOL OF BIOTECHNOLOGY</a:t>
            </a:r>
          </a:p>
          <a:p>
            <a:pPr algn="ctr"/>
            <a:r>
              <a:rPr lang="en-US" sz="2400" b="1" dirty="0" smtClean="0"/>
              <a:t>GURU </a:t>
            </a:r>
            <a:r>
              <a:rPr lang="en-US" sz="2400" b="1" dirty="0"/>
              <a:t>GOBIND </a:t>
            </a:r>
            <a:r>
              <a:rPr lang="en-US" sz="2400" b="1" dirty="0" smtClean="0"/>
              <a:t>SINGH INDRAPRASTHA  UNIVERSITY</a:t>
            </a:r>
            <a:endParaRPr lang="en-IN" sz="2400" b="1" dirty="0">
              <a:latin typeface="Calibri" pitchFamily="34" charset="0"/>
            </a:endParaRPr>
          </a:p>
        </p:txBody>
      </p:sp>
      <p:sp>
        <p:nvSpPr>
          <p:cNvPr id="8" name="TextBox 7"/>
          <p:cNvSpPr txBox="1"/>
          <p:nvPr/>
        </p:nvSpPr>
        <p:spPr>
          <a:xfrm>
            <a:off x="1536212" y="1372437"/>
            <a:ext cx="7607787" cy="369332"/>
          </a:xfrm>
          <a:prstGeom prst="rect">
            <a:avLst/>
          </a:prstGeom>
          <a:solidFill>
            <a:schemeClr val="bg1"/>
          </a:solidFill>
        </p:spPr>
        <p:txBody>
          <a:bodyPr wrap="square" rtlCol="0">
            <a:spAutoFit/>
          </a:bodyPr>
          <a:lstStyle/>
          <a:p>
            <a:r>
              <a:rPr lang="en-IN" dirty="0">
                <a:solidFill>
                  <a:schemeClr val="accent3">
                    <a:lumMod val="75000"/>
                  </a:schemeClr>
                </a:solidFill>
              </a:rPr>
              <a:t> </a:t>
            </a:r>
            <a:r>
              <a:rPr lang="en-IN" dirty="0" smtClean="0">
                <a:solidFill>
                  <a:schemeClr val="accent3">
                    <a:lumMod val="75000"/>
                  </a:schemeClr>
                </a:solidFill>
              </a:rPr>
              <a:t>     Home             Intro                Blast              Search              Contact us</a:t>
            </a:r>
            <a:endParaRPr lang="en-IN" dirty="0">
              <a:solidFill>
                <a:schemeClr val="accent3">
                  <a:lumMod val="75000"/>
                </a:schemeClr>
              </a:solidFill>
            </a:endParaRPr>
          </a:p>
        </p:txBody>
      </p:sp>
      <p:sp>
        <p:nvSpPr>
          <p:cNvPr id="9" name="TextBox 8"/>
          <p:cNvSpPr txBox="1"/>
          <p:nvPr/>
        </p:nvSpPr>
        <p:spPr>
          <a:xfrm>
            <a:off x="1571709" y="2420888"/>
            <a:ext cx="4296435" cy="369332"/>
          </a:xfrm>
          <a:prstGeom prst="rect">
            <a:avLst/>
          </a:prstGeom>
          <a:noFill/>
        </p:spPr>
        <p:txBody>
          <a:bodyPr wrap="square" rtlCol="0">
            <a:spAutoFit/>
          </a:bodyPr>
          <a:lstStyle/>
          <a:p>
            <a:r>
              <a:rPr lang="en-IN" dirty="0" smtClean="0"/>
              <a:t>Search SSR by complexity</a:t>
            </a:r>
            <a:endParaRPr lang="en-IN" dirty="0"/>
          </a:p>
        </p:txBody>
      </p:sp>
      <p:sp>
        <p:nvSpPr>
          <p:cNvPr id="10" name="TextBox 9"/>
          <p:cNvSpPr txBox="1"/>
          <p:nvPr/>
        </p:nvSpPr>
        <p:spPr>
          <a:xfrm>
            <a:off x="1571709" y="3356992"/>
            <a:ext cx="4296435" cy="369332"/>
          </a:xfrm>
          <a:prstGeom prst="rect">
            <a:avLst/>
          </a:prstGeom>
          <a:noFill/>
        </p:spPr>
        <p:txBody>
          <a:bodyPr wrap="square" rtlCol="0">
            <a:spAutoFit/>
          </a:bodyPr>
          <a:lstStyle/>
          <a:p>
            <a:r>
              <a:rPr lang="en-IN" dirty="0" smtClean="0"/>
              <a:t>Search SSR by custom motif sequence</a:t>
            </a:r>
            <a:endParaRPr lang="en-IN" dirty="0"/>
          </a:p>
        </p:txBody>
      </p:sp>
      <p:sp>
        <p:nvSpPr>
          <p:cNvPr id="11" name="TextBox 10"/>
          <p:cNvSpPr txBox="1"/>
          <p:nvPr/>
        </p:nvSpPr>
        <p:spPr>
          <a:xfrm>
            <a:off x="1619672" y="4283804"/>
            <a:ext cx="4296435" cy="369332"/>
          </a:xfrm>
          <a:prstGeom prst="rect">
            <a:avLst/>
          </a:prstGeom>
          <a:noFill/>
        </p:spPr>
        <p:txBody>
          <a:bodyPr wrap="square" rtlCol="0">
            <a:spAutoFit/>
          </a:bodyPr>
          <a:lstStyle/>
          <a:p>
            <a:r>
              <a:rPr lang="en-IN" dirty="0" smtClean="0"/>
              <a:t>Search SSR by </a:t>
            </a:r>
            <a:r>
              <a:rPr lang="en-IN" dirty="0" err="1" smtClean="0"/>
              <a:t>Var</a:t>
            </a:r>
            <a:r>
              <a:rPr lang="en-IN" dirty="0" smtClean="0"/>
              <a:t> score</a:t>
            </a:r>
            <a:endParaRPr lang="en-IN" dirty="0"/>
          </a:p>
        </p:txBody>
      </p:sp>
      <p:sp>
        <p:nvSpPr>
          <p:cNvPr id="12" name="TextBox 11"/>
          <p:cNvSpPr txBox="1"/>
          <p:nvPr/>
        </p:nvSpPr>
        <p:spPr>
          <a:xfrm>
            <a:off x="1740950" y="2790220"/>
            <a:ext cx="3119082" cy="369332"/>
          </a:xfrm>
          <a:prstGeom prst="rect">
            <a:avLst/>
          </a:prstGeom>
          <a:noFill/>
        </p:spPr>
        <p:txBody>
          <a:bodyPr wrap="square" rtlCol="0">
            <a:spAutoFit/>
          </a:bodyPr>
          <a:lstStyle/>
          <a:p>
            <a:pPr marL="285750" indent="-285750">
              <a:buFont typeface="Courier New" panose="02070309020205020404" pitchFamily="49" charset="0"/>
              <a:buChar char="o"/>
            </a:pPr>
            <a:r>
              <a:rPr lang="en-IN" dirty="0" smtClean="0"/>
              <a:t>SSR Type</a:t>
            </a:r>
            <a:endParaRPr lang="en-IN" dirty="0"/>
          </a:p>
        </p:txBody>
      </p:sp>
      <p:sp>
        <p:nvSpPr>
          <p:cNvPr id="13" name="TextBox 12"/>
          <p:cNvSpPr txBox="1"/>
          <p:nvPr/>
        </p:nvSpPr>
        <p:spPr>
          <a:xfrm>
            <a:off x="2987824" y="2790220"/>
            <a:ext cx="2160240" cy="369332"/>
          </a:xfrm>
          <a:prstGeom prst="rect">
            <a:avLst/>
          </a:prstGeom>
          <a:noFill/>
          <a:ln>
            <a:solidFill>
              <a:schemeClr val="tx1"/>
            </a:solidFill>
          </a:ln>
        </p:spPr>
        <p:txBody>
          <a:bodyPr wrap="square" rtlCol="0">
            <a:spAutoFit/>
          </a:bodyPr>
          <a:lstStyle/>
          <a:p>
            <a:endParaRPr lang="en-IN" dirty="0"/>
          </a:p>
        </p:txBody>
      </p:sp>
      <p:sp>
        <p:nvSpPr>
          <p:cNvPr id="15" name="Isosceles Triangle 14"/>
          <p:cNvSpPr>
            <a:spLocks noChangeAspect="1"/>
          </p:cNvSpPr>
          <p:nvPr/>
        </p:nvSpPr>
        <p:spPr>
          <a:xfrm rot="10800000">
            <a:off x="4932000" y="2952000"/>
            <a:ext cx="138259" cy="9718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p:cNvSpPr txBox="1"/>
          <p:nvPr/>
        </p:nvSpPr>
        <p:spPr>
          <a:xfrm>
            <a:off x="1763688" y="3779748"/>
            <a:ext cx="3119082" cy="369332"/>
          </a:xfrm>
          <a:prstGeom prst="rect">
            <a:avLst/>
          </a:prstGeom>
          <a:noFill/>
        </p:spPr>
        <p:txBody>
          <a:bodyPr wrap="square" rtlCol="0">
            <a:spAutoFit/>
          </a:bodyPr>
          <a:lstStyle/>
          <a:p>
            <a:pPr marL="285750" indent="-285750">
              <a:buFont typeface="Courier New" panose="02070309020205020404" pitchFamily="49" charset="0"/>
              <a:buChar char="o"/>
            </a:pPr>
            <a:r>
              <a:rPr lang="en-IN" dirty="0" smtClean="0"/>
              <a:t>SSR Motif</a:t>
            </a:r>
            <a:endParaRPr lang="en-IN" dirty="0"/>
          </a:p>
        </p:txBody>
      </p:sp>
      <p:sp>
        <p:nvSpPr>
          <p:cNvPr id="17" name="TextBox 16"/>
          <p:cNvSpPr txBox="1"/>
          <p:nvPr/>
        </p:nvSpPr>
        <p:spPr>
          <a:xfrm>
            <a:off x="3275856" y="3779748"/>
            <a:ext cx="2160240" cy="369332"/>
          </a:xfrm>
          <a:prstGeom prst="rect">
            <a:avLst/>
          </a:prstGeom>
          <a:noFill/>
          <a:ln>
            <a:solidFill>
              <a:schemeClr val="tx1"/>
            </a:solidFill>
          </a:ln>
        </p:spPr>
        <p:txBody>
          <a:bodyPr wrap="square" rtlCol="0">
            <a:spAutoFit/>
          </a:bodyPr>
          <a:lstStyle/>
          <a:p>
            <a:endParaRPr lang="en-IN" dirty="0"/>
          </a:p>
        </p:txBody>
      </p:sp>
      <p:sp>
        <p:nvSpPr>
          <p:cNvPr id="18" name="TextBox 17"/>
          <p:cNvSpPr txBox="1"/>
          <p:nvPr/>
        </p:nvSpPr>
        <p:spPr>
          <a:xfrm>
            <a:off x="1812958" y="4653136"/>
            <a:ext cx="3119082" cy="369332"/>
          </a:xfrm>
          <a:prstGeom prst="rect">
            <a:avLst/>
          </a:prstGeom>
          <a:noFill/>
        </p:spPr>
        <p:txBody>
          <a:bodyPr wrap="square" rtlCol="0">
            <a:spAutoFit/>
          </a:bodyPr>
          <a:lstStyle/>
          <a:p>
            <a:pPr marL="285750" indent="-285750">
              <a:buFont typeface="Courier New" panose="02070309020205020404" pitchFamily="49" charset="0"/>
              <a:buChar char="o"/>
            </a:pPr>
            <a:r>
              <a:rPr lang="en-IN" dirty="0" smtClean="0"/>
              <a:t>Score</a:t>
            </a:r>
            <a:endParaRPr lang="en-IN" dirty="0"/>
          </a:p>
        </p:txBody>
      </p:sp>
      <p:sp>
        <p:nvSpPr>
          <p:cNvPr id="19" name="TextBox 18"/>
          <p:cNvSpPr txBox="1"/>
          <p:nvPr/>
        </p:nvSpPr>
        <p:spPr>
          <a:xfrm>
            <a:off x="3204164" y="4653136"/>
            <a:ext cx="2160240" cy="369332"/>
          </a:xfrm>
          <a:prstGeom prst="rect">
            <a:avLst/>
          </a:prstGeom>
          <a:noFill/>
          <a:ln>
            <a:solidFill>
              <a:schemeClr val="tx1"/>
            </a:solidFill>
          </a:ln>
        </p:spPr>
        <p:txBody>
          <a:bodyPr wrap="square" rtlCol="0">
            <a:spAutoFit/>
          </a:bodyPr>
          <a:lstStyle/>
          <a:p>
            <a:endParaRPr lang="en-IN" dirty="0"/>
          </a:p>
        </p:txBody>
      </p:sp>
      <p:sp>
        <p:nvSpPr>
          <p:cNvPr id="20" name="Isosceles Triangle 19"/>
          <p:cNvSpPr>
            <a:spLocks noChangeAspect="1"/>
          </p:cNvSpPr>
          <p:nvPr/>
        </p:nvSpPr>
        <p:spPr>
          <a:xfrm rot="10800000">
            <a:off x="5184099" y="4837802"/>
            <a:ext cx="138259" cy="9718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TextBox 21"/>
          <p:cNvSpPr txBox="1"/>
          <p:nvPr/>
        </p:nvSpPr>
        <p:spPr>
          <a:xfrm>
            <a:off x="5580112" y="1335974"/>
            <a:ext cx="864096" cy="369332"/>
          </a:xfrm>
          <a:prstGeom prst="rect">
            <a:avLst/>
          </a:prstGeom>
          <a:solidFill>
            <a:schemeClr val="accent1">
              <a:alpha val="42000"/>
            </a:schemeClr>
          </a:solidFill>
        </p:spPr>
        <p:txBody>
          <a:bodyPr wrap="square" rtlCol="0">
            <a:spAutoFit/>
          </a:bodyPr>
          <a:lstStyle/>
          <a:p>
            <a:endParaRPr lang="en-IN" dirty="0"/>
          </a:p>
        </p:txBody>
      </p:sp>
      <p:sp>
        <p:nvSpPr>
          <p:cNvPr id="24" name="Rounded Rectangle 23"/>
          <p:cNvSpPr/>
          <p:nvPr/>
        </p:nvSpPr>
        <p:spPr>
          <a:xfrm>
            <a:off x="5760132" y="2816137"/>
            <a:ext cx="1368152" cy="346446"/>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dirty="0" smtClean="0"/>
          </a:p>
          <a:p>
            <a:pPr algn="ctr"/>
            <a:r>
              <a:rPr lang="en-IN" dirty="0" smtClean="0"/>
              <a:t>Submit</a:t>
            </a:r>
          </a:p>
          <a:p>
            <a:pPr algn="ctr"/>
            <a:endParaRPr lang="en-IN" dirty="0"/>
          </a:p>
        </p:txBody>
      </p:sp>
      <p:sp>
        <p:nvSpPr>
          <p:cNvPr id="25" name="Rounded Rectangle 24"/>
          <p:cNvSpPr/>
          <p:nvPr/>
        </p:nvSpPr>
        <p:spPr>
          <a:xfrm>
            <a:off x="5796136" y="3802634"/>
            <a:ext cx="1368152" cy="346446"/>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dirty="0" smtClean="0"/>
          </a:p>
          <a:p>
            <a:pPr algn="ctr"/>
            <a:r>
              <a:rPr lang="en-IN" dirty="0" smtClean="0"/>
              <a:t>Submit</a:t>
            </a:r>
          </a:p>
          <a:p>
            <a:pPr algn="ctr"/>
            <a:endParaRPr lang="en-IN" dirty="0"/>
          </a:p>
        </p:txBody>
      </p:sp>
      <p:sp>
        <p:nvSpPr>
          <p:cNvPr id="26" name="Rounded Rectangle 25"/>
          <p:cNvSpPr/>
          <p:nvPr/>
        </p:nvSpPr>
        <p:spPr>
          <a:xfrm>
            <a:off x="5868144" y="4725144"/>
            <a:ext cx="1368152" cy="346446"/>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dirty="0" smtClean="0"/>
          </a:p>
          <a:p>
            <a:pPr algn="ctr"/>
            <a:r>
              <a:rPr lang="en-IN" dirty="0" smtClean="0"/>
              <a:t>Submit</a:t>
            </a:r>
          </a:p>
          <a:p>
            <a:pPr algn="ctr"/>
            <a:endParaRPr lang="en-IN" dirty="0"/>
          </a:p>
        </p:txBody>
      </p:sp>
    </p:spTree>
    <p:extLst>
      <p:ext uri="{BB962C8B-B14F-4D97-AF65-F5344CB8AC3E}">
        <p14:creationId xmlns:p14="http://schemas.microsoft.com/office/powerpoint/2010/main" val="3946046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71708" y="3974"/>
            <a:ext cx="7558681" cy="1332000"/>
          </a:xfrm>
          <a:prstGeom prst="rect">
            <a:avLst/>
          </a:prstGeom>
          <a:blipFill dpi="0" rotWithShape="1">
            <a:blip r:embed="rId2">
              <a:alphaModFix amt="50000"/>
            </a:blip>
            <a:srcRect/>
            <a:stretch>
              <a:fillRect/>
            </a:stretch>
          </a:blipFill>
        </p:spPr>
        <p:txBody>
          <a:bodyPr wrap="square" rtlCol="0">
            <a:spAutoFit/>
          </a:bodyPr>
          <a:lstStyle/>
          <a:p>
            <a:endParaRPr lang="en-IN" dirty="0"/>
          </a:p>
        </p:txBody>
      </p:sp>
      <p:sp>
        <p:nvSpPr>
          <p:cNvPr id="5" name="TextBox 4"/>
          <p:cNvSpPr txBox="1"/>
          <p:nvPr/>
        </p:nvSpPr>
        <p:spPr>
          <a:xfrm>
            <a:off x="6763889" y="325307"/>
            <a:ext cx="2366501" cy="369332"/>
          </a:xfrm>
          <a:prstGeom prst="rect">
            <a:avLst/>
          </a:prstGeom>
          <a:noFill/>
        </p:spPr>
        <p:txBody>
          <a:bodyPr wrap="square" rtlCol="0">
            <a:spAutoFit/>
          </a:bodyPr>
          <a:lstStyle/>
          <a:p>
            <a:r>
              <a:rPr lang="en-IN" dirty="0" err="1" smtClean="0">
                <a:solidFill>
                  <a:schemeClr val="tx2">
                    <a:lumMod val="75000"/>
                  </a:schemeClr>
                </a:solidFill>
              </a:rPr>
              <a:t>SeaBuckThornMiSatDB</a:t>
            </a:r>
            <a:endParaRPr lang="en-IN" dirty="0">
              <a:solidFill>
                <a:schemeClr val="tx2">
                  <a:lumMod val="75000"/>
                </a:schemeClr>
              </a:solidFill>
            </a:endParaRPr>
          </a:p>
        </p:txBody>
      </p:sp>
      <p:pic>
        <p:nvPicPr>
          <p:cNvPr id="6" name="Picture 2" descr="http://ipu.ac.in/images/univlog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91" y="3974"/>
            <a:ext cx="1600200" cy="136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9"/>
          <p:cNvSpPr>
            <a:spLocks noChangeArrowheads="1"/>
          </p:cNvSpPr>
          <p:nvPr/>
        </p:nvSpPr>
        <p:spPr bwMode="auto">
          <a:xfrm>
            <a:off x="1536213" y="692696"/>
            <a:ext cx="757229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sz="1200" b="1" dirty="0" smtClean="0"/>
              <a:t>UNIVERSITY SCHOOL OF BIOTECHNOLOGY</a:t>
            </a:r>
          </a:p>
          <a:p>
            <a:pPr algn="ctr"/>
            <a:r>
              <a:rPr lang="en-US" sz="2400" b="1" dirty="0" smtClean="0"/>
              <a:t>GURU </a:t>
            </a:r>
            <a:r>
              <a:rPr lang="en-US" sz="2400" b="1" dirty="0"/>
              <a:t>GOBIND </a:t>
            </a:r>
            <a:r>
              <a:rPr lang="en-US" sz="2400" b="1" dirty="0" smtClean="0"/>
              <a:t>SINGH INDRAPRASTHA  UNIVERSITY</a:t>
            </a:r>
            <a:endParaRPr lang="en-IN" sz="2400" b="1" dirty="0">
              <a:latin typeface="Calibri" pitchFamily="34" charset="0"/>
            </a:endParaRPr>
          </a:p>
        </p:txBody>
      </p:sp>
      <p:sp>
        <p:nvSpPr>
          <p:cNvPr id="8" name="TextBox 7"/>
          <p:cNvSpPr txBox="1"/>
          <p:nvPr/>
        </p:nvSpPr>
        <p:spPr>
          <a:xfrm>
            <a:off x="1536212" y="1372437"/>
            <a:ext cx="7607787" cy="369332"/>
          </a:xfrm>
          <a:prstGeom prst="rect">
            <a:avLst/>
          </a:prstGeom>
          <a:solidFill>
            <a:schemeClr val="bg1"/>
          </a:solidFill>
        </p:spPr>
        <p:txBody>
          <a:bodyPr wrap="square" rtlCol="0">
            <a:spAutoFit/>
          </a:bodyPr>
          <a:lstStyle/>
          <a:p>
            <a:r>
              <a:rPr lang="en-IN" dirty="0">
                <a:solidFill>
                  <a:schemeClr val="accent3">
                    <a:lumMod val="75000"/>
                  </a:schemeClr>
                </a:solidFill>
              </a:rPr>
              <a:t> </a:t>
            </a:r>
            <a:r>
              <a:rPr lang="en-IN" dirty="0" smtClean="0">
                <a:solidFill>
                  <a:schemeClr val="accent3">
                    <a:lumMod val="75000"/>
                  </a:schemeClr>
                </a:solidFill>
              </a:rPr>
              <a:t>     Home             Intro                Blast              Search               Contact us</a:t>
            </a:r>
            <a:endParaRPr lang="en-IN" dirty="0">
              <a:solidFill>
                <a:schemeClr val="accent3">
                  <a:lumMod val="75000"/>
                </a:schemeClr>
              </a:solidFill>
            </a:endParaRPr>
          </a:p>
        </p:txBody>
      </p:sp>
      <p:graphicFrame>
        <p:nvGraphicFramePr>
          <p:cNvPr id="11" name="Table 10"/>
          <p:cNvGraphicFramePr>
            <a:graphicFrameLocks noGrp="1"/>
          </p:cNvGraphicFramePr>
          <p:nvPr>
            <p:extLst>
              <p:ext uri="{D42A27DB-BD31-4B8C-83A1-F6EECF244321}">
                <p14:modId xmlns:p14="http://schemas.microsoft.com/office/powerpoint/2010/main" val="3019902812"/>
              </p:ext>
            </p:extLst>
          </p:nvPr>
        </p:nvGraphicFramePr>
        <p:xfrm>
          <a:off x="1487996" y="2924944"/>
          <a:ext cx="6095997" cy="2357120"/>
        </p:xfrm>
        <a:graphic>
          <a:graphicData uri="http://schemas.openxmlformats.org/drawingml/2006/table">
            <a:tbl>
              <a:tblPr firstRow="1" bandRow="1">
                <a:tableStyleId>{5C22544A-7EE6-4342-B048-85BDC9FD1C3A}</a:tableStyleId>
              </a:tblPr>
              <a:tblGrid>
                <a:gridCol w="677333"/>
                <a:gridCol w="677333"/>
                <a:gridCol w="677333"/>
                <a:gridCol w="677333"/>
                <a:gridCol w="677333"/>
                <a:gridCol w="677333"/>
                <a:gridCol w="677333"/>
                <a:gridCol w="677333"/>
                <a:gridCol w="677333"/>
              </a:tblGrid>
              <a:tr h="370840">
                <a:tc>
                  <a:txBody>
                    <a:bodyPr/>
                    <a:lstStyle/>
                    <a:p>
                      <a:r>
                        <a:rPr lang="en-IN" sz="900" dirty="0" err="1" smtClean="0"/>
                        <a:t>Unigenes</a:t>
                      </a:r>
                      <a:r>
                        <a:rPr lang="en-IN" sz="900" baseline="0" dirty="0" smtClean="0"/>
                        <a:t> ID</a:t>
                      </a:r>
                      <a:endParaRPr lang="en-IN" sz="900" dirty="0"/>
                    </a:p>
                  </a:txBody>
                  <a:tcPr/>
                </a:tc>
                <a:tc>
                  <a:txBody>
                    <a:bodyPr/>
                    <a:lstStyle/>
                    <a:p>
                      <a:r>
                        <a:rPr lang="en-IN" sz="900" dirty="0" smtClean="0"/>
                        <a:t>Motif</a:t>
                      </a:r>
                      <a:endParaRPr lang="en-IN" sz="900" dirty="0"/>
                    </a:p>
                  </a:txBody>
                  <a:tcPr/>
                </a:tc>
                <a:tc>
                  <a:txBody>
                    <a:bodyPr/>
                    <a:lstStyle/>
                    <a:p>
                      <a:r>
                        <a:rPr lang="en-IN" sz="900" dirty="0" smtClean="0"/>
                        <a:t>Length</a:t>
                      </a:r>
                      <a:endParaRPr lang="en-IN" sz="900" dirty="0"/>
                    </a:p>
                  </a:txBody>
                  <a:tcPr/>
                </a:tc>
                <a:tc>
                  <a:txBody>
                    <a:bodyPr/>
                    <a:lstStyle/>
                    <a:p>
                      <a:r>
                        <a:rPr lang="en-IN" sz="900" dirty="0" smtClean="0"/>
                        <a:t>Start</a:t>
                      </a:r>
                      <a:endParaRPr lang="en-IN" sz="900" dirty="0"/>
                    </a:p>
                  </a:txBody>
                  <a:tcPr/>
                </a:tc>
                <a:tc>
                  <a:txBody>
                    <a:bodyPr/>
                    <a:lstStyle/>
                    <a:p>
                      <a:r>
                        <a:rPr lang="en-IN" sz="900" dirty="0" smtClean="0"/>
                        <a:t>End</a:t>
                      </a:r>
                      <a:endParaRPr lang="en-IN" sz="900" dirty="0"/>
                    </a:p>
                  </a:txBody>
                  <a:tcPr/>
                </a:tc>
                <a:tc>
                  <a:txBody>
                    <a:bodyPr/>
                    <a:lstStyle/>
                    <a:p>
                      <a:r>
                        <a:rPr lang="en-IN" sz="900" dirty="0" smtClean="0"/>
                        <a:t>Forward</a:t>
                      </a:r>
                      <a:endParaRPr lang="en-IN" sz="900" dirty="0"/>
                    </a:p>
                  </a:txBody>
                  <a:tcPr/>
                </a:tc>
                <a:tc>
                  <a:txBody>
                    <a:bodyPr/>
                    <a:lstStyle/>
                    <a:p>
                      <a:r>
                        <a:rPr lang="en-IN" sz="900" dirty="0" smtClean="0"/>
                        <a:t>Reverse</a:t>
                      </a:r>
                      <a:endParaRPr lang="en-IN" sz="900" dirty="0"/>
                    </a:p>
                  </a:txBody>
                  <a:tcPr/>
                </a:tc>
                <a:tc>
                  <a:txBody>
                    <a:bodyPr/>
                    <a:lstStyle/>
                    <a:p>
                      <a:r>
                        <a:rPr lang="en-IN" sz="900" dirty="0" smtClean="0"/>
                        <a:t>Tm</a:t>
                      </a:r>
                      <a:endParaRPr lang="en-IN" sz="900" dirty="0"/>
                    </a:p>
                  </a:txBody>
                  <a:tcPr/>
                </a:tc>
                <a:tc>
                  <a:txBody>
                    <a:bodyPr/>
                    <a:lstStyle/>
                    <a:p>
                      <a:r>
                        <a:rPr lang="en-IN" sz="900" dirty="0" smtClean="0"/>
                        <a:t>Estimated</a:t>
                      </a:r>
                      <a:r>
                        <a:rPr lang="en-IN" sz="900" baseline="0" dirty="0" smtClean="0"/>
                        <a:t> </a:t>
                      </a:r>
                      <a:r>
                        <a:rPr lang="en-IN" sz="900" baseline="0" dirty="0" err="1" smtClean="0"/>
                        <a:t>amplicon</a:t>
                      </a:r>
                      <a:r>
                        <a:rPr lang="en-IN" sz="900" baseline="0" dirty="0" smtClean="0"/>
                        <a:t> size</a:t>
                      </a:r>
                      <a:endParaRPr lang="en-IN" sz="900" dirty="0"/>
                    </a:p>
                  </a:txBody>
                  <a:tcPr/>
                </a:tc>
              </a:tr>
              <a:tr h="370840">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bl>
          </a:graphicData>
        </a:graphic>
      </p:graphicFrame>
      <p:sp>
        <p:nvSpPr>
          <p:cNvPr id="12" name="TextBox 11"/>
          <p:cNvSpPr txBox="1"/>
          <p:nvPr/>
        </p:nvSpPr>
        <p:spPr>
          <a:xfrm>
            <a:off x="5580112" y="1335974"/>
            <a:ext cx="864096" cy="369332"/>
          </a:xfrm>
          <a:prstGeom prst="rect">
            <a:avLst/>
          </a:prstGeom>
          <a:solidFill>
            <a:schemeClr val="accent1">
              <a:alpha val="27000"/>
            </a:schemeClr>
          </a:solidFill>
        </p:spPr>
        <p:txBody>
          <a:bodyPr wrap="square" rtlCol="0">
            <a:spAutoFit/>
          </a:bodyPr>
          <a:lstStyle/>
          <a:p>
            <a:endParaRPr lang="en-IN" dirty="0"/>
          </a:p>
        </p:txBody>
      </p:sp>
    </p:spTree>
    <p:extLst>
      <p:ext uri="{BB962C8B-B14F-4D97-AF65-F5344CB8AC3E}">
        <p14:creationId xmlns:p14="http://schemas.microsoft.com/office/powerpoint/2010/main" val="3034221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71708" y="3974"/>
            <a:ext cx="7558681" cy="1332000"/>
          </a:xfrm>
          <a:prstGeom prst="rect">
            <a:avLst/>
          </a:prstGeom>
          <a:blipFill dpi="0" rotWithShape="1">
            <a:blip r:embed="rId2">
              <a:alphaModFix amt="50000"/>
            </a:blip>
            <a:srcRect/>
            <a:stretch>
              <a:fillRect/>
            </a:stretch>
          </a:blipFill>
        </p:spPr>
        <p:txBody>
          <a:bodyPr wrap="square" rtlCol="0">
            <a:spAutoFit/>
          </a:bodyPr>
          <a:lstStyle/>
          <a:p>
            <a:endParaRPr lang="en-IN" dirty="0"/>
          </a:p>
        </p:txBody>
      </p:sp>
      <p:sp>
        <p:nvSpPr>
          <p:cNvPr id="5" name="TextBox 4"/>
          <p:cNvSpPr txBox="1"/>
          <p:nvPr/>
        </p:nvSpPr>
        <p:spPr>
          <a:xfrm>
            <a:off x="6763889" y="325307"/>
            <a:ext cx="2366501" cy="369332"/>
          </a:xfrm>
          <a:prstGeom prst="rect">
            <a:avLst/>
          </a:prstGeom>
          <a:noFill/>
        </p:spPr>
        <p:txBody>
          <a:bodyPr wrap="square" rtlCol="0">
            <a:spAutoFit/>
          </a:bodyPr>
          <a:lstStyle/>
          <a:p>
            <a:r>
              <a:rPr lang="en-IN" dirty="0" err="1" smtClean="0">
                <a:solidFill>
                  <a:schemeClr val="tx2">
                    <a:lumMod val="75000"/>
                  </a:schemeClr>
                </a:solidFill>
              </a:rPr>
              <a:t>SeaBuckThornMiSatDB</a:t>
            </a:r>
            <a:endParaRPr lang="en-IN" dirty="0">
              <a:solidFill>
                <a:schemeClr val="tx2">
                  <a:lumMod val="75000"/>
                </a:schemeClr>
              </a:solidFill>
            </a:endParaRPr>
          </a:p>
        </p:txBody>
      </p:sp>
      <p:pic>
        <p:nvPicPr>
          <p:cNvPr id="6" name="Picture 2" descr="http://ipu.ac.in/images/univlog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91" y="3974"/>
            <a:ext cx="1600200" cy="136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9"/>
          <p:cNvSpPr>
            <a:spLocks noChangeArrowheads="1"/>
          </p:cNvSpPr>
          <p:nvPr/>
        </p:nvSpPr>
        <p:spPr bwMode="auto">
          <a:xfrm>
            <a:off x="1536213" y="692696"/>
            <a:ext cx="757229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sz="1200" b="1" dirty="0" smtClean="0"/>
              <a:t>UNIVERSITY SCHOOL OF BIOTECHNOLOGY</a:t>
            </a:r>
          </a:p>
          <a:p>
            <a:pPr algn="ctr"/>
            <a:r>
              <a:rPr lang="en-US" sz="2400" b="1" dirty="0" smtClean="0"/>
              <a:t>GURU </a:t>
            </a:r>
            <a:r>
              <a:rPr lang="en-US" sz="2400" b="1" dirty="0"/>
              <a:t>GOBIND </a:t>
            </a:r>
            <a:r>
              <a:rPr lang="en-US" sz="2400" b="1" dirty="0" smtClean="0"/>
              <a:t>SINGH INDRAPRASTHA  UNIVERSITY</a:t>
            </a:r>
            <a:endParaRPr lang="en-IN" sz="2400" b="1" dirty="0">
              <a:latin typeface="Calibri" pitchFamily="34" charset="0"/>
            </a:endParaRPr>
          </a:p>
        </p:txBody>
      </p:sp>
      <p:sp>
        <p:nvSpPr>
          <p:cNvPr id="8" name="TextBox 7"/>
          <p:cNvSpPr txBox="1"/>
          <p:nvPr/>
        </p:nvSpPr>
        <p:spPr>
          <a:xfrm>
            <a:off x="1536212" y="1372437"/>
            <a:ext cx="7607787" cy="369332"/>
          </a:xfrm>
          <a:prstGeom prst="rect">
            <a:avLst/>
          </a:prstGeom>
          <a:solidFill>
            <a:schemeClr val="bg1"/>
          </a:solidFill>
        </p:spPr>
        <p:txBody>
          <a:bodyPr wrap="square" rtlCol="0">
            <a:spAutoFit/>
          </a:bodyPr>
          <a:lstStyle/>
          <a:p>
            <a:r>
              <a:rPr lang="en-IN" dirty="0">
                <a:solidFill>
                  <a:schemeClr val="accent3">
                    <a:lumMod val="75000"/>
                  </a:schemeClr>
                </a:solidFill>
              </a:rPr>
              <a:t> </a:t>
            </a:r>
            <a:r>
              <a:rPr lang="en-IN" dirty="0" smtClean="0">
                <a:solidFill>
                  <a:schemeClr val="accent3">
                    <a:lumMod val="75000"/>
                  </a:schemeClr>
                </a:solidFill>
              </a:rPr>
              <a:t>     Home             Intro                Blast              Search              Contact us</a:t>
            </a:r>
            <a:endParaRPr lang="en-IN" dirty="0">
              <a:solidFill>
                <a:schemeClr val="accent3">
                  <a:lumMod val="75000"/>
                </a:schemeClr>
              </a:solidFill>
            </a:endParaRPr>
          </a:p>
        </p:txBody>
      </p:sp>
      <p:sp>
        <p:nvSpPr>
          <p:cNvPr id="9" name="TextBox 8"/>
          <p:cNvSpPr txBox="1"/>
          <p:nvPr/>
        </p:nvSpPr>
        <p:spPr>
          <a:xfrm>
            <a:off x="6876256" y="1372437"/>
            <a:ext cx="1440160" cy="369332"/>
          </a:xfrm>
          <a:prstGeom prst="rect">
            <a:avLst/>
          </a:prstGeom>
          <a:solidFill>
            <a:schemeClr val="accent1">
              <a:lumMod val="60000"/>
              <a:lumOff val="40000"/>
              <a:alpha val="33000"/>
            </a:schemeClr>
          </a:solidFill>
        </p:spPr>
        <p:txBody>
          <a:bodyPr wrap="square" rtlCol="0">
            <a:spAutoFit/>
          </a:bodyPr>
          <a:lstStyle/>
          <a:p>
            <a:endParaRPr lang="en-IN" dirty="0"/>
          </a:p>
        </p:txBody>
      </p:sp>
      <p:sp>
        <p:nvSpPr>
          <p:cNvPr id="10" name="TextBox 9"/>
          <p:cNvSpPr txBox="1"/>
          <p:nvPr/>
        </p:nvSpPr>
        <p:spPr>
          <a:xfrm>
            <a:off x="1536212" y="2132856"/>
            <a:ext cx="5340044" cy="2585323"/>
          </a:xfrm>
          <a:prstGeom prst="rect">
            <a:avLst/>
          </a:prstGeom>
          <a:noFill/>
        </p:spPr>
        <p:txBody>
          <a:bodyPr wrap="square" rtlCol="0">
            <a:spAutoFit/>
          </a:bodyPr>
          <a:lstStyle/>
          <a:p>
            <a:r>
              <a:rPr lang="en-IN" dirty="0"/>
              <a:t>Professor P. C. Sharma </a:t>
            </a:r>
            <a:br>
              <a:rPr lang="en-IN" dirty="0"/>
            </a:br>
            <a:r>
              <a:rPr lang="en-IN" dirty="0"/>
              <a:t>University School of Biotechnology</a:t>
            </a:r>
          </a:p>
          <a:p>
            <a:r>
              <a:rPr lang="en-IN" dirty="0"/>
              <a:t>Director Research and Consultancy</a:t>
            </a:r>
            <a:br>
              <a:rPr lang="en-IN" dirty="0"/>
            </a:br>
            <a:r>
              <a:rPr lang="en-IN" dirty="0"/>
              <a:t>Guru </a:t>
            </a:r>
            <a:r>
              <a:rPr lang="en-IN" dirty="0" err="1"/>
              <a:t>Gobind</a:t>
            </a:r>
            <a:r>
              <a:rPr lang="en-IN" dirty="0"/>
              <a:t> Singh </a:t>
            </a:r>
            <a:r>
              <a:rPr lang="en-IN" dirty="0" err="1"/>
              <a:t>Indraprastha</a:t>
            </a:r>
            <a:r>
              <a:rPr lang="en-IN" dirty="0"/>
              <a:t> University</a:t>
            </a:r>
            <a:br>
              <a:rPr lang="en-IN" dirty="0"/>
            </a:br>
            <a:r>
              <a:rPr lang="en-IN" dirty="0"/>
              <a:t>Sector 16C, </a:t>
            </a:r>
            <a:r>
              <a:rPr lang="en-IN" dirty="0" err="1"/>
              <a:t>Dwarka</a:t>
            </a:r>
            <a:r>
              <a:rPr lang="en-IN" dirty="0"/>
              <a:t>, New Delhi - 110078, INDIA</a:t>
            </a:r>
            <a:br>
              <a:rPr lang="en-IN" dirty="0"/>
            </a:br>
            <a:r>
              <a:rPr lang="en-IN" dirty="0" smtClean="0"/>
              <a:t>e-mail: </a:t>
            </a:r>
            <a:r>
              <a:rPr lang="en-IN" dirty="0" smtClean="0">
                <a:hlinkClick r:id="rId4"/>
              </a:rPr>
              <a:t>pro.pcsharma@gmail.com</a:t>
            </a:r>
            <a:endParaRPr lang="en-IN" dirty="0" smtClean="0"/>
          </a:p>
          <a:p>
            <a:r>
              <a:rPr lang="en-IN" dirty="0" smtClean="0"/>
              <a:t>Tel</a:t>
            </a:r>
            <a:r>
              <a:rPr lang="en-IN" dirty="0"/>
              <a:t>. </a:t>
            </a:r>
            <a:r>
              <a:rPr lang="en-IN" dirty="0">
                <a:hlinkClick r:id="rId5"/>
              </a:rPr>
              <a:t>+91-11-25302303</a:t>
            </a:r>
            <a:r>
              <a:rPr lang="en-IN" dirty="0"/>
              <a:t>;06 (Off); 25302123</a:t>
            </a:r>
            <a:br>
              <a:rPr lang="en-IN" dirty="0"/>
            </a:br>
            <a:r>
              <a:rPr lang="en-IN" dirty="0"/>
              <a:t>Mobile: </a:t>
            </a:r>
            <a:r>
              <a:rPr lang="en-IN" dirty="0">
                <a:hlinkClick r:id="rId6"/>
              </a:rPr>
              <a:t>+91-9899088818</a:t>
            </a:r>
            <a:endParaRPr lang="en-IN" dirty="0"/>
          </a:p>
          <a:p>
            <a:endParaRPr lang="en-IN" dirty="0"/>
          </a:p>
        </p:txBody>
      </p:sp>
    </p:spTree>
    <p:extLst>
      <p:ext uri="{BB962C8B-B14F-4D97-AF65-F5344CB8AC3E}">
        <p14:creationId xmlns:p14="http://schemas.microsoft.com/office/powerpoint/2010/main" val="36579714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TotalTime>
  <Words>215</Words>
  <Application>Microsoft Office PowerPoint</Application>
  <PresentationFormat>On-screen Show (4:3)</PresentationFormat>
  <Paragraphs>56</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Jain, Ankit (ICRISAT-IN)</dc:creator>
  <cp:lastModifiedBy>Jain, Ankit (ICRISAT-IN)</cp:lastModifiedBy>
  <cp:revision>9</cp:revision>
  <dcterms:created xsi:type="dcterms:W3CDTF">2015-10-15T11:52:42Z</dcterms:created>
  <dcterms:modified xsi:type="dcterms:W3CDTF">2015-10-15T13:16:21Z</dcterms:modified>
</cp:coreProperties>
</file>