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2" r:id="rId5"/>
    <p:sldId id="263" r:id="rId6"/>
    <p:sldId id="265" r:id="rId7"/>
    <p:sldId id="267" r:id="rId8"/>
    <p:sldId id="268" r:id="rId9"/>
    <p:sldId id="269" r:id="rId10"/>
    <p:sldId id="270" r:id="rId11"/>
    <p:sldId id="272" r:id="rId12"/>
    <p:sldId id="271"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CD8C2-ED11-4C5D-BFB1-2B23E3BBFC8B}" type="datetimeFigureOut">
              <a:rPr lang="en-IN" smtClean="0"/>
              <a:pPr/>
              <a:t>07-04-2023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237F36-709B-4BED-A067-C7DB16BA189A}" type="slidenum">
              <a:rPr lang="en-IN" smtClean="0"/>
              <a:pPr/>
              <a:t>‹#›</a:t>
            </a:fld>
            <a:endParaRPr lang="en-IN"/>
          </a:p>
        </p:txBody>
      </p:sp>
    </p:spTree>
    <p:extLst>
      <p:ext uri="{BB962C8B-B14F-4D97-AF65-F5344CB8AC3E}">
        <p14:creationId xmlns:p14="http://schemas.microsoft.com/office/powerpoint/2010/main" val="50439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1F149D-99AF-45BB-ABC3-58683FFD90C6}"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501300-095F-4A13-8FEE-77BEF445D1D3}"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0E4BD7-22C4-42BE-A446-DFA5AC31AEA6}"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82287-1201-4AEC-93A1-298EA39A9375}"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DDF01-AF14-44B4-B231-5834625290C8}" type="datetime1">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81CB93-E85F-48F0-A873-D8A8B4487B68}" type="datetime1">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AA1CF4-5C47-46C2-B16B-EC68C2886AF6}" type="datetime1">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B00B47-DE37-4D28-921D-26A3E50EE9B6}" type="datetime1">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C3920-9B00-4EBD-A49A-4A2B7EFBBA0A}" type="datetime1">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127F4-3D3F-41A1-9CE5-E10FBCE341DD}" type="datetime1">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49F8B-CFB6-4CAF-AE12-F536ECF927D5}" type="datetime1">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6AC88-235D-4C54-8AF1-559125BB8EDA}" type="datetime1">
              <a:rPr lang="en-US" smtClean="0"/>
              <a:t>4/7/2023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137" y="1600200"/>
            <a:ext cx="7696200" cy="1295400"/>
          </a:xfrm>
        </p:spPr>
        <p:txBody>
          <a:bodyPr>
            <a:noAutofit/>
          </a:bodyPr>
          <a:lstStyle/>
          <a:p>
            <a:r>
              <a:rPr lang="en-IN" sz="3600" b="1" dirty="0">
                <a:latin typeface="Times New Roman" pitchFamily="18" charset="0"/>
                <a:cs typeface="Times New Roman" pitchFamily="18" charset="0"/>
              </a:rPr>
              <a:t>Presentation</a:t>
            </a:r>
            <a:br>
              <a:rPr lang="en-IN" sz="3600" b="1" dirty="0">
                <a:latin typeface="Times New Roman" pitchFamily="18" charset="0"/>
                <a:cs typeface="Times New Roman" pitchFamily="18" charset="0"/>
              </a:rPr>
            </a:br>
            <a:r>
              <a:rPr lang="en-IN" sz="3600" b="1" dirty="0">
                <a:latin typeface="Times New Roman" pitchFamily="18" charset="0"/>
                <a:cs typeface="Times New Roman" pitchFamily="18" charset="0"/>
              </a:rPr>
              <a:t>on</a:t>
            </a:r>
            <a:br>
              <a:rPr lang="en-IN" sz="3600" b="1" dirty="0">
                <a:latin typeface="Times New Roman" pitchFamily="18" charset="0"/>
                <a:cs typeface="Times New Roman" pitchFamily="18" charset="0"/>
              </a:rPr>
            </a:br>
            <a:r>
              <a:rPr lang="en-IN" sz="3600" b="1" dirty="0">
                <a:latin typeface="Times New Roman" pitchFamily="18" charset="0"/>
                <a:cs typeface="Times New Roman" pitchFamily="18" charset="0"/>
              </a:rPr>
              <a:t>“</a:t>
            </a:r>
            <a:r>
              <a:rPr lang="en-US" sz="3600" b="1" dirty="0">
                <a:effectLst/>
                <a:latin typeface="Times New Roman" panose="02020603050405020304" pitchFamily="18" charset="0"/>
                <a:ea typeface="Calibri" panose="020F0502020204030204" pitchFamily="34" charset="0"/>
              </a:rPr>
              <a:t> Youtube Spam Comment Detection</a:t>
            </a:r>
            <a:r>
              <a:rPr lang="en-IN" sz="3600" b="1" dirty="0">
                <a:latin typeface="Times New Roman" pitchFamily="18" charset="0"/>
                <a:cs typeface="Times New Roman" pitchFamily="18" charset="0"/>
              </a:rPr>
              <a:t>”</a:t>
            </a:r>
            <a:br>
              <a:rPr lang="en-IN" sz="3600" b="1" dirty="0">
                <a:latin typeface="Times New Roman" pitchFamily="18" charset="0"/>
                <a:cs typeface="Times New Roman" pitchFamily="18" charset="0"/>
              </a:rPr>
            </a:br>
            <a:br>
              <a:rPr lang="en-IN" sz="3600" b="1" dirty="0">
                <a:latin typeface="Times New Roman" pitchFamily="18" charset="0"/>
                <a:cs typeface="Times New Roman" pitchFamily="18" charset="0"/>
              </a:rPr>
            </a:br>
            <a:r>
              <a:rPr lang="en-IN" sz="3600" b="1" dirty="0">
                <a:latin typeface="Times New Roman" pitchFamily="18" charset="0"/>
                <a:cs typeface="Times New Roman" pitchFamily="18" charset="0"/>
              </a:rPr>
              <a:t>By</a:t>
            </a:r>
            <a:br>
              <a:rPr lang="en-IN" sz="3600" b="1" dirty="0">
                <a:latin typeface="Times New Roman" pitchFamily="18" charset="0"/>
                <a:cs typeface="Times New Roman" pitchFamily="18" charset="0"/>
              </a:rPr>
            </a:br>
            <a:r>
              <a:rPr lang="en-IN" sz="3600" b="1" dirty="0">
                <a:latin typeface="Times New Roman" pitchFamily="18" charset="0"/>
                <a:cs typeface="Times New Roman" pitchFamily="18" charset="0"/>
              </a:rPr>
              <a:t>Pranav Kolhe</a:t>
            </a:r>
            <a:br>
              <a:rPr lang="en-IN" sz="3600" b="1" dirty="0">
                <a:latin typeface="Times New Roman" pitchFamily="18" charset="0"/>
                <a:cs typeface="Times New Roman" pitchFamily="18" charset="0"/>
              </a:rPr>
            </a:br>
            <a:endParaRPr lang="en-IN" sz="3600" b="1" dirty="0">
              <a:latin typeface="Times New Roman" pitchFamily="18" charset="0"/>
              <a:cs typeface="Times New Roman" pitchFamily="18" charset="0"/>
            </a:endParaRPr>
          </a:p>
        </p:txBody>
      </p:sp>
      <p:pic>
        <p:nvPicPr>
          <p:cNvPr id="1027" name="Picture 3" descr="C:\Users\kunal\Pictures\nmims.png"/>
          <p:cNvPicPr>
            <a:picLocks noChangeAspect="1" noChangeArrowheads="1"/>
          </p:cNvPicPr>
          <p:nvPr/>
        </p:nvPicPr>
        <p:blipFill>
          <a:blip r:embed="rId2" cstate="print"/>
          <a:srcRect/>
          <a:stretch>
            <a:fillRect/>
          </a:stretch>
        </p:blipFill>
        <p:spPr bwMode="auto">
          <a:xfrm>
            <a:off x="4038600" y="4419600"/>
            <a:ext cx="1057275" cy="1209675"/>
          </a:xfrm>
          <a:prstGeom prst="rect">
            <a:avLst/>
          </a:prstGeom>
          <a:noFill/>
        </p:spPr>
      </p:pic>
      <p:sp>
        <p:nvSpPr>
          <p:cNvPr id="6" name="TextBox 5"/>
          <p:cNvSpPr txBox="1"/>
          <p:nvPr/>
        </p:nvSpPr>
        <p:spPr>
          <a:xfrm>
            <a:off x="1524000" y="5380672"/>
            <a:ext cx="6248400" cy="1200329"/>
          </a:xfrm>
          <a:prstGeom prst="rect">
            <a:avLst/>
          </a:prstGeom>
          <a:noFill/>
        </p:spPr>
        <p:txBody>
          <a:bodyPr wrap="square" rtlCol="0">
            <a:spAutoFit/>
          </a:bodyPr>
          <a:lstStyle/>
          <a:p>
            <a:pPr algn="ctr"/>
            <a:endParaRPr lang="en-IN" b="1" dirty="0">
              <a:latin typeface="Times New Roman" pitchFamily="18" charset="0"/>
              <a:cs typeface="Times New Roman" pitchFamily="18" charset="0"/>
            </a:endParaRPr>
          </a:p>
          <a:p>
            <a:pPr algn="ctr"/>
            <a:r>
              <a:rPr lang="en-IN" b="1" dirty="0">
                <a:latin typeface="Times New Roman" pitchFamily="18" charset="0"/>
                <a:cs typeface="Times New Roman" pitchFamily="18" charset="0"/>
              </a:rPr>
              <a:t>Department of Computer Engineering</a:t>
            </a:r>
          </a:p>
          <a:p>
            <a:pPr algn="ctr"/>
            <a:r>
              <a:rPr lang="en-IN" b="1" dirty="0">
                <a:latin typeface="Times New Roman" pitchFamily="18" charset="0"/>
                <a:cs typeface="Times New Roman" pitchFamily="18" charset="0"/>
              </a:rPr>
              <a:t>MPSTME, Shirpur Campus</a:t>
            </a:r>
          </a:p>
          <a:p>
            <a:pPr algn="ctr"/>
            <a:r>
              <a:rPr lang="en-IN" b="1" dirty="0">
                <a:latin typeface="Times New Roman" pitchFamily="18" charset="0"/>
                <a:cs typeface="Times New Roman" pitchFamily="18" charset="0"/>
              </a:rPr>
              <a:t>2022-23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
        <p:nvSpPr>
          <p:cNvPr id="3" name="Date Placeholder 2"/>
          <p:cNvSpPr>
            <a:spLocks noGrp="1"/>
          </p:cNvSpPr>
          <p:nvPr>
            <p:ph type="dt" sz="half" idx="10"/>
          </p:nvPr>
        </p:nvSpPr>
        <p:spPr/>
        <p:txBody>
          <a:bodyPr/>
          <a:lstStyle/>
          <a:p>
            <a:fld id="{FAB89397-B28C-465C-9FAC-28077D338C9C}" type="datetime1">
              <a:rPr lang="en-US" smtClean="0"/>
              <a:t>4/7/2023</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B0DF-D56B-DB23-E589-EC40142EEB70}"/>
              </a:ext>
            </a:extLst>
          </p:cNvPr>
          <p:cNvSpPr>
            <a:spLocks noGrp="1"/>
          </p:cNvSpPr>
          <p:nvPr>
            <p:ph type="title"/>
          </p:nvPr>
        </p:nvSpPr>
        <p:spPr>
          <a:xfrm>
            <a:off x="457200" y="5461"/>
            <a:ext cx="8229600" cy="1143000"/>
          </a:xfrm>
        </p:spPr>
        <p:txBody>
          <a:bodyPr/>
          <a:lstStyle/>
          <a:p>
            <a:r>
              <a:rPr lang="en-US" dirty="0"/>
              <a:t>Implementation </a:t>
            </a:r>
            <a:endParaRPr lang="en-IN" dirty="0"/>
          </a:p>
        </p:txBody>
      </p:sp>
      <p:sp>
        <p:nvSpPr>
          <p:cNvPr id="4" name="Date Placeholder 3">
            <a:extLst>
              <a:ext uri="{FF2B5EF4-FFF2-40B4-BE49-F238E27FC236}">
                <a16:creationId xmlns:a16="http://schemas.microsoft.com/office/drawing/2014/main" id="{47059D24-B52C-1A97-439E-7C69F238D8C0}"/>
              </a:ext>
            </a:extLst>
          </p:cNvPr>
          <p:cNvSpPr>
            <a:spLocks noGrp="1"/>
          </p:cNvSpPr>
          <p:nvPr>
            <p:ph type="dt" sz="half" idx="10"/>
          </p:nvPr>
        </p:nvSpPr>
        <p:spPr/>
        <p:txBody>
          <a:bodyPr/>
          <a:lstStyle/>
          <a:p>
            <a:fld id="{9EA82287-1201-4AEC-93A1-298EA39A9375}" type="datetime1">
              <a:rPr lang="en-US" smtClean="0"/>
              <a:t>4/7/2023</a:t>
            </a:fld>
            <a:endParaRPr lang="en-US"/>
          </a:p>
        </p:txBody>
      </p:sp>
      <p:sp>
        <p:nvSpPr>
          <p:cNvPr id="5" name="Slide Number Placeholder 4">
            <a:extLst>
              <a:ext uri="{FF2B5EF4-FFF2-40B4-BE49-F238E27FC236}">
                <a16:creationId xmlns:a16="http://schemas.microsoft.com/office/drawing/2014/main" id="{CB7CFCE5-28FB-7E03-EF0E-6616CDDBFC81}"/>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5">
            <a:extLst>
              <a:ext uri="{FF2B5EF4-FFF2-40B4-BE49-F238E27FC236}">
                <a16:creationId xmlns:a16="http://schemas.microsoft.com/office/drawing/2014/main" id="{393D5F68-6207-2282-A929-14121F29BDFA}"/>
              </a:ext>
            </a:extLst>
          </p:cNvPr>
          <p:cNvPicPr>
            <a:picLocks noChangeAspect="1"/>
          </p:cNvPicPr>
          <p:nvPr/>
        </p:nvPicPr>
        <p:blipFill>
          <a:blip r:embed="rId2"/>
          <a:stretch>
            <a:fillRect/>
          </a:stretch>
        </p:blipFill>
        <p:spPr>
          <a:xfrm>
            <a:off x="1676149" y="1177095"/>
            <a:ext cx="5791702" cy="4503810"/>
          </a:xfrm>
          <a:prstGeom prst="rect">
            <a:avLst/>
          </a:prstGeom>
        </p:spPr>
      </p:pic>
    </p:spTree>
    <p:extLst>
      <p:ext uri="{BB962C8B-B14F-4D97-AF65-F5344CB8AC3E}">
        <p14:creationId xmlns:p14="http://schemas.microsoft.com/office/powerpoint/2010/main" val="284015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B0DF-D56B-DB23-E589-EC40142EEB70}"/>
              </a:ext>
            </a:extLst>
          </p:cNvPr>
          <p:cNvSpPr>
            <a:spLocks noGrp="1"/>
          </p:cNvSpPr>
          <p:nvPr>
            <p:ph type="title"/>
          </p:nvPr>
        </p:nvSpPr>
        <p:spPr>
          <a:xfrm>
            <a:off x="457200" y="5461"/>
            <a:ext cx="8229600" cy="1143000"/>
          </a:xfrm>
        </p:spPr>
        <p:txBody>
          <a:bodyPr/>
          <a:lstStyle/>
          <a:p>
            <a:r>
              <a:rPr lang="en-US" dirty="0"/>
              <a:t>Implementation </a:t>
            </a:r>
            <a:endParaRPr lang="en-IN" dirty="0"/>
          </a:p>
        </p:txBody>
      </p:sp>
      <p:sp>
        <p:nvSpPr>
          <p:cNvPr id="4" name="Date Placeholder 3">
            <a:extLst>
              <a:ext uri="{FF2B5EF4-FFF2-40B4-BE49-F238E27FC236}">
                <a16:creationId xmlns:a16="http://schemas.microsoft.com/office/drawing/2014/main" id="{47059D24-B52C-1A97-439E-7C69F238D8C0}"/>
              </a:ext>
            </a:extLst>
          </p:cNvPr>
          <p:cNvSpPr>
            <a:spLocks noGrp="1"/>
          </p:cNvSpPr>
          <p:nvPr>
            <p:ph type="dt" sz="half" idx="10"/>
          </p:nvPr>
        </p:nvSpPr>
        <p:spPr/>
        <p:txBody>
          <a:bodyPr/>
          <a:lstStyle/>
          <a:p>
            <a:fld id="{9EA82287-1201-4AEC-93A1-298EA39A9375}" type="datetime1">
              <a:rPr lang="en-US" smtClean="0"/>
              <a:t>4/7/2023</a:t>
            </a:fld>
            <a:endParaRPr lang="en-US"/>
          </a:p>
        </p:txBody>
      </p:sp>
      <p:sp>
        <p:nvSpPr>
          <p:cNvPr id="5" name="Slide Number Placeholder 4">
            <a:extLst>
              <a:ext uri="{FF2B5EF4-FFF2-40B4-BE49-F238E27FC236}">
                <a16:creationId xmlns:a16="http://schemas.microsoft.com/office/drawing/2014/main" id="{CB7CFCE5-28FB-7E03-EF0E-6616CDDBFC81}"/>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9" name="Picture 8">
            <a:extLst>
              <a:ext uri="{FF2B5EF4-FFF2-40B4-BE49-F238E27FC236}">
                <a16:creationId xmlns:a16="http://schemas.microsoft.com/office/drawing/2014/main" id="{338CA61C-8CE9-A09D-5B91-D622283D2AEC}"/>
              </a:ext>
            </a:extLst>
          </p:cNvPr>
          <p:cNvPicPr>
            <a:picLocks noChangeAspect="1"/>
          </p:cNvPicPr>
          <p:nvPr/>
        </p:nvPicPr>
        <p:blipFill>
          <a:blip r:embed="rId2"/>
          <a:stretch>
            <a:fillRect/>
          </a:stretch>
        </p:blipFill>
        <p:spPr>
          <a:xfrm>
            <a:off x="1066799" y="1524000"/>
            <a:ext cx="6853855" cy="2743200"/>
          </a:xfrm>
          <a:prstGeom prst="rect">
            <a:avLst/>
          </a:prstGeom>
        </p:spPr>
      </p:pic>
    </p:spTree>
    <p:extLst>
      <p:ext uri="{BB962C8B-B14F-4D97-AF65-F5344CB8AC3E}">
        <p14:creationId xmlns:p14="http://schemas.microsoft.com/office/powerpoint/2010/main" val="257790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B0DF-D56B-DB23-E589-EC40142EEB70}"/>
              </a:ext>
            </a:extLst>
          </p:cNvPr>
          <p:cNvSpPr>
            <a:spLocks noGrp="1"/>
          </p:cNvSpPr>
          <p:nvPr>
            <p:ph type="title"/>
          </p:nvPr>
        </p:nvSpPr>
        <p:spPr>
          <a:xfrm>
            <a:off x="457200" y="5461"/>
            <a:ext cx="8229600" cy="1143000"/>
          </a:xfrm>
        </p:spPr>
        <p:txBody>
          <a:bodyPr/>
          <a:lstStyle/>
          <a:p>
            <a:r>
              <a:rPr lang="en-US" dirty="0"/>
              <a:t>Result</a:t>
            </a:r>
            <a:endParaRPr lang="en-IN" dirty="0"/>
          </a:p>
        </p:txBody>
      </p:sp>
      <p:sp>
        <p:nvSpPr>
          <p:cNvPr id="4" name="Date Placeholder 3">
            <a:extLst>
              <a:ext uri="{FF2B5EF4-FFF2-40B4-BE49-F238E27FC236}">
                <a16:creationId xmlns:a16="http://schemas.microsoft.com/office/drawing/2014/main" id="{47059D24-B52C-1A97-439E-7C69F238D8C0}"/>
              </a:ext>
            </a:extLst>
          </p:cNvPr>
          <p:cNvSpPr>
            <a:spLocks noGrp="1"/>
          </p:cNvSpPr>
          <p:nvPr>
            <p:ph type="dt" sz="half" idx="10"/>
          </p:nvPr>
        </p:nvSpPr>
        <p:spPr/>
        <p:txBody>
          <a:bodyPr/>
          <a:lstStyle/>
          <a:p>
            <a:fld id="{9EA82287-1201-4AEC-93A1-298EA39A9375}" type="datetime1">
              <a:rPr lang="en-US" smtClean="0"/>
              <a:t>4/7/2023</a:t>
            </a:fld>
            <a:endParaRPr lang="en-US"/>
          </a:p>
        </p:txBody>
      </p:sp>
      <p:sp>
        <p:nvSpPr>
          <p:cNvPr id="5" name="Slide Number Placeholder 4">
            <a:extLst>
              <a:ext uri="{FF2B5EF4-FFF2-40B4-BE49-F238E27FC236}">
                <a16:creationId xmlns:a16="http://schemas.microsoft.com/office/drawing/2014/main" id="{CB7CFCE5-28FB-7E03-EF0E-6616CDDBFC81}"/>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a:extLst>
              <a:ext uri="{FF2B5EF4-FFF2-40B4-BE49-F238E27FC236}">
                <a16:creationId xmlns:a16="http://schemas.microsoft.com/office/drawing/2014/main" id="{7B147A35-E4E4-3459-4F3C-70EB58CFBE19}"/>
              </a:ext>
            </a:extLst>
          </p:cNvPr>
          <p:cNvPicPr>
            <a:picLocks noChangeAspect="1"/>
          </p:cNvPicPr>
          <p:nvPr/>
        </p:nvPicPr>
        <p:blipFill>
          <a:blip r:embed="rId2"/>
          <a:stretch>
            <a:fillRect/>
          </a:stretch>
        </p:blipFill>
        <p:spPr>
          <a:xfrm>
            <a:off x="990600" y="1176622"/>
            <a:ext cx="7258216" cy="4690778"/>
          </a:xfrm>
          <a:prstGeom prst="rect">
            <a:avLst/>
          </a:prstGeom>
        </p:spPr>
      </p:pic>
    </p:spTree>
    <p:extLst>
      <p:ext uri="{BB962C8B-B14F-4D97-AF65-F5344CB8AC3E}">
        <p14:creationId xmlns:p14="http://schemas.microsoft.com/office/powerpoint/2010/main" val="1124265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85D1-A4B6-9DC9-8CB4-EB992ADC4020}"/>
              </a:ext>
            </a:extLst>
          </p:cNvPr>
          <p:cNvSpPr>
            <a:spLocks noGrp="1"/>
          </p:cNvSpPr>
          <p:nvPr>
            <p:ph type="title"/>
          </p:nvPr>
        </p:nvSpPr>
        <p:spPr/>
        <p:txBody>
          <a:bodyPr>
            <a:noAutofit/>
          </a:bodyPr>
          <a:lstStyle/>
          <a:p>
            <a:r>
              <a:rPr lang="en-US" sz="3600" dirty="0"/>
              <a:t>Conclusion</a:t>
            </a:r>
            <a:endParaRPr lang="en-IN" sz="3600" dirty="0"/>
          </a:p>
        </p:txBody>
      </p:sp>
      <p:sp>
        <p:nvSpPr>
          <p:cNvPr id="3" name="Content Placeholder 2">
            <a:extLst>
              <a:ext uri="{FF2B5EF4-FFF2-40B4-BE49-F238E27FC236}">
                <a16:creationId xmlns:a16="http://schemas.microsoft.com/office/drawing/2014/main" id="{D9E25627-7243-C337-F2F1-57038B3E12B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With the growth of Youtube, there is a growth of Spam Comments on it too.</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Youtubers don’t have the means to address that, but it can b</a:t>
            </a:r>
            <a:r>
              <a:rPr lang="en-US" sz="2400" dirty="0">
                <a:latin typeface="Times New Roman" panose="02020603050405020304" pitchFamily="18" charset="0"/>
                <a:ea typeface="Calibri" panose="020F0502020204030204" pitchFamily="34" charset="0"/>
                <a:cs typeface="Times New Roman" panose="02020603050405020304" pitchFamily="18" charset="0"/>
              </a:rPr>
              <a:t>e addressed through data science and coding.</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Through this proje</a:t>
            </a:r>
            <a:r>
              <a:rPr lang="en-US" sz="2400" dirty="0">
                <a:latin typeface="Times New Roman" panose="02020603050405020304" pitchFamily="18" charset="0"/>
                <a:ea typeface="Calibri" panose="020F0502020204030204" pitchFamily="34" charset="0"/>
                <a:cs typeface="Times New Roman" panose="02020603050405020304" pitchFamily="18" charset="0"/>
              </a:rPr>
              <a:t>ct, I will try to do the same and hope to improve on the previously implemented projects.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A64E283-E03F-83AD-2D08-C1121E5FF824}"/>
              </a:ext>
            </a:extLst>
          </p:cNvPr>
          <p:cNvSpPr>
            <a:spLocks noGrp="1"/>
          </p:cNvSpPr>
          <p:nvPr>
            <p:ph type="dt" sz="half" idx="10"/>
          </p:nvPr>
        </p:nvSpPr>
        <p:spPr/>
        <p:txBody>
          <a:bodyPr/>
          <a:lstStyle/>
          <a:p>
            <a:fld id="{9EA82287-1201-4AEC-93A1-298EA39A9375}" type="datetime1">
              <a:rPr lang="en-US" smtClean="0"/>
              <a:t>4/7/2023</a:t>
            </a:fld>
            <a:endParaRPr lang="en-US"/>
          </a:p>
        </p:txBody>
      </p:sp>
      <p:sp>
        <p:nvSpPr>
          <p:cNvPr id="5" name="Slide Number Placeholder 4">
            <a:extLst>
              <a:ext uri="{FF2B5EF4-FFF2-40B4-BE49-F238E27FC236}">
                <a16:creationId xmlns:a16="http://schemas.microsoft.com/office/drawing/2014/main" id="{92AC2D1A-4BA1-848F-5A5D-4B3498F302F1}"/>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88929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b="1" dirty="0">
                <a:latin typeface="Times New Roman" pitchFamily="18" charset="0"/>
                <a:cs typeface="Times New Roman" pitchFamily="18" charset="0"/>
              </a:rPr>
              <a:t>Outline</a:t>
            </a:r>
          </a:p>
        </p:txBody>
      </p:sp>
      <p:sp>
        <p:nvSpPr>
          <p:cNvPr id="3" name="Content Placeholder 2"/>
          <p:cNvSpPr>
            <a:spLocks noGrp="1"/>
          </p:cNvSpPr>
          <p:nvPr>
            <p:ph idx="1"/>
          </p:nvPr>
        </p:nvSpPr>
        <p:spPr>
          <a:xfrm>
            <a:off x="533400" y="1265237"/>
            <a:ext cx="8229600" cy="4525963"/>
          </a:xfrm>
        </p:spPr>
        <p:txBody>
          <a:bodyPr>
            <a:noAutofit/>
          </a:bodyPr>
          <a:lstStyle/>
          <a:p>
            <a:pPr>
              <a:lnSpc>
                <a:spcPct val="150000"/>
              </a:lnSpc>
            </a:pPr>
            <a:r>
              <a:rPr lang="en-IN" sz="2200" dirty="0">
                <a:latin typeface="Times New Roman" pitchFamily="18" charset="0"/>
                <a:cs typeface="Times New Roman" pitchFamily="18" charset="0"/>
              </a:rPr>
              <a:t>Introduction</a:t>
            </a:r>
          </a:p>
          <a:p>
            <a:pPr>
              <a:lnSpc>
                <a:spcPct val="150000"/>
              </a:lnSpc>
            </a:pPr>
            <a:r>
              <a:rPr lang="en-IN" sz="2200" dirty="0">
                <a:latin typeface="Times New Roman" pitchFamily="18" charset="0"/>
                <a:cs typeface="Times New Roman" pitchFamily="18" charset="0"/>
              </a:rPr>
              <a:t>Problem Statement</a:t>
            </a:r>
          </a:p>
          <a:p>
            <a:pPr>
              <a:lnSpc>
                <a:spcPct val="150000"/>
              </a:lnSpc>
            </a:pPr>
            <a:r>
              <a:rPr lang="en-IN" sz="2200" dirty="0">
                <a:latin typeface="Times New Roman" pitchFamily="18" charset="0"/>
                <a:cs typeface="Times New Roman" pitchFamily="18" charset="0"/>
              </a:rPr>
              <a:t>Proposed Solution</a:t>
            </a:r>
          </a:p>
          <a:p>
            <a:pPr>
              <a:lnSpc>
                <a:spcPct val="150000"/>
              </a:lnSpc>
            </a:pPr>
            <a:r>
              <a:rPr lang="en-IN" sz="2200" dirty="0">
                <a:latin typeface="Times New Roman" pitchFamily="18" charset="0"/>
                <a:cs typeface="Times New Roman" pitchFamily="18" charset="0"/>
              </a:rPr>
              <a:t>System Architecture</a:t>
            </a:r>
          </a:p>
          <a:p>
            <a:pPr>
              <a:lnSpc>
                <a:spcPct val="150000"/>
              </a:lnSpc>
            </a:pPr>
            <a:r>
              <a:rPr lang="en-IN" sz="2200" dirty="0">
                <a:latin typeface="Times New Roman" pitchFamily="18" charset="0"/>
                <a:cs typeface="Times New Roman" pitchFamily="18" charset="0"/>
              </a:rPr>
              <a:t>Data Description</a:t>
            </a:r>
          </a:p>
          <a:p>
            <a:pPr>
              <a:lnSpc>
                <a:spcPct val="150000"/>
              </a:lnSpc>
            </a:pPr>
            <a:r>
              <a:rPr lang="en-IN" sz="2200" dirty="0">
                <a:latin typeface="Times New Roman" pitchFamily="18" charset="0"/>
                <a:cs typeface="Times New Roman" pitchFamily="18" charset="0"/>
              </a:rPr>
              <a:t>Implementation</a:t>
            </a:r>
          </a:p>
          <a:p>
            <a:pPr>
              <a:lnSpc>
                <a:spcPct val="150000"/>
              </a:lnSpc>
            </a:pPr>
            <a:r>
              <a:rPr lang="en-IN" sz="2200" dirty="0">
                <a:latin typeface="Times New Roman" pitchFamily="18" charset="0"/>
                <a:cs typeface="Times New Roman" pitchFamily="18" charset="0"/>
              </a:rPr>
              <a:t>Result</a:t>
            </a:r>
          </a:p>
          <a:p>
            <a:pPr>
              <a:lnSpc>
                <a:spcPct val="150000"/>
              </a:lnSpc>
            </a:pPr>
            <a:r>
              <a:rPr lang="en-IN" sz="2200" dirty="0">
                <a:latin typeface="Times New Roman" pitchFamily="18" charset="0"/>
                <a:cs typeface="Times New Roman" pitchFamily="18" charset="0"/>
              </a:rPr>
              <a:t>Conclusion</a:t>
            </a:r>
          </a:p>
          <a:p>
            <a:pPr lvl="1">
              <a:buNone/>
            </a:pP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Date Placeholder 4"/>
          <p:cNvSpPr>
            <a:spLocks noGrp="1"/>
          </p:cNvSpPr>
          <p:nvPr>
            <p:ph type="dt" sz="half" idx="10"/>
          </p:nvPr>
        </p:nvSpPr>
        <p:spPr/>
        <p:txBody>
          <a:bodyPr/>
          <a:lstStyle/>
          <a:p>
            <a:fld id="{DA0B1775-0CD4-4962-939B-352F2A9C3AF8}" type="datetime1">
              <a:rPr lang="en-US" smtClean="0"/>
              <a:t>4/7/2023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93ED-FAD1-607E-5D3D-1F2481769E6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4D58242-9C83-A526-AC56-FD54747F1D72}"/>
              </a:ext>
            </a:extLst>
          </p:cNvPr>
          <p:cNvSpPr>
            <a:spLocks noGrp="1"/>
          </p:cNvSpPr>
          <p:nvPr>
            <p:ph idx="1"/>
          </p:nvPr>
        </p:nvSpPr>
        <p:spPr/>
        <p:txBody>
          <a:bodyPr>
            <a:normAutofit fontScale="92500" lnSpcReduction="20000"/>
          </a:bodyPr>
          <a:lstStyle/>
          <a:p>
            <a:r>
              <a:rPr lang="en-US" sz="2000" dirty="0">
                <a:effectLst/>
                <a:latin typeface="Times New Roman" panose="02020603050405020304" pitchFamily="18" charset="0"/>
                <a:ea typeface="Calibri" panose="020F0502020204030204" pitchFamily="34" charset="0"/>
              </a:rPr>
              <a:t>YouTube, the world’s largest video sharing site, was founded in 2005 and acquired by Google in 2006. YouTube has grown tremendously as a video content platform, with the recent shift in online content to video. </a:t>
            </a:r>
          </a:p>
          <a:p>
            <a:r>
              <a:rPr lang="en-US" sz="2000" dirty="0">
                <a:effectLst/>
                <a:latin typeface="Times New Roman" panose="02020603050405020304" pitchFamily="18" charset="0"/>
                <a:ea typeface="Calibri" panose="020F0502020204030204" pitchFamily="34" charset="0"/>
              </a:rPr>
              <a:t>At present, more than 400 hours of video are uploaded and 4.5 million videos are watched every minute on YouTube. It is easy for users to watch and upload videos without any restrictions. </a:t>
            </a:r>
          </a:p>
          <a:p>
            <a:r>
              <a:rPr lang="en-US" sz="2000" dirty="0">
                <a:effectLst/>
                <a:latin typeface="Times New Roman" panose="02020603050405020304" pitchFamily="18" charset="0"/>
                <a:ea typeface="Calibri" panose="020F0502020204030204" pitchFamily="34" charset="0"/>
              </a:rPr>
              <a:t>This great accessibility has increased the number of personal media, and some of them have become online influencers.</a:t>
            </a:r>
          </a:p>
          <a:p>
            <a:r>
              <a:rPr lang="en-US" sz="2000" dirty="0">
                <a:effectLst/>
                <a:latin typeface="Times New Roman" panose="02020603050405020304" pitchFamily="18" charset="0"/>
                <a:ea typeface="Calibri" panose="020F0502020204030204" pitchFamily="34" charset="0"/>
              </a:rPr>
              <a:t>YouTube creators can monetize if they have more than 1,000 subscribers and 4,000 hours of watch time for the last 12 months.  Accordingly, spam comments are being created to promote their channels or videos in popular videos. </a:t>
            </a:r>
          </a:p>
          <a:p>
            <a:r>
              <a:rPr lang="en-US" sz="2000" dirty="0">
                <a:effectLst/>
                <a:latin typeface="Times New Roman" panose="02020603050405020304" pitchFamily="18" charset="0"/>
                <a:ea typeface="Calibri" panose="020F0502020204030204" pitchFamily="34" charset="0"/>
              </a:rPr>
              <a:t>Some creators closed the comment function due to aggression such as political comments, abusive speech, or derogatory comments not related to their videos.</a:t>
            </a:r>
          </a:p>
          <a:p>
            <a:r>
              <a:rPr lang="en-US" sz="2000" dirty="0">
                <a:effectLst/>
                <a:latin typeface="Times New Roman" panose="02020603050405020304" pitchFamily="18" charset="0"/>
                <a:ea typeface="Calibri" panose="020F0502020204030204" pitchFamily="34" charset="0"/>
              </a:rPr>
              <a:t>YouTube has its own spam filtering system, though there are still spam comments that are not being caught. </a:t>
            </a:r>
          </a:p>
        </p:txBody>
      </p:sp>
      <p:sp>
        <p:nvSpPr>
          <p:cNvPr id="4" name="Date Placeholder 3">
            <a:extLst>
              <a:ext uri="{FF2B5EF4-FFF2-40B4-BE49-F238E27FC236}">
                <a16:creationId xmlns:a16="http://schemas.microsoft.com/office/drawing/2014/main" id="{E5B9A1EC-5C7E-224F-FBB1-C521D565FADF}"/>
              </a:ext>
            </a:extLst>
          </p:cNvPr>
          <p:cNvSpPr>
            <a:spLocks noGrp="1"/>
          </p:cNvSpPr>
          <p:nvPr>
            <p:ph type="dt" sz="half" idx="10"/>
          </p:nvPr>
        </p:nvSpPr>
        <p:spPr/>
        <p:txBody>
          <a:bodyPr/>
          <a:lstStyle/>
          <a:p>
            <a:fld id="{9EA82287-1201-4AEC-93A1-298EA39A9375}" type="datetime1">
              <a:rPr lang="en-US" smtClean="0"/>
              <a:t>4/7/2023</a:t>
            </a:fld>
            <a:endParaRPr lang="en-US"/>
          </a:p>
        </p:txBody>
      </p:sp>
      <p:sp>
        <p:nvSpPr>
          <p:cNvPr id="5" name="Slide Number Placeholder 4">
            <a:extLst>
              <a:ext uri="{FF2B5EF4-FFF2-40B4-BE49-F238E27FC236}">
                <a16:creationId xmlns:a16="http://schemas.microsoft.com/office/drawing/2014/main" id="{BEDC94D4-4E8F-67DA-E79B-66EA4D546652}"/>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90423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E38E-4BE1-CBC4-6EB9-7D67BA6B641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F162B37-A800-1B02-2D88-E1F6C6D0B316}"/>
              </a:ext>
            </a:extLst>
          </p:cNvPr>
          <p:cNvSpPr>
            <a:spLocks noGrp="1"/>
          </p:cNvSpPr>
          <p:nvPr>
            <p:ph idx="1"/>
          </p:nvPr>
        </p:nvSpPr>
        <p:spPr/>
        <p:txBody>
          <a:bodyPr/>
          <a:lstStyle/>
          <a:p>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popularity of YouTube not only attracted genuine viewers but spammers as well. As a result, there is an increase in unwanted spam videos and comments. Here comes the importance of an AI-based YouTube spam comment detection model. </a:t>
            </a:r>
          </a:p>
          <a:p>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AI project, you will be focusing on text and words and classify internet comments as spam or not spam. The spam detection model can be accomplished by using bag-of-words and random forest techniques. </a:t>
            </a:r>
            <a:endParaRPr lang="en-US"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BD642E1-E68A-34EB-C003-EC83D4329D04}"/>
              </a:ext>
            </a:extLst>
          </p:cNvPr>
          <p:cNvSpPr>
            <a:spLocks noGrp="1"/>
          </p:cNvSpPr>
          <p:nvPr>
            <p:ph type="dt" sz="half" idx="10"/>
          </p:nvPr>
        </p:nvSpPr>
        <p:spPr/>
        <p:txBody>
          <a:bodyPr/>
          <a:lstStyle/>
          <a:p>
            <a:fld id="{9EA82287-1201-4AEC-93A1-298EA39A9375}" type="datetime1">
              <a:rPr lang="en-US" smtClean="0"/>
              <a:t>4/7/2023</a:t>
            </a:fld>
            <a:endParaRPr lang="en-US"/>
          </a:p>
        </p:txBody>
      </p:sp>
      <p:sp>
        <p:nvSpPr>
          <p:cNvPr id="5" name="Slide Number Placeholder 4">
            <a:extLst>
              <a:ext uri="{FF2B5EF4-FFF2-40B4-BE49-F238E27FC236}">
                <a16:creationId xmlns:a16="http://schemas.microsoft.com/office/drawing/2014/main" id="{D6B1C111-A422-E7F5-6FCF-1487E341EBBE}"/>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20430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85D1-A4B6-9DC9-8CB4-EB992ADC4020}"/>
              </a:ext>
            </a:extLst>
          </p:cNvPr>
          <p:cNvSpPr>
            <a:spLocks noGrp="1"/>
          </p:cNvSpPr>
          <p:nvPr>
            <p:ph type="title"/>
          </p:nvPr>
        </p:nvSpPr>
        <p:spPr/>
        <p:txBody>
          <a:bodyPr>
            <a:noAutofit/>
          </a:bodyPr>
          <a:lstStyle/>
          <a:p>
            <a:r>
              <a:rPr lang="en-US" sz="3600" dirty="0"/>
              <a:t>Proposed Solution (Expected Outcome)</a:t>
            </a:r>
            <a:endParaRPr lang="en-IN" sz="3600" dirty="0"/>
          </a:p>
        </p:txBody>
      </p:sp>
      <p:sp>
        <p:nvSpPr>
          <p:cNvPr id="3" name="Content Placeholder 2">
            <a:extLst>
              <a:ext uri="{FF2B5EF4-FFF2-40B4-BE49-F238E27FC236}">
                <a16:creationId xmlns:a16="http://schemas.microsoft.com/office/drawing/2014/main" id="{D9E25627-7243-C337-F2F1-57038B3E12B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Using multiple Classification Algorithms, the model with the highest accuracy for spam detection results would be considered in our project as the best predictive model for Youtube Spam Comments Detection.</a:t>
            </a:r>
          </a:p>
          <a:p>
            <a:endParaRPr lang="en-IN" sz="2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A64E283-E03F-83AD-2D08-C1121E5FF824}"/>
              </a:ext>
            </a:extLst>
          </p:cNvPr>
          <p:cNvSpPr>
            <a:spLocks noGrp="1"/>
          </p:cNvSpPr>
          <p:nvPr>
            <p:ph type="dt" sz="half" idx="10"/>
          </p:nvPr>
        </p:nvSpPr>
        <p:spPr/>
        <p:txBody>
          <a:bodyPr/>
          <a:lstStyle/>
          <a:p>
            <a:fld id="{9EA82287-1201-4AEC-93A1-298EA39A9375}" type="datetime1">
              <a:rPr lang="en-US" smtClean="0"/>
              <a:t>4/7/2023</a:t>
            </a:fld>
            <a:endParaRPr lang="en-US"/>
          </a:p>
        </p:txBody>
      </p:sp>
      <p:sp>
        <p:nvSpPr>
          <p:cNvPr id="5" name="Slide Number Placeholder 4">
            <a:extLst>
              <a:ext uri="{FF2B5EF4-FFF2-40B4-BE49-F238E27FC236}">
                <a16:creationId xmlns:a16="http://schemas.microsoft.com/office/drawing/2014/main" id="{92AC2D1A-4BA1-848F-5A5D-4B3498F302F1}"/>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77954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B0DF-D56B-DB23-E589-EC40142EEB70}"/>
              </a:ext>
            </a:extLst>
          </p:cNvPr>
          <p:cNvSpPr>
            <a:spLocks noGrp="1"/>
          </p:cNvSpPr>
          <p:nvPr>
            <p:ph type="title"/>
          </p:nvPr>
        </p:nvSpPr>
        <p:spPr/>
        <p:txBody>
          <a:bodyPr/>
          <a:lstStyle/>
          <a:p>
            <a:r>
              <a:rPr lang="en-US" dirty="0"/>
              <a:t>System Architecture</a:t>
            </a:r>
            <a:endParaRPr lang="en-IN" dirty="0"/>
          </a:p>
        </p:txBody>
      </p:sp>
      <p:sp>
        <p:nvSpPr>
          <p:cNvPr id="4" name="Date Placeholder 3">
            <a:extLst>
              <a:ext uri="{FF2B5EF4-FFF2-40B4-BE49-F238E27FC236}">
                <a16:creationId xmlns:a16="http://schemas.microsoft.com/office/drawing/2014/main" id="{47059D24-B52C-1A97-439E-7C69F238D8C0}"/>
              </a:ext>
            </a:extLst>
          </p:cNvPr>
          <p:cNvSpPr>
            <a:spLocks noGrp="1"/>
          </p:cNvSpPr>
          <p:nvPr>
            <p:ph type="dt" sz="half" idx="10"/>
          </p:nvPr>
        </p:nvSpPr>
        <p:spPr/>
        <p:txBody>
          <a:bodyPr/>
          <a:lstStyle/>
          <a:p>
            <a:fld id="{9EA82287-1201-4AEC-93A1-298EA39A9375}" type="datetime1">
              <a:rPr lang="en-US" smtClean="0"/>
              <a:t>4/7/2023</a:t>
            </a:fld>
            <a:endParaRPr lang="en-US"/>
          </a:p>
        </p:txBody>
      </p:sp>
      <p:sp>
        <p:nvSpPr>
          <p:cNvPr id="5" name="Slide Number Placeholder 4">
            <a:extLst>
              <a:ext uri="{FF2B5EF4-FFF2-40B4-BE49-F238E27FC236}">
                <a16:creationId xmlns:a16="http://schemas.microsoft.com/office/drawing/2014/main" id="{CB7CFCE5-28FB-7E03-EF0E-6616CDDBFC81}"/>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9" name="Picture 8">
            <a:extLst>
              <a:ext uri="{FF2B5EF4-FFF2-40B4-BE49-F238E27FC236}">
                <a16:creationId xmlns:a16="http://schemas.microsoft.com/office/drawing/2014/main" id="{BB10A26E-3100-C94E-975D-18BB4856788F}"/>
              </a:ext>
            </a:extLst>
          </p:cNvPr>
          <p:cNvPicPr>
            <a:picLocks noChangeAspect="1"/>
          </p:cNvPicPr>
          <p:nvPr/>
        </p:nvPicPr>
        <p:blipFill>
          <a:blip r:embed="rId2"/>
          <a:stretch>
            <a:fillRect/>
          </a:stretch>
        </p:blipFill>
        <p:spPr>
          <a:xfrm>
            <a:off x="1653287" y="1524000"/>
            <a:ext cx="5837426" cy="4320914"/>
          </a:xfrm>
          <a:prstGeom prst="rect">
            <a:avLst/>
          </a:prstGeom>
        </p:spPr>
      </p:pic>
    </p:spTree>
    <p:extLst>
      <p:ext uri="{BB962C8B-B14F-4D97-AF65-F5344CB8AC3E}">
        <p14:creationId xmlns:p14="http://schemas.microsoft.com/office/powerpoint/2010/main" val="145067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690B-462A-0A06-0DBF-43ED9879441C}"/>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8C44EEAE-1FA6-B3BC-70EF-00AC8A694F4E}"/>
              </a:ext>
            </a:extLst>
          </p:cNvPr>
          <p:cNvSpPr>
            <a:spLocks noGrp="1"/>
          </p:cNvSpPr>
          <p:nvPr>
            <p:ph idx="1"/>
          </p:nvPr>
        </p:nvSpPr>
        <p:spPr/>
        <p:txBody>
          <a:bodyPr>
            <a:normAutofit/>
          </a:bodyPr>
          <a:lstStyle/>
          <a:p>
            <a:pPr algn="l"/>
            <a:r>
              <a:rPr lang="en-US" sz="2000" b="0" i="0" dirty="0">
                <a:effectLst/>
                <a:latin typeface="Times New Roman" panose="02020603050405020304" pitchFamily="18" charset="0"/>
                <a:cs typeface="Times New Roman" panose="02020603050405020304" pitchFamily="18" charset="0"/>
              </a:rPr>
              <a:t>It is a public set of comments collected for spam research. It has five datasets composed by 1,956 real messages extracted from five videos that were among the 10 most viewed on the collection period.</a:t>
            </a:r>
          </a:p>
          <a:p>
            <a:pPr algn="l"/>
            <a:r>
              <a:rPr lang="en-US" sz="2000" b="0" i="0" dirty="0">
                <a:effectLst/>
                <a:latin typeface="Times New Roman" panose="02020603050405020304" pitchFamily="18" charset="0"/>
                <a:cs typeface="Times New Roman" panose="02020603050405020304" pitchFamily="18" charset="0"/>
              </a:rPr>
              <a:t>The collection is composed by one CSV file per dataset, where each line has the following attributes:</a:t>
            </a:r>
          </a:p>
          <a:p>
            <a:pPr algn="ctr"/>
            <a:r>
              <a:rPr lang="en-US" sz="2000" b="0" i="0" dirty="0">
                <a:effectLst/>
                <a:latin typeface="Times New Roman" panose="02020603050405020304" pitchFamily="18" charset="0"/>
                <a:cs typeface="Times New Roman" panose="02020603050405020304" pitchFamily="18" charset="0"/>
              </a:rPr>
              <a:t>COMMENT_ID,AUTHOR,DATE,CONTENT,TAG</a:t>
            </a:r>
          </a:p>
          <a:p>
            <a:pPr marL="0" indent="0">
              <a:buNone/>
            </a:pPr>
            <a:r>
              <a:rPr lang="en-US" sz="2000" b="0" i="0" dirty="0">
                <a:effectLst/>
                <a:latin typeface="Times New Roman" panose="02020603050405020304" pitchFamily="18" charset="0"/>
                <a:cs typeface="Times New Roman" panose="02020603050405020304" pitchFamily="18" charset="0"/>
              </a:rPr>
              <a:t>They contain YouTube ID, comment author, date, comment content, and labeled class (0: Ham or 1: Spam). We only use comment content and labeled class.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FBB3795-A2F7-6022-4DAC-BFFF944D1F24}"/>
              </a:ext>
            </a:extLst>
          </p:cNvPr>
          <p:cNvSpPr>
            <a:spLocks noGrp="1"/>
          </p:cNvSpPr>
          <p:nvPr>
            <p:ph type="dt" sz="half" idx="10"/>
          </p:nvPr>
        </p:nvSpPr>
        <p:spPr/>
        <p:txBody>
          <a:bodyPr/>
          <a:lstStyle/>
          <a:p>
            <a:fld id="{9EA82287-1201-4AEC-93A1-298EA39A9375}" type="datetime1">
              <a:rPr lang="en-US" smtClean="0"/>
              <a:t>4/7/2023</a:t>
            </a:fld>
            <a:endParaRPr lang="en-US"/>
          </a:p>
        </p:txBody>
      </p:sp>
      <p:sp>
        <p:nvSpPr>
          <p:cNvPr id="5" name="Slide Number Placeholder 4">
            <a:extLst>
              <a:ext uri="{FF2B5EF4-FFF2-40B4-BE49-F238E27FC236}">
                <a16:creationId xmlns:a16="http://schemas.microsoft.com/office/drawing/2014/main" id="{ECF4C4F9-F10D-5BC5-836E-CCBD62704379}"/>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90408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B0DF-D56B-DB23-E589-EC40142EEB70}"/>
              </a:ext>
            </a:extLst>
          </p:cNvPr>
          <p:cNvSpPr>
            <a:spLocks noGrp="1"/>
          </p:cNvSpPr>
          <p:nvPr>
            <p:ph type="title"/>
          </p:nvPr>
        </p:nvSpPr>
        <p:spPr/>
        <p:txBody>
          <a:bodyPr/>
          <a:lstStyle/>
          <a:p>
            <a:r>
              <a:rPr lang="en-US" dirty="0"/>
              <a:t>Data Description</a:t>
            </a:r>
            <a:endParaRPr lang="en-IN" dirty="0"/>
          </a:p>
        </p:txBody>
      </p:sp>
      <p:sp>
        <p:nvSpPr>
          <p:cNvPr id="4" name="Date Placeholder 3">
            <a:extLst>
              <a:ext uri="{FF2B5EF4-FFF2-40B4-BE49-F238E27FC236}">
                <a16:creationId xmlns:a16="http://schemas.microsoft.com/office/drawing/2014/main" id="{47059D24-B52C-1A97-439E-7C69F238D8C0}"/>
              </a:ext>
            </a:extLst>
          </p:cNvPr>
          <p:cNvSpPr>
            <a:spLocks noGrp="1"/>
          </p:cNvSpPr>
          <p:nvPr>
            <p:ph type="dt" sz="half" idx="10"/>
          </p:nvPr>
        </p:nvSpPr>
        <p:spPr/>
        <p:txBody>
          <a:bodyPr/>
          <a:lstStyle/>
          <a:p>
            <a:fld id="{9EA82287-1201-4AEC-93A1-298EA39A9375}" type="datetime1">
              <a:rPr lang="en-US" smtClean="0"/>
              <a:t>4/7/2023</a:t>
            </a:fld>
            <a:endParaRPr lang="en-US"/>
          </a:p>
        </p:txBody>
      </p:sp>
      <p:sp>
        <p:nvSpPr>
          <p:cNvPr id="5" name="Slide Number Placeholder 4">
            <a:extLst>
              <a:ext uri="{FF2B5EF4-FFF2-40B4-BE49-F238E27FC236}">
                <a16:creationId xmlns:a16="http://schemas.microsoft.com/office/drawing/2014/main" id="{CB7CFCE5-28FB-7E03-EF0E-6616CDDBFC81}"/>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3" name="Picture 2">
            <a:extLst>
              <a:ext uri="{FF2B5EF4-FFF2-40B4-BE49-F238E27FC236}">
                <a16:creationId xmlns:a16="http://schemas.microsoft.com/office/drawing/2014/main" id="{B3DF243D-6E5F-4681-D48B-460BC712B911}"/>
              </a:ext>
            </a:extLst>
          </p:cNvPr>
          <p:cNvPicPr>
            <a:picLocks noChangeAspect="1"/>
          </p:cNvPicPr>
          <p:nvPr/>
        </p:nvPicPr>
        <p:blipFill>
          <a:blip r:embed="rId2"/>
          <a:stretch>
            <a:fillRect/>
          </a:stretch>
        </p:blipFill>
        <p:spPr>
          <a:xfrm>
            <a:off x="625874" y="1687381"/>
            <a:ext cx="7892252" cy="3483238"/>
          </a:xfrm>
          <a:prstGeom prst="rect">
            <a:avLst/>
          </a:prstGeom>
        </p:spPr>
      </p:pic>
    </p:spTree>
    <p:extLst>
      <p:ext uri="{BB962C8B-B14F-4D97-AF65-F5344CB8AC3E}">
        <p14:creationId xmlns:p14="http://schemas.microsoft.com/office/powerpoint/2010/main" val="117136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B0DF-D56B-DB23-E589-EC40142EEB70}"/>
              </a:ext>
            </a:extLst>
          </p:cNvPr>
          <p:cNvSpPr>
            <a:spLocks noGrp="1"/>
          </p:cNvSpPr>
          <p:nvPr>
            <p:ph type="title"/>
          </p:nvPr>
        </p:nvSpPr>
        <p:spPr>
          <a:xfrm>
            <a:off x="457200" y="5461"/>
            <a:ext cx="8229600" cy="1143000"/>
          </a:xfrm>
        </p:spPr>
        <p:txBody>
          <a:bodyPr/>
          <a:lstStyle/>
          <a:p>
            <a:r>
              <a:rPr lang="en-US" dirty="0"/>
              <a:t>Implementation </a:t>
            </a:r>
            <a:endParaRPr lang="en-IN" dirty="0"/>
          </a:p>
        </p:txBody>
      </p:sp>
      <p:sp>
        <p:nvSpPr>
          <p:cNvPr id="4" name="Date Placeholder 3">
            <a:extLst>
              <a:ext uri="{FF2B5EF4-FFF2-40B4-BE49-F238E27FC236}">
                <a16:creationId xmlns:a16="http://schemas.microsoft.com/office/drawing/2014/main" id="{47059D24-B52C-1A97-439E-7C69F238D8C0}"/>
              </a:ext>
            </a:extLst>
          </p:cNvPr>
          <p:cNvSpPr>
            <a:spLocks noGrp="1"/>
          </p:cNvSpPr>
          <p:nvPr>
            <p:ph type="dt" sz="half" idx="10"/>
          </p:nvPr>
        </p:nvSpPr>
        <p:spPr/>
        <p:txBody>
          <a:bodyPr/>
          <a:lstStyle/>
          <a:p>
            <a:fld id="{9EA82287-1201-4AEC-93A1-298EA39A9375}" type="datetime1">
              <a:rPr lang="en-US" smtClean="0"/>
              <a:t>4/7/2023</a:t>
            </a:fld>
            <a:endParaRPr lang="en-US"/>
          </a:p>
        </p:txBody>
      </p:sp>
      <p:sp>
        <p:nvSpPr>
          <p:cNvPr id="5" name="Slide Number Placeholder 4">
            <a:extLst>
              <a:ext uri="{FF2B5EF4-FFF2-40B4-BE49-F238E27FC236}">
                <a16:creationId xmlns:a16="http://schemas.microsoft.com/office/drawing/2014/main" id="{CB7CFCE5-28FB-7E03-EF0E-6616CDDBFC81}"/>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7" name="Picture 6">
            <a:extLst>
              <a:ext uri="{FF2B5EF4-FFF2-40B4-BE49-F238E27FC236}">
                <a16:creationId xmlns:a16="http://schemas.microsoft.com/office/drawing/2014/main" id="{5BC2289E-806F-8D43-22B8-A8AE5E239850}"/>
              </a:ext>
            </a:extLst>
          </p:cNvPr>
          <p:cNvPicPr>
            <a:picLocks noChangeAspect="1"/>
          </p:cNvPicPr>
          <p:nvPr/>
        </p:nvPicPr>
        <p:blipFill>
          <a:blip r:embed="rId2"/>
          <a:stretch>
            <a:fillRect/>
          </a:stretch>
        </p:blipFill>
        <p:spPr>
          <a:xfrm>
            <a:off x="1702821" y="1219200"/>
            <a:ext cx="5738357" cy="4968671"/>
          </a:xfrm>
          <a:prstGeom prst="rect">
            <a:avLst/>
          </a:prstGeom>
        </p:spPr>
      </p:pic>
    </p:spTree>
    <p:extLst>
      <p:ext uri="{BB962C8B-B14F-4D97-AF65-F5344CB8AC3E}">
        <p14:creationId xmlns:p14="http://schemas.microsoft.com/office/powerpoint/2010/main" val="2576196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538</Words>
  <Application>Microsoft Office PowerPoint</Application>
  <PresentationFormat>On-screen Show (4:3)</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Presentation on “ Youtube Spam Comment Detection”  By Pranav Kolhe </vt:lpstr>
      <vt:lpstr>Outline</vt:lpstr>
      <vt:lpstr>Introduction</vt:lpstr>
      <vt:lpstr>Problem Statement</vt:lpstr>
      <vt:lpstr>Proposed Solution (Expected Outcome)</vt:lpstr>
      <vt:lpstr>System Architecture</vt:lpstr>
      <vt:lpstr>Data Description</vt:lpstr>
      <vt:lpstr>Data Description</vt:lpstr>
      <vt:lpstr>Implementation </vt:lpstr>
      <vt:lpstr>Implementation </vt:lpstr>
      <vt:lpstr>Implementation </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“TITLE OF PROJECT”  By NAME OF STUDENT    Under the Guidance of NAME OF GUIDE</dc:title>
  <dc:creator>kunal</dc:creator>
  <cp:lastModifiedBy>pranav kolhe</cp:lastModifiedBy>
  <cp:revision>45</cp:revision>
  <dcterms:created xsi:type="dcterms:W3CDTF">2006-08-16T00:00:00Z</dcterms:created>
  <dcterms:modified xsi:type="dcterms:W3CDTF">2023-04-07T09:39:19Z</dcterms:modified>
</cp:coreProperties>
</file>