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6" r:id="rId3"/>
    <p:sldId id="317" r:id="rId4"/>
    <p:sldId id="318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262" r:id="rId2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95694" autoAdjust="0"/>
  </p:normalViewPr>
  <p:slideViewPr>
    <p:cSldViewPr snapToGrid="0" snapToObjects="1">
      <p:cViewPr varScale="1">
        <p:scale>
          <a:sx n="110" d="100"/>
          <a:sy n="110" d="100"/>
        </p:scale>
        <p:origin x="21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9295FDF-BCF9-5740-83BF-C473D1BF6D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CVD441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7951C-64D3-7E45-80D7-6905D41A93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FD757-B0DF-A040-99C5-0FA59827DB82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5D915-6D84-804A-B4F5-8957A43421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Suresh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A1254-0288-ED44-9FC2-458225ABFAA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A31DA-819F-B041-A6C6-76B8FD81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10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057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685800" y="2130427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title"/>
          </p:nvPr>
        </p:nvSpPr>
        <p:spPr>
          <a:xfrm>
            <a:off x="6629400" y="206375"/>
            <a:ext cx="2057400" cy="438785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457200" y="206375"/>
            <a:ext cx="6019800" cy="438785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6556053"/>
            <a:ext cx="9144000" cy="3125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9" name="Group 119"/>
          <p:cNvGrpSpPr/>
          <p:nvPr/>
        </p:nvGrpSpPr>
        <p:grpSpPr>
          <a:xfrm>
            <a:off x="-1" y="-1"/>
            <a:ext cx="9144005" cy="312535"/>
            <a:chOff x="0" y="0"/>
            <a:chExt cx="9144003" cy="312533"/>
          </a:xfrm>
        </p:grpSpPr>
        <p:pic>
          <p:nvPicPr>
            <p:cNvPr id="117" name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3"/>
              <a:ext cx="9144001" cy="312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8" name="image2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678035" cy="312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" name="Shape 1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740835" y="-31746"/>
            <a:ext cx="82973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Peridynamics</a:t>
            </a:r>
            <a:endParaRPr dirty="0"/>
          </a:p>
        </p:txBody>
      </p:sp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685800" y="2130427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r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6556053"/>
            <a:ext cx="9144000" cy="3125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" name="Group 133"/>
          <p:cNvGrpSpPr/>
          <p:nvPr/>
        </p:nvGrpSpPr>
        <p:grpSpPr>
          <a:xfrm>
            <a:off x="-1" y="-1"/>
            <a:ext cx="9144005" cy="312535"/>
            <a:chOff x="0" y="0"/>
            <a:chExt cx="9144003" cy="312533"/>
          </a:xfrm>
        </p:grpSpPr>
        <p:pic>
          <p:nvPicPr>
            <p:cNvPr id="131" name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3"/>
              <a:ext cx="9144001" cy="312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2" name="image2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678035" cy="312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4" name="Shape 13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740835" y="-31746"/>
            <a:ext cx="82973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Peridynamics</a:t>
            </a:r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6556053"/>
            <a:ext cx="9144000" cy="3125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7" name="Group 147"/>
          <p:cNvGrpSpPr/>
          <p:nvPr/>
        </p:nvGrpSpPr>
        <p:grpSpPr>
          <a:xfrm>
            <a:off x="-1" y="-1"/>
            <a:ext cx="9144005" cy="312535"/>
            <a:chOff x="0" y="0"/>
            <a:chExt cx="9144003" cy="312533"/>
          </a:xfrm>
        </p:grpSpPr>
        <p:pic>
          <p:nvPicPr>
            <p:cNvPr id="145" name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3"/>
              <a:ext cx="9144001" cy="312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image2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678035" cy="312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740835" y="-31746"/>
            <a:ext cx="82973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Peridynamics</a:t>
            </a:r>
            <a:endParaRPr dirty="0"/>
          </a:p>
        </p:txBody>
      </p:sp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xfrm>
            <a:off x="722312" y="4406901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6556053"/>
            <a:ext cx="9144000" cy="3125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1" name="Group 161"/>
          <p:cNvGrpSpPr/>
          <p:nvPr/>
        </p:nvGrpSpPr>
        <p:grpSpPr>
          <a:xfrm>
            <a:off x="-1" y="-1"/>
            <a:ext cx="9144005" cy="312535"/>
            <a:chOff x="0" y="0"/>
            <a:chExt cx="9144003" cy="312533"/>
          </a:xfrm>
        </p:grpSpPr>
        <p:pic>
          <p:nvPicPr>
            <p:cNvPr id="159" name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3"/>
              <a:ext cx="9144001" cy="312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0" name="image2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678035" cy="312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740835" y="-31746"/>
            <a:ext cx="82973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Peridynamics</a:t>
            </a:r>
            <a:endParaRPr dirty="0"/>
          </a:p>
        </p:txBody>
      </p:sp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sz="half" idx="1"/>
          </p:nvPr>
        </p:nvSpPr>
        <p:spPr>
          <a:xfrm>
            <a:off x="457200" y="1200152"/>
            <a:ext cx="4038600" cy="339407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6556053"/>
            <a:ext cx="9144000" cy="3125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" name="Group 175"/>
          <p:cNvGrpSpPr/>
          <p:nvPr/>
        </p:nvGrpSpPr>
        <p:grpSpPr>
          <a:xfrm>
            <a:off x="-1" y="-1"/>
            <a:ext cx="9144005" cy="312535"/>
            <a:chOff x="0" y="0"/>
            <a:chExt cx="9144003" cy="312533"/>
          </a:xfrm>
        </p:grpSpPr>
        <p:pic>
          <p:nvPicPr>
            <p:cNvPr id="173" name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3"/>
              <a:ext cx="9144001" cy="312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4" name="image2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678035" cy="312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6" name="Shape 1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740835" y="-31746"/>
            <a:ext cx="82973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Peridynamics</a:t>
            </a:r>
            <a:endParaRPr dirty="0"/>
          </a:p>
        </p:txBody>
      </p:sp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3"/>
          </p:nvPr>
        </p:nvSpPr>
        <p:spPr>
          <a:xfrm>
            <a:off x="4645028" y="1535112"/>
            <a:ext cx="4041776" cy="63976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6556053"/>
            <a:ext cx="9144000" cy="3125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0" name="Group 190"/>
          <p:cNvGrpSpPr/>
          <p:nvPr/>
        </p:nvGrpSpPr>
        <p:grpSpPr>
          <a:xfrm>
            <a:off x="-1" y="-1"/>
            <a:ext cx="9144005" cy="312535"/>
            <a:chOff x="0" y="0"/>
            <a:chExt cx="9144003" cy="312533"/>
          </a:xfrm>
        </p:grpSpPr>
        <p:pic>
          <p:nvPicPr>
            <p:cNvPr id="188" name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3"/>
              <a:ext cx="9144001" cy="312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image2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678035" cy="312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1" name="Shape 1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740835" y="-31746"/>
            <a:ext cx="82973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Peridynamics</a:t>
            </a:r>
            <a:endParaRPr dirty="0"/>
          </a:p>
        </p:txBody>
      </p:sp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6556053"/>
            <a:ext cx="9144000" cy="3125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3" name="Group 203"/>
          <p:cNvGrpSpPr/>
          <p:nvPr/>
        </p:nvGrpSpPr>
        <p:grpSpPr>
          <a:xfrm>
            <a:off x="-1" y="-1"/>
            <a:ext cx="9144005" cy="312535"/>
            <a:chOff x="0" y="0"/>
            <a:chExt cx="9144003" cy="312533"/>
          </a:xfrm>
        </p:grpSpPr>
        <p:pic>
          <p:nvPicPr>
            <p:cNvPr id="201" name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3"/>
              <a:ext cx="9144001" cy="312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2" name="image2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678035" cy="312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4" name="Shape 2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740835" y="-31746"/>
            <a:ext cx="82973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Peridynamics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6556053"/>
            <a:ext cx="9144000" cy="3125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5" name="Group 215"/>
          <p:cNvGrpSpPr/>
          <p:nvPr/>
        </p:nvGrpSpPr>
        <p:grpSpPr>
          <a:xfrm>
            <a:off x="-1" y="-1"/>
            <a:ext cx="9144005" cy="312535"/>
            <a:chOff x="0" y="0"/>
            <a:chExt cx="9144003" cy="312533"/>
          </a:xfrm>
        </p:grpSpPr>
        <p:pic>
          <p:nvPicPr>
            <p:cNvPr id="213" name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3"/>
              <a:ext cx="9144001" cy="312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4" name="image2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678035" cy="312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6" name="Shape 2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17" name="Shape 217"/>
          <p:cNvSpPr/>
          <p:nvPr/>
        </p:nvSpPr>
        <p:spPr>
          <a:xfrm>
            <a:off x="740835" y="-31746"/>
            <a:ext cx="82973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Peridynamics</a:t>
            </a:r>
            <a:endParaRPr dirty="0"/>
          </a:p>
        </p:txBody>
      </p:sp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sz="half" idx="13"/>
          </p:nvPr>
        </p:nvSpPr>
        <p:spPr>
          <a:xfrm>
            <a:off x="457203" y="1435103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6556053"/>
            <a:ext cx="9144000" cy="3125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0" name="Group 230"/>
          <p:cNvGrpSpPr/>
          <p:nvPr/>
        </p:nvGrpSpPr>
        <p:grpSpPr>
          <a:xfrm>
            <a:off x="-1" y="-1"/>
            <a:ext cx="9144005" cy="312535"/>
            <a:chOff x="0" y="0"/>
            <a:chExt cx="9144003" cy="312533"/>
          </a:xfrm>
        </p:grpSpPr>
        <p:pic>
          <p:nvPicPr>
            <p:cNvPr id="228" name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3"/>
              <a:ext cx="9144001" cy="312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image2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678035" cy="312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32" name="Shape 232"/>
          <p:cNvSpPr/>
          <p:nvPr/>
        </p:nvSpPr>
        <p:spPr>
          <a:xfrm>
            <a:off x="740835" y="-31746"/>
            <a:ext cx="82973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Peridynamics</a:t>
            </a:r>
            <a:endParaRPr dirty="0"/>
          </a:p>
        </p:txBody>
      </p:sp>
      <p:sp>
        <p:nvSpPr>
          <p:cNvPr id="233" name="Shape 233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1" cy="56674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234" name="Shape 234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35" name="Shape 235"/>
          <p:cNvSpPr>
            <a:spLocks noGrp="1"/>
          </p:cNvSpPr>
          <p:nvPr>
            <p:ph type="body" sz="quarter" idx="1"/>
          </p:nvPr>
        </p:nvSpPr>
        <p:spPr>
          <a:xfrm>
            <a:off x="1792288" y="5367339"/>
            <a:ext cx="5486401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28" name="Shape 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8592B8-3BE5-4342-8580-61D4B2B6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6556053"/>
            <a:ext cx="9144000" cy="31253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 259"/>
          <p:cNvGrpSpPr/>
          <p:nvPr/>
        </p:nvGrpSpPr>
        <p:grpSpPr>
          <a:xfrm>
            <a:off x="-1" y="-1"/>
            <a:ext cx="9144005" cy="312535"/>
            <a:chOff x="0" y="0"/>
            <a:chExt cx="9144003" cy="312533"/>
          </a:xfrm>
        </p:grpSpPr>
        <p:pic>
          <p:nvPicPr>
            <p:cNvPr id="257" name="image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" y="3"/>
              <a:ext cx="9144001" cy="3125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8" name="image2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1"/>
              <a:ext cx="678035" cy="312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0" name="Shape 26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740835" y="-31746"/>
            <a:ext cx="82973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r>
              <a:rPr lang="en-US" dirty="0" err="1"/>
              <a:t>Peridynamics</a:t>
            </a:r>
            <a:endParaRPr dirty="0"/>
          </a:p>
        </p:txBody>
      </p:sp>
      <p:sp>
        <p:nvSpPr>
          <p:cNvPr id="262" name="Shape 262"/>
          <p:cNvSpPr>
            <a:spLocks noGrp="1"/>
          </p:cNvSpPr>
          <p:nvPr>
            <p:ph type="title"/>
          </p:nvPr>
        </p:nvSpPr>
        <p:spPr>
          <a:xfrm>
            <a:off x="6629400" y="206375"/>
            <a:ext cx="2057400" cy="4387853"/>
          </a:xfrm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xfrm>
            <a:off x="457200" y="206375"/>
            <a:ext cx="6019800" cy="438785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722312" y="4406901"/>
            <a:ext cx="77724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7" name="Shape 37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r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sz="half" idx="1"/>
          </p:nvPr>
        </p:nvSpPr>
        <p:spPr>
          <a:xfrm>
            <a:off x="457200" y="1200152"/>
            <a:ext cx="4038600" cy="3394076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r>
              <a:t>Click to edit Master text styles</a:t>
            </a:r>
          </a:p>
        </p:txBody>
      </p:sp>
      <p:sp>
        <p:nvSpPr>
          <p:cNvPr id="56" name="Shape 56"/>
          <p:cNvSpPr>
            <a:spLocks noGrp="1"/>
          </p:cNvSpPr>
          <p:nvPr>
            <p:ph type="body" sz="quarter" idx="13"/>
          </p:nvPr>
        </p:nvSpPr>
        <p:spPr>
          <a:xfrm>
            <a:off x="4645028" y="1535112"/>
            <a:ext cx="4041776" cy="639765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sz="half" idx="13"/>
          </p:nvPr>
        </p:nvSpPr>
        <p:spPr>
          <a:xfrm>
            <a:off x="457203" y="1435103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1" cy="56674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90" name="Shape 90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1" name="Shape 91"/>
          <p:cNvSpPr>
            <a:spLocks noGrp="1"/>
          </p:cNvSpPr>
          <p:nvPr>
            <p:ph type="body" sz="quarter" idx="1"/>
          </p:nvPr>
        </p:nvSpPr>
        <p:spPr>
          <a:xfrm>
            <a:off x="1792288" y="5367339"/>
            <a:ext cx="5486401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r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740835" y="-31746"/>
            <a:ext cx="8297331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8" name="Shape 8"/>
          <p:cNvSpPr/>
          <p:nvPr/>
        </p:nvSpPr>
        <p:spPr>
          <a:xfrm>
            <a:off x="3" y="-10889"/>
            <a:ext cx="9143997" cy="33855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edit Master title style  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11" name="Shape 8"/>
          <p:cNvSpPr/>
          <p:nvPr userDrawn="1"/>
        </p:nvSpPr>
        <p:spPr>
          <a:xfrm>
            <a:off x="3" y="6532146"/>
            <a:ext cx="9143997" cy="33855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1600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Pranav Khetarpal						CVD411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8788695" y="6571021"/>
            <a:ext cx="249471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</p:sldLayoutIdLst>
  <p:transition spd="med"/>
  <p:hf hdr="0" ftr="0" dt="0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xfrm>
            <a:off x="8753685" y="6616583"/>
            <a:ext cx="176806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6847724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458196" y="2445004"/>
            <a:ext cx="8367149" cy="1590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rPr lang="en-US" dirty="0"/>
              <a:t>Helping Build Specialized Large Language Models in Construction Materials &amp; Civil Engineering.</a:t>
            </a:r>
          </a:p>
        </p:txBody>
      </p:sp>
      <p:sp>
        <p:nvSpPr>
          <p:cNvPr id="290" name="Shape 290"/>
          <p:cNvSpPr/>
          <p:nvPr/>
        </p:nvSpPr>
        <p:spPr>
          <a:xfrm>
            <a:off x="530470" y="5198528"/>
            <a:ext cx="4852899" cy="1478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/>
              <a:t>Pranav Khetarpal</a:t>
            </a:r>
          </a:p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/>
              <a:t>2021CE10480</a:t>
            </a:r>
          </a:p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/>
              <a:t>Department of Civil Engineering</a:t>
            </a:r>
          </a:p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/>
              <a:t>Indian Institute of Technology Delhi</a:t>
            </a:r>
          </a:p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/>
              <a:t>Hauz Khas, New Delhi, India 110016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299" y="0"/>
            <a:ext cx="2072701" cy="20569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71299" y="2056959"/>
            <a:ext cx="2072701" cy="58477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1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CMU Serif Roman" charset="0"/>
                <a:ea typeface="CMU Serif Roman" charset="0"/>
                <a:cs typeface="CMU Serif Roman" charset="0"/>
                <a:sym typeface="Calibri"/>
              </a:rPr>
              <a:t>IIT Delhi</a:t>
            </a:r>
          </a:p>
        </p:txBody>
      </p:sp>
      <p:sp>
        <p:nvSpPr>
          <p:cNvPr id="5" name="Rectangle 4"/>
          <p:cNvSpPr/>
          <p:nvPr/>
        </p:nvSpPr>
        <p:spPr>
          <a:xfrm>
            <a:off x="458196" y="3872604"/>
            <a:ext cx="8120155" cy="482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2800" dirty="0"/>
          </a:p>
        </p:txBody>
      </p:sp>
      <p:sp>
        <p:nvSpPr>
          <p:cNvPr id="9" name="Shape 290">
            <a:extLst>
              <a:ext uri="{FF2B5EF4-FFF2-40B4-BE49-F238E27FC236}">
                <a16:creationId xmlns:a16="http://schemas.microsoft.com/office/drawing/2014/main" id="{C01AB46F-D3CA-2C4F-97B7-D5868367067B}"/>
              </a:ext>
            </a:extLst>
          </p:cNvPr>
          <p:cNvSpPr/>
          <p:nvPr/>
        </p:nvSpPr>
        <p:spPr>
          <a:xfrm>
            <a:off x="6828946" y="5774714"/>
            <a:ext cx="2315054" cy="370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dirty="0" err="1"/>
              <a:t>B.Tech</a:t>
            </a:r>
            <a:r>
              <a:rPr lang="en-US" dirty="0"/>
              <a:t> project - 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A93C7-E16B-6AA6-110A-DA6337F142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E481F8-39A7-1C8B-D5C9-C473DB49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Corpus – older version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14106E94-8DB9-01C3-25CB-A0B3B8BC5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custGeom>
            <a:avLst/>
            <a:gdLst/>
            <a:ahLst/>
            <a:cxnLst/>
            <a:rect l="l" t="t" r="r" b="b"/>
            <a:pathLst>
              <a:path w="10263817" h="5503234">
                <a:moveTo>
                  <a:pt x="0" y="0"/>
                </a:moveTo>
                <a:lnTo>
                  <a:pt x="10263816" y="0"/>
                </a:lnTo>
                <a:lnTo>
                  <a:pt x="10263816" y="5503234"/>
                </a:lnTo>
                <a:lnTo>
                  <a:pt x="0" y="5503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732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ED606-27E1-483B-F6E7-D4E6936D16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5D5DDF3-7F1A-8284-6A83-C5BA4C95E022}"/>
              </a:ext>
            </a:extLst>
          </p:cNvPr>
          <p:cNvSpPr/>
          <p:nvPr/>
        </p:nvSpPr>
        <p:spPr>
          <a:xfrm>
            <a:off x="1435042" y="365597"/>
            <a:ext cx="6273915" cy="6126805"/>
          </a:xfrm>
          <a:custGeom>
            <a:avLst/>
            <a:gdLst/>
            <a:ahLst/>
            <a:cxnLst/>
            <a:rect l="l" t="t" r="r" b="b"/>
            <a:pathLst>
              <a:path w="9013884" h="9700126">
                <a:moveTo>
                  <a:pt x="0" y="0"/>
                </a:moveTo>
                <a:lnTo>
                  <a:pt x="9013884" y="0"/>
                </a:lnTo>
                <a:lnTo>
                  <a:pt x="9013884" y="9700126"/>
                </a:lnTo>
                <a:lnTo>
                  <a:pt x="0" y="9700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4638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F952C-5CBE-1458-B63C-86B297C086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FD51D0-7CC4-85DC-BC57-2DF1CEAD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226231EF-99B3-5CF1-AEE9-947CC3D2BBAB}"/>
              </a:ext>
            </a:extLst>
          </p:cNvPr>
          <p:cNvSpPr/>
          <p:nvPr/>
        </p:nvSpPr>
        <p:spPr>
          <a:xfrm>
            <a:off x="2058885" y="1483318"/>
            <a:ext cx="5026230" cy="4317412"/>
          </a:xfrm>
          <a:custGeom>
            <a:avLst/>
            <a:gdLst/>
            <a:ahLst/>
            <a:cxnLst/>
            <a:rect l="l" t="t" r="r" b="b"/>
            <a:pathLst>
              <a:path w="10306679" h="8786704">
                <a:moveTo>
                  <a:pt x="0" y="0"/>
                </a:moveTo>
                <a:lnTo>
                  <a:pt x="10306680" y="0"/>
                </a:lnTo>
                <a:lnTo>
                  <a:pt x="10306680" y="8786704"/>
                </a:lnTo>
                <a:lnTo>
                  <a:pt x="0" y="878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125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D4E353-794B-986F-6571-8F6C4950A3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42AB3-F7DA-8883-F750-C4BAC258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501B4BA0-F411-0A02-BC9B-429567D770C7}"/>
              </a:ext>
            </a:extLst>
          </p:cNvPr>
          <p:cNvSpPr/>
          <p:nvPr/>
        </p:nvSpPr>
        <p:spPr>
          <a:xfrm>
            <a:off x="1072167" y="1417640"/>
            <a:ext cx="6999666" cy="4875552"/>
          </a:xfrm>
          <a:custGeom>
            <a:avLst/>
            <a:gdLst/>
            <a:ahLst/>
            <a:cxnLst/>
            <a:rect l="l" t="t" r="r" b="b"/>
            <a:pathLst>
              <a:path w="11824654" h="8364599">
                <a:moveTo>
                  <a:pt x="0" y="0"/>
                </a:moveTo>
                <a:lnTo>
                  <a:pt x="11824654" y="0"/>
                </a:lnTo>
                <a:lnTo>
                  <a:pt x="11824654" y="8364600"/>
                </a:lnTo>
                <a:lnTo>
                  <a:pt x="0" y="8364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020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6A6726-53F4-158E-E484-4CF1355DA7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B6A8B-FFAA-13DA-C404-1792173A9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done with the Dataset creation. Next one week will go into final reviews.</a:t>
            </a:r>
          </a:p>
          <a:p>
            <a:endParaRPr lang="en-US" dirty="0"/>
          </a:p>
          <a:p>
            <a:r>
              <a:rPr lang="en-US" dirty="0"/>
              <a:t>Evaluations of the models will start by end of next week.</a:t>
            </a:r>
          </a:p>
          <a:p>
            <a:endParaRPr lang="en-US" dirty="0"/>
          </a:p>
          <a:p>
            <a:r>
              <a:rPr lang="en-US" dirty="0"/>
              <a:t>Then rest of October – Analyze the results and Writing the paper.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487E5A-E4CF-761E-1DF9-8EF8332E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3555348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B8E0F3-EA0A-FE25-9554-1578A31932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50440-5296-BF25-95FF-CDB7BA1FB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u="sng" dirty="0"/>
              <a:t>Knowledge extraction process to create accurate Large Datasets in Civil Engineering and Materials specifically.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A crucial component in the curation of KB for a scientific domain is information extraction from tables in the domain’s published research articles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facilitate research in this direction, we define a novel NLP task of extracting compositions of materials (e.g., cement, glass) from tables in materials science papers.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F60984-B9F7-740E-95D7-79728507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908C-1DE2-6E39-A03A-9E3B45EF1EFC}"/>
              </a:ext>
            </a:extLst>
          </p:cNvPr>
          <p:cNvSpPr txBox="1"/>
          <p:nvPr/>
        </p:nvSpPr>
        <p:spPr>
          <a:xfrm>
            <a:off x="5427024" y="5866410"/>
            <a:ext cx="349134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DisCoMat</a:t>
            </a:r>
            <a:r>
              <a:rPr lang="en-US" dirty="0"/>
              <a:t>, Krishnan </a:t>
            </a:r>
            <a:r>
              <a:rPr lang="en-US" dirty="0" err="1"/>
              <a:t>et.al</a:t>
            </a:r>
            <a:r>
              <a:rPr lang="en-US" dirty="0"/>
              <a:t>. , Jan, 2024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74204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C7F21-3964-DBD4-C859-C1A77433B29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3BCB5-8B1C-9742-14C3-E0017947F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E93BE-A89A-E631-6025-F1AB83BC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Tables – the thorn in every research paper.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7E6DD-B138-201F-89C8-7F74013E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730190"/>
            <a:ext cx="8427575" cy="43959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138BA-43EC-C29E-270C-AA29FF570163}"/>
              </a:ext>
            </a:extLst>
          </p:cNvPr>
          <p:cNvSpPr txBox="1"/>
          <p:nvPr/>
        </p:nvSpPr>
        <p:spPr>
          <a:xfrm>
            <a:off x="4963887" y="6126163"/>
            <a:ext cx="39208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LC3 Cement – Bishnoi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et.al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 2018</a:t>
            </a:r>
          </a:p>
        </p:txBody>
      </p:sp>
    </p:spTree>
    <p:extLst>
      <p:ext uri="{BB962C8B-B14F-4D97-AF65-F5344CB8AC3E}">
        <p14:creationId xmlns:p14="http://schemas.microsoft.com/office/powerpoint/2010/main" val="21537982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60A99-F250-6316-2CCA-D2BA036B11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3504-E0EE-A39A-73AF-BCE12A601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 compositions of materials reported in text and connect them with the properties reported in tables.</a:t>
            </a:r>
          </a:p>
          <a:p>
            <a:r>
              <a:rPr lang="en-US" dirty="0"/>
              <a:t>In some papers which we have processed, we have the properties but not composition, I will extract the composition from text and connect them to the corresponding properties.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6DFBF-B1C9-6514-473C-CBA1E8A6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Work</a:t>
            </a:r>
          </a:p>
        </p:txBody>
      </p:sp>
    </p:spTree>
    <p:extLst>
      <p:ext uri="{BB962C8B-B14F-4D97-AF65-F5344CB8AC3E}">
        <p14:creationId xmlns:p14="http://schemas.microsoft.com/office/powerpoint/2010/main" val="119983705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7837C9-05C2-81A1-F9FC-D7A3D94CB98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58AD5-3BFF-F420-EF68-3D267E3A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3" y="1986991"/>
            <a:ext cx="8532793" cy="288401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4E92B7-ABFA-76F5-2431-65525026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my Work.</a:t>
            </a:r>
          </a:p>
        </p:txBody>
      </p:sp>
    </p:spTree>
    <p:extLst>
      <p:ext uri="{BB962C8B-B14F-4D97-AF65-F5344CB8AC3E}">
        <p14:creationId xmlns:p14="http://schemas.microsoft.com/office/powerpoint/2010/main" val="404627316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sldNum" sz="quarter" idx="2"/>
          </p:nvPr>
        </p:nvSpPr>
        <p:spPr>
          <a:xfrm>
            <a:off x="8753685" y="6616583"/>
            <a:ext cx="176806" cy="2311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pPr/>
              <a:t>19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6847724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90" name="Shape 290"/>
          <p:cNvSpPr/>
          <p:nvPr/>
        </p:nvSpPr>
        <p:spPr>
          <a:xfrm>
            <a:off x="193693" y="2717805"/>
            <a:ext cx="8648395" cy="788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  <a:defRPr sz="2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n-US" sz="5000" dirty="0"/>
              <a:t>Thank You</a:t>
            </a:r>
            <a:endParaRPr lang="en-US" sz="5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68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022D6F-3913-9649-AEEA-6E2A1DB92A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248E-3608-944B-8634-417E1C04B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Gaps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Future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8B235D-AB88-7E47-A90B-F8725411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198363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E3991-229A-D048-BD46-D5FF80B130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CE075-61E0-7845-8D94-CD6A8B6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259" y="1417640"/>
            <a:ext cx="5016321" cy="4525964"/>
          </a:xfrm>
        </p:spPr>
        <p:txBody>
          <a:bodyPr>
            <a:normAutofit/>
          </a:bodyPr>
          <a:lstStyle/>
          <a:p>
            <a:r>
              <a:rPr lang="en-US" sz="2000" dirty="0"/>
              <a:t>“We’ll soon be able to work with AI that helps us accomplish much more than we ever could without AI; eventually we can each have a personal AI team, full of </a:t>
            </a:r>
            <a:r>
              <a:rPr lang="en-US" sz="2000" i="1" u="sng" dirty="0"/>
              <a:t>virtual experts in different areas</a:t>
            </a:r>
            <a:r>
              <a:rPr lang="en-US" sz="2000" dirty="0"/>
              <a:t>, working together to create almost anything we can imagine.” – Sam Altman</a:t>
            </a:r>
          </a:p>
          <a:p>
            <a:r>
              <a:rPr lang="en-US" sz="2000" dirty="0"/>
              <a:t>Large Language Models like GPT-4, Gemini, etc. excel in many human language tasks but often falter in highly specialized domains.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A053F9-6D03-D44A-B51B-D236A988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OpenAI Logo Animation | Top Logo ...">
            <a:extLst>
              <a:ext uri="{FF2B5EF4-FFF2-40B4-BE49-F238E27FC236}">
                <a16:creationId xmlns:a16="http://schemas.microsoft.com/office/drawing/2014/main" id="{119BE60E-B9AC-AB19-033C-E801074C3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" t="29636" r="4096" b="30364"/>
          <a:stretch/>
        </p:blipFill>
        <p:spPr bwMode="auto">
          <a:xfrm>
            <a:off x="6139543" y="1426545"/>
            <a:ext cx="2649152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Google Gemini Ai Logo PNG, SVG ...">
            <a:extLst>
              <a:ext uri="{FF2B5EF4-FFF2-40B4-BE49-F238E27FC236}">
                <a16:creationId xmlns:a16="http://schemas.microsoft.com/office/drawing/2014/main" id="{DAFC2D99-74EE-29BF-A08C-E7FAC3C6A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3" y="3165509"/>
            <a:ext cx="2649152" cy="103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4D61FE-EE13-F6B2-F6A9-18D04F642944}"/>
              </a:ext>
            </a:extLst>
          </p:cNvPr>
          <p:cNvSpPr txBox="1"/>
          <p:nvPr/>
        </p:nvSpPr>
        <p:spPr>
          <a:xfrm>
            <a:off x="1300462" y="5338736"/>
            <a:ext cx="6543075" cy="492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Where is my Virtual Expert in Civil Engineering?</a:t>
            </a:r>
          </a:p>
        </p:txBody>
      </p:sp>
    </p:spTree>
    <p:extLst>
      <p:ext uri="{BB962C8B-B14F-4D97-AF65-F5344CB8AC3E}">
        <p14:creationId xmlns:p14="http://schemas.microsoft.com/office/powerpoint/2010/main" val="13980804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BCD0C2-01CB-3743-81A3-FE8466FCD6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52589-12DE-4B4C-BE08-B68D6EF21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build models ready for Real-World Discoveries in Construction Materials and Civil Engineering.</a:t>
            </a:r>
          </a:p>
          <a:p>
            <a:r>
              <a:rPr lang="en-US" sz="2000" dirty="0"/>
              <a:t>Build our Virtual Expert in Construction materials with high domain knowledge and accuracy.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F795A-DF79-0E4C-821E-50970792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329C0-932B-D30D-86DE-9EBAF238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98" y="2982558"/>
            <a:ext cx="5548746" cy="2689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857CF1-85A1-7F7B-C99B-4A9E24FDDD9E}"/>
              </a:ext>
            </a:extLst>
          </p:cNvPr>
          <p:cNvSpPr txBox="1"/>
          <p:nvPr/>
        </p:nvSpPr>
        <p:spPr>
          <a:xfrm>
            <a:off x="748145" y="5671628"/>
            <a:ext cx="579515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1200" dirty="0"/>
              <a:t>Are LLMs Ready for Real-World Materials Discovery? (Miret &amp; Krishnan, 2024)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6159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770E0-C286-922F-A6BC-6BB2C08EBD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EB7EF-8CD2-28F7-AD2D-8E80510A3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How do you evaluate the current performance levels of the State of the Art Models?</a:t>
            </a:r>
          </a:p>
          <a:p>
            <a:endParaRPr lang="en-US" sz="3200" dirty="0"/>
          </a:p>
          <a:p>
            <a:r>
              <a:rPr lang="en-US" dirty="0"/>
              <a:t>I</a:t>
            </a:r>
            <a:r>
              <a:rPr lang="en-US" sz="3200" dirty="0"/>
              <a:t>mprove the scientific accuracy and minimize hallucinations of these AI models.</a:t>
            </a:r>
          </a:p>
          <a:p>
            <a:endParaRPr lang="en-US" dirty="0"/>
          </a:p>
          <a:p>
            <a:r>
              <a:rPr lang="en-US" sz="3200" dirty="0"/>
              <a:t>Knowledge extraction and its limitations.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512CC0-03B3-E79C-83D7-AB9DB5FA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42506896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8D83-E953-434C-4D6B-7320749508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24794-6677-E136-1F22-3103B89DD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/>
              <a:t>Build a Multimodal (w/ Images) Benchmarking Dataset and Evaluation framework for Language Models in Construction Materials and Material Science.</a:t>
            </a:r>
          </a:p>
          <a:p>
            <a:pPr marL="514350" indent="-514350">
              <a:buFont typeface="+mj-lt"/>
              <a:buAutoNum type="arabicPeriod"/>
            </a:pPr>
            <a:endParaRPr lang="en-US" sz="2500" dirty="0"/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Help with the Knowledge extraction process to create accurate Large Datasets in Civil Engineering and Materials specifically.</a:t>
            </a:r>
          </a:p>
          <a:p>
            <a:pPr marL="514350" indent="-514350">
              <a:buFont typeface="+mj-lt"/>
              <a:buAutoNum type="arabicPeriod"/>
            </a:pPr>
            <a:endParaRPr lang="en-US" sz="2500" dirty="0"/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Build a Knowledge Graph to ground these Language models 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668F69-FFB5-B8DD-0C55-B7254A72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4532222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65E29-F9DE-AFC4-BAC4-E94EF51360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1365A-D825-F213-4F44-23F376452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Multi-modal Benchmark in Const. Materials</a:t>
            </a:r>
          </a:p>
          <a:p>
            <a:endParaRPr lang="en-US" dirty="0"/>
          </a:p>
          <a:p>
            <a:r>
              <a:rPr lang="en-US" dirty="0"/>
              <a:t>What is a Benchmark?</a:t>
            </a:r>
          </a:p>
          <a:p>
            <a:r>
              <a:rPr lang="en-US" dirty="0"/>
              <a:t>Why do we even need a Benchmark?</a:t>
            </a:r>
          </a:p>
          <a:p>
            <a:r>
              <a:rPr lang="en-US" dirty="0"/>
              <a:t>How did we create it?</a:t>
            </a:r>
          </a:p>
          <a:p>
            <a:pPr lvl="1"/>
            <a:r>
              <a:rPr lang="en-US" dirty="0"/>
              <a:t>Manually or in a semi-automated fashion.</a:t>
            </a:r>
          </a:p>
          <a:p>
            <a:pPr lvl="1"/>
            <a:r>
              <a:rPr lang="en-US" u="sng" dirty="0"/>
              <a:t>Tip:</a:t>
            </a:r>
            <a:r>
              <a:rPr lang="en-US" dirty="0"/>
              <a:t> Do NOT Scrape the internet.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BA41FE-CD1B-72A9-11D5-3D1EE77B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3201277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51F9F6-7FEF-CA3E-86AE-36784A6C1D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58F39-BD70-672F-E265-77A2E9F8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It encompasses tasks across three key areas: fundamental scientific understanding, data extraction from visual information, and practical laboratory, plot interpretation and experimentation knowledge, totaling to more than a 1000 questions.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Various visual inputs: laboratory images, band structure diagrams, crystal structures, tables, atomic force microscopy images, real images from scientific patents and hand-written molecular structures.</a:t>
            </a:r>
          </a:p>
        </p:txBody>
      </p:sp>
    </p:spTree>
    <p:extLst>
      <p:ext uri="{BB962C8B-B14F-4D97-AF65-F5344CB8AC3E}">
        <p14:creationId xmlns:p14="http://schemas.microsoft.com/office/powerpoint/2010/main" val="21733162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6A1799-1710-B2E6-8819-84D56BE44B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3FD5C-5DC9-FFFC-3C23-2F3F4784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2618466" cy="273726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DFC7B-CF88-7F1E-6440-A8F249BEF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/>
              <a:t>Cristobalite						Lime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Hematite, Magnetite, Calcium </a:t>
            </a:r>
            <a:r>
              <a:rPr lang="en-US" sz="1600" dirty="0" err="1"/>
              <a:t>Catapleiite</a:t>
            </a:r>
            <a:r>
              <a:rPr lang="en-US" sz="1600" dirty="0"/>
              <a:t>, Anatase, Barium, Aluminum, etc.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831E49-CC43-FCD9-849C-E6614671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example crystals part of the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7D1D73-F417-79C1-37C2-84ED84B34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31" y="1600200"/>
            <a:ext cx="2940633" cy="273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112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274845-54AD-7F4F-B034-F1A75F58D03E}">
  <we:reference id="78f4d70e-fb8b-4f8d-b284-0a2e60aeef37" version="3.4.3.0" store="EXCatalog" storeType="EXCatalog"/>
  <we:alternateReferences>
    <we:reference id="WA104380955" version="3.4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{02763F92-6A65-544B-9F7A-C1E7877C8177}tf10001070</Template>
  <TotalTime>20130</TotalTime>
  <Words>640</Words>
  <Application>Microsoft Macintosh PowerPoint</Application>
  <PresentationFormat>On-screen Show (4:3)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CMU Serif Roman</vt:lpstr>
      <vt:lpstr>Helvetica</vt:lpstr>
      <vt:lpstr>Verdana</vt:lpstr>
      <vt:lpstr>Office Theme</vt:lpstr>
      <vt:lpstr>PowerPoint Presentation</vt:lpstr>
      <vt:lpstr>Outline</vt:lpstr>
      <vt:lpstr>Introduction</vt:lpstr>
      <vt:lpstr>Motivation</vt:lpstr>
      <vt:lpstr>Gaps</vt:lpstr>
      <vt:lpstr>Objectives</vt:lpstr>
      <vt:lpstr>Methodology</vt:lpstr>
      <vt:lpstr>PowerPoint Presentation</vt:lpstr>
      <vt:lpstr>Some example crystals part of the Dataset</vt:lpstr>
      <vt:lpstr>Benchmark Corpus – older version</vt:lpstr>
      <vt:lpstr>PowerPoint Presentation</vt:lpstr>
      <vt:lpstr>Preliminary Results</vt:lpstr>
      <vt:lpstr>Preliminary Results</vt:lpstr>
      <vt:lpstr>What’s Next?</vt:lpstr>
      <vt:lpstr>Methodology</vt:lpstr>
      <vt:lpstr>Tables – the thorn in every research paper.</vt:lpstr>
      <vt:lpstr>Expected Work</vt:lpstr>
      <vt:lpstr>Timeline of my Work.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Pranav Khetarpal</cp:lastModifiedBy>
  <cp:revision>796</cp:revision>
  <dcterms:created xsi:type="dcterms:W3CDTF">2015-11-30T08:31:36Z</dcterms:created>
  <dcterms:modified xsi:type="dcterms:W3CDTF">2024-09-27T11:51:36Z</dcterms:modified>
</cp:coreProperties>
</file>