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17" r:id="rId3"/>
    <p:sldId id="356" r:id="rId4"/>
    <p:sldId id="357" r:id="rId5"/>
    <p:sldId id="358" r:id="rId6"/>
    <p:sldId id="344" r:id="rId7"/>
    <p:sldId id="360" r:id="rId8"/>
    <p:sldId id="361" r:id="rId9"/>
    <p:sldId id="351" r:id="rId10"/>
    <p:sldId id="262" r:id="rId11"/>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2" autoAdjust="0"/>
    <p:restoredTop sz="95694" autoAdjust="0"/>
  </p:normalViewPr>
  <p:slideViewPr>
    <p:cSldViewPr snapToGrid="0" snapToObjects="1">
      <p:cViewPr varScale="1">
        <p:scale>
          <a:sx n="76" d="100"/>
          <a:sy n="76" d="100"/>
        </p:scale>
        <p:origin x="3152" y="9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295FDF-BCF9-5740-83BF-C473D1BF6D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CVD441</a:t>
            </a:r>
          </a:p>
        </p:txBody>
      </p:sp>
      <p:sp>
        <p:nvSpPr>
          <p:cNvPr id="3" name="Date Placeholder 2">
            <a:extLst>
              <a:ext uri="{FF2B5EF4-FFF2-40B4-BE49-F238E27FC236}">
                <a16:creationId xmlns:a16="http://schemas.microsoft.com/office/drawing/2014/main" id="{C0B7951C-64D3-7E45-80D7-6905D41A93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1FD757-B0DF-A040-99C5-0FA59827DB82}" type="datetimeFigureOut">
              <a:rPr lang="en-US" smtClean="0"/>
              <a:t>11/25/24</a:t>
            </a:fld>
            <a:endParaRPr lang="en-US"/>
          </a:p>
        </p:txBody>
      </p:sp>
      <p:sp>
        <p:nvSpPr>
          <p:cNvPr id="4" name="Footer Placeholder 3">
            <a:extLst>
              <a:ext uri="{FF2B5EF4-FFF2-40B4-BE49-F238E27FC236}">
                <a16:creationId xmlns:a16="http://schemas.microsoft.com/office/drawing/2014/main" id="{A265D915-6D84-804A-B4F5-8957A43421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Suresh</a:t>
            </a:r>
          </a:p>
        </p:txBody>
      </p:sp>
      <p:sp>
        <p:nvSpPr>
          <p:cNvPr id="5" name="Slide Number Placeholder 4">
            <a:extLst>
              <a:ext uri="{FF2B5EF4-FFF2-40B4-BE49-F238E27FC236}">
                <a16:creationId xmlns:a16="http://schemas.microsoft.com/office/drawing/2014/main" id="{44DA1254-0288-ED44-9FC2-458225ABFAA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6A31DA-819F-B041-A6C6-76B8FD81FD1F}" type="slidenum">
              <a:rPr lang="en-US" smtClean="0"/>
              <a:t>‹#›</a:t>
            </a:fld>
            <a:endParaRPr lang="en-US"/>
          </a:p>
        </p:txBody>
      </p:sp>
    </p:spTree>
    <p:extLst>
      <p:ext uri="{BB962C8B-B14F-4D97-AF65-F5344CB8AC3E}">
        <p14:creationId xmlns:p14="http://schemas.microsoft.com/office/powerpoint/2010/main" val="16980101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4" name="Shape 284"/>
          <p:cNvSpPr>
            <a:spLocks noGrp="1" noRot="1" noChangeAspect="1"/>
          </p:cNvSpPr>
          <p:nvPr>
            <p:ph type="sldImg"/>
          </p:nvPr>
        </p:nvSpPr>
        <p:spPr>
          <a:xfrm>
            <a:off x="1143000" y="685800"/>
            <a:ext cx="4572000" cy="3429000"/>
          </a:xfrm>
          <a:prstGeom prst="rect">
            <a:avLst/>
          </a:prstGeom>
        </p:spPr>
        <p:txBody>
          <a:bodyPr/>
          <a:lstStyle/>
          <a:p>
            <a:endParaRPr/>
          </a:p>
        </p:txBody>
      </p:sp>
      <p:sp>
        <p:nvSpPr>
          <p:cNvPr id="285" name="Shape 28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667057163"/>
      </p:ext>
    </p:extLst>
  </p:cSld>
  <p:clrMap bg1="lt1" tx1="dk1" bg2="lt2" tx2="dk2" accent1="accent1" accent2="accent2" accent3="accent3" accent4="accent4" accent5="accent5" accent6="accent6" hlink="hlink" folHlink="folHlink"/>
  <p:hf sldNum="0" hdr="0" ftr="0" dt="0"/>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7" name="Shape 17"/>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8" name="Shape 18"/>
          <p:cNvSpPr>
            <a:spLocks noGrp="1"/>
          </p:cNvSpPr>
          <p:nvPr>
            <p:ph type="title"/>
          </p:nvPr>
        </p:nvSpPr>
        <p:spPr>
          <a:xfrm>
            <a:off x="685800" y="2130427"/>
            <a:ext cx="7772400" cy="1470026"/>
          </a:xfrm>
          <a:prstGeom prst="rect">
            <a:avLst/>
          </a:prstGeom>
        </p:spPr>
        <p:txBody>
          <a:bodyPr/>
          <a:lstStyle/>
          <a:p>
            <a:r>
              <a:t>Click to edit Master title style</a:t>
            </a:r>
          </a:p>
        </p:txBody>
      </p:sp>
      <p:sp>
        <p:nvSpPr>
          <p:cNvPr id="19" name="Shape 19"/>
          <p:cNvSpPr>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stStyle>
          <a:p>
            <a:r>
              <a:t>Click to edit Master subtitle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7" name="Shape 107"/>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08" name="Shape 108"/>
          <p:cNvSpPr>
            <a:spLocks noGrp="1"/>
          </p:cNvSpPr>
          <p:nvPr>
            <p:ph type="title"/>
          </p:nvPr>
        </p:nvSpPr>
        <p:spPr>
          <a:xfrm>
            <a:off x="6629400" y="206375"/>
            <a:ext cx="2057400" cy="4387853"/>
          </a:xfrm>
          <a:prstGeom prst="rect">
            <a:avLst/>
          </a:prstGeom>
        </p:spPr>
        <p:txBody>
          <a:bodyPr/>
          <a:lstStyle/>
          <a:p>
            <a:r>
              <a:t>Click to edit Master title style</a:t>
            </a:r>
          </a:p>
        </p:txBody>
      </p:sp>
      <p:sp>
        <p:nvSpPr>
          <p:cNvPr id="109" name="Shape 109"/>
          <p:cNvSpPr>
            <a:spLocks noGrp="1"/>
          </p:cNvSpPr>
          <p:nvPr>
            <p:ph type="body" idx="1"/>
          </p:nvPr>
        </p:nvSpPr>
        <p:spPr>
          <a:xfrm>
            <a:off x="457200" y="206375"/>
            <a:ext cx="6019800" cy="4387853"/>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16"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119" name="Group 119"/>
          <p:cNvGrpSpPr/>
          <p:nvPr/>
        </p:nvGrpSpPr>
        <p:grpSpPr>
          <a:xfrm>
            <a:off x="-1" y="-1"/>
            <a:ext cx="9144005" cy="312535"/>
            <a:chOff x="0" y="0"/>
            <a:chExt cx="9144003" cy="312533"/>
          </a:xfrm>
        </p:grpSpPr>
        <p:pic>
          <p:nvPicPr>
            <p:cNvPr id="117"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118"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120" name="Shape 120"/>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21" name="Shape 121"/>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122" name="Shape 122"/>
          <p:cNvSpPr>
            <a:spLocks noGrp="1"/>
          </p:cNvSpPr>
          <p:nvPr>
            <p:ph type="title"/>
          </p:nvPr>
        </p:nvSpPr>
        <p:spPr>
          <a:xfrm>
            <a:off x="685800" y="2130427"/>
            <a:ext cx="7772400" cy="1470026"/>
          </a:xfrm>
          <a:prstGeom prst="rect">
            <a:avLst/>
          </a:prstGeom>
        </p:spPr>
        <p:txBody>
          <a:bodyPr/>
          <a:lstStyle/>
          <a:p>
            <a:r>
              <a:t>Click to edit Master title style</a:t>
            </a:r>
          </a:p>
        </p:txBody>
      </p:sp>
      <p:sp>
        <p:nvSpPr>
          <p:cNvPr id="123" name="Shape 123"/>
          <p:cNvSpPr>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stStyle>
          <a:p>
            <a:r>
              <a:t>Click to edit Master subtitle style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30"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133" name="Group 133"/>
          <p:cNvGrpSpPr/>
          <p:nvPr/>
        </p:nvGrpSpPr>
        <p:grpSpPr>
          <a:xfrm>
            <a:off x="-1" y="-1"/>
            <a:ext cx="9144005" cy="312535"/>
            <a:chOff x="0" y="0"/>
            <a:chExt cx="9144003" cy="312533"/>
          </a:xfrm>
        </p:grpSpPr>
        <p:pic>
          <p:nvPicPr>
            <p:cNvPr id="131"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132"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134" name="Shape 134"/>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35" name="Shape 135"/>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136" name="Shape 136"/>
          <p:cNvSpPr>
            <a:spLocks noGrp="1"/>
          </p:cNvSpPr>
          <p:nvPr>
            <p:ph type="title"/>
          </p:nvPr>
        </p:nvSpPr>
        <p:spPr>
          <a:prstGeom prst="rect">
            <a:avLst/>
          </a:prstGeom>
        </p:spPr>
        <p:txBody>
          <a:bodyPr/>
          <a:lstStyle/>
          <a:p>
            <a:r>
              <a:t>Click to edit Master title style</a:t>
            </a:r>
          </a:p>
        </p:txBody>
      </p:sp>
      <p:sp>
        <p:nvSpPr>
          <p:cNvPr id="137" name="Shape 137"/>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44"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147" name="Group 147"/>
          <p:cNvGrpSpPr/>
          <p:nvPr/>
        </p:nvGrpSpPr>
        <p:grpSpPr>
          <a:xfrm>
            <a:off x="-1" y="-1"/>
            <a:ext cx="9144005" cy="312535"/>
            <a:chOff x="0" y="0"/>
            <a:chExt cx="9144003" cy="312533"/>
          </a:xfrm>
        </p:grpSpPr>
        <p:pic>
          <p:nvPicPr>
            <p:cNvPr id="145"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146"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148" name="Shape 148"/>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49" name="Shape 149"/>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150" name="Shape 150"/>
          <p:cNvSpPr>
            <a:spLocks noGrp="1"/>
          </p:cNvSpPr>
          <p:nvPr>
            <p:ph type="title"/>
          </p:nvPr>
        </p:nvSpPr>
        <p:spPr>
          <a:xfrm>
            <a:off x="722312" y="4406901"/>
            <a:ext cx="7772401" cy="1362076"/>
          </a:xfrm>
          <a:prstGeom prst="rect">
            <a:avLst/>
          </a:prstGeom>
        </p:spPr>
        <p:txBody>
          <a:bodyPr anchor="t"/>
          <a:lstStyle>
            <a:lvl1pPr algn="l">
              <a:defRPr sz="4000" b="1" cap="all"/>
            </a:lvl1pPr>
          </a:lstStyle>
          <a:p>
            <a:r>
              <a:t>Click to edit Master title style</a:t>
            </a:r>
          </a:p>
        </p:txBody>
      </p:sp>
      <p:sp>
        <p:nvSpPr>
          <p:cNvPr id="151" name="Shape 151"/>
          <p:cNvSpPr>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r>
              <a:t>Click to edit Master text styles</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58"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161" name="Group 161"/>
          <p:cNvGrpSpPr/>
          <p:nvPr/>
        </p:nvGrpSpPr>
        <p:grpSpPr>
          <a:xfrm>
            <a:off x="-1" y="-1"/>
            <a:ext cx="9144005" cy="312535"/>
            <a:chOff x="0" y="0"/>
            <a:chExt cx="9144003" cy="312533"/>
          </a:xfrm>
        </p:grpSpPr>
        <p:pic>
          <p:nvPicPr>
            <p:cNvPr id="159"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160"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162" name="Shape 162"/>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63" name="Shape 163"/>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164" name="Shape 164"/>
          <p:cNvSpPr>
            <a:spLocks noGrp="1"/>
          </p:cNvSpPr>
          <p:nvPr>
            <p:ph type="title"/>
          </p:nvPr>
        </p:nvSpPr>
        <p:spPr>
          <a:prstGeom prst="rect">
            <a:avLst/>
          </a:prstGeom>
        </p:spPr>
        <p:txBody>
          <a:bodyPr/>
          <a:lstStyle/>
          <a:p>
            <a:r>
              <a:t>Click to edit Master title style</a:t>
            </a:r>
          </a:p>
        </p:txBody>
      </p:sp>
      <p:sp>
        <p:nvSpPr>
          <p:cNvPr id="165" name="Shape 165"/>
          <p:cNvSpPr>
            <a:spLocks noGrp="1"/>
          </p:cNvSpPr>
          <p:nvPr>
            <p:ph type="body" sz="half" idx="1"/>
          </p:nvPr>
        </p:nvSpPr>
        <p:spPr>
          <a:xfrm>
            <a:off x="457200" y="1200152"/>
            <a:ext cx="4038600" cy="3394076"/>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72"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175" name="Group 175"/>
          <p:cNvGrpSpPr/>
          <p:nvPr/>
        </p:nvGrpSpPr>
        <p:grpSpPr>
          <a:xfrm>
            <a:off x="-1" y="-1"/>
            <a:ext cx="9144005" cy="312535"/>
            <a:chOff x="0" y="0"/>
            <a:chExt cx="9144003" cy="312533"/>
          </a:xfrm>
        </p:grpSpPr>
        <p:pic>
          <p:nvPicPr>
            <p:cNvPr id="173"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174"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176" name="Shape 176"/>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77" name="Shape 177"/>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178" name="Shape 178"/>
          <p:cNvSpPr>
            <a:spLocks noGrp="1"/>
          </p:cNvSpPr>
          <p:nvPr>
            <p:ph type="title"/>
          </p:nvPr>
        </p:nvSpPr>
        <p:spPr>
          <a:prstGeom prst="rect">
            <a:avLst/>
          </a:prstGeom>
        </p:spPr>
        <p:txBody>
          <a:bodyPr/>
          <a:lstStyle/>
          <a:p>
            <a:r>
              <a:t>Click to edit Master title style</a:t>
            </a:r>
          </a:p>
        </p:txBody>
      </p:sp>
      <p:sp>
        <p:nvSpPr>
          <p:cNvPr id="179" name="Shape 179"/>
          <p:cNvSpPr>
            <a:spLocks noGrp="1"/>
          </p:cNvSpPr>
          <p:nvPr>
            <p:ph type="body" sz="quarter" idx="1"/>
          </p:nvPr>
        </p:nvSpPr>
        <p:spPr>
          <a:xfrm>
            <a:off x="457200" y="1535112"/>
            <a:ext cx="4040188" cy="639764"/>
          </a:xfrm>
          <a:prstGeom prst="rect">
            <a:avLst/>
          </a:prstGeom>
        </p:spPr>
        <p:txBody>
          <a:bodyPr anchor="b"/>
          <a:lstStyle>
            <a:lvl1pPr marL="0" indent="0">
              <a:spcBef>
                <a:spcPts val="500"/>
              </a:spcBef>
              <a:buSzTx/>
              <a:buFontTx/>
              <a:buNone/>
              <a:defRPr sz="2400" b="1"/>
            </a:lvl1pPr>
          </a:lstStyle>
          <a:p>
            <a:r>
              <a:t>Click to edit Master text styles</a:t>
            </a:r>
          </a:p>
        </p:txBody>
      </p:sp>
      <p:sp>
        <p:nvSpPr>
          <p:cNvPr id="180" name="Shape 180"/>
          <p:cNvSpPr>
            <a:spLocks noGrp="1"/>
          </p:cNvSpPr>
          <p:nvPr>
            <p:ph type="body" sz="quarter" idx="13"/>
          </p:nvPr>
        </p:nvSpPr>
        <p:spPr>
          <a:xfrm>
            <a:off x="4645028" y="1535112"/>
            <a:ext cx="4041776" cy="639765"/>
          </a:xfrm>
          <a:prstGeom prst="rect">
            <a:avLst/>
          </a:prstGeom>
        </p:spPr>
        <p:txBody>
          <a:bodyPr anchor="b"/>
          <a:lstStyle/>
          <a:p>
            <a:pPr marL="0" indent="0">
              <a:spcBef>
                <a:spcPts val="500"/>
              </a:spcBef>
              <a:buSzTx/>
              <a:buFontTx/>
              <a:buNone/>
              <a:defRPr sz="2400" b="1"/>
            </a:pPr>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87"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190" name="Group 190"/>
          <p:cNvGrpSpPr/>
          <p:nvPr/>
        </p:nvGrpSpPr>
        <p:grpSpPr>
          <a:xfrm>
            <a:off x="-1" y="-1"/>
            <a:ext cx="9144005" cy="312535"/>
            <a:chOff x="0" y="0"/>
            <a:chExt cx="9144003" cy="312533"/>
          </a:xfrm>
        </p:grpSpPr>
        <p:pic>
          <p:nvPicPr>
            <p:cNvPr id="188"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189"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191" name="Shape 191"/>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192" name="Shape 192"/>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193" name="Shape 193"/>
          <p:cNvSpPr>
            <a:spLocks noGrp="1"/>
          </p:cNvSpPr>
          <p:nvPr>
            <p:ph type="title"/>
          </p:nvPr>
        </p:nvSpPr>
        <p:spPr>
          <a:prstGeom prst="rect">
            <a:avLst/>
          </a:prstGeom>
        </p:spPr>
        <p:txBody>
          <a:bodyPr/>
          <a:lstStyle/>
          <a:p>
            <a:r>
              <a:t>Click to edit Master title style</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200"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203" name="Group 203"/>
          <p:cNvGrpSpPr/>
          <p:nvPr/>
        </p:nvGrpSpPr>
        <p:grpSpPr>
          <a:xfrm>
            <a:off x="-1" y="-1"/>
            <a:ext cx="9144005" cy="312535"/>
            <a:chOff x="0" y="0"/>
            <a:chExt cx="9144003" cy="312533"/>
          </a:xfrm>
        </p:grpSpPr>
        <p:pic>
          <p:nvPicPr>
            <p:cNvPr id="201"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202"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204" name="Shape 204"/>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205" name="Shape 205"/>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212"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215" name="Group 215"/>
          <p:cNvGrpSpPr/>
          <p:nvPr/>
        </p:nvGrpSpPr>
        <p:grpSpPr>
          <a:xfrm>
            <a:off x="-1" y="-1"/>
            <a:ext cx="9144005" cy="312535"/>
            <a:chOff x="0" y="0"/>
            <a:chExt cx="9144003" cy="312533"/>
          </a:xfrm>
        </p:grpSpPr>
        <p:pic>
          <p:nvPicPr>
            <p:cNvPr id="213"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214"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216" name="Shape 216"/>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217" name="Shape 217"/>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218" name="Shape 218"/>
          <p:cNvSpPr>
            <a:spLocks noGrp="1"/>
          </p:cNvSpPr>
          <p:nvPr>
            <p:ph type="title"/>
          </p:nvPr>
        </p:nvSpPr>
        <p:spPr>
          <a:xfrm>
            <a:off x="457204" y="273049"/>
            <a:ext cx="3008314" cy="1162051"/>
          </a:xfrm>
          <a:prstGeom prst="rect">
            <a:avLst/>
          </a:prstGeom>
        </p:spPr>
        <p:txBody>
          <a:bodyPr anchor="b"/>
          <a:lstStyle>
            <a:lvl1pPr algn="l">
              <a:defRPr sz="2000" b="1"/>
            </a:lvl1pPr>
          </a:lstStyle>
          <a:p>
            <a:r>
              <a:t>Click to edit Master title style</a:t>
            </a:r>
          </a:p>
        </p:txBody>
      </p:sp>
      <p:sp>
        <p:nvSpPr>
          <p:cNvPr id="219" name="Shape 219"/>
          <p:cNvSpPr>
            <a:spLocks noGrp="1"/>
          </p:cNvSpPr>
          <p:nvPr>
            <p:ph type="body" idx="1"/>
          </p:nvPr>
        </p:nvSpPr>
        <p:spPr>
          <a:xfrm>
            <a:off x="3575050" y="273053"/>
            <a:ext cx="5111750" cy="5853113"/>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220" name="Shape 220"/>
          <p:cNvSpPr>
            <a:spLocks noGrp="1"/>
          </p:cNvSpPr>
          <p:nvPr>
            <p:ph type="body" sz="half" idx="13"/>
          </p:nvPr>
        </p:nvSpPr>
        <p:spPr>
          <a:xfrm>
            <a:off x="457203" y="1435103"/>
            <a:ext cx="3008315" cy="4691063"/>
          </a:xfrm>
          <a:prstGeom prst="rect">
            <a:avLst/>
          </a:prstGeom>
        </p:spPr>
        <p:txBody>
          <a:bodyPr/>
          <a:lstStyle/>
          <a:p>
            <a:pPr marL="0" indent="0">
              <a:spcBef>
                <a:spcPts val="300"/>
              </a:spcBef>
              <a:buSzTx/>
              <a:buFontTx/>
              <a:buNone/>
              <a:defRPr sz="1400"/>
            </a:pPr>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227"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230" name="Group 230"/>
          <p:cNvGrpSpPr/>
          <p:nvPr/>
        </p:nvGrpSpPr>
        <p:grpSpPr>
          <a:xfrm>
            <a:off x="-1" y="-1"/>
            <a:ext cx="9144005" cy="312535"/>
            <a:chOff x="0" y="0"/>
            <a:chExt cx="9144003" cy="312533"/>
          </a:xfrm>
        </p:grpSpPr>
        <p:pic>
          <p:nvPicPr>
            <p:cNvPr id="228"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229"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231" name="Shape 231"/>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232" name="Shape 232"/>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233" name="Shape 233"/>
          <p:cNvSpPr>
            <a:spLocks noGrp="1"/>
          </p:cNvSpPr>
          <p:nvPr>
            <p:ph type="title"/>
          </p:nvPr>
        </p:nvSpPr>
        <p:spPr>
          <a:xfrm>
            <a:off x="1792288" y="4800601"/>
            <a:ext cx="5486401" cy="566740"/>
          </a:xfrm>
          <a:prstGeom prst="rect">
            <a:avLst/>
          </a:prstGeom>
        </p:spPr>
        <p:txBody>
          <a:bodyPr anchor="b"/>
          <a:lstStyle>
            <a:lvl1pPr algn="l">
              <a:defRPr sz="2000" b="1"/>
            </a:lvl1pPr>
          </a:lstStyle>
          <a:p>
            <a:r>
              <a:t>Click to edit Master title style</a:t>
            </a:r>
          </a:p>
        </p:txBody>
      </p:sp>
      <p:sp>
        <p:nvSpPr>
          <p:cNvPr id="234" name="Shape 234"/>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235" name="Shape 235"/>
          <p:cNvSpPr>
            <a:spLocks noGrp="1"/>
          </p:cNvSpPr>
          <p:nvPr>
            <p:ph type="body" sz="quarter" idx="1"/>
          </p:nvPr>
        </p:nvSpPr>
        <p:spPr>
          <a:xfrm>
            <a:off x="1792288" y="5367339"/>
            <a:ext cx="5486401" cy="804864"/>
          </a:xfrm>
          <a:prstGeom prst="rect">
            <a:avLst/>
          </a:prstGeom>
        </p:spPr>
        <p:txBody>
          <a:bodyPr/>
          <a:lstStyle>
            <a:lvl1pPr marL="0" indent="0">
              <a:spcBef>
                <a:spcPts val="300"/>
              </a:spcBef>
              <a:buSzTx/>
              <a:buFontTx/>
              <a:buNone/>
              <a:defRPr sz="1400"/>
            </a:lvl1pPr>
          </a:lstStyle>
          <a:p>
            <a:r>
              <a:t>Click to edit Master text styles</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6" name="Shape 26"/>
          <p:cNvSpPr>
            <a:spLocks noGrp="1"/>
          </p:cNvSpPr>
          <p:nvPr>
            <p:ph type="sldNum" sz="quarter" idx="2"/>
          </p:nvPr>
        </p:nvSpPr>
        <p:spPr>
          <a:prstGeom prst="rect">
            <a:avLst/>
          </a:prstGeom>
        </p:spPr>
        <p:txBody>
          <a:bodyPr/>
          <a:lstStyle/>
          <a:p>
            <a:fld id="{86CB4B4D-7CA3-9044-876B-883B54F8677D}" type="slidenum">
              <a:rPr/>
              <a:pPr/>
              <a:t>‹#›</a:t>
            </a:fld>
            <a:endParaRPr dirty="0"/>
          </a:p>
        </p:txBody>
      </p:sp>
      <p:sp>
        <p:nvSpPr>
          <p:cNvPr id="28" name="Shape 28"/>
          <p:cNvSpPr>
            <a:spLocks noGrp="1"/>
          </p:cNvSpPr>
          <p:nvPr>
            <p:ph type="body" idx="1"/>
          </p:nvPr>
        </p:nvSpPr>
        <p:spPr>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4" name="Title 3">
            <a:extLst>
              <a:ext uri="{FF2B5EF4-FFF2-40B4-BE49-F238E27FC236}">
                <a16:creationId xmlns:a16="http://schemas.microsoft.com/office/drawing/2014/main" id="{788592B8-3BE5-4342-8580-61D4B2B68708}"/>
              </a:ext>
            </a:extLst>
          </p:cNvPr>
          <p:cNvSpPr>
            <a:spLocks noGrp="1"/>
          </p:cNvSpPr>
          <p:nvPr>
            <p:ph type="title"/>
          </p:nvPr>
        </p:nvSpPr>
        <p:spPr/>
        <p:txBody>
          <a:bodyPr/>
          <a:lstStyle/>
          <a:p>
            <a:r>
              <a:rPr lang="en-US"/>
              <a:t>Click to edit Master title style</a:t>
            </a: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256" name="image1.png"/>
          <p:cNvPicPr>
            <a:picLocks noChangeAspect="1"/>
          </p:cNvPicPr>
          <p:nvPr/>
        </p:nvPicPr>
        <p:blipFill>
          <a:blip r:embed="rId2"/>
          <a:stretch>
            <a:fillRect/>
          </a:stretch>
        </p:blipFill>
        <p:spPr>
          <a:xfrm>
            <a:off x="4" y="6556053"/>
            <a:ext cx="9144000" cy="312531"/>
          </a:xfrm>
          <a:prstGeom prst="rect">
            <a:avLst/>
          </a:prstGeom>
          <a:ln w="12700">
            <a:miter lim="400000"/>
          </a:ln>
        </p:spPr>
      </p:pic>
      <p:grpSp>
        <p:nvGrpSpPr>
          <p:cNvPr id="259" name="Group 259"/>
          <p:cNvGrpSpPr/>
          <p:nvPr/>
        </p:nvGrpSpPr>
        <p:grpSpPr>
          <a:xfrm>
            <a:off x="-1" y="-1"/>
            <a:ext cx="9144005" cy="312535"/>
            <a:chOff x="0" y="0"/>
            <a:chExt cx="9144003" cy="312533"/>
          </a:xfrm>
        </p:grpSpPr>
        <p:pic>
          <p:nvPicPr>
            <p:cNvPr id="257" name="image1.png"/>
            <p:cNvPicPr>
              <a:picLocks noChangeAspect="1"/>
            </p:cNvPicPr>
            <p:nvPr/>
          </p:nvPicPr>
          <p:blipFill>
            <a:blip r:embed="rId2"/>
            <a:stretch>
              <a:fillRect/>
            </a:stretch>
          </p:blipFill>
          <p:spPr>
            <a:xfrm>
              <a:off x="3" y="3"/>
              <a:ext cx="9144001" cy="312531"/>
            </a:xfrm>
            <a:prstGeom prst="rect">
              <a:avLst/>
            </a:prstGeom>
            <a:ln w="12700" cap="flat">
              <a:noFill/>
              <a:miter lim="400000"/>
            </a:ln>
            <a:effectLst/>
          </p:spPr>
        </p:pic>
        <p:pic>
          <p:nvPicPr>
            <p:cNvPr id="258" name="image2.pdf"/>
            <p:cNvPicPr>
              <a:picLocks noChangeAspect="1"/>
            </p:cNvPicPr>
            <p:nvPr/>
          </p:nvPicPr>
          <p:blipFill>
            <a:blip r:embed="rId3"/>
            <a:stretch>
              <a:fillRect/>
            </a:stretch>
          </p:blipFill>
          <p:spPr>
            <a:xfrm>
              <a:off x="-1" y="-1"/>
              <a:ext cx="678035" cy="312534"/>
            </a:xfrm>
            <a:prstGeom prst="rect">
              <a:avLst/>
            </a:prstGeom>
            <a:ln w="12700" cap="flat">
              <a:noFill/>
              <a:miter lim="400000"/>
            </a:ln>
            <a:effectLst/>
          </p:spPr>
        </p:pic>
      </p:grpSp>
      <p:sp>
        <p:nvSpPr>
          <p:cNvPr id="260" name="Shape 260"/>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261" name="Shape 261"/>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r>
              <a:rPr lang="en-US" dirty="0" err="1"/>
              <a:t>Peridynamics</a:t>
            </a:r>
            <a:endParaRPr dirty="0"/>
          </a:p>
        </p:txBody>
      </p:sp>
      <p:sp>
        <p:nvSpPr>
          <p:cNvPr id="262" name="Shape 262"/>
          <p:cNvSpPr>
            <a:spLocks noGrp="1"/>
          </p:cNvSpPr>
          <p:nvPr>
            <p:ph type="title"/>
          </p:nvPr>
        </p:nvSpPr>
        <p:spPr>
          <a:xfrm>
            <a:off x="6629400" y="206375"/>
            <a:ext cx="2057400" cy="4387853"/>
          </a:xfrm>
          <a:prstGeom prst="rect">
            <a:avLst/>
          </a:prstGeom>
        </p:spPr>
        <p:txBody>
          <a:bodyPr/>
          <a:lstStyle/>
          <a:p>
            <a:r>
              <a:t>Click to edit Master title style</a:t>
            </a:r>
          </a:p>
        </p:txBody>
      </p:sp>
      <p:sp>
        <p:nvSpPr>
          <p:cNvPr id="263" name="Shape 263"/>
          <p:cNvSpPr>
            <a:spLocks noGrp="1"/>
          </p:cNvSpPr>
          <p:nvPr>
            <p:ph type="body" idx="1"/>
          </p:nvPr>
        </p:nvSpPr>
        <p:spPr>
          <a:xfrm>
            <a:off x="457200" y="206375"/>
            <a:ext cx="6019800" cy="4387853"/>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5" name="Shape 35"/>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36" name="Shape 36"/>
          <p:cNvSpPr>
            <a:spLocks noGrp="1"/>
          </p:cNvSpPr>
          <p:nvPr>
            <p:ph type="title"/>
          </p:nvPr>
        </p:nvSpPr>
        <p:spPr>
          <a:xfrm>
            <a:off x="722312" y="4406901"/>
            <a:ext cx="7772401" cy="1362076"/>
          </a:xfrm>
          <a:prstGeom prst="rect">
            <a:avLst/>
          </a:prstGeom>
        </p:spPr>
        <p:txBody>
          <a:bodyPr anchor="t"/>
          <a:lstStyle>
            <a:lvl1pPr algn="l">
              <a:defRPr sz="4000" b="1" cap="all"/>
            </a:lvl1pPr>
          </a:lstStyle>
          <a:p>
            <a:r>
              <a:t>Click to edit Master title style</a:t>
            </a:r>
          </a:p>
        </p:txBody>
      </p:sp>
      <p:sp>
        <p:nvSpPr>
          <p:cNvPr id="37" name="Shape 37"/>
          <p:cNvSpPr>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r>
              <a:t>Click to edit Master text styles</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4" name="Shape 44"/>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45" name="Shape 45"/>
          <p:cNvSpPr>
            <a:spLocks noGrp="1"/>
          </p:cNvSpPr>
          <p:nvPr>
            <p:ph type="title"/>
          </p:nvPr>
        </p:nvSpPr>
        <p:spPr>
          <a:prstGeom prst="rect">
            <a:avLst/>
          </a:prstGeom>
        </p:spPr>
        <p:txBody>
          <a:bodyPr/>
          <a:lstStyle/>
          <a:p>
            <a:r>
              <a:t>Click to edit Master title style</a:t>
            </a:r>
          </a:p>
        </p:txBody>
      </p:sp>
      <p:sp>
        <p:nvSpPr>
          <p:cNvPr id="46" name="Shape 46"/>
          <p:cNvSpPr>
            <a:spLocks noGrp="1"/>
          </p:cNvSpPr>
          <p:nvPr>
            <p:ph type="body" sz="half" idx="1"/>
          </p:nvPr>
        </p:nvSpPr>
        <p:spPr>
          <a:xfrm>
            <a:off x="457200" y="1200152"/>
            <a:ext cx="4038600" cy="3394076"/>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Click to edit Master text styles</a:t>
            </a:r>
          </a:p>
          <a:p>
            <a:pPr lvl="1"/>
            <a:r>
              <a:t>Second level</a:t>
            </a:r>
          </a:p>
          <a:p>
            <a:pPr lvl="2"/>
            <a:r>
              <a:t>Third level</a:t>
            </a:r>
          </a:p>
          <a:p>
            <a:pPr lvl="3"/>
            <a:r>
              <a:t>Fourth level</a:t>
            </a:r>
          </a:p>
          <a:p>
            <a:pPr lvl="4"/>
            <a:r>
              <a:t>Fifth level</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3" name="Shape 53"/>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54" name="Shape 54"/>
          <p:cNvSpPr>
            <a:spLocks noGrp="1"/>
          </p:cNvSpPr>
          <p:nvPr>
            <p:ph type="title"/>
          </p:nvPr>
        </p:nvSpPr>
        <p:spPr>
          <a:prstGeom prst="rect">
            <a:avLst/>
          </a:prstGeom>
        </p:spPr>
        <p:txBody>
          <a:bodyPr/>
          <a:lstStyle/>
          <a:p>
            <a:r>
              <a:t>Click to edit Master title style</a:t>
            </a:r>
          </a:p>
        </p:txBody>
      </p:sp>
      <p:sp>
        <p:nvSpPr>
          <p:cNvPr id="55" name="Shape 55"/>
          <p:cNvSpPr>
            <a:spLocks noGrp="1"/>
          </p:cNvSpPr>
          <p:nvPr>
            <p:ph type="body" sz="quarter" idx="1"/>
          </p:nvPr>
        </p:nvSpPr>
        <p:spPr>
          <a:xfrm>
            <a:off x="457200" y="1535112"/>
            <a:ext cx="4040188" cy="639764"/>
          </a:xfrm>
          <a:prstGeom prst="rect">
            <a:avLst/>
          </a:prstGeom>
        </p:spPr>
        <p:txBody>
          <a:bodyPr anchor="b"/>
          <a:lstStyle>
            <a:lvl1pPr marL="0" indent="0">
              <a:spcBef>
                <a:spcPts val="500"/>
              </a:spcBef>
              <a:buSzTx/>
              <a:buFontTx/>
              <a:buNone/>
              <a:defRPr sz="2400" b="1"/>
            </a:lvl1pPr>
          </a:lstStyle>
          <a:p>
            <a:r>
              <a:t>Click to edit Master text styles</a:t>
            </a:r>
          </a:p>
        </p:txBody>
      </p:sp>
      <p:sp>
        <p:nvSpPr>
          <p:cNvPr id="56" name="Shape 56"/>
          <p:cNvSpPr>
            <a:spLocks noGrp="1"/>
          </p:cNvSpPr>
          <p:nvPr>
            <p:ph type="body" sz="quarter" idx="13"/>
          </p:nvPr>
        </p:nvSpPr>
        <p:spPr>
          <a:xfrm>
            <a:off x="4645028" y="1535112"/>
            <a:ext cx="4041776" cy="639765"/>
          </a:xfrm>
          <a:prstGeom prst="rect">
            <a:avLst/>
          </a:prstGeom>
        </p:spPr>
        <p:txBody>
          <a:bodyPr anchor="b"/>
          <a:lstStyle/>
          <a:p>
            <a:pPr marL="0" indent="0">
              <a:spcBef>
                <a:spcPts val="500"/>
              </a:spcBef>
              <a:buSzTx/>
              <a:buFontTx/>
              <a:buNone/>
              <a:defRPr sz="2400" b="1"/>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3" name="Shape 63"/>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64" name="Shape 64"/>
          <p:cNvSpPr>
            <a:spLocks noGrp="1"/>
          </p:cNvSpPr>
          <p:nvPr>
            <p:ph type="title"/>
          </p:nvPr>
        </p:nvSpPr>
        <p:spPr>
          <a:prstGeom prst="rect">
            <a:avLst/>
          </a:prstGeom>
        </p:spPr>
        <p:txBody>
          <a:bodyPr/>
          <a:lstStyle/>
          <a:p>
            <a:r>
              <a:t>Click to edit Master title style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1" name="Shape 71"/>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8" name="Shape 78"/>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79" name="Shape 79"/>
          <p:cNvSpPr>
            <a:spLocks noGrp="1"/>
          </p:cNvSpPr>
          <p:nvPr>
            <p:ph type="title"/>
          </p:nvPr>
        </p:nvSpPr>
        <p:spPr>
          <a:xfrm>
            <a:off x="457204" y="273049"/>
            <a:ext cx="3008314" cy="1162051"/>
          </a:xfrm>
          <a:prstGeom prst="rect">
            <a:avLst/>
          </a:prstGeom>
        </p:spPr>
        <p:txBody>
          <a:bodyPr anchor="b"/>
          <a:lstStyle>
            <a:lvl1pPr algn="l">
              <a:defRPr sz="2000" b="1"/>
            </a:lvl1pPr>
          </a:lstStyle>
          <a:p>
            <a:r>
              <a:t>Click to edit Master title style</a:t>
            </a:r>
          </a:p>
        </p:txBody>
      </p:sp>
      <p:sp>
        <p:nvSpPr>
          <p:cNvPr id="80" name="Shape 80"/>
          <p:cNvSpPr>
            <a:spLocks noGrp="1"/>
          </p:cNvSpPr>
          <p:nvPr>
            <p:ph type="body" idx="1"/>
          </p:nvPr>
        </p:nvSpPr>
        <p:spPr>
          <a:xfrm>
            <a:off x="3575050" y="273053"/>
            <a:ext cx="5111750" cy="5853113"/>
          </a:xfrm>
          <a:prstGeom prst="rect">
            <a:avLst/>
          </a:prstGeom>
        </p:spPr>
        <p:txBody>
          <a:bodyPr/>
          <a:lstStyle/>
          <a:p>
            <a:r>
              <a:t>Click to edit Master text styles</a:t>
            </a:r>
          </a:p>
          <a:p>
            <a:pPr lvl="1"/>
            <a:r>
              <a:t>Second level</a:t>
            </a:r>
          </a:p>
          <a:p>
            <a:pPr lvl="2"/>
            <a:r>
              <a:t>Third level</a:t>
            </a:r>
          </a:p>
          <a:p>
            <a:pPr lvl="3"/>
            <a:r>
              <a:t>Fourth level</a:t>
            </a:r>
          </a:p>
          <a:p>
            <a:pPr lvl="4"/>
            <a:r>
              <a:t>Fifth level</a:t>
            </a:r>
          </a:p>
        </p:txBody>
      </p:sp>
      <p:sp>
        <p:nvSpPr>
          <p:cNvPr id="81" name="Shape 81"/>
          <p:cNvSpPr>
            <a:spLocks noGrp="1"/>
          </p:cNvSpPr>
          <p:nvPr>
            <p:ph type="body" sz="half" idx="13"/>
          </p:nvPr>
        </p:nvSpPr>
        <p:spPr>
          <a:xfrm>
            <a:off x="457203" y="1435103"/>
            <a:ext cx="3008315" cy="4691063"/>
          </a:xfrm>
          <a:prstGeom prst="rect">
            <a:avLst/>
          </a:prstGeom>
        </p:spPr>
        <p:txBody>
          <a:bodyPr/>
          <a:lstStyle/>
          <a:p>
            <a:pPr marL="0" indent="0">
              <a:spcBef>
                <a:spcPts val="300"/>
              </a:spcBef>
              <a:buSzTx/>
              <a:buFontTx/>
              <a:buNone/>
              <a:defRPr sz="1400"/>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8" name="Shape 88"/>
          <p:cNvSpPr>
            <a:spLocks noGrp="1"/>
          </p:cNvSpPr>
          <p:nvPr>
            <p:ph type="sldNum" sz="quarter" idx="2"/>
          </p:nvPr>
        </p:nvSpPr>
        <p:spPr>
          <a:prstGeom prst="rect">
            <a:avLst/>
          </a:prstGeom>
        </p:spPr>
        <p:txBody>
          <a:bodyPr/>
          <a:lstStyle/>
          <a:p>
            <a:fld id="{86CB4B4D-7CA3-9044-876B-883B54F8677D}" type="slidenum">
              <a:rPr/>
              <a:pPr/>
              <a:t>‹#›</a:t>
            </a:fld>
            <a:endParaRPr/>
          </a:p>
        </p:txBody>
      </p:sp>
      <p:sp>
        <p:nvSpPr>
          <p:cNvPr id="89" name="Shape 89"/>
          <p:cNvSpPr>
            <a:spLocks noGrp="1"/>
          </p:cNvSpPr>
          <p:nvPr>
            <p:ph type="title"/>
          </p:nvPr>
        </p:nvSpPr>
        <p:spPr>
          <a:xfrm>
            <a:off x="1792288" y="4800601"/>
            <a:ext cx="5486401" cy="566740"/>
          </a:xfrm>
          <a:prstGeom prst="rect">
            <a:avLst/>
          </a:prstGeom>
        </p:spPr>
        <p:txBody>
          <a:bodyPr anchor="b"/>
          <a:lstStyle>
            <a:lvl1pPr algn="l">
              <a:defRPr sz="2000" b="1"/>
            </a:lvl1pPr>
          </a:lstStyle>
          <a:p>
            <a:r>
              <a:t>Click to edit Master title style</a:t>
            </a:r>
          </a:p>
        </p:txBody>
      </p:sp>
      <p:sp>
        <p:nvSpPr>
          <p:cNvPr id="90" name="Shape 90"/>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91" name="Shape 91"/>
          <p:cNvSpPr>
            <a:spLocks noGrp="1"/>
          </p:cNvSpPr>
          <p:nvPr>
            <p:ph type="body" sz="quarter" idx="1"/>
          </p:nvPr>
        </p:nvSpPr>
        <p:spPr>
          <a:xfrm>
            <a:off x="1792288" y="5367339"/>
            <a:ext cx="5486401" cy="804864"/>
          </a:xfrm>
          <a:prstGeom prst="rect">
            <a:avLst/>
          </a:prstGeom>
        </p:spPr>
        <p:txBody>
          <a:bodyPr/>
          <a:lstStyle>
            <a:lvl1pPr marL="0" indent="0">
              <a:spcBef>
                <a:spcPts val="300"/>
              </a:spcBef>
              <a:buSzTx/>
              <a:buFontTx/>
              <a:buNone/>
              <a:defRPr sz="1400"/>
            </a:lvl1pPr>
          </a:lstStyle>
          <a:p>
            <a:r>
              <a:t>Click to edit Master text styles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Shape 7"/>
          <p:cNvSpPr/>
          <p:nvPr/>
        </p:nvSpPr>
        <p:spPr>
          <a:xfrm>
            <a:off x="740835" y="-31746"/>
            <a:ext cx="8297331" cy="33855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600">
                <a:solidFill>
                  <a:srgbClr val="FFFFFF"/>
                </a:solidFill>
              </a:defRPr>
            </a:lvl1pPr>
          </a:lstStyle>
          <a:p>
            <a:endParaRPr dirty="0"/>
          </a:p>
        </p:txBody>
      </p:sp>
      <p:sp>
        <p:nvSpPr>
          <p:cNvPr id="8" name="Shape 8"/>
          <p:cNvSpPr/>
          <p:nvPr/>
        </p:nvSpPr>
        <p:spPr>
          <a:xfrm>
            <a:off x="3" y="-10889"/>
            <a:ext cx="9143997" cy="338554"/>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1600">
                <a:solidFill>
                  <a:srgbClr val="FFFFFF"/>
                </a:solidFill>
              </a:defRPr>
            </a:lvl1pPr>
          </a:lstStyle>
          <a:p>
            <a:endParaRPr lang="en-US" dirty="0"/>
          </a:p>
        </p:txBody>
      </p:sp>
      <p:sp>
        <p:nvSpPr>
          <p:cNvPr id="9" name="Shape 9"/>
          <p:cNvSpPr>
            <a:spLocks noGrp="1"/>
          </p:cNvSpPr>
          <p:nvPr>
            <p:ph type="title"/>
          </p:nvPr>
        </p:nvSpPr>
        <p:spPr>
          <a:xfrm>
            <a:off x="457200" y="274639"/>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Click to edit Master title style  </a:t>
            </a:r>
          </a:p>
        </p:txBody>
      </p:sp>
      <p:sp>
        <p:nvSpPr>
          <p:cNvPr id="10" name="Shape 10"/>
          <p:cNvSpPr>
            <a:spLocks noGrp="1"/>
          </p:cNvSpPr>
          <p:nvPr>
            <p:ph type="body" idx="1"/>
          </p:nvPr>
        </p:nvSpPr>
        <p:spPr>
          <a:xfrm>
            <a:off x="457200" y="1600200"/>
            <a:ext cx="8229600" cy="4525964"/>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1" name="Shape 8"/>
          <p:cNvSpPr/>
          <p:nvPr userDrawn="1"/>
        </p:nvSpPr>
        <p:spPr>
          <a:xfrm>
            <a:off x="3" y="6532146"/>
            <a:ext cx="9143997" cy="338554"/>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1600">
                <a:solidFill>
                  <a:srgbClr val="FFFFFF"/>
                </a:solidFill>
              </a:defRPr>
            </a:lvl1pPr>
          </a:lstStyle>
          <a:p>
            <a:pPr marL="0" marR="0" lvl="0" indent="0" algn="l" defTabSz="457200" rtl="0" eaLnBrk="1" fontAlgn="auto" latinLnBrk="0" hangingPunct="0">
              <a:lnSpc>
                <a:spcPct val="100000"/>
              </a:lnSpc>
              <a:spcBef>
                <a:spcPts val="0"/>
              </a:spcBef>
              <a:spcAft>
                <a:spcPts val="0"/>
              </a:spcAft>
              <a:buClrTx/>
              <a:buSzTx/>
              <a:buFontTx/>
              <a:buNone/>
              <a:tabLst/>
              <a:defRPr/>
            </a:pPr>
            <a:r>
              <a:rPr lang="en-US" dirty="0"/>
              <a:t>Pranav Khetarpal						CVD411</a:t>
            </a:r>
          </a:p>
        </p:txBody>
      </p:sp>
      <p:sp>
        <p:nvSpPr>
          <p:cNvPr id="6" name="Shape 6"/>
          <p:cNvSpPr>
            <a:spLocks noGrp="1"/>
          </p:cNvSpPr>
          <p:nvPr>
            <p:ph type="sldNum" sz="quarter" idx="2"/>
          </p:nvPr>
        </p:nvSpPr>
        <p:spPr>
          <a:xfrm>
            <a:off x="8788695" y="6571021"/>
            <a:ext cx="249471" cy="231141"/>
          </a:xfrm>
          <a:prstGeom prst="rect">
            <a:avLst/>
          </a:prstGeom>
          <a:ln w="12700">
            <a:miter lim="400000"/>
          </a:ln>
        </p:spPr>
        <p:txBody>
          <a:bodyPr wrap="none" lIns="45719" rIns="45719">
            <a:spAutoFit/>
          </a:bodyPr>
          <a:lstStyle>
            <a:lvl1pPr>
              <a:defRPr sz="900">
                <a:solidFill>
                  <a:srgbClr val="FFFFFF"/>
                </a:solidFill>
                <a:latin typeface="Verdana"/>
                <a:ea typeface="Verdana"/>
                <a:cs typeface="Verdana"/>
                <a:sym typeface="Verdana"/>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Lst>
  <p:transition spd="med"/>
  <p:hf hdr="0" ftr="0" dt="0"/>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1pPr>
      <a:lvl2pPr marL="0" marR="0" indent="4572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2pPr>
      <a:lvl3pPr marL="0" marR="0" indent="9144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3pPr>
      <a:lvl4pPr marL="0" marR="0" indent="13716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4pPr>
      <a:lvl5pPr marL="0" marR="0" indent="18288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5pPr>
      <a:lvl6pPr marL="0" marR="0" indent="22860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6pPr>
      <a:lvl7pPr marL="0" marR="0" indent="27432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7pPr>
      <a:lvl8pPr marL="0" marR="0" indent="32004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8pPr>
      <a:lvl9pPr marL="0" marR="0" indent="3657600" algn="l" defTabSz="4572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sldNum" sz="quarter" idx="2"/>
          </p:nvPr>
        </p:nvSpPr>
        <p:spPr>
          <a:xfrm>
            <a:off x="8753685" y="6616583"/>
            <a:ext cx="176806" cy="2311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1</a:t>
            </a:fld>
            <a:endParaRPr/>
          </a:p>
        </p:txBody>
      </p:sp>
      <p:sp>
        <p:nvSpPr>
          <p:cNvPr id="2" name="TextBox 1"/>
          <p:cNvSpPr txBox="1"/>
          <p:nvPr/>
        </p:nvSpPr>
        <p:spPr>
          <a:xfrm>
            <a:off x="0" y="0"/>
            <a:ext cx="9144000" cy="684772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289" name="Shape 289"/>
          <p:cNvSpPr/>
          <p:nvPr/>
        </p:nvSpPr>
        <p:spPr>
          <a:xfrm>
            <a:off x="458196" y="2445004"/>
            <a:ext cx="8367149" cy="20894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3600">
                <a:solidFill>
                  <a:srgbClr val="FFFFFF"/>
                </a:solidFill>
                <a:latin typeface="+mn-lt"/>
                <a:ea typeface="+mn-ea"/>
                <a:cs typeface="+mn-cs"/>
                <a:sym typeface="Helvetica"/>
              </a:defRPr>
            </a:lvl1pPr>
          </a:lstStyle>
          <a:p>
            <a:endParaRPr lang="en-US" dirty="0"/>
          </a:p>
          <a:p>
            <a:r>
              <a:rPr lang="en-US" dirty="0"/>
              <a:t>Monte Carlo Pricing of Temperature Weather Derivatives using </a:t>
            </a:r>
          </a:p>
          <a:p>
            <a:r>
              <a:rPr lang="en-US" dirty="0"/>
              <a:t>Ornstein-</a:t>
            </a:r>
            <a:r>
              <a:rPr lang="en-US" dirty="0" err="1"/>
              <a:t>Uhlenbeck</a:t>
            </a:r>
            <a:r>
              <a:rPr lang="en-US" dirty="0"/>
              <a:t> Process</a:t>
            </a:r>
          </a:p>
        </p:txBody>
      </p:sp>
      <p:sp>
        <p:nvSpPr>
          <p:cNvPr id="290" name="Shape 290"/>
          <p:cNvSpPr/>
          <p:nvPr/>
        </p:nvSpPr>
        <p:spPr>
          <a:xfrm>
            <a:off x="530470" y="5198528"/>
            <a:ext cx="4852899" cy="147886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nSpc>
                <a:spcPct val="90000"/>
              </a:lnSpc>
              <a:defRPr sz="2000">
                <a:solidFill>
                  <a:srgbClr val="FFFFFF"/>
                </a:solidFill>
                <a:latin typeface="Helvetica Light"/>
                <a:ea typeface="Helvetica Light"/>
                <a:cs typeface="Helvetica Light"/>
                <a:sym typeface="Helvetica Light"/>
              </a:defRPr>
            </a:pPr>
            <a:r>
              <a:rPr lang="en-US" dirty="0"/>
              <a:t>Pranav Khetarpal</a:t>
            </a:r>
          </a:p>
          <a:p>
            <a:pPr>
              <a:lnSpc>
                <a:spcPct val="90000"/>
              </a:lnSpc>
              <a:defRPr sz="2000">
                <a:solidFill>
                  <a:srgbClr val="FFFFFF"/>
                </a:solidFill>
                <a:latin typeface="Helvetica Light"/>
                <a:ea typeface="Helvetica Light"/>
                <a:cs typeface="Helvetica Light"/>
                <a:sym typeface="Helvetica Light"/>
              </a:defRPr>
            </a:pPr>
            <a:r>
              <a:rPr lang="en-US" dirty="0"/>
              <a:t>2021CE10480</a:t>
            </a:r>
          </a:p>
          <a:p>
            <a:pPr>
              <a:lnSpc>
                <a:spcPct val="90000"/>
              </a:lnSpc>
              <a:defRPr sz="2000">
                <a:solidFill>
                  <a:srgbClr val="FFFFFF"/>
                </a:solidFill>
                <a:latin typeface="Helvetica Light"/>
                <a:ea typeface="Helvetica Light"/>
                <a:cs typeface="Helvetica Light"/>
                <a:sym typeface="Helvetica Light"/>
              </a:defRPr>
            </a:pPr>
            <a:r>
              <a:rPr lang="en-US" dirty="0"/>
              <a:t>Department of Civil Engineering</a:t>
            </a:r>
          </a:p>
          <a:p>
            <a:pPr>
              <a:lnSpc>
                <a:spcPct val="90000"/>
              </a:lnSpc>
              <a:defRPr sz="2000">
                <a:solidFill>
                  <a:srgbClr val="FFFFFF"/>
                </a:solidFill>
                <a:latin typeface="Helvetica Light"/>
                <a:ea typeface="Helvetica Light"/>
                <a:cs typeface="Helvetica Light"/>
                <a:sym typeface="Helvetica Light"/>
              </a:defRPr>
            </a:pPr>
            <a:r>
              <a:rPr lang="en-US" dirty="0"/>
              <a:t>Indian Institute of Technology Delhi</a:t>
            </a:r>
          </a:p>
          <a:p>
            <a:pPr>
              <a:lnSpc>
                <a:spcPct val="90000"/>
              </a:lnSpc>
              <a:defRPr sz="2000">
                <a:solidFill>
                  <a:srgbClr val="FFFFFF"/>
                </a:solidFill>
                <a:latin typeface="Helvetica Light"/>
                <a:ea typeface="Helvetica Light"/>
                <a:cs typeface="Helvetica Light"/>
                <a:sym typeface="Helvetica Light"/>
              </a:defRPr>
            </a:pPr>
            <a:r>
              <a:rPr lang="en-US" dirty="0"/>
              <a:t>Hauz Khas, New Delhi, India 110016</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299" y="0"/>
            <a:ext cx="2072701" cy="2056959"/>
          </a:xfrm>
          <a:prstGeom prst="rect">
            <a:avLst/>
          </a:prstGeom>
        </p:spPr>
      </p:pic>
      <p:sp>
        <p:nvSpPr>
          <p:cNvPr id="4" name="TextBox 3"/>
          <p:cNvSpPr txBox="1"/>
          <p:nvPr/>
        </p:nvSpPr>
        <p:spPr>
          <a:xfrm>
            <a:off x="7071299" y="2056959"/>
            <a:ext cx="2072701" cy="58477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3200" b="1" u="none" strike="noStrike" cap="none" spc="0" normalizeH="0" baseline="0" dirty="0">
                <a:ln>
                  <a:noFill/>
                </a:ln>
                <a:solidFill>
                  <a:schemeClr val="accent2"/>
                </a:solidFill>
                <a:effectLst/>
                <a:uFillTx/>
                <a:latin typeface="CMU Serif Roman" charset="0"/>
                <a:ea typeface="CMU Serif Roman" charset="0"/>
                <a:cs typeface="CMU Serif Roman" charset="0"/>
                <a:sym typeface="Calibri"/>
              </a:rPr>
              <a:t>IIT Delhi</a:t>
            </a:r>
          </a:p>
        </p:txBody>
      </p:sp>
      <p:sp>
        <p:nvSpPr>
          <p:cNvPr id="5" name="Rectangle 4"/>
          <p:cNvSpPr/>
          <p:nvPr/>
        </p:nvSpPr>
        <p:spPr>
          <a:xfrm>
            <a:off x="458196" y="3872604"/>
            <a:ext cx="8120155" cy="482312"/>
          </a:xfrm>
          <a:prstGeom prst="rect">
            <a:avLst/>
          </a:prstGeom>
        </p:spPr>
        <p:txBody>
          <a:bodyPr wrap="square">
            <a:spAutoFit/>
          </a:bodyPr>
          <a:lstStyle/>
          <a:p>
            <a:pPr>
              <a:lnSpc>
                <a:spcPct val="90000"/>
              </a:lnSpc>
              <a:defRPr sz="2000">
                <a:solidFill>
                  <a:srgbClr val="FFFFFF"/>
                </a:solidFill>
                <a:latin typeface="Helvetica Light"/>
                <a:ea typeface="Helvetica Light"/>
                <a:cs typeface="Helvetica Light"/>
                <a:sym typeface="Helvetica Light"/>
              </a:defRPr>
            </a:pPr>
            <a:endParaRPr lang="en-US" sz="2800" dirty="0"/>
          </a:p>
        </p:txBody>
      </p:sp>
      <p:sp>
        <p:nvSpPr>
          <p:cNvPr id="6" name="TextBox 5">
            <a:extLst>
              <a:ext uri="{FF2B5EF4-FFF2-40B4-BE49-F238E27FC236}">
                <a16:creationId xmlns:a16="http://schemas.microsoft.com/office/drawing/2014/main" id="{16123890-6EC8-3895-3139-CAF84470D6BA}"/>
              </a:ext>
            </a:extLst>
          </p:cNvPr>
          <p:cNvSpPr txBox="1"/>
          <p:nvPr/>
        </p:nvSpPr>
        <p:spPr>
          <a:xfrm>
            <a:off x="-1685925" y="4529138"/>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sldNum" sz="quarter" idx="2"/>
          </p:nvPr>
        </p:nvSpPr>
        <p:spPr>
          <a:xfrm>
            <a:off x="8753685" y="6616583"/>
            <a:ext cx="176806" cy="2311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10</a:t>
            </a:fld>
            <a:endParaRPr/>
          </a:p>
        </p:txBody>
      </p:sp>
      <p:sp>
        <p:nvSpPr>
          <p:cNvPr id="2" name="TextBox 1"/>
          <p:cNvSpPr txBox="1"/>
          <p:nvPr/>
        </p:nvSpPr>
        <p:spPr>
          <a:xfrm>
            <a:off x="0" y="0"/>
            <a:ext cx="9144000" cy="684772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290" name="Shape 290"/>
          <p:cNvSpPr/>
          <p:nvPr/>
        </p:nvSpPr>
        <p:spPr>
          <a:xfrm>
            <a:off x="193693" y="2717805"/>
            <a:ext cx="8648395" cy="78867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algn="ctr">
              <a:lnSpc>
                <a:spcPct val="90000"/>
              </a:lnSpc>
              <a:defRPr sz="2000">
                <a:solidFill>
                  <a:srgbClr val="FFFFFF"/>
                </a:solidFill>
                <a:latin typeface="Helvetica Light"/>
                <a:ea typeface="Helvetica Light"/>
                <a:cs typeface="Helvetica Light"/>
                <a:sym typeface="Helvetica Light"/>
              </a:defRPr>
            </a:pPr>
            <a:r>
              <a:rPr lang="en-US" sz="5000" dirty="0"/>
              <a:t>Thank You</a:t>
            </a:r>
            <a:endParaRPr lang="en-US" sz="5000" dirty="0">
              <a:solidFill>
                <a:schemeClr val="bg1"/>
              </a:solidFill>
              <a:latin typeface="Helvetica" charset="0"/>
              <a:ea typeface="Helvetica" charset="0"/>
              <a:cs typeface="Helvetica" charset="0"/>
            </a:endParaRPr>
          </a:p>
        </p:txBody>
      </p:sp>
    </p:spTree>
    <p:extLst>
      <p:ext uri="{BB962C8B-B14F-4D97-AF65-F5344CB8AC3E}">
        <p14:creationId xmlns:p14="http://schemas.microsoft.com/office/powerpoint/2010/main" val="3377268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5E3991-229A-D048-BD46-D5FF80B130F3}"/>
              </a:ext>
            </a:extLst>
          </p:cNvPr>
          <p:cNvSpPr>
            <a:spLocks noGrp="1"/>
          </p:cNvSpPr>
          <p:nvPr>
            <p:ph type="sldNum" sz="quarter" idx="2"/>
          </p:nvPr>
        </p:nvSpPr>
        <p:spPr/>
        <p:txBody>
          <a:bodyPr/>
          <a:lstStyle/>
          <a:p>
            <a:fld id="{86CB4B4D-7CA3-9044-876B-883B54F8677D}" type="slidenum">
              <a:rPr lang="en-IN" smtClean="0"/>
              <a:pPr/>
              <a:t>2</a:t>
            </a:fld>
            <a:endParaRPr lang="en-IN" dirty="0"/>
          </a:p>
        </p:txBody>
      </p:sp>
      <p:sp>
        <p:nvSpPr>
          <p:cNvPr id="3" name="Text Placeholder 2">
            <a:extLst>
              <a:ext uri="{FF2B5EF4-FFF2-40B4-BE49-F238E27FC236}">
                <a16:creationId xmlns:a16="http://schemas.microsoft.com/office/drawing/2014/main" id="{319CE075-61E0-7845-8D94-CD6A8B624016}"/>
              </a:ext>
            </a:extLst>
          </p:cNvPr>
          <p:cNvSpPr>
            <a:spLocks noGrp="1"/>
          </p:cNvSpPr>
          <p:nvPr>
            <p:ph type="body" idx="1"/>
          </p:nvPr>
        </p:nvSpPr>
        <p:spPr>
          <a:xfrm>
            <a:off x="238259" y="1417640"/>
            <a:ext cx="8799907" cy="4525964"/>
          </a:xfrm>
        </p:spPr>
        <p:txBody>
          <a:bodyPr>
            <a:noAutofit/>
          </a:bodyPr>
          <a:lstStyle/>
          <a:p>
            <a:r>
              <a:rPr lang="en-IN" sz="1600" dirty="0">
                <a:solidFill>
                  <a:srgbClr val="000000"/>
                </a:solidFill>
                <a:effectLst/>
                <a:latin typeface="Helvetica" pitchFamily="2" charset="0"/>
              </a:rPr>
              <a:t>A weather derivative is a financial instrument designed to hedge or speculate on the risks associated with adverse weather conditions. Unlike traditional financial assets such as stocks or bonds, the value of weather derivatives is linked to atmospheric variables like temperature, precipitation, wind speed, or other meteorological factors. </a:t>
            </a:r>
          </a:p>
          <a:p>
            <a:r>
              <a:rPr lang="en-IN" sz="1600" dirty="0">
                <a:solidFill>
                  <a:srgbClr val="000000"/>
                </a:solidFill>
                <a:effectLst/>
                <a:latin typeface="Helvetica" pitchFamily="2" charset="0"/>
              </a:rPr>
              <a:t>Industries that are vulnerable to weather variability use weather derivatives to hedge against weather-related risks. These industries include agriculture, energy, tourism, and insurance.</a:t>
            </a:r>
          </a:p>
          <a:p>
            <a:r>
              <a:rPr lang="en-IN" sz="1600" dirty="0">
                <a:solidFill>
                  <a:srgbClr val="000000"/>
                </a:solidFill>
                <a:effectLst/>
                <a:latin typeface="Helvetica" pitchFamily="2" charset="0"/>
              </a:rPr>
              <a:t>Weather derivative contracts typically involve two parties: a contract buyer and a contract seller. The buyer gets protection against weather-related risks by securing a prearranged payout based on specific weather conditions. The seller assumes the associated risk in exchange for a premium from the buyer.</a:t>
            </a:r>
            <a:endParaRPr lang="en-US" sz="1600" dirty="0"/>
          </a:p>
          <a:p>
            <a:endParaRPr lang="en-US" sz="1600" dirty="0"/>
          </a:p>
        </p:txBody>
      </p:sp>
      <p:sp>
        <p:nvSpPr>
          <p:cNvPr id="4" name="Title 3">
            <a:extLst>
              <a:ext uri="{FF2B5EF4-FFF2-40B4-BE49-F238E27FC236}">
                <a16:creationId xmlns:a16="http://schemas.microsoft.com/office/drawing/2014/main" id="{1EA053F9-6D03-D44A-B51B-D236A9882ECD}"/>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13980804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063E6E-068C-7492-22FF-27A962C5F055}"/>
              </a:ext>
            </a:extLst>
          </p:cNvPr>
          <p:cNvSpPr>
            <a:spLocks noGrp="1"/>
          </p:cNvSpPr>
          <p:nvPr>
            <p:ph type="sldNum" sz="quarter" idx="2"/>
          </p:nvPr>
        </p:nvSpPr>
        <p:spPr/>
        <p:txBody>
          <a:bodyPr/>
          <a:lstStyle/>
          <a:p>
            <a:fld id="{86CB4B4D-7CA3-9044-876B-883B54F8677D}" type="slidenum">
              <a:rPr lang="en-IN" smtClean="0"/>
              <a:pPr/>
              <a:t>3</a:t>
            </a:fld>
            <a:endParaRPr lang="en-IN" dirty="0"/>
          </a:p>
        </p:txBody>
      </p:sp>
      <p:sp>
        <p:nvSpPr>
          <p:cNvPr id="3" name="Text Placeholder 2">
            <a:extLst>
              <a:ext uri="{FF2B5EF4-FFF2-40B4-BE49-F238E27FC236}">
                <a16:creationId xmlns:a16="http://schemas.microsoft.com/office/drawing/2014/main" id="{5791E16E-C69F-76D1-3745-12D74A60D6A4}"/>
              </a:ext>
            </a:extLst>
          </p:cNvPr>
          <p:cNvSpPr>
            <a:spLocks noGrp="1"/>
          </p:cNvSpPr>
          <p:nvPr>
            <p:ph type="body" idx="1"/>
          </p:nvPr>
        </p:nvSpPr>
        <p:spPr/>
        <p:txBody>
          <a:bodyPr>
            <a:normAutofit/>
          </a:bodyPr>
          <a:lstStyle/>
          <a:p>
            <a:r>
              <a:rPr lang="en-US" dirty="0"/>
              <a:t>Temperature Derivatives</a:t>
            </a:r>
          </a:p>
          <a:p>
            <a:pPr lvl="1"/>
            <a:r>
              <a:rPr lang="en-IN" sz="1400" dirty="0">
                <a:solidFill>
                  <a:srgbClr val="000000"/>
                </a:solidFill>
                <a:effectLst/>
                <a:latin typeface="Helvetica" pitchFamily="2" charset="0"/>
              </a:rPr>
              <a:t>Temperature derivatives rely on temperature indexes such as Heating Degree Days (HDD) or Cooling Degree Days (CDD) to measure deviations from predetermined temperature thresholds. For example, during the winter season, the buyer of an HDD contract might be entitled to a payout if the average temperature falls below a certain level during the winter months, being compensated for the loss associated with reduced heating demand.</a:t>
            </a:r>
          </a:p>
          <a:p>
            <a:r>
              <a:rPr lang="en-US" dirty="0"/>
              <a:t>Precipitation Derivatives</a:t>
            </a:r>
          </a:p>
          <a:p>
            <a:pPr lvl="1"/>
            <a:r>
              <a:rPr lang="en-IN" sz="1400" dirty="0">
                <a:solidFill>
                  <a:srgbClr val="000000"/>
                </a:solidFill>
                <a:effectLst/>
                <a:latin typeface="Helvetica" pitchFamily="2" charset="0"/>
              </a:rPr>
              <a:t>These derivatives are linked to measures of rainfall or snowfall in specific regions. They could be used by agricultural producers to hedge against losses resulting from drought or excessive precipitation.</a:t>
            </a:r>
            <a:endParaRPr lang="en-IN" sz="1400" dirty="0">
              <a:latin typeface="Helvetica" pitchFamily="2" charset="0"/>
            </a:endParaRPr>
          </a:p>
          <a:p>
            <a:r>
              <a:rPr lang="en-IN" dirty="0">
                <a:solidFill>
                  <a:srgbClr val="000000"/>
                </a:solidFill>
                <a:effectLst/>
              </a:rPr>
              <a:t>Wind Derivatives</a:t>
            </a:r>
          </a:p>
          <a:p>
            <a:pPr lvl="1"/>
            <a:r>
              <a:rPr lang="en-IN" sz="1400" dirty="0">
                <a:solidFill>
                  <a:srgbClr val="000000"/>
                </a:solidFill>
                <a:effectLst/>
                <a:latin typeface="Helvetica" pitchFamily="2" charset="0"/>
              </a:rPr>
              <a:t>Wind derivatives are associated with wind speed or wind energy production and are frequently used by wind farm operators to manage revenue volatility stemming from fluctuations in wind conditions.</a:t>
            </a:r>
          </a:p>
        </p:txBody>
      </p:sp>
      <p:sp>
        <p:nvSpPr>
          <p:cNvPr id="4" name="Title 3">
            <a:extLst>
              <a:ext uri="{FF2B5EF4-FFF2-40B4-BE49-F238E27FC236}">
                <a16:creationId xmlns:a16="http://schemas.microsoft.com/office/drawing/2014/main" id="{71286028-12BC-7339-33EA-510ED1D37D27}"/>
              </a:ext>
            </a:extLst>
          </p:cNvPr>
          <p:cNvSpPr>
            <a:spLocks noGrp="1"/>
          </p:cNvSpPr>
          <p:nvPr>
            <p:ph type="title"/>
          </p:nvPr>
        </p:nvSpPr>
        <p:spPr/>
        <p:txBody>
          <a:bodyPr/>
          <a:lstStyle/>
          <a:p>
            <a:r>
              <a:rPr lang="en-US" dirty="0"/>
              <a:t>Weather Derivatives</a:t>
            </a:r>
          </a:p>
        </p:txBody>
      </p:sp>
    </p:spTree>
    <p:extLst>
      <p:ext uri="{BB962C8B-B14F-4D97-AF65-F5344CB8AC3E}">
        <p14:creationId xmlns:p14="http://schemas.microsoft.com/office/powerpoint/2010/main" val="14452104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2CA2A-A28A-A947-A138-F7D3FDFC2E11}"/>
              </a:ext>
            </a:extLst>
          </p:cNvPr>
          <p:cNvSpPr>
            <a:spLocks noGrp="1"/>
          </p:cNvSpPr>
          <p:nvPr>
            <p:ph type="sldNum" sz="quarter" idx="2"/>
          </p:nvPr>
        </p:nvSpPr>
        <p:spPr/>
        <p:txBody>
          <a:bodyPr/>
          <a:lstStyle/>
          <a:p>
            <a:fld id="{86CB4B4D-7CA3-9044-876B-883B54F8677D}" type="slidenum">
              <a:rPr lang="en-IN" smtClean="0"/>
              <a:pPr/>
              <a:t>4</a:t>
            </a:fld>
            <a:endParaRPr lang="en-IN" dirty="0"/>
          </a:p>
        </p:txBody>
      </p:sp>
      <p:sp>
        <p:nvSpPr>
          <p:cNvPr id="3" name="Text Placeholder 2">
            <a:extLst>
              <a:ext uri="{FF2B5EF4-FFF2-40B4-BE49-F238E27FC236}">
                <a16:creationId xmlns:a16="http://schemas.microsoft.com/office/drawing/2014/main" id="{77F1ECA8-F20E-8A47-6AB9-A65652A67D63}"/>
              </a:ext>
            </a:extLst>
          </p:cNvPr>
          <p:cNvSpPr>
            <a:spLocks noGrp="1"/>
          </p:cNvSpPr>
          <p:nvPr>
            <p:ph type="body" idx="1"/>
          </p:nvPr>
        </p:nvSpPr>
        <p:spPr/>
        <p:txBody>
          <a:bodyPr>
            <a:normAutofit fontScale="62500" lnSpcReduction="20000"/>
          </a:bodyPr>
          <a:lstStyle/>
          <a:p>
            <a:r>
              <a:rPr lang="en-IN" b="1" dirty="0">
                <a:solidFill>
                  <a:srgbClr val="000000"/>
                </a:solidFill>
                <a:effectLst/>
                <a:latin typeface="Helvetica" pitchFamily="2" charset="0"/>
              </a:rPr>
              <a:t>Settlement Mechanism</a:t>
            </a:r>
            <a:r>
              <a:rPr lang="en-IN" dirty="0">
                <a:solidFill>
                  <a:srgbClr val="000000"/>
                </a:solidFill>
                <a:effectLst/>
                <a:latin typeface="Helvetica" pitchFamily="2" charset="0"/>
              </a:rPr>
              <a:t>: Settlement of temperature derivatives can occur in cash or physical delivery. Cash settlement involves a payment based on the difference between the actual and reference temperature multiplied by a predetermined contract value.</a:t>
            </a:r>
          </a:p>
          <a:p>
            <a:r>
              <a:rPr lang="en-IN" b="1" dirty="0">
                <a:solidFill>
                  <a:srgbClr val="000000"/>
                </a:solidFill>
                <a:effectLst/>
                <a:latin typeface="Helvetica" pitchFamily="2" charset="0"/>
              </a:rPr>
              <a:t>Underlying Index</a:t>
            </a:r>
            <a:r>
              <a:rPr lang="en-IN" dirty="0">
                <a:solidFill>
                  <a:srgbClr val="000000"/>
                </a:solidFill>
                <a:effectLst/>
                <a:latin typeface="Helvetica" pitchFamily="2" charset="0"/>
              </a:rPr>
              <a:t>: The most common indexes used in temperature derivatives are Heating Degree Days (HDD) and Cooling Degree Days (CDD). HDD measures deviations below a reference temperature, indicating heating demand, while CDD measures deviations above a reference temperature, indicating cooling demand. For a given day ∈ 𝑁</a:t>
            </a:r>
          </a:p>
          <a:p>
            <a:pPr marL="0" indent="0">
              <a:buNone/>
            </a:pPr>
            <a:r>
              <a:rPr lang="en-IN" dirty="0">
                <a:solidFill>
                  <a:srgbClr val="000000"/>
                </a:solidFill>
                <a:effectLst/>
                <a:latin typeface="Helvetica" pitchFamily="2" charset="0"/>
              </a:rPr>
              <a:t>						𝐶𝐷𝐷𝑛 = (𝑇𝑛 − 65)</a:t>
            </a:r>
            <a:r>
              <a:rPr lang="en-IN" baseline="30000" dirty="0">
                <a:solidFill>
                  <a:srgbClr val="000000"/>
                </a:solidFill>
                <a:effectLst/>
                <a:latin typeface="Helvetica" pitchFamily="2" charset="0"/>
              </a:rPr>
              <a:t>+</a:t>
            </a:r>
            <a:endParaRPr lang="en-IN" dirty="0">
              <a:solidFill>
                <a:srgbClr val="000000"/>
              </a:solidFill>
              <a:effectLst/>
              <a:latin typeface="Helvetica" pitchFamily="2" charset="0"/>
            </a:endParaRPr>
          </a:p>
          <a:p>
            <a:pPr marL="914400" lvl="2" indent="0">
              <a:buNone/>
            </a:pPr>
            <a:r>
              <a:rPr lang="en-IN" dirty="0">
                <a:solidFill>
                  <a:srgbClr val="000000"/>
                </a:solidFill>
                <a:effectLst/>
                <a:latin typeface="Helvetica" pitchFamily="2" charset="0"/>
              </a:rPr>
              <a:t>				𝐻𝐷𝐷𝑛 = (65 − 𝑇 𝑛)</a:t>
            </a:r>
            <a:r>
              <a:rPr lang="en-IN" baseline="30000"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Where Tn is the average of the maximum daily temperature (</a:t>
            </a:r>
            <a:r>
              <a:rPr lang="en-IN" dirty="0" err="1">
                <a:solidFill>
                  <a:srgbClr val="000000"/>
                </a:solidFill>
                <a:effectLst/>
                <a:latin typeface="Helvetica" pitchFamily="2" charset="0"/>
              </a:rPr>
              <a:t>Tmax</a:t>
            </a:r>
            <a:r>
              <a:rPr lang="en-IN" dirty="0">
                <a:solidFill>
                  <a:srgbClr val="000000"/>
                </a:solidFill>
                <a:effectLst/>
                <a:latin typeface="Helvetica" pitchFamily="2" charset="0"/>
              </a:rPr>
              <a:t>) and the minimum daily temperature. </a:t>
            </a:r>
          </a:p>
          <a:p>
            <a:r>
              <a:rPr lang="en-IN" dirty="0">
                <a:solidFill>
                  <a:srgbClr val="000000"/>
                </a:solidFill>
                <a:effectLst/>
                <a:latin typeface="Helvetica" pitchFamily="2" charset="0"/>
              </a:rPr>
              <a:t>𝑇𝑛 = (𝑇𝑚𝑎𝑥</a:t>
            </a:r>
            <a:r>
              <a:rPr lang="en-IN" dirty="0">
                <a:latin typeface="Helvetica" pitchFamily="2" charset="0"/>
              </a:rPr>
              <a:t>+</a:t>
            </a:r>
            <a:r>
              <a:rPr lang="en-IN" dirty="0">
                <a:solidFill>
                  <a:srgbClr val="000000"/>
                </a:solidFill>
                <a:effectLst/>
                <a:latin typeface="Helvetica" pitchFamily="2" charset="0"/>
              </a:rPr>
              <a:t>𝑇𝑚𝑖𝑛)/2</a:t>
            </a:r>
          </a:p>
        </p:txBody>
      </p:sp>
      <p:sp>
        <p:nvSpPr>
          <p:cNvPr id="4" name="Title 3">
            <a:extLst>
              <a:ext uri="{FF2B5EF4-FFF2-40B4-BE49-F238E27FC236}">
                <a16:creationId xmlns:a16="http://schemas.microsoft.com/office/drawing/2014/main" id="{79952730-BBB1-13DC-59B1-F3CA329F70B9}"/>
              </a:ext>
            </a:extLst>
          </p:cNvPr>
          <p:cNvSpPr>
            <a:spLocks noGrp="1"/>
          </p:cNvSpPr>
          <p:nvPr>
            <p:ph type="title"/>
          </p:nvPr>
        </p:nvSpPr>
        <p:spPr/>
        <p:txBody>
          <a:bodyPr>
            <a:normAutofit fontScale="90000"/>
          </a:bodyPr>
          <a:lstStyle/>
          <a:p>
            <a:r>
              <a:rPr lang="en-US" dirty="0"/>
              <a:t>Temperature Weather Derivative Contracts</a:t>
            </a:r>
          </a:p>
        </p:txBody>
      </p:sp>
    </p:spTree>
    <p:extLst>
      <p:ext uri="{BB962C8B-B14F-4D97-AF65-F5344CB8AC3E}">
        <p14:creationId xmlns:p14="http://schemas.microsoft.com/office/powerpoint/2010/main" val="4820832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E8ED3D-15C7-67E5-7705-8D8D2F84C7FB}"/>
              </a:ext>
            </a:extLst>
          </p:cNvPr>
          <p:cNvSpPr>
            <a:spLocks noGrp="1"/>
          </p:cNvSpPr>
          <p:nvPr>
            <p:ph type="sldNum" sz="quarter" idx="2"/>
          </p:nvPr>
        </p:nvSpPr>
        <p:spPr/>
        <p:txBody>
          <a:bodyPr/>
          <a:lstStyle/>
          <a:p>
            <a:fld id="{86CB4B4D-7CA3-9044-876B-883B54F8677D}" type="slidenum">
              <a:rPr lang="en-IN" smtClean="0"/>
              <a:pPr/>
              <a:t>5</a:t>
            </a:fld>
            <a:endParaRPr lang="en-IN" dirty="0"/>
          </a:p>
        </p:txBody>
      </p:sp>
      <p:sp>
        <p:nvSpPr>
          <p:cNvPr id="3" name="Text Placeholder 2">
            <a:extLst>
              <a:ext uri="{FF2B5EF4-FFF2-40B4-BE49-F238E27FC236}">
                <a16:creationId xmlns:a16="http://schemas.microsoft.com/office/drawing/2014/main" id="{724AD1B9-8B8D-8123-CB41-F6C47048ED7A}"/>
              </a:ext>
            </a:extLst>
          </p:cNvPr>
          <p:cNvSpPr>
            <a:spLocks noGrp="1"/>
          </p:cNvSpPr>
          <p:nvPr>
            <p:ph type="body" idx="1"/>
          </p:nvPr>
        </p:nvSpPr>
        <p:spPr/>
        <p:txBody>
          <a:bodyPr>
            <a:normAutofit fontScale="92500" lnSpcReduction="10000"/>
          </a:bodyPr>
          <a:lstStyle/>
          <a:p>
            <a:r>
              <a:rPr lang="en-IN" dirty="0">
                <a:solidFill>
                  <a:srgbClr val="000000"/>
                </a:solidFill>
                <a:effectLst/>
                <a:latin typeface="Helvetica" pitchFamily="2" charset="0"/>
              </a:rPr>
              <a:t>Contract Specifications</a:t>
            </a:r>
            <a:r>
              <a:rPr lang="en-US" dirty="0">
                <a:solidFill>
                  <a:srgbClr val="000000"/>
                </a:solidFill>
                <a:effectLst/>
                <a:latin typeface="Helvetica" pitchFamily="2" charset="0"/>
              </a:rPr>
              <a:t>:</a:t>
            </a:r>
            <a:r>
              <a:rPr lang="en-IN" dirty="0">
                <a:latin typeface="Helvetica" pitchFamily="2" charset="0"/>
              </a:rPr>
              <a:t> </a:t>
            </a:r>
            <a:r>
              <a:rPr lang="en-IN" sz="2000" dirty="0">
                <a:solidFill>
                  <a:srgbClr val="000000"/>
                </a:solidFill>
                <a:effectLst/>
                <a:latin typeface="Helvetica" pitchFamily="2" charset="0"/>
              </a:rPr>
              <a:t>Temperature derivatives specify the reference temperature, contract period, and payout structure. For example, a contract may pay out if the cumulative HDD during winter months exceeds a certain threshold (usually 65 degrees Fahrenheit in the US).</a:t>
            </a:r>
          </a:p>
          <a:p>
            <a:r>
              <a:rPr lang="en-IN" sz="2000" dirty="0">
                <a:solidFill>
                  <a:srgbClr val="000000"/>
                </a:solidFill>
                <a:effectLst/>
                <a:latin typeface="Helvetica" pitchFamily="2" charset="0"/>
              </a:rPr>
              <a:t>Two popular payoff functions are call options with caps and put options with floors. </a:t>
            </a:r>
          </a:p>
          <a:p>
            <a:r>
              <a:rPr lang="en-IN" sz="2000" dirty="0">
                <a:solidFill>
                  <a:srgbClr val="000000"/>
                </a:solidFill>
                <a:effectLst/>
                <a:latin typeface="Helvetica" pitchFamily="2" charset="0"/>
              </a:rPr>
              <a:t>In the case of a call option with a cap, the payoff function is</a:t>
            </a:r>
          </a:p>
          <a:p>
            <a:endParaRPr lang="en-IN" sz="1200" dirty="0">
              <a:solidFill>
                <a:srgbClr val="000000"/>
              </a:solidFill>
              <a:effectLst/>
              <a:latin typeface="Helvetica" pitchFamily="2" charset="0"/>
            </a:endParaRPr>
          </a:p>
          <a:p>
            <a:endParaRPr lang="en-IN" sz="2000" dirty="0">
              <a:solidFill>
                <a:srgbClr val="000000"/>
              </a:solidFill>
              <a:effectLst/>
              <a:latin typeface="Helvetica" pitchFamily="2" charset="0"/>
            </a:endParaRPr>
          </a:p>
          <a:p>
            <a:r>
              <a:rPr lang="en-IN" sz="2000" dirty="0">
                <a:solidFill>
                  <a:srgbClr val="000000"/>
                </a:solidFill>
                <a:effectLst/>
                <a:latin typeface="Helvetica" pitchFamily="2" charset="0"/>
              </a:rPr>
              <a:t>Where 𝛼 is the payout rate (Typically 2,500 or 5000 USD), and the cap C, 500,000 or 1000,000 USD, and KC is the strike.</a:t>
            </a:r>
          </a:p>
          <a:p>
            <a:r>
              <a:rPr lang="en-IN" sz="2000" dirty="0">
                <a:solidFill>
                  <a:srgbClr val="000000"/>
                </a:solidFill>
                <a:effectLst/>
                <a:latin typeface="Helvetica" pitchFamily="2" charset="0"/>
              </a:rPr>
              <a:t>The payoff function for a put option with a payoff function.</a:t>
            </a:r>
          </a:p>
          <a:p>
            <a:pPr marL="0" indent="0" algn="ctr">
              <a:buNone/>
            </a:pPr>
            <a:r>
              <a:rPr lang="en-IN" sz="2000" dirty="0"/>
              <a:t>Payoff=min(</a:t>
            </a:r>
            <a:r>
              <a:rPr lang="el-GR" sz="2000" dirty="0"/>
              <a:t>α(</a:t>
            </a:r>
            <a:r>
              <a:rPr lang="en-IN" sz="2000" dirty="0"/>
              <a:t>K−DD)</a:t>
            </a:r>
            <a:r>
              <a:rPr lang="en-IN" sz="2000" baseline="30000" dirty="0"/>
              <a:t>+</a:t>
            </a:r>
            <a:r>
              <a:rPr lang="en-IN" sz="2000" dirty="0"/>
              <a:t>,F)</a:t>
            </a:r>
            <a:endParaRPr lang="en-IN" sz="2000" dirty="0">
              <a:solidFill>
                <a:srgbClr val="000000"/>
              </a:solidFill>
              <a:effectLst/>
              <a:latin typeface="Helvetica" pitchFamily="2" charset="0"/>
            </a:endParaRPr>
          </a:p>
          <a:p>
            <a:endParaRPr lang="en-IN" sz="2000" dirty="0">
              <a:solidFill>
                <a:srgbClr val="000000"/>
              </a:solidFill>
              <a:effectLst/>
              <a:latin typeface="Helvetica" pitchFamily="2" charset="0"/>
            </a:endParaRPr>
          </a:p>
        </p:txBody>
      </p:sp>
      <p:pic>
        <p:nvPicPr>
          <p:cNvPr id="5" name="Picture 4">
            <a:extLst>
              <a:ext uri="{FF2B5EF4-FFF2-40B4-BE49-F238E27FC236}">
                <a16:creationId xmlns:a16="http://schemas.microsoft.com/office/drawing/2014/main" id="{B52C2F24-FBAD-F1A3-8931-5790B0DC5CDE}"/>
              </a:ext>
            </a:extLst>
          </p:cNvPr>
          <p:cNvPicPr>
            <a:picLocks noChangeAspect="1"/>
          </p:cNvPicPr>
          <p:nvPr/>
        </p:nvPicPr>
        <p:blipFill>
          <a:blip r:embed="rId2"/>
          <a:stretch>
            <a:fillRect/>
          </a:stretch>
        </p:blipFill>
        <p:spPr>
          <a:xfrm>
            <a:off x="3143250" y="4144535"/>
            <a:ext cx="2857500" cy="457200"/>
          </a:xfrm>
          <a:prstGeom prst="rect">
            <a:avLst/>
          </a:prstGeom>
        </p:spPr>
      </p:pic>
    </p:spTree>
    <p:extLst>
      <p:ext uri="{BB962C8B-B14F-4D97-AF65-F5344CB8AC3E}">
        <p14:creationId xmlns:p14="http://schemas.microsoft.com/office/powerpoint/2010/main" val="943152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465E29-F9DE-AFC4-BAC4-E94EF513609B}"/>
              </a:ext>
            </a:extLst>
          </p:cNvPr>
          <p:cNvSpPr>
            <a:spLocks noGrp="1"/>
          </p:cNvSpPr>
          <p:nvPr>
            <p:ph type="sldNum" sz="quarter" idx="2"/>
          </p:nvPr>
        </p:nvSpPr>
        <p:spPr/>
        <p:txBody>
          <a:bodyPr/>
          <a:lstStyle/>
          <a:p>
            <a:fld id="{86CB4B4D-7CA3-9044-876B-883B54F8677D}" type="slidenum">
              <a:rPr lang="en-IN" smtClean="0"/>
              <a:pPr/>
              <a:t>6</a:t>
            </a:fld>
            <a:endParaRPr lang="en-IN" dirty="0"/>
          </a:p>
        </p:txBody>
      </p:sp>
      <p:sp>
        <p:nvSpPr>
          <p:cNvPr id="3" name="Text Placeholder 2">
            <a:extLst>
              <a:ext uri="{FF2B5EF4-FFF2-40B4-BE49-F238E27FC236}">
                <a16:creationId xmlns:a16="http://schemas.microsoft.com/office/drawing/2014/main" id="{4F51365A-D825-F213-4F44-23F37645219F}"/>
              </a:ext>
            </a:extLst>
          </p:cNvPr>
          <p:cNvSpPr>
            <a:spLocks noGrp="1"/>
          </p:cNvSpPr>
          <p:nvPr>
            <p:ph type="body" idx="1"/>
          </p:nvPr>
        </p:nvSpPr>
        <p:spPr/>
        <p:txBody>
          <a:bodyPr>
            <a:normAutofit/>
          </a:bodyPr>
          <a:lstStyle/>
          <a:p>
            <a:pPr marL="0" indent="0">
              <a:buNone/>
            </a:pPr>
            <a:r>
              <a:rPr lang="en-US" dirty="0"/>
              <a:t>Ornstein-</a:t>
            </a:r>
            <a:r>
              <a:rPr lang="en-US" dirty="0" err="1"/>
              <a:t>Uhlenbeck</a:t>
            </a:r>
            <a:r>
              <a:rPr lang="en-US" dirty="0"/>
              <a:t> Process – </a:t>
            </a:r>
          </a:p>
          <a:p>
            <a:r>
              <a:rPr lang="en-IN" sz="1200" dirty="0"/>
              <a:t>The Ornstein–</a:t>
            </a:r>
            <a:r>
              <a:rPr lang="en-IN" sz="1200" dirty="0" err="1"/>
              <a:t>Uhlenbeck</a:t>
            </a:r>
            <a:r>
              <a:rPr lang="en-IN" sz="1200" dirty="0"/>
              <a:t> process is a stationary Gauss–Markov process.</a:t>
            </a:r>
          </a:p>
          <a:p>
            <a:r>
              <a:rPr lang="en-IN" sz="1200" dirty="0"/>
              <a:t>The Black-Scholes equation, commonly used to price financial options, assumes that the underlying asset's price follows a geometric Brownian motion. This means that the price of the underlying moves in a continuous and normally distributed fashion over time. However, weather derivatives are based on underlying assets like temperature, rainfall, or wind speed, which do not exhibit the same characteristics as financial assets.</a:t>
            </a:r>
          </a:p>
          <a:p>
            <a:r>
              <a:rPr lang="en-IN" sz="1200" dirty="0"/>
              <a:t>Weather variables often have non-normal distributions and exhibit patterns like seasonality and autocorrelation, which makes them more complex than financial assets. Additionally, weather data can have jumps or discontinuities, such as sudden temperature changes due to weather events like storms, which are not captured by the continuous and smooth movements assumed in the Black-Scholes model.</a:t>
            </a:r>
          </a:p>
          <a:p>
            <a:r>
              <a:rPr lang="en-IN" sz="1200" dirty="0"/>
              <a:t>The cyclical nature of the temperature time series justifies the use of a mean-reverting process in modelling its dynamics which can be done as an Ito process with a mean-reverting O-U process.</a:t>
            </a:r>
          </a:p>
          <a:p>
            <a:endParaRPr lang="en-IN" sz="1200" dirty="0"/>
          </a:p>
          <a:p>
            <a:endParaRPr lang="en-IN" sz="1200" dirty="0"/>
          </a:p>
          <a:p>
            <a:r>
              <a:rPr lang="en-IN" sz="1200" dirty="0">
                <a:solidFill>
                  <a:srgbClr val="000000"/>
                </a:solidFill>
                <a:effectLst/>
                <a:latin typeface="Helvetica" pitchFamily="2" charset="0"/>
              </a:rPr>
              <a:t>The long average temperature 𝑻</a:t>
            </a:r>
            <a:r>
              <a:rPr lang="en-IN" sz="1200" baseline="-25000" dirty="0">
                <a:solidFill>
                  <a:srgbClr val="000000"/>
                </a:solidFill>
                <a:effectLst/>
                <a:latin typeface="Helvetica" pitchFamily="2" charset="0"/>
              </a:rPr>
              <a:t>𝒕</a:t>
            </a:r>
            <a:r>
              <a:rPr lang="en-IN" sz="1200" dirty="0">
                <a:solidFill>
                  <a:srgbClr val="000000"/>
                </a:solidFill>
                <a:effectLst/>
                <a:latin typeface="Helvetica" pitchFamily="2" charset="0"/>
              </a:rPr>
              <a:t> was modelled as the sum of a seasonal term (sinusoidal) and a term that incorporates a small trend in the temperature data which can be due to global warming and urban heating effects (linear).</a:t>
            </a:r>
          </a:p>
        </p:txBody>
      </p:sp>
      <p:sp>
        <p:nvSpPr>
          <p:cNvPr id="4" name="Title 3">
            <a:extLst>
              <a:ext uri="{FF2B5EF4-FFF2-40B4-BE49-F238E27FC236}">
                <a16:creationId xmlns:a16="http://schemas.microsoft.com/office/drawing/2014/main" id="{42BA41FE-CD1B-72A9-11D5-3D1EE77BE09B}"/>
              </a:ext>
            </a:extLst>
          </p:cNvPr>
          <p:cNvSpPr>
            <a:spLocks noGrp="1"/>
          </p:cNvSpPr>
          <p:nvPr>
            <p:ph type="title"/>
          </p:nvPr>
        </p:nvSpPr>
        <p:spPr/>
        <p:txBody>
          <a:bodyPr/>
          <a:lstStyle/>
          <a:p>
            <a:r>
              <a:rPr lang="en-US" dirty="0"/>
              <a:t>Methodology</a:t>
            </a:r>
          </a:p>
        </p:txBody>
      </p:sp>
      <p:pic>
        <p:nvPicPr>
          <p:cNvPr id="5" name="Picture 4">
            <a:extLst>
              <a:ext uri="{FF2B5EF4-FFF2-40B4-BE49-F238E27FC236}">
                <a16:creationId xmlns:a16="http://schemas.microsoft.com/office/drawing/2014/main" id="{E97079EE-9986-4257-3186-9838E58A6EE8}"/>
              </a:ext>
            </a:extLst>
          </p:cNvPr>
          <p:cNvPicPr>
            <a:picLocks noChangeAspect="1"/>
          </p:cNvPicPr>
          <p:nvPr/>
        </p:nvPicPr>
        <p:blipFill>
          <a:blip r:embed="rId2"/>
          <a:stretch>
            <a:fillRect/>
          </a:stretch>
        </p:blipFill>
        <p:spPr>
          <a:xfrm>
            <a:off x="3130550" y="4500684"/>
            <a:ext cx="2882900" cy="482600"/>
          </a:xfrm>
          <a:prstGeom prst="rect">
            <a:avLst/>
          </a:prstGeom>
        </p:spPr>
      </p:pic>
    </p:spTree>
    <p:extLst>
      <p:ext uri="{BB962C8B-B14F-4D97-AF65-F5344CB8AC3E}">
        <p14:creationId xmlns:p14="http://schemas.microsoft.com/office/powerpoint/2010/main" val="132012771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551EE5-7C24-421B-6039-31211DB0E671}"/>
              </a:ext>
            </a:extLst>
          </p:cNvPr>
          <p:cNvSpPr>
            <a:spLocks noGrp="1"/>
          </p:cNvSpPr>
          <p:nvPr>
            <p:ph type="sldNum" sz="quarter" idx="2"/>
          </p:nvPr>
        </p:nvSpPr>
        <p:spPr/>
        <p:txBody>
          <a:bodyPr/>
          <a:lstStyle/>
          <a:p>
            <a:fld id="{86CB4B4D-7CA3-9044-876B-883B54F8677D}" type="slidenum">
              <a:rPr lang="en-IN" smtClean="0"/>
              <a:pPr/>
              <a:t>7</a:t>
            </a:fld>
            <a:endParaRPr lang="en-IN" dirty="0"/>
          </a:p>
        </p:txBody>
      </p:sp>
      <p:sp>
        <p:nvSpPr>
          <p:cNvPr id="3" name="Text Placeholder 2">
            <a:extLst>
              <a:ext uri="{FF2B5EF4-FFF2-40B4-BE49-F238E27FC236}">
                <a16:creationId xmlns:a16="http://schemas.microsoft.com/office/drawing/2014/main" id="{C3D30A6A-65AE-7158-2DA8-F308EBF7E02F}"/>
              </a:ext>
            </a:extLst>
          </p:cNvPr>
          <p:cNvSpPr>
            <a:spLocks noGrp="1"/>
          </p:cNvSpPr>
          <p:nvPr>
            <p:ph type="body" idx="1"/>
          </p:nvPr>
        </p:nvSpPr>
        <p:spPr/>
        <p:txBody>
          <a:bodyPr/>
          <a:lstStyle/>
          <a:p>
            <a:endParaRPr lang="en-US" dirty="0"/>
          </a:p>
          <a:p>
            <a:r>
              <a:rPr lang="en-IN" sz="1600" dirty="0">
                <a:solidFill>
                  <a:srgbClr val="000000"/>
                </a:solidFill>
                <a:effectLst/>
                <a:latin typeface="Helvetica" pitchFamily="2" charset="0"/>
              </a:rPr>
              <a:t>The long average temperature 𝑻</a:t>
            </a:r>
            <a:r>
              <a:rPr lang="en-IN" sz="1600" baseline="-25000" dirty="0">
                <a:solidFill>
                  <a:srgbClr val="000000"/>
                </a:solidFill>
                <a:effectLst/>
                <a:latin typeface="Helvetica" pitchFamily="2" charset="0"/>
              </a:rPr>
              <a:t>𝒕</a:t>
            </a:r>
            <a:r>
              <a:rPr lang="en-IN" sz="1600" dirty="0">
                <a:solidFill>
                  <a:srgbClr val="000000"/>
                </a:solidFill>
                <a:effectLst/>
                <a:latin typeface="Helvetica" pitchFamily="2" charset="0"/>
              </a:rPr>
              <a:t> was modelled as the sum of a seasonal term (sinusoidal) and a term that incorporates a small trend in the temperature data which can be due to global warming and urban heating effects (linear).</a:t>
            </a:r>
          </a:p>
          <a:p>
            <a:endParaRPr lang="en-US" sz="1200" dirty="0"/>
          </a:p>
        </p:txBody>
      </p:sp>
      <p:sp>
        <p:nvSpPr>
          <p:cNvPr id="4" name="Title 3">
            <a:extLst>
              <a:ext uri="{FF2B5EF4-FFF2-40B4-BE49-F238E27FC236}">
                <a16:creationId xmlns:a16="http://schemas.microsoft.com/office/drawing/2014/main" id="{D52372CA-821C-3A11-14BC-7AE8411A5508}"/>
              </a:ext>
            </a:extLst>
          </p:cNvPr>
          <p:cNvSpPr>
            <a:spLocks noGrp="1"/>
          </p:cNvSpPr>
          <p:nvPr>
            <p:ph type="title"/>
          </p:nvPr>
        </p:nvSpPr>
        <p:spPr/>
        <p:txBody>
          <a:bodyPr/>
          <a:lstStyle/>
          <a:p>
            <a:r>
              <a:rPr lang="en-US" dirty="0"/>
              <a:t>Model</a:t>
            </a:r>
          </a:p>
        </p:txBody>
      </p:sp>
      <p:pic>
        <p:nvPicPr>
          <p:cNvPr id="5" name="Picture 4">
            <a:extLst>
              <a:ext uri="{FF2B5EF4-FFF2-40B4-BE49-F238E27FC236}">
                <a16:creationId xmlns:a16="http://schemas.microsoft.com/office/drawing/2014/main" id="{28AB444F-BF59-ADBD-B51E-4E3445CFFAE3}"/>
              </a:ext>
            </a:extLst>
          </p:cNvPr>
          <p:cNvPicPr>
            <a:picLocks noChangeAspect="1"/>
          </p:cNvPicPr>
          <p:nvPr/>
        </p:nvPicPr>
        <p:blipFill>
          <a:blip r:embed="rId2"/>
          <a:stretch>
            <a:fillRect/>
          </a:stretch>
        </p:blipFill>
        <p:spPr>
          <a:xfrm>
            <a:off x="3130550" y="1722315"/>
            <a:ext cx="2882900" cy="482600"/>
          </a:xfrm>
          <a:prstGeom prst="rect">
            <a:avLst/>
          </a:prstGeom>
        </p:spPr>
      </p:pic>
      <p:pic>
        <p:nvPicPr>
          <p:cNvPr id="6" name="Picture 5">
            <a:extLst>
              <a:ext uri="{FF2B5EF4-FFF2-40B4-BE49-F238E27FC236}">
                <a16:creationId xmlns:a16="http://schemas.microsoft.com/office/drawing/2014/main" id="{ABEBF3B3-492F-6CF6-907E-A59FC245EEC5}"/>
              </a:ext>
            </a:extLst>
          </p:cNvPr>
          <p:cNvPicPr>
            <a:picLocks noChangeAspect="1"/>
          </p:cNvPicPr>
          <p:nvPr/>
        </p:nvPicPr>
        <p:blipFill>
          <a:blip r:embed="rId3"/>
          <a:stretch>
            <a:fillRect/>
          </a:stretch>
        </p:blipFill>
        <p:spPr>
          <a:xfrm>
            <a:off x="2425700" y="2724150"/>
            <a:ext cx="4292600" cy="1409700"/>
          </a:xfrm>
          <a:prstGeom prst="rect">
            <a:avLst/>
          </a:prstGeom>
        </p:spPr>
      </p:pic>
    </p:spTree>
    <p:extLst>
      <p:ext uri="{BB962C8B-B14F-4D97-AF65-F5344CB8AC3E}">
        <p14:creationId xmlns:p14="http://schemas.microsoft.com/office/powerpoint/2010/main" val="26778187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1D58FF-A7F8-D31B-8384-10B32D5AC3B7}"/>
              </a:ext>
            </a:extLst>
          </p:cNvPr>
          <p:cNvSpPr>
            <a:spLocks noGrp="1"/>
          </p:cNvSpPr>
          <p:nvPr>
            <p:ph type="sldNum" sz="quarter" idx="2"/>
          </p:nvPr>
        </p:nvSpPr>
        <p:spPr/>
        <p:txBody>
          <a:bodyPr/>
          <a:lstStyle/>
          <a:p>
            <a:fld id="{86CB4B4D-7CA3-9044-876B-883B54F8677D}" type="slidenum">
              <a:rPr lang="en-IN" smtClean="0"/>
              <a:pPr/>
              <a:t>8</a:t>
            </a:fld>
            <a:endParaRPr lang="en-IN" dirty="0"/>
          </a:p>
        </p:txBody>
      </p:sp>
      <p:sp>
        <p:nvSpPr>
          <p:cNvPr id="3" name="Text Placeholder 2">
            <a:extLst>
              <a:ext uri="{FF2B5EF4-FFF2-40B4-BE49-F238E27FC236}">
                <a16:creationId xmlns:a16="http://schemas.microsoft.com/office/drawing/2014/main" id="{405F0F6F-9399-DD96-B346-555847A4D3F3}"/>
              </a:ext>
            </a:extLst>
          </p:cNvPr>
          <p:cNvSpPr>
            <a:spLocks noGrp="1"/>
          </p:cNvSpPr>
          <p:nvPr>
            <p:ph type="body" idx="1"/>
          </p:nvPr>
        </p:nvSpPr>
        <p:spPr/>
        <p:txBody>
          <a:bodyPr>
            <a:normAutofit fontScale="47500" lnSpcReduction="20000"/>
          </a:bodyPr>
          <a:lstStyle/>
          <a:p>
            <a:pPr>
              <a:buFont typeface="+mj-lt"/>
              <a:buAutoNum type="arabicPeriod"/>
            </a:pPr>
            <a:r>
              <a:rPr lang="en-IN" b="1" dirty="0"/>
              <a:t>Calibration</a:t>
            </a:r>
            <a:r>
              <a:rPr lang="en-IN" dirty="0"/>
              <a:t>:</a:t>
            </a:r>
          </a:p>
          <a:p>
            <a:pPr marL="742950" lvl="1" indent="-285750">
              <a:buFont typeface="+mj-lt"/>
              <a:buAutoNum type="arabicPeriod"/>
            </a:pPr>
            <a:r>
              <a:rPr lang="en-IN" dirty="0"/>
              <a:t>Historical weather data is used to estimate the parameters of the modified O-U process:</a:t>
            </a:r>
          </a:p>
          <a:p>
            <a:pPr marL="1143000" lvl="2" indent="-228600">
              <a:buFont typeface="+mj-lt"/>
              <a:buAutoNum type="arabicPeriod"/>
            </a:pPr>
            <a:r>
              <a:rPr lang="en-IN" dirty="0"/>
              <a:t>Long-term mean (average temperature)</a:t>
            </a:r>
          </a:p>
          <a:p>
            <a:pPr marL="1143000" lvl="2" indent="-228600">
              <a:buFont typeface="+mj-lt"/>
              <a:buAutoNum type="arabicPeriod"/>
            </a:pPr>
            <a:r>
              <a:rPr lang="en-IN" dirty="0"/>
              <a:t>Speed of reversion (how fast temperature returns to the mean)</a:t>
            </a:r>
          </a:p>
          <a:p>
            <a:pPr marL="1143000" lvl="2" indent="-228600">
              <a:buFont typeface="+mj-lt"/>
              <a:buAutoNum type="arabicPeriod"/>
            </a:pPr>
            <a:r>
              <a:rPr lang="en-IN" dirty="0"/>
              <a:t>Seasonality (cyclical weather patterns)</a:t>
            </a:r>
          </a:p>
          <a:p>
            <a:pPr marL="1143000" lvl="2" indent="-228600">
              <a:buFont typeface="+mj-lt"/>
              <a:buAutoNum type="arabicPeriod"/>
            </a:pPr>
            <a:r>
              <a:rPr lang="en-IN" dirty="0"/>
              <a:t>Trend (long-term shifts in temperature).</a:t>
            </a:r>
          </a:p>
          <a:p>
            <a:pPr>
              <a:buFont typeface="+mj-lt"/>
              <a:buAutoNum type="arabicPeriod"/>
            </a:pPr>
            <a:r>
              <a:rPr lang="en-IN" b="1" dirty="0"/>
              <a:t>Simulation</a:t>
            </a:r>
            <a:r>
              <a:rPr lang="en-IN" dirty="0"/>
              <a:t>:</a:t>
            </a:r>
          </a:p>
          <a:p>
            <a:pPr marL="742950" lvl="1" indent="-285750">
              <a:buFont typeface="+mj-lt"/>
              <a:buAutoNum type="arabicPeriod"/>
            </a:pPr>
            <a:r>
              <a:rPr lang="en-IN" dirty="0"/>
              <a:t>Using the calibrated O-U process, simulate multiple </a:t>
            </a:r>
            <a:r>
              <a:rPr lang="en-IN" b="1" dirty="0"/>
              <a:t>future paths</a:t>
            </a:r>
            <a:r>
              <a:rPr lang="en-IN" dirty="0"/>
              <a:t> for the weather variable (e.g., future temperature trends over time).</a:t>
            </a:r>
          </a:p>
          <a:p>
            <a:pPr marL="742950" lvl="1" indent="-285750">
              <a:buFont typeface="+mj-lt"/>
              <a:buAutoNum type="arabicPeriod"/>
            </a:pPr>
            <a:r>
              <a:rPr lang="en-IN" dirty="0"/>
              <a:t>Each path represents a possible outcome for the weather variable.</a:t>
            </a:r>
          </a:p>
          <a:p>
            <a:pPr>
              <a:buFont typeface="+mj-lt"/>
              <a:buAutoNum type="arabicPeriod"/>
            </a:pPr>
            <a:r>
              <a:rPr lang="en-IN" b="1" dirty="0"/>
              <a:t>Derivative Valuation</a:t>
            </a:r>
            <a:r>
              <a:rPr lang="en-IN" dirty="0"/>
              <a:t>:</a:t>
            </a:r>
          </a:p>
          <a:p>
            <a:pPr marL="742950" lvl="1" indent="-285750">
              <a:buFont typeface="+mj-lt"/>
              <a:buAutoNum type="arabicPeriod"/>
            </a:pPr>
            <a:r>
              <a:rPr lang="en-IN" dirty="0"/>
              <a:t>For each simulated path, calculate the </a:t>
            </a:r>
            <a:r>
              <a:rPr lang="en-IN" b="1" dirty="0"/>
              <a:t>payoff</a:t>
            </a:r>
            <a:r>
              <a:rPr lang="en-IN" dirty="0"/>
              <a:t> of the weather derivative:</a:t>
            </a:r>
          </a:p>
          <a:p>
            <a:pPr marL="914400" lvl="2" indent="0">
              <a:buNone/>
            </a:pPr>
            <a:r>
              <a:rPr lang="en-IN" dirty="0"/>
              <a:t>Example: If the contract specifies a payout when temperature exceeds a threshold (strike), calculate the payoff for each simulation.</a:t>
            </a:r>
          </a:p>
          <a:p>
            <a:pPr>
              <a:buFont typeface="+mj-lt"/>
              <a:buAutoNum type="arabicPeriod"/>
            </a:pPr>
            <a:r>
              <a:rPr lang="en-IN" b="1" dirty="0"/>
              <a:t>Monte Carlo Integration</a:t>
            </a:r>
            <a:r>
              <a:rPr lang="en-IN" dirty="0"/>
              <a:t>:</a:t>
            </a:r>
          </a:p>
          <a:p>
            <a:pPr marL="742950" lvl="1" indent="-285750">
              <a:buFont typeface="+mj-lt"/>
              <a:buAutoNum type="arabicPeriod"/>
            </a:pPr>
            <a:r>
              <a:rPr lang="en-IN" dirty="0"/>
              <a:t>Combine the payoffs from all simulations and compute their average.</a:t>
            </a:r>
          </a:p>
          <a:p>
            <a:pPr marL="742950" lvl="1" indent="-285750">
              <a:buFont typeface="+mj-lt"/>
              <a:buAutoNum type="arabicPeriod"/>
            </a:pPr>
            <a:r>
              <a:rPr lang="en-IN" dirty="0"/>
              <a:t>This </a:t>
            </a:r>
            <a:r>
              <a:rPr lang="en-IN" b="1" dirty="0"/>
              <a:t>average payoff</a:t>
            </a:r>
            <a:r>
              <a:rPr lang="en-IN" dirty="0"/>
              <a:t> represents the expected value (price) of the weather derivative.</a:t>
            </a:r>
          </a:p>
          <a:p>
            <a:pPr marL="0" indent="0">
              <a:buNone/>
            </a:pPr>
            <a:endParaRPr lang="en-US" dirty="0"/>
          </a:p>
        </p:txBody>
      </p:sp>
      <p:sp>
        <p:nvSpPr>
          <p:cNvPr id="4" name="Title 3">
            <a:extLst>
              <a:ext uri="{FF2B5EF4-FFF2-40B4-BE49-F238E27FC236}">
                <a16:creationId xmlns:a16="http://schemas.microsoft.com/office/drawing/2014/main" id="{FBF42871-2206-40A5-7A47-0710043BEE87}"/>
              </a:ext>
            </a:extLst>
          </p:cNvPr>
          <p:cNvSpPr>
            <a:spLocks noGrp="1"/>
          </p:cNvSpPr>
          <p:nvPr>
            <p:ph type="title"/>
          </p:nvPr>
        </p:nvSpPr>
        <p:spPr/>
        <p:txBody>
          <a:bodyPr>
            <a:normAutofit/>
          </a:bodyPr>
          <a:lstStyle/>
          <a:p>
            <a:r>
              <a:rPr lang="en-IN" b="1" dirty="0"/>
              <a:t>Steps to Price Weather Derivatives</a:t>
            </a:r>
            <a:endParaRPr lang="en-US" dirty="0"/>
          </a:p>
        </p:txBody>
      </p:sp>
    </p:spTree>
    <p:extLst>
      <p:ext uri="{BB962C8B-B14F-4D97-AF65-F5344CB8AC3E}">
        <p14:creationId xmlns:p14="http://schemas.microsoft.com/office/powerpoint/2010/main" val="26668677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6A6726-53F4-158E-E484-4CF1355DA7C3}"/>
              </a:ext>
            </a:extLst>
          </p:cNvPr>
          <p:cNvSpPr>
            <a:spLocks noGrp="1"/>
          </p:cNvSpPr>
          <p:nvPr>
            <p:ph type="sldNum" sz="quarter" idx="2"/>
          </p:nvPr>
        </p:nvSpPr>
        <p:spPr/>
        <p:txBody>
          <a:bodyPr/>
          <a:lstStyle/>
          <a:p>
            <a:fld id="{86CB4B4D-7CA3-9044-876B-883B54F8677D}" type="slidenum">
              <a:rPr lang="en-IN" smtClean="0"/>
              <a:pPr/>
              <a:t>9</a:t>
            </a:fld>
            <a:endParaRPr lang="en-IN" dirty="0"/>
          </a:p>
        </p:txBody>
      </p:sp>
      <p:sp>
        <p:nvSpPr>
          <p:cNvPr id="3" name="Text Placeholder 2">
            <a:extLst>
              <a:ext uri="{FF2B5EF4-FFF2-40B4-BE49-F238E27FC236}">
                <a16:creationId xmlns:a16="http://schemas.microsoft.com/office/drawing/2014/main" id="{DC8B6A8B-FFAA-13DA-C404-1792173A98BA}"/>
              </a:ext>
            </a:extLst>
          </p:cNvPr>
          <p:cNvSpPr>
            <a:spLocks noGrp="1"/>
          </p:cNvSpPr>
          <p:nvPr>
            <p:ph type="body" idx="1"/>
          </p:nvPr>
        </p:nvSpPr>
        <p:spPr/>
        <p:txBody>
          <a:bodyPr>
            <a:normAutofit fontScale="70000" lnSpcReduction="20000"/>
          </a:bodyPr>
          <a:lstStyle/>
          <a:p>
            <a:r>
              <a:rPr lang="en-US" dirty="0"/>
              <a:t>Add aspects of precipitation in Temperature Derivatives pricing. </a:t>
            </a:r>
          </a:p>
          <a:p>
            <a:endParaRPr lang="en-US" dirty="0"/>
          </a:p>
          <a:p>
            <a:r>
              <a:rPr lang="en-US" dirty="0"/>
              <a:t>Build similar models for precipitation and wind derivatives using their specific contract structure.</a:t>
            </a:r>
          </a:p>
          <a:p>
            <a:endParaRPr lang="en-US" dirty="0"/>
          </a:p>
          <a:p>
            <a:r>
              <a:rPr lang="en-US" dirty="0"/>
              <a:t>Adapt the OU process for Indian conditions where a simple Sinusoidal seasonality is not enough.</a:t>
            </a:r>
          </a:p>
          <a:p>
            <a:endParaRPr lang="en-US" dirty="0"/>
          </a:p>
          <a:p>
            <a:r>
              <a:rPr lang="en-US" dirty="0"/>
              <a:t>A cross-sectional analysis for all the different regions in the country.</a:t>
            </a:r>
          </a:p>
          <a:p>
            <a:endParaRPr lang="en-US" dirty="0"/>
          </a:p>
          <a:p>
            <a:r>
              <a:rPr lang="en-US" dirty="0"/>
              <a:t>Add a way to account for outliers in these pricing models. </a:t>
            </a:r>
          </a:p>
        </p:txBody>
      </p:sp>
      <p:sp>
        <p:nvSpPr>
          <p:cNvPr id="4" name="Title 3">
            <a:extLst>
              <a:ext uri="{FF2B5EF4-FFF2-40B4-BE49-F238E27FC236}">
                <a16:creationId xmlns:a16="http://schemas.microsoft.com/office/drawing/2014/main" id="{F5487E5A-E4CF-761E-1DF9-8EF8332E5A27}"/>
              </a:ext>
            </a:extLst>
          </p:cNvPr>
          <p:cNvSpPr>
            <a:spLocks noGrp="1"/>
          </p:cNvSpPr>
          <p:nvPr>
            <p:ph type="title"/>
          </p:nvPr>
        </p:nvSpPr>
        <p:spPr/>
        <p:txBody>
          <a:bodyPr/>
          <a:lstStyle/>
          <a:p>
            <a:r>
              <a:rPr lang="en-US" dirty="0"/>
              <a:t>What’s Next?</a:t>
            </a:r>
          </a:p>
        </p:txBody>
      </p:sp>
    </p:spTree>
    <p:extLst>
      <p:ext uri="{BB962C8B-B14F-4D97-AF65-F5344CB8AC3E}">
        <p14:creationId xmlns:p14="http://schemas.microsoft.com/office/powerpoint/2010/main" val="1355534869"/>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274845-54AD-7F4F-B034-F1A75F58D03E}">
  <we:reference id="78f4d70e-fb8b-4f8d-b284-0a2e60aeef37" version="3.4.3.0" store="EXCatalog" storeType="EXCatalog"/>
  <we:alternateReferences>
    <we:reference id="WA104380955" version="3.4.3.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{02763F92-6A65-544B-9F7A-C1E7877C8177}tf10001070</Template>
  <TotalTime>20318</TotalTime>
  <Words>1092</Words>
  <Application>Microsoft Macintosh PowerPoint</Application>
  <PresentationFormat>On-screen Show (4:3)</PresentationFormat>
  <Paragraphs>84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CMU Serif Roman</vt:lpstr>
      <vt:lpstr>Helvetica</vt:lpstr>
      <vt:lpstr>Verdana</vt:lpstr>
      <vt:lpstr>Office Theme</vt:lpstr>
      <vt:lpstr>PowerPoint Presentation</vt:lpstr>
      <vt:lpstr>Introduction</vt:lpstr>
      <vt:lpstr>Weather Derivatives</vt:lpstr>
      <vt:lpstr>Temperature Weather Derivative Contracts</vt:lpstr>
      <vt:lpstr>PowerPoint Presentation</vt:lpstr>
      <vt:lpstr>Methodology</vt:lpstr>
      <vt:lpstr>Model</vt:lpstr>
      <vt:lpstr>Steps to Price Weather Derivatives</vt:lpstr>
      <vt:lpstr>What’s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Pranav Khetarpal</cp:lastModifiedBy>
  <cp:revision>800</cp:revision>
  <dcterms:created xsi:type="dcterms:W3CDTF">2015-11-30T08:31:36Z</dcterms:created>
  <dcterms:modified xsi:type="dcterms:W3CDTF">2024-11-25T08:26:00Z</dcterms:modified>
</cp:coreProperties>
</file>