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6" r:id="rId1"/>
  </p:sldMasterIdLst>
  <p:notesMasterIdLst>
    <p:notesMasterId r:id="rId7"/>
  </p:notesMasterIdLst>
  <p:sldIdLst>
    <p:sldId id="300" r:id="rId2"/>
    <p:sldId id="301" r:id="rId3"/>
    <p:sldId id="304" r:id="rId4"/>
    <p:sldId id="303" r:id="rId5"/>
    <p:sldId id="305"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3214"/>
  </p:normalViewPr>
  <p:slideViewPr>
    <p:cSldViewPr snapToGrid="0" snapToObjects="1">
      <p:cViewPr>
        <p:scale>
          <a:sx n="120" d="100"/>
          <a:sy n="120" d="100"/>
        </p:scale>
        <p:origin x="864"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logz.io/category/blog/elasticsearch/" TargetMode="External"/><Relationship Id="rId4" Type="http://schemas.openxmlformats.org/officeDocument/2006/relationships/hyperlink" Target="https://logz.io/category/blog/logstash/" TargetMode="External"/><Relationship Id="rId5" Type="http://schemas.openxmlformats.org/officeDocument/2006/relationships/hyperlink" Target="https://logz.io/category/blog/kibana/" TargetMode="External"/><Relationship Id="rId6" Type="http://schemas.openxmlformats.org/officeDocument/2006/relationships/hyperlink" Target="https://www.elastic.co/" TargetMode="External"/><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77052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kern="1200" dirty="0" smtClean="0">
                <a:solidFill>
                  <a:schemeClr val="tx1"/>
                </a:solidFill>
                <a:effectLst/>
                <a:latin typeface="+mn-lt"/>
                <a:ea typeface="+mn-ea"/>
                <a:cs typeface="+mn-cs"/>
              </a:rPr>
              <a:t>The ELK Stack is a collection of three open-source products —</a:t>
            </a:r>
          </a:p>
          <a:p>
            <a:r>
              <a:rPr lang="en-US" sz="1100" b="0" i="0" kern="1200" dirty="0" smtClean="0">
                <a:solidFill>
                  <a:schemeClr val="tx1"/>
                </a:solidFill>
                <a:effectLst/>
                <a:latin typeface="+mn-lt"/>
                <a:ea typeface="+mn-ea"/>
                <a:cs typeface="+mn-cs"/>
              </a:rPr>
              <a:t> </a:t>
            </a:r>
            <a:r>
              <a:rPr lang="en-US" sz="1100" b="0" i="0" u="none" strike="noStrike" kern="1200" dirty="0" smtClean="0">
                <a:solidFill>
                  <a:schemeClr val="tx1"/>
                </a:solidFill>
                <a:effectLst/>
                <a:latin typeface="+mn-lt"/>
                <a:ea typeface="+mn-ea"/>
                <a:cs typeface="+mn-cs"/>
                <a:hlinkClick r:id="rId3" tooltip="Elasticsearch"/>
              </a:rPr>
              <a:t>Elasticsearch</a:t>
            </a:r>
            <a:r>
              <a:rPr lang="en-US" sz="1100" b="0" i="0" kern="1200" dirty="0" smtClean="0">
                <a:solidFill>
                  <a:schemeClr val="tx1"/>
                </a:solidFill>
                <a:effectLst/>
                <a:latin typeface="+mn-lt"/>
                <a:ea typeface="+mn-ea"/>
                <a:cs typeface="+mn-cs"/>
              </a:rPr>
              <a:t>, </a:t>
            </a:r>
            <a:r>
              <a:rPr lang="en-US" sz="1100" b="0" i="0" u="none" strike="noStrike" kern="1200" dirty="0" smtClean="0">
                <a:solidFill>
                  <a:schemeClr val="tx1"/>
                </a:solidFill>
                <a:effectLst/>
                <a:latin typeface="+mn-lt"/>
                <a:ea typeface="+mn-ea"/>
                <a:cs typeface="+mn-cs"/>
                <a:hlinkClick r:id="rId4" tooltip="Logstash"/>
              </a:rPr>
              <a:t>Logstash</a:t>
            </a:r>
            <a:r>
              <a:rPr lang="en-US" sz="1100" b="0" i="0" kern="1200" dirty="0" smtClean="0">
                <a:solidFill>
                  <a:schemeClr val="tx1"/>
                </a:solidFill>
                <a:effectLst/>
                <a:latin typeface="+mn-lt"/>
                <a:ea typeface="+mn-ea"/>
                <a:cs typeface="+mn-cs"/>
              </a:rPr>
              <a:t>, and </a:t>
            </a:r>
            <a:r>
              <a:rPr lang="en-US" sz="1100" b="0" i="0" u="none" strike="noStrike" kern="1200" dirty="0" smtClean="0">
                <a:solidFill>
                  <a:schemeClr val="tx1"/>
                </a:solidFill>
                <a:effectLst/>
                <a:latin typeface="+mn-lt"/>
                <a:ea typeface="+mn-ea"/>
                <a:cs typeface="+mn-cs"/>
                <a:hlinkClick r:id="rId5" tooltip="Kibana "/>
              </a:rPr>
              <a:t>Kibana </a:t>
            </a:r>
            <a:r>
              <a:rPr lang="en-US" sz="1100" b="0" i="0" kern="1200" dirty="0" smtClean="0">
                <a:solidFill>
                  <a:schemeClr val="tx1"/>
                </a:solidFill>
                <a:effectLst/>
                <a:latin typeface="+mn-lt"/>
                <a:ea typeface="+mn-ea"/>
                <a:cs typeface="+mn-cs"/>
              </a:rPr>
              <a:t>— from </a:t>
            </a:r>
            <a:r>
              <a:rPr lang="en-US" sz="1100" b="0" i="0" u="none" strike="noStrike" kern="1200" dirty="0" smtClean="0">
                <a:solidFill>
                  <a:schemeClr val="tx1"/>
                </a:solidFill>
                <a:effectLst/>
                <a:latin typeface="+mn-lt"/>
                <a:ea typeface="+mn-ea"/>
                <a:cs typeface="+mn-cs"/>
                <a:hlinkClick r:id="rId6" tooltip="Elastic"/>
              </a:rPr>
              <a:t>Elastic</a:t>
            </a:r>
            <a:r>
              <a:rPr lang="en-US" sz="1100" b="0" i="0" kern="1200" dirty="0" smtClean="0">
                <a:solidFill>
                  <a:schemeClr val="tx1"/>
                </a:solidFill>
                <a:effectLst/>
                <a:latin typeface="+mn-lt"/>
                <a:ea typeface="+mn-ea"/>
                <a:cs typeface="+mn-cs"/>
              </a:rPr>
              <a:t>.</a:t>
            </a:r>
          </a:p>
          <a:p>
            <a:endParaRPr lang="en-US" sz="1100" b="0" i="0" kern="1200" dirty="0" smtClean="0">
              <a:solidFill>
                <a:schemeClr val="tx1"/>
              </a:solidFill>
              <a:effectLst/>
              <a:latin typeface="+mn-lt"/>
              <a:ea typeface="+mn-ea"/>
              <a:cs typeface="+mn-cs"/>
            </a:endParaRPr>
          </a:p>
          <a:p>
            <a:r>
              <a:rPr lang="en-US" sz="1100" b="0" i="0" kern="1200" dirty="0" smtClean="0">
                <a:solidFill>
                  <a:schemeClr val="tx1"/>
                </a:solidFill>
                <a:effectLst/>
                <a:latin typeface="+mn-lt"/>
                <a:ea typeface="+mn-ea"/>
                <a:cs typeface="+mn-cs"/>
              </a:rPr>
              <a:t>a highly scalable open-source full-text search and analytics engine. </a:t>
            </a:r>
          </a:p>
          <a:p>
            <a:endParaRPr lang="en-US" sz="1100" b="0" i="0" kern="1200" dirty="0" smtClean="0">
              <a:solidFill>
                <a:schemeClr val="tx1"/>
              </a:solidFill>
              <a:effectLst/>
              <a:latin typeface="+mn-lt"/>
              <a:ea typeface="+mn-ea"/>
              <a:cs typeface="+mn-cs"/>
            </a:endParaRPr>
          </a:p>
          <a:p>
            <a:r>
              <a:rPr lang="en-US" sz="1100" b="0" i="0" kern="1200" dirty="0" smtClean="0">
                <a:solidFill>
                  <a:schemeClr val="tx1"/>
                </a:solidFill>
                <a:effectLst/>
                <a:latin typeface="+mn-lt"/>
                <a:ea typeface="+mn-ea"/>
                <a:cs typeface="+mn-cs"/>
              </a:rPr>
              <a:t>server-side data processing pipeline that centralizes, transforms and stashes data</a:t>
            </a:r>
          </a:p>
          <a:p>
            <a:endParaRPr lang="en-US" sz="1100" b="0" i="0" kern="1200" dirty="0" smtClean="0">
              <a:solidFill>
                <a:schemeClr val="tx1"/>
              </a:solidFill>
              <a:effectLst/>
              <a:latin typeface="+mn-lt"/>
              <a:ea typeface="+mn-ea"/>
              <a:cs typeface="+mn-cs"/>
            </a:endParaRPr>
          </a:p>
          <a:p>
            <a:r>
              <a:rPr lang="en-US" sz="1100" b="0" i="0" kern="1200" dirty="0" smtClean="0">
                <a:solidFill>
                  <a:schemeClr val="tx1"/>
                </a:solidFill>
                <a:effectLst/>
                <a:latin typeface="+mn-lt"/>
                <a:ea typeface="+mn-ea"/>
                <a:cs typeface="+mn-cs"/>
              </a:rPr>
              <a:t>a window into the Elastic Stack, enables visual exploration and real-time analysis of data in </a:t>
            </a:r>
            <a:r>
              <a:rPr lang="en-US" sz="1100" b="0" i="0" kern="1200" dirty="0" err="1" smtClean="0">
                <a:solidFill>
                  <a:schemeClr val="tx1"/>
                </a:solidFill>
                <a:effectLst/>
                <a:latin typeface="+mn-lt"/>
                <a:ea typeface="+mn-ea"/>
                <a:cs typeface="+mn-cs"/>
              </a:rPr>
              <a:t>Elasticsearch</a:t>
            </a:r>
            <a:endParaRPr lang="en-US" sz="1100" b="0" i="0" kern="1200" dirty="0" smtClean="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304240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Why is Log Analysis Becoming More Important? As more and more IT infrastructures move to public clouds such as Amazon Web Services and Microsoft Azure, public cloud security tools and log analytics platforms are both becoming more and more </a:t>
            </a:r>
            <a:r>
              <a:rPr lang="en-US" dirty="0" err="1" smtClean="0"/>
              <a:t>critical.In</a:t>
            </a:r>
            <a:r>
              <a:rPr lang="en-US" dirty="0" smtClean="0"/>
              <a:t> cloud-based infrastructures, performance isolation is extremely difficult to reach — particularly whenever systems are heavily loaded. The performance of virtual machines in the cloud can greatly fluctuate based on the specific loads, infrastructure servers, environments, and number of active users. As a result, reliability and node failures can become significant problems. Log management platforms can monitor all of these infrastructure issues as well as process operating system logs, NGINX and IIS server logs for technical SEO and web traffic analysis, application logs, and ELB and S3 logs on </a:t>
            </a:r>
            <a:r>
              <a:rPr lang="en-US" dirty="0" err="1" smtClean="0"/>
              <a:t>AWS.In</a:t>
            </a:r>
            <a:r>
              <a:rPr lang="en-US" dirty="0" smtClean="0"/>
              <a:t> all of these contexts, DevOps engineers, system administrators, site reliability engineers, and developers can all use logs to make better decisions that are data-informed (and not, as Facebook’s Adam </a:t>
            </a:r>
            <a:r>
              <a:rPr lang="en-US" dirty="0" err="1" smtClean="0"/>
              <a:t>Mosseri</a:t>
            </a:r>
            <a:r>
              <a:rPr lang="en-US" dirty="0" smtClean="0"/>
              <a:t> says, data-driven). After all, what is being called “big data analytics” is increasingly important for a number of reasons — particularly when it comes to the cloud.</a:t>
            </a:r>
          </a:p>
          <a:p>
            <a:endParaRPr lang="en-US" dirty="0" smtClean="0"/>
          </a:p>
          <a:p>
            <a:endParaRPr lang="en-US" dirty="0" smtClean="0"/>
          </a:p>
          <a:p>
            <a:r>
              <a:rPr lang="en-US" sz="1100" b="1" i="0" kern="1200" dirty="0" smtClean="0">
                <a:solidFill>
                  <a:schemeClr val="tx1"/>
                </a:solidFill>
                <a:effectLst/>
                <a:latin typeface="+mn-lt"/>
                <a:ea typeface="+mn-ea"/>
                <a:cs typeface="+mn-cs"/>
              </a:rPr>
              <a:t>Problem statement:</a:t>
            </a:r>
          </a:p>
          <a:p>
            <a:r>
              <a:rPr lang="en-US" sz="1100" b="0" i="0" kern="1200" dirty="0" smtClean="0">
                <a:solidFill>
                  <a:schemeClr val="tx1"/>
                </a:solidFill>
                <a:effectLst/>
                <a:latin typeface="+mn-lt"/>
                <a:ea typeface="+mn-ea"/>
                <a:cs typeface="+mn-cs"/>
              </a:rPr>
              <a:t>You have different applications feeding into each other. Debugging an issue requires logging into each individual box to look at the logs. With small number of apps/boxes it's not an issue, but it quickly becomes tedious as the number of apps/boxes increase!</a:t>
            </a:r>
          </a:p>
          <a:p>
            <a:r>
              <a:rPr lang="en-US" sz="1100" b="1" i="0" kern="1200" dirty="0" smtClean="0">
                <a:solidFill>
                  <a:schemeClr val="tx1"/>
                </a:solidFill>
                <a:effectLst/>
                <a:latin typeface="+mn-lt"/>
                <a:ea typeface="+mn-ea"/>
                <a:cs typeface="+mn-cs"/>
              </a:rPr>
              <a:t>Solution:</a:t>
            </a:r>
          </a:p>
          <a:p>
            <a:r>
              <a:rPr lang="en-US" sz="1100" b="0" i="0" kern="1200" dirty="0" smtClean="0">
                <a:solidFill>
                  <a:schemeClr val="tx1"/>
                </a:solidFill>
                <a:effectLst/>
                <a:latin typeface="+mn-lt"/>
                <a:ea typeface="+mn-ea"/>
                <a:cs typeface="+mn-cs"/>
              </a:rPr>
              <a:t>It would be awesome to have all of your logs aggregated into one place so you can see the process flow and perform queries against the logs from all applications from one place.</a:t>
            </a:r>
          </a:p>
          <a:p>
            <a:endParaRPr lang="en-US" dirty="0"/>
          </a:p>
        </p:txBody>
      </p:sp>
    </p:spTree>
    <p:extLst>
      <p:ext uri="{BB962C8B-B14F-4D97-AF65-F5344CB8AC3E}">
        <p14:creationId xmlns:p14="http://schemas.microsoft.com/office/powerpoint/2010/main" val="1200260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FileBeat</a:t>
            </a:r>
            <a:r>
              <a:rPr lang="en-US" dirty="0" smtClean="0"/>
              <a:t> - </a:t>
            </a:r>
            <a:r>
              <a:rPr lang="en-US" sz="1100" b="0" i="0" kern="1200" dirty="0" smtClean="0">
                <a:solidFill>
                  <a:schemeClr val="tx1"/>
                </a:solidFill>
                <a:effectLst/>
                <a:latin typeface="+mn-lt"/>
                <a:ea typeface="+mn-ea"/>
                <a:cs typeface="+mn-cs"/>
              </a:rPr>
              <a:t>when you have tens, hundreds, or even thousands of servers, virtual machines, and containers generating logs, </a:t>
            </a:r>
            <a:r>
              <a:rPr lang="en-US" sz="1100" b="0" i="0" kern="1200" dirty="0" err="1" smtClean="0">
                <a:solidFill>
                  <a:schemeClr val="tx1"/>
                </a:solidFill>
                <a:effectLst/>
                <a:latin typeface="+mn-lt"/>
                <a:ea typeface="+mn-ea"/>
                <a:cs typeface="+mn-cs"/>
              </a:rPr>
              <a:t>Filebeat</a:t>
            </a:r>
            <a:r>
              <a:rPr lang="en-US" sz="1100" b="0" i="0" kern="1200" dirty="0" smtClean="0">
                <a:solidFill>
                  <a:schemeClr val="tx1"/>
                </a:solidFill>
                <a:effectLst/>
                <a:latin typeface="+mn-lt"/>
                <a:ea typeface="+mn-ea"/>
                <a:cs typeface="+mn-cs"/>
              </a:rPr>
              <a:t> helps you keep the simple things simple by offering a lightweight way to forward and centralize logs and files.</a:t>
            </a:r>
            <a:endParaRPr lang="en-US" dirty="0" smtClean="0"/>
          </a:p>
          <a:p>
            <a:endParaRPr lang="en-US" dirty="0" smtClean="0"/>
          </a:p>
          <a:p>
            <a:r>
              <a:rPr lang="en-US" dirty="0" err="1" smtClean="0"/>
              <a:t>MetricBeat</a:t>
            </a:r>
            <a:r>
              <a:rPr lang="en-US" dirty="0" smtClean="0"/>
              <a:t> - </a:t>
            </a:r>
            <a:r>
              <a:rPr lang="en-US" sz="1100" b="0" i="0" kern="1200" dirty="0" smtClean="0">
                <a:solidFill>
                  <a:schemeClr val="tx1"/>
                </a:solidFill>
                <a:effectLst/>
                <a:latin typeface="+mn-lt"/>
                <a:ea typeface="+mn-ea"/>
                <a:cs typeface="+mn-cs"/>
              </a:rPr>
              <a:t>Collect metrics from your systems and services. From CPU to memory, </a:t>
            </a:r>
            <a:r>
              <a:rPr lang="en-US" sz="1100" b="0" i="0" kern="1200" dirty="0" err="1" smtClean="0">
                <a:solidFill>
                  <a:schemeClr val="tx1"/>
                </a:solidFill>
                <a:effectLst/>
                <a:latin typeface="+mn-lt"/>
                <a:ea typeface="+mn-ea"/>
                <a:cs typeface="+mn-cs"/>
              </a:rPr>
              <a:t>Redis</a:t>
            </a:r>
            <a:r>
              <a:rPr lang="en-US" sz="1100" b="0" i="0" kern="1200" dirty="0" smtClean="0">
                <a:solidFill>
                  <a:schemeClr val="tx1"/>
                </a:solidFill>
                <a:effectLst/>
                <a:latin typeface="+mn-lt"/>
                <a:ea typeface="+mn-ea"/>
                <a:cs typeface="+mn-cs"/>
              </a:rPr>
              <a:t> to Nginx, and much more, </a:t>
            </a:r>
            <a:r>
              <a:rPr lang="en-US" sz="1100" b="0" i="0" kern="1200" dirty="0" err="1" smtClean="0">
                <a:solidFill>
                  <a:schemeClr val="tx1"/>
                </a:solidFill>
                <a:effectLst/>
                <a:latin typeface="+mn-lt"/>
                <a:ea typeface="+mn-ea"/>
                <a:cs typeface="+mn-cs"/>
              </a:rPr>
              <a:t>Metricbeat</a:t>
            </a:r>
            <a:r>
              <a:rPr lang="en-US" sz="1100" b="0" i="0" kern="1200" dirty="0" smtClean="0">
                <a:solidFill>
                  <a:schemeClr val="tx1"/>
                </a:solidFill>
                <a:effectLst/>
                <a:latin typeface="+mn-lt"/>
                <a:ea typeface="+mn-ea"/>
                <a:cs typeface="+mn-cs"/>
              </a:rPr>
              <a:t> is a lightweight way to send system and service statistics.</a:t>
            </a:r>
          </a:p>
          <a:p>
            <a:endParaRPr lang="en-US" sz="1100" b="0" i="0" kern="1200" dirty="0" smtClean="0">
              <a:solidFill>
                <a:schemeClr val="tx1"/>
              </a:solidFill>
              <a:effectLst/>
              <a:latin typeface="+mn-lt"/>
              <a:ea typeface="+mn-ea"/>
              <a:cs typeface="+mn-cs"/>
            </a:endParaRPr>
          </a:p>
          <a:p>
            <a:r>
              <a:rPr lang="en-US" sz="1100" b="0" i="0" kern="1200" dirty="0" err="1" smtClean="0">
                <a:solidFill>
                  <a:schemeClr val="tx1"/>
                </a:solidFill>
                <a:effectLst/>
                <a:latin typeface="+mn-lt"/>
                <a:ea typeface="+mn-ea"/>
                <a:cs typeface="+mn-cs"/>
              </a:rPr>
              <a:t>Packetbeat</a:t>
            </a:r>
            <a:r>
              <a:rPr lang="en-US" sz="1100" b="0" i="0" kern="1200" dirty="0" smtClean="0">
                <a:solidFill>
                  <a:schemeClr val="tx1"/>
                </a:solidFill>
                <a:effectLst/>
                <a:latin typeface="+mn-lt"/>
                <a:ea typeface="+mn-ea"/>
                <a:cs typeface="+mn-cs"/>
              </a:rPr>
              <a:t> is a lightweight network packet analyzer that sends data to </a:t>
            </a:r>
            <a:r>
              <a:rPr lang="en-US" sz="1100" b="0" i="0" kern="1200" dirty="0" err="1" smtClean="0">
                <a:solidFill>
                  <a:schemeClr val="tx1"/>
                </a:solidFill>
                <a:effectLst/>
                <a:latin typeface="+mn-lt"/>
                <a:ea typeface="+mn-ea"/>
                <a:cs typeface="+mn-cs"/>
              </a:rPr>
              <a:t>Logstash</a:t>
            </a:r>
            <a:r>
              <a:rPr lang="en-US" sz="1100" b="0" i="0" kern="1200" dirty="0" smtClean="0">
                <a:solidFill>
                  <a:schemeClr val="tx1"/>
                </a:solidFill>
                <a:effectLst/>
                <a:latin typeface="+mn-lt"/>
                <a:ea typeface="+mn-ea"/>
                <a:cs typeface="+mn-cs"/>
              </a:rPr>
              <a:t> or </a:t>
            </a:r>
            <a:r>
              <a:rPr lang="en-US" sz="1100" b="0" i="0" kern="1200" dirty="0" err="1" smtClean="0">
                <a:solidFill>
                  <a:schemeClr val="tx1"/>
                </a:solidFill>
                <a:effectLst/>
                <a:latin typeface="+mn-lt"/>
                <a:ea typeface="+mn-ea"/>
                <a:cs typeface="+mn-cs"/>
              </a:rPr>
              <a:t>Elasticsearch</a:t>
            </a:r>
            <a:r>
              <a:rPr lang="en-US" sz="1100" b="0" i="0" kern="1200" dirty="0" smtClean="0">
                <a:solidFill>
                  <a:schemeClr val="tx1"/>
                </a:solidFill>
                <a:effectLst/>
                <a:latin typeface="+mn-lt"/>
                <a:ea typeface="+mn-ea"/>
                <a:cs typeface="+mn-cs"/>
              </a:rPr>
              <a:t>.</a:t>
            </a:r>
          </a:p>
          <a:p>
            <a:endParaRPr lang="en-US" sz="1100" b="0" i="0" kern="1200" dirty="0" smtClean="0">
              <a:solidFill>
                <a:schemeClr val="tx1"/>
              </a:solidFill>
              <a:effectLst/>
              <a:latin typeface="+mn-lt"/>
              <a:ea typeface="+mn-ea"/>
              <a:cs typeface="+mn-cs"/>
            </a:endParaRPr>
          </a:p>
          <a:p>
            <a:r>
              <a:rPr lang="en-US" sz="1100" b="0" i="0" kern="1200" dirty="0" err="1" smtClean="0">
                <a:solidFill>
                  <a:schemeClr val="tx1"/>
                </a:solidFill>
                <a:effectLst/>
                <a:latin typeface="+mn-lt"/>
                <a:ea typeface="+mn-ea"/>
                <a:cs typeface="+mn-cs"/>
              </a:rPr>
              <a:t>Winlogbeat</a:t>
            </a:r>
            <a:r>
              <a:rPr lang="en-US" sz="1100" b="0" i="0" kern="1200" dirty="0" smtClean="0">
                <a:solidFill>
                  <a:schemeClr val="tx1"/>
                </a:solidFill>
                <a:effectLst/>
                <a:latin typeface="+mn-lt"/>
                <a:ea typeface="+mn-ea"/>
                <a:cs typeface="+mn-cs"/>
              </a:rPr>
              <a:t> live streams Windows event logs to </a:t>
            </a:r>
            <a:r>
              <a:rPr lang="en-US" sz="1100" b="0" i="0" kern="1200" dirty="0" err="1" smtClean="0">
                <a:solidFill>
                  <a:schemeClr val="tx1"/>
                </a:solidFill>
                <a:effectLst/>
                <a:latin typeface="+mn-lt"/>
                <a:ea typeface="+mn-ea"/>
                <a:cs typeface="+mn-cs"/>
              </a:rPr>
              <a:t>Elasticsearch</a:t>
            </a:r>
            <a:r>
              <a:rPr lang="en-US" sz="1100" b="0" i="0" kern="1200" dirty="0" smtClean="0">
                <a:solidFill>
                  <a:schemeClr val="tx1"/>
                </a:solidFill>
                <a:effectLst/>
                <a:latin typeface="+mn-lt"/>
                <a:ea typeface="+mn-ea"/>
                <a:cs typeface="+mn-cs"/>
              </a:rPr>
              <a:t> and </a:t>
            </a:r>
            <a:r>
              <a:rPr lang="en-US" sz="1100" b="0" i="0" kern="1200" dirty="0" err="1" smtClean="0">
                <a:solidFill>
                  <a:schemeClr val="tx1"/>
                </a:solidFill>
                <a:effectLst/>
                <a:latin typeface="+mn-lt"/>
                <a:ea typeface="+mn-ea"/>
                <a:cs typeface="+mn-cs"/>
              </a:rPr>
              <a:t>Logstash</a:t>
            </a:r>
            <a:r>
              <a:rPr lang="en-US" sz="1100" b="0" i="0" kern="1200" dirty="0" smtClean="0">
                <a:solidFill>
                  <a:schemeClr val="tx1"/>
                </a:solidFill>
                <a:effectLst/>
                <a:latin typeface="+mn-lt"/>
                <a:ea typeface="+mn-ea"/>
                <a:cs typeface="+mn-cs"/>
              </a:rPr>
              <a:t> in a lightweight way.</a:t>
            </a:r>
            <a:endParaRPr lang="en-US" dirty="0"/>
          </a:p>
        </p:txBody>
      </p:sp>
    </p:spTree>
    <p:extLst>
      <p:ext uri="{BB962C8B-B14F-4D97-AF65-F5344CB8AC3E}">
        <p14:creationId xmlns:p14="http://schemas.microsoft.com/office/powerpoint/2010/main" val="180639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7505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DF68E2-58F2-4D09-BE8B-E3BD06533059}" type="datetimeFigureOut">
              <a:rPr lang="en-US" smtClean="0"/>
              <a:t>3/31/17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2D6473-DF6D-4702-B328-E0DD40540A4E}" type="datetimeFigureOut">
              <a:rPr lang="en-US" smtClean="0"/>
              <a:t>3/31/17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6F7E3A-B166-407D-9866-32884E7D5B37}" type="datetimeFigureOut">
              <a:rPr lang="en-US" smtClean="0"/>
              <a:t>3/31/17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8FC5F6-F338-4AE4-BB23-26385BCFC423}" type="datetimeFigureOut">
              <a:rPr lang="en-US" smtClean="0"/>
              <a:t>3/31/17</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lt1"/>
              </a:buClr>
              <a:buSzPct val="25000"/>
              <a:buFont typeface="Arial"/>
              <a:buNone/>
            </a:pPr>
            <a:r>
              <a:rPr lang="en" sz="1100" b="0" i="0" u="none" strike="noStrike" cap="none" smtClean="0">
                <a:solidFill>
                  <a:schemeClr val="lt1"/>
                </a:solidFill>
                <a:latin typeface="Arial"/>
                <a:ea typeface="Arial"/>
                <a:cs typeface="Arial"/>
                <a:sym typeface="Arial"/>
              </a:rPr>
              <a:t>  </a:t>
            </a:r>
          </a:p>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 sz="1100" b="0" i="0" u="none" strike="noStrike" cap="none" smtClean="0">
                <a:solidFill>
                  <a:schemeClr val="lt1"/>
                </a:solidFill>
                <a:latin typeface="Arial"/>
                <a:ea typeface="Arial"/>
                <a:cs typeface="Arial"/>
                <a:sym typeface="Arial"/>
              </a:rPr>
              <a:t>‹#›</a:t>
            </a:fld>
            <a:endParaRPr lang="en" sz="11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3/31/17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AB4D41-86C1-4908-B66A-0B50CEB3BF29}" type="datetimeFigureOut">
              <a:rPr lang="en-US" smtClean="0"/>
              <a:t>3/31/17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426E2C-56C1-4E0D-A793-0088A7FDD37E}" type="datetimeFigureOut">
              <a:rPr lang="en-US" smtClean="0"/>
              <a:t>3/31/17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C39B41-D8B5-4052-B551-9B5525EAA8B6}" type="datetimeFigureOut">
              <a:rPr lang="en-US" smtClean="0"/>
              <a:t>3/31/17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3/31/17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lvl="0" rtl="0">
              <a:spcBef>
                <a:spcPts val="0"/>
              </a:spcBef>
              <a:buNone/>
            </a:pPr>
            <a:fld id="{00000000-1234-1234-1234-123412341234}" type="slidenum">
              <a:rPr lang="en" smtClean="0"/>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3/31/17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3/31/17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8624D31-43A5-475A-80CF-332C9F6DCF35}" type="datetimeFigureOut">
              <a:rPr lang="en-US" smtClean="0"/>
              <a:t>3/31/17</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lvl="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51269832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4536"/>
          <a:stretch/>
        </p:blipFill>
        <p:spPr>
          <a:xfrm>
            <a:off x="0" y="0"/>
            <a:ext cx="9144000" cy="5143500"/>
          </a:xfrm>
          <a:prstGeom prst="rect">
            <a:avLst/>
          </a:prstGeom>
        </p:spPr>
      </p:pic>
      <p:sp>
        <p:nvSpPr>
          <p:cNvPr id="5" name="Rectangle 4"/>
          <p:cNvSpPr/>
          <p:nvPr/>
        </p:nvSpPr>
        <p:spPr>
          <a:xfrm>
            <a:off x="297711" y="3431606"/>
            <a:ext cx="4572000" cy="707886"/>
          </a:xfrm>
          <a:prstGeom prst="rect">
            <a:avLst/>
          </a:prstGeom>
        </p:spPr>
        <p:txBody>
          <a:bodyPr>
            <a:spAutoFit/>
          </a:bodyPr>
          <a:lstStyle/>
          <a:p>
            <a:pPr lvl="0"/>
            <a:r>
              <a:rPr lang="en" sz="2000" dirty="0" err="1" smtClean="0">
                <a:solidFill>
                  <a:schemeClr val="bg1"/>
                </a:solidFill>
              </a:rPr>
              <a:t>Vivekanand</a:t>
            </a:r>
            <a:r>
              <a:rPr lang="en" sz="2000" dirty="0" smtClean="0">
                <a:solidFill>
                  <a:schemeClr val="bg1"/>
                </a:solidFill>
              </a:rPr>
              <a:t> </a:t>
            </a:r>
            <a:r>
              <a:rPr lang="en" sz="2000" dirty="0">
                <a:solidFill>
                  <a:schemeClr val="bg1"/>
                </a:solidFill>
              </a:rPr>
              <a:t>Ramakrishnan</a:t>
            </a:r>
          </a:p>
          <a:p>
            <a:pPr lvl="0"/>
            <a:r>
              <a:rPr lang="en" sz="2000" dirty="0" smtClean="0">
                <a:solidFill>
                  <a:schemeClr val="bg1"/>
                </a:solidFill>
              </a:rPr>
              <a:t>Pranav </a:t>
            </a:r>
            <a:r>
              <a:rPr lang="en" sz="2000" dirty="0">
                <a:solidFill>
                  <a:schemeClr val="bg1"/>
                </a:solidFill>
              </a:rPr>
              <a:t>Kulkarni</a:t>
            </a:r>
          </a:p>
        </p:txBody>
      </p:sp>
    </p:spTree>
    <p:extLst>
      <p:ext uri="{BB962C8B-B14F-4D97-AF65-F5344CB8AC3E}">
        <p14:creationId xmlns:p14="http://schemas.microsoft.com/office/powerpoint/2010/main" val="35812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50000"/>
                  </a:schemeClr>
                </a:solidFill>
              </a:rPr>
              <a:t>What is ELK Stack?</a:t>
            </a:r>
            <a:endParaRPr lang="en-US" b="1" dirty="0">
              <a:solidFill>
                <a:schemeClr val="accent6">
                  <a:lumMod val="50000"/>
                </a:schemeClr>
              </a:solidFill>
            </a:endParaRP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Collection of 3 (really 4)  open-source products</a:t>
            </a:r>
          </a:p>
          <a:p>
            <a:pPr defTabSz="914400">
              <a:lnSpc>
                <a:spcPct val="100000"/>
              </a:lnSpc>
              <a:spcBef>
                <a:spcPts val="0"/>
              </a:spcBef>
            </a:pPr>
            <a:r>
              <a:rPr lang="en-US" b="1" dirty="0" err="1" smtClean="0"/>
              <a:t>E</a:t>
            </a:r>
            <a:r>
              <a:rPr lang="en-US" dirty="0" err="1" smtClean="0"/>
              <a:t>lasticsearch</a:t>
            </a:r>
            <a:r>
              <a:rPr lang="en-US" dirty="0" smtClean="0"/>
              <a:t> – </a:t>
            </a:r>
            <a:r>
              <a:rPr lang="en-US" dirty="0" smtClean="0"/>
              <a:t>No SQL database</a:t>
            </a:r>
            <a:endParaRPr lang="en-US" dirty="0" smtClean="0"/>
          </a:p>
          <a:p>
            <a:pPr defTabSz="914400">
              <a:lnSpc>
                <a:spcPct val="100000"/>
              </a:lnSpc>
              <a:spcBef>
                <a:spcPts val="0"/>
              </a:spcBef>
            </a:pPr>
            <a:r>
              <a:rPr lang="en-US" b="1" dirty="0" err="1" smtClean="0"/>
              <a:t>L</a:t>
            </a:r>
            <a:r>
              <a:rPr lang="en-US" dirty="0" err="1" smtClean="0"/>
              <a:t>ogstash</a:t>
            </a:r>
            <a:r>
              <a:rPr lang="en-US" dirty="0" smtClean="0"/>
              <a:t> – </a:t>
            </a:r>
            <a:r>
              <a:rPr lang="en-US" dirty="0" smtClean="0"/>
              <a:t>Log collection </a:t>
            </a:r>
            <a:r>
              <a:rPr lang="en-US" dirty="0" smtClean="0"/>
              <a:t>and </a:t>
            </a:r>
            <a:r>
              <a:rPr lang="en-US" dirty="0" smtClean="0"/>
              <a:t>transformation</a:t>
            </a:r>
            <a:endParaRPr lang="en-US" dirty="0" smtClean="0"/>
          </a:p>
          <a:p>
            <a:pPr defTabSz="914400">
              <a:lnSpc>
                <a:spcPct val="100000"/>
              </a:lnSpc>
              <a:spcBef>
                <a:spcPts val="0"/>
              </a:spcBef>
            </a:pPr>
            <a:r>
              <a:rPr lang="en-US" b="1" dirty="0" err="1" smtClean="0"/>
              <a:t>K</a:t>
            </a:r>
            <a:r>
              <a:rPr lang="en-US" dirty="0" err="1" smtClean="0"/>
              <a:t>ibana</a:t>
            </a:r>
            <a:r>
              <a:rPr lang="en-US" dirty="0" smtClean="0"/>
              <a:t> – </a:t>
            </a:r>
            <a:r>
              <a:rPr lang="en-US" dirty="0" smtClean="0"/>
              <a:t>Data visualizer for </a:t>
            </a:r>
            <a:r>
              <a:rPr lang="en-US" dirty="0" err="1" smtClean="0"/>
              <a:t>Elasticsearch</a:t>
            </a:r>
            <a:endParaRPr lang="en-US" dirty="0"/>
          </a:p>
          <a:p>
            <a:pPr defTabSz="914400">
              <a:lnSpc>
                <a:spcPct val="100000"/>
              </a:lnSpc>
              <a:spcBef>
                <a:spcPts val="0"/>
              </a:spcBef>
            </a:pPr>
            <a:r>
              <a:rPr lang="en-US" dirty="0" smtClean="0"/>
              <a:t>Beats - Data shippers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8570" y="1268016"/>
            <a:ext cx="5849112" cy="1094232"/>
          </a:xfrm>
          <a:prstGeom prst="rect">
            <a:avLst/>
          </a:prstGeom>
        </p:spPr>
      </p:pic>
    </p:spTree>
    <p:extLst>
      <p:ext uri="{BB962C8B-B14F-4D97-AF65-F5344CB8AC3E}">
        <p14:creationId xmlns:p14="http://schemas.microsoft.com/office/powerpoint/2010/main" val="1432727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50000"/>
                  </a:schemeClr>
                </a:solidFill>
              </a:rPr>
              <a:t>Why ELK?</a:t>
            </a:r>
            <a:endParaRPr lang="en-US" b="1" dirty="0">
              <a:solidFill>
                <a:schemeClr val="accent6">
                  <a:lumMod val="50000"/>
                </a:schemeClr>
              </a:solidFill>
            </a:endParaRP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err="1" smtClean="0"/>
              <a:t>Usecases</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defTabSz="914400">
              <a:lnSpc>
                <a:spcPct val="100000"/>
              </a:lnSpc>
              <a:spcBef>
                <a:spcPts val="0"/>
              </a:spcBef>
            </a:pPr>
            <a:r>
              <a:rPr lang="en-US" dirty="0" smtClean="0"/>
              <a:t>Centralized Log Analysis</a:t>
            </a:r>
          </a:p>
          <a:p>
            <a:pPr defTabSz="914400">
              <a:lnSpc>
                <a:spcPct val="100000"/>
              </a:lnSpc>
              <a:spcBef>
                <a:spcPts val="0"/>
              </a:spcBef>
            </a:pPr>
            <a:r>
              <a:rPr lang="en-US" dirty="0" smtClean="0"/>
              <a:t>Business intelligence</a:t>
            </a:r>
          </a:p>
          <a:p>
            <a:pPr defTabSz="914400">
              <a:lnSpc>
                <a:spcPct val="100000"/>
              </a:lnSpc>
              <a:spcBef>
                <a:spcPts val="0"/>
              </a:spcBef>
            </a:pPr>
            <a:r>
              <a:rPr lang="en-US" dirty="0" smtClean="0"/>
              <a:t>Security and compliance</a:t>
            </a:r>
          </a:p>
          <a:p>
            <a:pPr defTabSz="914400">
              <a:lnSpc>
                <a:spcPct val="100000"/>
              </a:lnSpc>
              <a:spcBef>
                <a:spcPts val="0"/>
              </a:spcBef>
            </a:pPr>
            <a:r>
              <a:rPr lang="en-US" dirty="0" smtClean="0"/>
              <a:t>Monitoring</a:t>
            </a:r>
          </a:p>
          <a:p>
            <a:pPr defTabSz="914400">
              <a:lnSpc>
                <a:spcPct val="100000"/>
              </a:lnSpc>
              <a:spcBef>
                <a:spcPts val="0"/>
              </a:spcBef>
            </a:pPr>
            <a:r>
              <a:rPr lang="en-US" dirty="0" smtClean="0"/>
              <a:t>Web Analytics</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3926" y="1369219"/>
            <a:ext cx="4401880" cy="2695284"/>
          </a:xfrm>
          <a:prstGeom prst="rect">
            <a:avLst/>
          </a:prstGeom>
        </p:spPr>
      </p:pic>
    </p:spTree>
    <p:extLst>
      <p:ext uri="{BB962C8B-B14F-4D97-AF65-F5344CB8AC3E}">
        <p14:creationId xmlns:p14="http://schemas.microsoft.com/office/powerpoint/2010/main" val="289860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628650" y="273844"/>
            <a:ext cx="7886700" cy="994172"/>
          </a:xfrm>
        </p:spPr>
        <p:txBody>
          <a:bodyPr/>
          <a:lstStyle/>
          <a:p>
            <a:r>
              <a:rPr lang="en-US" b="1" dirty="0" smtClean="0">
                <a:solidFill>
                  <a:schemeClr val="accent6">
                    <a:lumMod val="50000"/>
                  </a:schemeClr>
                </a:solidFill>
              </a:rPr>
              <a:t>ELK Architecture</a:t>
            </a:r>
            <a:endParaRPr lang="en-US" b="1" dirty="0">
              <a:solidFill>
                <a:schemeClr val="accent6">
                  <a:lumMod val="50000"/>
                </a:schemeClr>
              </a:solidFill>
            </a:endParaRPr>
          </a:p>
        </p:txBody>
      </p:sp>
      <p:sp>
        <p:nvSpPr>
          <p:cNvPr id="11" name="Content Placeholder 2"/>
          <p:cNvSpPr>
            <a:spLocks noGrp="1"/>
          </p:cNvSpPr>
          <p:nvPr>
            <p:ph idx="1"/>
          </p:nvPr>
        </p:nvSpPr>
        <p:spPr>
          <a:xfrm>
            <a:off x="628650" y="1369219"/>
            <a:ext cx="7886700" cy="3263504"/>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148316"/>
            <a:ext cx="7764344" cy="3700131"/>
          </a:xfrm>
          <a:prstGeom prst="rect">
            <a:avLst/>
          </a:prstGeom>
        </p:spPr>
      </p:pic>
    </p:spTree>
    <p:extLst>
      <p:ext uri="{BB962C8B-B14F-4D97-AF65-F5344CB8AC3E}">
        <p14:creationId xmlns:p14="http://schemas.microsoft.com/office/powerpoint/2010/main" val="1872165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628650" y="273844"/>
            <a:ext cx="7886700" cy="994172"/>
          </a:xfrm>
        </p:spPr>
        <p:txBody>
          <a:bodyPr>
            <a:normAutofit fontScale="90000"/>
          </a:bodyPr>
          <a:lstStyle/>
          <a:p>
            <a:r>
              <a:rPr lang="en-US" b="1" dirty="0" smtClean="0">
                <a:solidFill>
                  <a:schemeClr val="accent6">
                    <a:lumMod val="50000"/>
                  </a:schemeClr>
                </a:solidFill>
              </a:rPr>
              <a:t>Demo</a:t>
            </a:r>
            <a:br>
              <a:rPr lang="en-US" b="1" dirty="0" smtClean="0">
                <a:solidFill>
                  <a:schemeClr val="accent6">
                    <a:lumMod val="50000"/>
                  </a:schemeClr>
                </a:solidFill>
              </a:rPr>
            </a:br>
            <a:r>
              <a:rPr lang="en-US" b="1" dirty="0" smtClean="0">
                <a:solidFill>
                  <a:schemeClr val="accent6">
                    <a:lumMod val="50000"/>
                  </a:schemeClr>
                </a:solidFill>
              </a:rPr>
              <a:t>(aka Crash n Burn Time)</a:t>
            </a:r>
            <a:endParaRPr lang="en-US" b="1" dirty="0">
              <a:solidFill>
                <a:schemeClr val="accent6">
                  <a:lumMod val="50000"/>
                </a:schemeClr>
              </a:solidFill>
            </a:endParaRPr>
          </a:p>
        </p:txBody>
      </p:sp>
      <p:sp>
        <p:nvSpPr>
          <p:cNvPr id="11" name="Content Placeholder 2"/>
          <p:cNvSpPr>
            <a:spLocks noGrp="1"/>
          </p:cNvSpPr>
          <p:nvPr>
            <p:ph idx="1"/>
          </p:nvPr>
        </p:nvSpPr>
        <p:spPr>
          <a:xfrm>
            <a:off x="628650" y="1369219"/>
            <a:ext cx="7886700" cy="3263504"/>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p:spTree>
    <p:extLst>
      <p:ext uri="{BB962C8B-B14F-4D97-AF65-F5344CB8AC3E}">
        <p14:creationId xmlns:p14="http://schemas.microsoft.com/office/powerpoint/2010/main" val="1968537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668</TotalTime>
  <Words>383</Words>
  <Application>Microsoft Macintosh PowerPoint</Application>
  <PresentationFormat>On-screen Show (16:9)</PresentationFormat>
  <Paragraphs>48</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Calibri Light</vt:lpstr>
      <vt:lpstr>Arial</vt:lpstr>
      <vt:lpstr>Office Theme</vt:lpstr>
      <vt:lpstr>PowerPoint Presentation</vt:lpstr>
      <vt:lpstr>What is ELK Stack?</vt:lpstr>
      <vt:lpstr>Why ELK?</vt:lpstr>
      <vt:lpstr>ELK Architecture</vt:lpstr>
      <vt:lpstr>Demo (aka Crash n Burn Time)</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InfraRed Bot</dc:title>
  <cp:lastModifiedBy>Pranav Shrikant Kulkarni</cp:lastModifiedBy>
  <cp:revision>51</cp:revision>
  <dcterms:modified xsi:type="dcterms:W3CDTF">2017-04-01T03:45:25Z</dcterms:modified>
</cp:coreProperties>
</file>