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65" r:id="rId3"/>
    <p:sldId id="278" r:id="rId4"/>
    <p:sldId id="269" r:id="rId5"/>
    <p:sldId id="271" r:id="rId6"/>
    <p:sldId id="272" r:id="rId7"/>
    <p:sldId id="282" r:id="rId8"/>
    <p:sldId id="283" r:id="rId9"/>
    <p:sldId id="274" r:id="rId10"/>
    <p:sldId id="279" r:id="rId11"/>
    <p:sldId id="281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42DC01-642B-43AD-8395-21EC608FF5C4}">
          <p14:sldIdLst>
            <p14:sldId id="256"/>
            <p14:sldId id="265"/>
            <p14:sldId id="278"/>
            <p14:sldId id="269"/>
            <p14:sldId id="271"/>
            <p14:sldId id="272"/>
            <p14:sldId id="282"/>
            <p14:sldId id="283"/>
            <p14:sldId id="274"/>
            <p14:sldId id="279"/>
            <p14:sldId id="281"/>
          </p14:sldIdLst>
        </p14:section>
        <p14:section name="Untitled Section" id="{EDDACC20-AAD3-4357-BBA5-521A403A30BB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622A-81B4-45B1-81D4-37B5C428A4AF}" type="datetimeFigureOut">
              <a:rPr lang="en-US" smtClean="0"/>
              <a:t>01/05/2020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D89BD-AB3A-4916-9D0E-658DFFD9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D89BD-AB3A-4916-9D0E-658DFFD98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D89BD-AB3A-4916-9D0E-658DFFD986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31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1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698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8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2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2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2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35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0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3528" y="515427"/>
            <a:ext cx="8134672" cy="58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Arial Black" panose="020B0A04020102020204" pitchFamily="34" charset="0"/>
                <a:cs typeface="Times New Roman" pitchFamily="18" charset="0"/>
              </a:rPr>
              <a:t>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17365D"/>
                </a:solidFill>
                <a:latin typeface="Arial Black" panose="020B0A04020102020204" pitchFamily="34" charset="0"/>
                <a:cs typeface="Times New Roman" pitchFamily="18" charset="0"/>
              </a:rPr>
              <a:t>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Arial Black" panose="020B0A04020102020204" pitchFamily="34" charset="0"/>
                <a:cs typeface="Times New Roman" pitchFamily="18" charset="0"/>
              </a:rPr>
              <a:t>pecial Study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Arial Black" panose="020B0A04020102020204" pitchFamily="34" charset="0"/>
                <a:cs typeface="Times New Roman" pitchFamily="18" charset="0"/>
              </a:rPr>
              <a:t>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                  </a:t>
            </a:r>
            <a:r>
              <a:rPr lang="en-US" sz="2000" dirty="0" smtClean="0">
                <a:latin typeface="Arial Black" panose="020B0A04020102020204" pitchFamily="34" charset="0"/>
              </a:rPr>
              <a:t>Semantic </a:t>
            </a:r>
            <a:r>
              <a:rPr lang="en-US" sz="2000" dirty="0">
                <a:latin typeface="Arial Black" panose="020B0A04020102020204" pitchFamily="34" charset="0"/>
              </a:rPr>
              <a:t>Web Technologies and Big Data Warehousing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kern="0" dirty="0" smtClean="0">
              <a:solidFill>
                <a:srgbClr val="993300"/>
              </a:solidFill>
              <a:latin typeface="DINPro-Bold" pitchFamily="50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  <a:ea typeface="Times New Roman"/>
              </a:rPr>
              <a:t>Submitted By</a:t>
            </a:r>
            <a:r>
              <a:rPr lang="en-US" dirty="0" smtClean="0">
                <a:latin typeface="DINPro-Bold" pitchFamily="50" charset="0"/>
                <a:ea typeface="Times New Roman"/>
              </a:rPr>
              <a:t>,</a:t>
            </a:r>
          </a:p>
          <a:p>
            <a:pPr algn="ctr"/>
            <a:r>
              <a:rPr lang="en-US" sz="2200" dirty="0" smtClean="0">
                <a:latin typeface="DINPro-Bold" pitchFamily="50" charset="0"/>
                <a:ea typeface="Times New Roman"/>
              </a:rPr>
              <a:t> </a:t>
            </a:r>
            <a:r>
              <a:rPr lang="en-US" sz="2200" b="1" dirty="0" smtClean="0">
                <a:latin typeface="DINPro-Bold" pitchFamily="50" charset="0"/>
                <a:ea typeface="Times New Roman"/>
              </a:rPr>
              <a:t> </a:t>
            </a:r>
            <a:r>
              <a:rPr lang="en-US" sz="2200" b="1" dirty="0" smtClean="0">
                <a:latin typeface="Arial Rounded MT Bold" panose="020F0704030504030204" pitchFamily="34" charset="0"/>
                <a:ea typeface="Times New Roman"/>
              </a:rPr>
              <a:t>Pranav </a:t>
            </a:r>
            <a:r>
              <a:rPr lang="en-US" sz="2200" b="1" dirty="0">
                <a:latin typeface="Arial Rounded MT Bold" panose="020F0704030504030204" pitchFamily="34" charset="0"/>
                <a:ea typeface="Times New Roman"/>
              </a:rPr>
              <a:t>S</a:t>
            </a:r>
            <a:r>
              <a:rPr lang="en-US" sz="2200" b="1" dirty="0" smtClean="0">
                <a:latin typeface="Arial Rounded MT Bold" panose="020F0704030504030204" pitchFamily="34" charset="0"/>
                <a:ea typeface="Times New Roman"/>
              </a:rPr>
              <a:t>anjay </a:t>
            </a:r>
            <a:r>
              <a:rPr lang="en-US" sz="2200" b="1" dirty="0" err="1">
                <a:latin typeface="Arial Rounded MT Bold" panose="020F0704030504030204" pitchFamily="34" charset="0"/>
                <a:ea typeface="Times New Roman"/>
              </a:rPr>
              <a:t>K</a:t>
            </a:r>
            <a:r>
              <a:rPr lang="en-US" sz="2200" b="1" dirty="0" err="1" smtClean="0">
                <a:latin typeface="Arial Rounded MT Bold" panose="020F0704030504030204" pitchFamily="34" charset="0"/>
                <a:ea typeface="Times New Roman"/>
              </a:rPr>
              <a:t>ute</a:t>
            </a:r>
            <a:endParaRPr lang="en-US" sz="2200" dirty="0" smtClean="0">
              <a:latin typeface="Arial Rounded MT Bold" panose="020F0704030504030204" pitchFamily="34" charset="0"/>
              <a:ea typeface="Times New Roman"/>
            </a:endParaRPr>
          </a:p>
          <a:p>
            <a:pPr algn="ctr">
              <a:lnSpc>
                <a:spcPct val="150000"/>
              </a:lnSpc>
            </a:pPr>
            <a:endParaRPr lang="en-US" dirty="0" smtClean="0">
              <a:latin typeface="DINPro-Bold" pitchFamily="50" charset="0"/>
              <a:ea typeface="Times New Roman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DINPro-Bold" pitchFamily="50" charset="0"/>
                <a:ea typeface="Times New Roman"/>
              </a:rPr>
              <a:t>Under the Guidance of</a:t>
            </a:r>
          </a:p>
          <a:p>
            <a:pPr algn="ctr">
              <a:spcBef>
                <a:spcPts val="600"/>
              </a:spcBef>
            </a:pPr>
            <a:r>
              <a:rPr lang="en-US" sz="2200" b="1" dirty="0" err="1" smtClean="0">
                <a:latin typeface="DINPro-Bold" pitchFamily="50" charset="0"/>
                <a:ea typeface="Times New Roman"/>
              </a:rPr>
              <a:t>Prof.S.K.Sonkar</a:t>
            </a:r>
            <a:endParaRPr lang="en-US" sz="2200" b="1" dirty="0" smtClean="0">
              <a:latin typeface="DINPro-Bold" pitchFamily="50" charset="0"/>
              <a:ea typeface="Times New Roman"/>
            </a:endParaRPr>
          </a:p>
          <a:p>
            <a:pPr algn="ctr">
              <a:spcBef>
                <a:spcPts val="600"/>
              </a:spcBef>
            </a:pPr>
            <a:endParaRPr lang="en-US" sz="2200" b="1" dirty="0" smtClean="0">
              <a:latin typeface="DINPro-Bold" pitchFamily="50" charset="0"/>
              <a:ea typeface="Times New Roman"/>
            </a:endParaRPr>
          </a:p>
          <a:p>
            <a:pPr lvl="0" indent="114300" algn="ctr" fontAlgn="base">
              <a:spcBef>
                <a:spcPts val="12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984806"/>
                </a:solidFill>
                <a:latin typeface="DINPro-Bold" pitchFamily="50" charset="0"/>
                <a:cs typeface="Times New Roman" pitchFamily="18" charset="0"/>
              </a:rPr>
              <a:t>Department of Computer Engineering </a:t>
            </a:r>
          </a:p>
          <a:p>
            <a:pPr lvl="0" indent="114300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2060"/>
                </a:solidFill>
                <a:latin typeface="DINPro-Bold" pitchFamily="50" charset="0"/>
                <a:cs typeface="Times New Roman" pitchFamily="18" charset="0"/>
              </a:rPr>
              <a:t>Amarutvahini</a:t>
            </a:r>
            <a:r>
              <a:rPr lang="en-US" b="1" dirty="0" smtClean="0">
                <a:solidFill>
                  <a:srgbClr val="002060"/>
                </a:solidFill>
                <a:latin typeface="DINPro-Bold" pitchFamily="50" charset="0"/>
                <a:cs typeface="Times New Roman" pitchFamily="18" charset="0"/>
              </a:rPr>
              <a:t> College of Engineering, </a:t>
            </a:r>
            <a:r>
              <a:rPr lang="en-US" b="1" dirty="0" err="1" smtClean="0">
                <a:solidFill>
                  <a:srgbClr val="002060"/>
                </a:solidFill>
                <a:latin typeface="DINPro-Bold" pitchFamily="50" charset="0"/>
                <a:cs typeface="Times New Roman" pitchFamily="18" charset="0"/>
              </a:rPr>
              <a:t>Sangamaner</a:t>
            </a:r>
            <a:endParaRPr lang="en-US" dirty="0" smtClean="0">
              <a:solidFill>
                <a:srgbClr val="002060"/>
              </a:solidFill>
              <a:latin typeface="DINPro-Bold" pitchFamily="50" charset="0"/>
              <a:cs typeface="Times New Roman" pitchFamily="18" charset="0"/>
            </a:endParaRPr>
          </a:p>
          <a:p>
            <a:pPr lvl="0" indent="114300"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DINPro-Bold" pitchFamily="50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solidFill>
                  <a:srgbClr val="002060"/>
                </a:solidFill>
                <a:latin typeface="DINPro-Bold" pitchFamily="50" charset="0"/>
                <a:ea typeface="Times New Roman" pitchFamily="18" charset="0"/>
                <a:cs typeface="Times New Roman" pitchFamily="18" charset="0"/>
              </a:rPr>
              <a:t>2020-21]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DINPro-Bold" pitchFamily="50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839200" y="0"/>
            <a:ext cx="304800" cy="6858000"/>
            <a:chOff x="8610600" y="0"/>
            <a:chExt cx="5334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8915400" y="0"/>
              <a:ext cx="228600" cy="685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10600" y="0"/>
              <a:ext cx="228600" cy="6858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6779"/>
            <a:ext cx="1904762" cy="19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764704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</a:t>
            </a:r>
            <a:r>
              <a:rPr lang="en-IN" sz="3200" dirty="0" smtClean="0"/>
              <a:t>dvantages</a:t>
            </a:r>
            <a:r>
              <a:rPr lang="en-IN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5328" y="1772816"/>
            <a:ext cx="62231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 It is used in variety of applications such as banking </a:t>
            </a:r>
          </a:p>
          <a:p>
            <a:r>
              <a:rPr lang="en-IN" dirty="0"/>
              <a:t> </a:t>
            </a:r>
            <a:r>
              <a:rPr lang="en-IN" dirty="0" smtClean="0"/>
              <a:t>   and financial sector , healthcare , retail , publishing </a:t>
            </a:r>
          </a:p>
          <a:p>
            <a:r>
              <a:rPr lang="en-IN" dirty="0"/>
              <a:t> </a:t>
            </a:r>
            <a:r>
              <a:rPr lang="en-IN" dirty="0" smtClean="0"/>
              <a:t>   and social media etc.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91680" y="2981653"/>
            <a:ext cx="5666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 It has capabilities to handle multi-dimensional</a:t>
            </a:r>
          </a:p>
          <a:p>
            <a:r>
              <a:rPr lang="en-IN" dirty="0"/>
              <a:t> </a:t>
            </a:r>
            <a:r>
              <a:rPr lang="en-IN" dirty="0" smtClean="0"/>
              <a:t>   and multi-variety data in dynamic or uncertain</a:t>
            </a:r>
          </a:p>
          <a:p>
            <a:r>
              <a:rPr lang="en-IN" dirty="0"/>
              <a:t> </a:t>
            </a:r>
            <a:r>
              <a:rPr lang="en-IN" dirty="0" smtClean="0"/>
              <a:t>   environments.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691680" y="4249183"/>
            <a:ext cx="52742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 It allows time cycle reduction and efficient </a:t>
            </a:r>
          </a:p>
          <a:p>
            <a:r>
              <a:rPr lang="en-IN" dirty="0"/>
              <a:t> </a:t>
            </a:r>
            <a:r>
              <a:rPr lang="en-IN" dirty="0" smtClean="0"/>
              <a:t>   utilization of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2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192688" cy="844431"/>
          </a:xfrm>
        </p:spPr>
        <p:txBody>
          <a:bodyPr/>
          <a:lstStyle/>
          <a:p>
            <a:r>
              <a:rPr lang="en-IN" dirty="0" smtClean="0"/>
              <a:t>Disadvantages: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1844824"/>
            <a:ext cx="449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</a:t>
            </a:r>
            <a:r>
              <a:rPr lang="en-IN" dirty="0" smtClean="0"/>
              <a:t>Works with continuous loss functions.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19672" y="2708920"/>
            <a:ext cx="5974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 limited : It is not guarantee that machine learning</a:t>
            </a:r>
          </a:p>
          <a:p>
            <a:r>
              <a:rPr lang="en-IN" dirty="0" smtClean="0"/>
              <a:t>    algorithms will always work in every case 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37482" y="3850015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 Large data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1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68345"/>
            <a:ext cx="2592288" cy="77242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Reference:-</a:t>
            </a:r>
            <a:endParaRPr lang="en-US" sz="40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76872"/>
            <a:ext cx="8166644" cy="3813032"/>
          </a:xfrm>
        </p:spPr>
        <p:txBody>
          <a:bodyPr>
            <a:normAutofit fontScale="70000" lnSpcReduction="20000"/>
          </a:bodyPr>
          <a:lstStyle/>
          <a:p>
            <a:pPr marL="937260" lvl="2" indent="-457200">
              <a:buAutoNum type="arabicPeriod"/>
            </a:pPr>
            <a:r>
              <a:rPr lang="en-US" sz="2400" dirty="0" smtClean="0"/>
              <a:t>A. Chug and </a:t>
            </a:r>
            <a:r>
              <a:rPr lang="en-US" sz="2400" dirty="0" err="1" smtClean="0"/>
              <a:t>Dhall</a:t>
            </a:r>
            <a:r>
              <a:rPr lang="en-US" sz="2400" dirty="0" smtClean="0"/>
              <a:t>, “software defect prediction using supervised learning algorithm and unsupervised learning algorithm”, Confluence 2013: The Next Generation Information Technology Summit (4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International Conference), pp. 173-179,2013.</a:t>
            </a:r>
          </a:p>
          <a:p>
            <a:pPr marL="937260" lvl="2" indent="-457200">
              <a:buAutoNum type="arabicPeriod"/>
            </a:pPr>
            <a:r>
              <a:rPr lang="en-US" sz="2400" dirty="0" smtClean="0"/>
              <a:t>R. Malhotra, “A systematic review of machine learning techniques for software fault </a:t>
            </a:r>
            <a:r>
              <a:rPr lang="en-US" sz="2400" dirty="0" err="1" smtClean="0"/>
              <a:t>prediction”,Applied</a:t>
            </a:r>
            <a:r>
              <a:rPr lang="en-US" sz="2400" dirty="0" smtClean="0"/>
              <a:t> soft </a:t>
            </a:r>
            <a:r>
              <a:rPr lang="en-US" sz="2400" dirty="0" err="1" smtClean="0"/>
              <a:t>Computing,Elsevier</a:t>
            </a:r>
            <a:r>
              <a:rPr lang="en-US" sz="2400" dirty="0" smtClean="0"/>
              <a:t> Science Publishers </a:t>
            </a:r>
            <a:r>
              <a:rPr lang="en-US" sz="2400" dirty="0" err="1" smtClean="0"/>
              <a:t>B.V.Amsterdam,pp</a:t>
            </a:r>
            <a:r>
              <a:rPr lang="en-US" sz="2400" dirty="0" smtClean="0"/>
              <a:t>. 504-518,2015</a:t>
            </a:r>
          </a:p>
          <a:p>
            <a:pPr marL="937260" lvl="2" indent="-457200">
              <a:buAutoNum type="arabicPeriod"/>
            </a:pPr>
            <a:r>
              <a:rPr lang="en-US" sz="2400" dirty="0"/>
              <a:t>Nam, </a:t>
            </a:r>
            <a:r>
              <a:rPr lang="en-US" sz="2400" dirty="0" err="1"/>
              <a:t>Jaechang</a:t>
            </a:r>
            <a:r>
              <a:rPr lang="en-US" sz="2400" dirty="0"/>
              <a:t>. Survey on software defect prediction. Department of </a:t>
            </a:r>
            <a:r>
              <a:rPr lang="en-US" sz="2400" dirty="0" err="1"/>
              <a:t>Compter</a:t>
            </a:r>
            <a:r>
              <a:rPr lang="en-US" sz="2400" dirty="0"/>
              <a:t> </a:t>
            </a:r>
            <a:r>
              <a:rPr lang="en-US" sz="2400" dirty="0" smtClean="0"/>
              <a:t>Science </a:t>
            </a:r>
            <a:r>
              <a:rPr lang="en-US" sz="2400" dirty="0"/>
              <a:t>and </a:t>
            </a:r>
            <a:r>
              <a:rPr lang="en-US" sz="2400" dirty="0" err="1"/>
              <a:t>Engineerning</a:t>
            </a:r>
            <a:r>
              <a:rPr lang="en-US" sz="2400" dirty="0"/>
              <a:t>, The Hong Kong University of Science and Technology, </a:t>
            </a:r>
            <a:r>
              <a:rPr lang="en-US" sz="2400" dirty="0" err="1" smtClean="0"/>
              <a:t>Tech.Rep</a:t>
            </a:r>
            <a:r>
              <a:rPr lang="en-US" sz="2400" dirty="0" smtClean="0"/>
              <a:t> </a:t>
            </a:r>
            <a:r>
              <a:rPr lang="en-US" sz="2400" dirty="0"/>
              <a:t>(2014</a:t>
            </a:r>
            <a:r>
              <a:rPr lang="en-US" sz="2400" dirty="0" smtClean="0"/>
              <a:t>).</a:t>
            </a:r>
          </a:p>
          <a:p>
            <a:pPr marL="937260" lvl="2" indent="-457200">
              <a:buAutoNum type="arabicPeriod"/>
            </a:pPr>
            <a:r>
              <a:rPr lang="en-US" sz="2400" dirty="0" err="1"/>
              <a:t>Elish</a:t>
            </a:r>
            <a:r>
              <a:rPr lang="en-US" sz="2400" dirty="0"/>
              <a:t>, Karim O., and Mahmoud O. </a:t>
            </a:r>
            <a:r>
              <a:rPr lang="en-US" sz="2400" dirty="0" err="1"/>
              <a:t>Elish</a:t>
            </a:r>
            <a:r>
              <a:rPr lang="en-US" sz="2400" dirty="0"/>
              <a:t>. Predicting defect-prone software </a:t>
            </a:r>
            <a:r>
              <a:rPr lang="en-US" sz="2400" dirty="0" smtClean="0"/>
              <a:t>modules using </a:t>
            </a:r>
            <a:r>
              <a:rPr lang="en-US" sz="2400" dirty="0"/>
              <a:t>support vector machines. Journal of Systems and Software 81.5 (2008): </a:t>
            </a:r>
            <a:r>
              <a:rPr lang="en-US" sz="2400" dirty="0" smtClean="0"/>
              <a:t>649660.</a:t>
            </a:r>
          </a:p>
        </p:txBody>
      </p:sp>
    </p:spTree>
    <p:extLst>
      <p:ext uri="{BB962C8B-B14F-4D97-AF65-F5344CB8AC3E}">
        <p14:creationId xmlns:p14="http://schemas.microsoft.com/office/powerpoint/2010/main" val="29325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91683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3">
                    <a:lumMod val="75000"/>
                  </a:schemeClr>
                </a:solidFill>
                <a:latin typeface="DINPro-Bold"/>
              </a:rPr>
              <a:t>Thank  you</a:t>
            </a:r>
            <a:endParaRPr lang="en-US" sz="7200" dirty="0">
              <a:solidFill>
                <a:schemeClr val="accent3">
                  <a:lumMod val="75000"/>
                </a:schemeClr>
              </a:solidFill>
              <a:latin typeface="DIN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2242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DINPro-Bold"/>
              </a:rPr>
              <a:t>CONTENT</a:t>
            </a:r>
            <a:endParaRPr lang="en-US" sz="4000" b="1" dirty="0">
              <a:solidFill>
                <a:schemeClr val="tx1"/>
              </a:solidFill>
              <a:latin typeface="DINPro-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4824"/>
            <a:ext cx="6347714" cy="4196539"/>
          </a:xfrm>
        </p:spPr>
        <p:txBody>
          <a:bodyPr numCol="1"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ABSTRACT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OBJECTIVE  </a:t>
            </a:r>
            <a:endParaRPr lang="en-US" sz="2400" dirty="0" smtClean="0">
              <a:latin typeface="+mj-lt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LITERATURE SURVEY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6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3528393" cy="1132463"/>
          </a:xfrm>
        </p:spPr>
        <p:txBody>
          <a:bodyPr/>
          <a:lstStyle/>
          <a:p>
            <a:r>
              <a:rPr lang="en-IN" dirty="0" smtClean="0"/>
              <a:t>ABSTRACT: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38400"/>
            <a:ext cx="7560840" cy="3150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entury Gothic" panose="020B0502020202020204" pitchFamily="34" charset="0"/>
              </a:rPr>
              <a:t>Research</a:t>
            </a:r>
            <a:r>
              <a:rPr lang="en-US" dirty="0" smtClean="0"/>
              <a:t> </a:t>
            </a:r>
            <a:r>
              <a:rPr lang="en-US" dirty="0"/>
              <a:t>in data science field has pointed out analytical potentials contained in big data on numerous occasions. </a:t>
            </a: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That was also the case with traditional data warehouses and emergence of </a:t>
            </a:r>
            <a:r>
              <a:rPr lang="en-US" dirty="0" err="1"/>
              <a:t>NoSQL</a:t>
            </a:r>
            <a:r>
              <a:rPr lang="en-US" dirty="0"/>
              <a:t> data stores, whose integration has shown to be quite problematic due to </a:t>
            </a:r>
            <a:r>
              <a:rPr lang="en-US" dirty="0" err="1"/>
              <a:t>NoSQL</a:t>
            </a:r>
            <a:r>
              <a:rPr lang="en-US" dirty="0"/>
              <a:t> and big data features.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25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5262" cy="1560716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DINPro-Bold"/>
              </a:rPr>
              <a:t>INTRODUCTION :</a:t>
            </a:r>
            <a:endParaRPr lang="en-US" sz="4000" b="1" dirty="0">
              <a:solidFill>
                <a:schemeClr val="tx1"/>
              </a:solidFill>
              <a:latin typeface="DINPro-Bol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700808"/>
            <a:ext cx="6865960" cy="48245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Combining data from various sources enables creating a wider, more informative picture of the matter of interest. The basic concept for achieving this enriched knowledge is data integration.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data storage technologies and paradigms changed and advanced, so did the research in data integration and data warehousing: at first, data warehouses (DWHs) integrated data coming from structured relational databases (RDBs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warehousing has survived for almost three decades, and since a couple of years ago has to face nowadays’ trends in data storage, </a:t>
            </a:r>
            <a:r>
              <a:rPr lang="en-US" dirty="0" err="1"/>
              <a:t>NoSQL</a:t>
            </a:r>
            <a:r>
              <a:rPr lang="en-US" dirty="0"/>
              <a:t> databases (</a:t>
            </a:r>
            <a:r>
              <a:rPr lang="en-US" dirty="0" err="1"/>
              <a:t>NoSQL</a:t>
            </a:r>
            <a:r>
              <a:rPr lang="en-US" dirty="0"/>
              <a:t> DBs).</a:t>
            </a:r>
          </a:p>
          <a:p>
            <a:pPr marL="0" indent="0">
              <a:buNone/>
            </a:pPr>
            <a:endParaRPr lang="en-US" sz="1800" dirty="0">
              <a:latin typeface="DINPro-Bold"/>
            </a:endParaRPr>
          </a:p>
          <a:p>
            <a:endParaRPr lang="en-US" sz="2000" dirty="0">
              <a:latin typeface="DIN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840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68345"/>
            <a:ext cx="6984776" cy="1204471"/>
          </a:xfrm>
        </p:spPr>
        <p:txBody>
          <a:bodyPr>
            <a:normAutofit/>
          </a:bodyPr>
          <a:lstStyle/>
          <a:p>
            <a:r>
              <a:rPr lang="en-US" dirty="0"/>
              <a:t>OBJECTIVE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632" y="1700808"/>
            <a:ext cx="6624736" cy="4752528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IN" dirty="0" smtClean="0"/>
              <a:t>To study </a:t>
            </a:r>
            <a:r>
              <a:rPr lang="en-IN" dirty="0" smtClean="0"/>
              <a:t>,what do mean by the Data warehousing ?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2. To study, </a:t>
            </a:r>
            <a:r>
              <a:rPr lang="en-US" dirty="0"/>
              <a:t>use of semantics in data integration and their potential in the data warehousing, and provides some considerations regarding their application in integration of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DBs ?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  To study</a:t>
            </a:r>
            <a:r>
              <a:rPr lang="en-IN" dirty="0" smtClean="0"/>
              <a:t>,  </a:t>
            </a:r>
            <a:r>
              <a:rPr lang="en-US" dirty="0"/>
              <a:t>possible application of semantics in data </a:t>
            </a:r>
            <a:r>
              <a:rPr lang="en-US" dirty="0" smtClean="0"/>
              <a:t>                      warehousing</a:t>
            </a:r>
            <a:r>
              <a:rPr lang="en-IN" dirty="0"/>
              <a:t> </a:t>
            </a:r>
            <a:r>
              <a:rPr lang="en-IN" dirty="0" smtClean="0"/>
              <a:t>?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840760" cy="484391"/>
          </a:xfrm>
        </p:spPr>
        <p:txBody>
          <a:bodyPr>
            <a:normAutofit/>
          </a:bodyPr>
          <a:lstStyle/>
          <a:p>
            <a:r>
              <a:rPr lang="en-US" sz="2400" b="1" dirty="0"/>
              <a:t>LITERATURE SURVEY</a:t>
            </a:r>
            <a:endParaRPr lang="en-IN" sz="28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340768"/>
            <a:ext cx="8166644" cy="474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="1" dirty="0" smtClean="0"/>
              <a:t>Paper 1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Title :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“</a:t>
            </a:r>
            <a:r>
              <a:rPr lang="en-US" dirty="0"/>
              <a:t>Academic data warehouse design using a hybrid </a:t>
            </a:r>
            <a:r>
              <a:rPr lang="en-US" dirty="0" smtClean="0"/>
              <a:t>“.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Name Of Author : </a:t>
            </a:r>
            <a:r>
              <a:rPr lang="en-US" dirty="0"/>
              <a:t>F. Di </a:t>
            </a:r>
            <a:r>
              <a:rPr lang="en-US" dirty="0" err="1"/>
              <a:t>Tria</a:t>
            </a:r>
            <a:r>
              <a:rPr lang="en-US" dirty="0"/>
              <a:t>, E. </a:t>
            </a:r>
            <a:r>
              <a:rPr lang="en-US" dirty="0" err="1"/>
              <a:t>Lefons</a:t>
            </a:r>
            <a:r>
              <a:rPr lang="en-US" dirty="0"/>
              <a:t>, and F. </a:t>
            </a:r>
            <a:r>
              <a:rPr lang="en-US" dirty="0" err="1" smtClean="0"/>
              <a:t>Tangorra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Year of Publication : 2015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Paper Content :</a:t>
            </a:r>
          </a:p>
          <a:p>
            <a:pPr>
              <a:buFont typeface="+mj-lt"/>
              <a:buAutoNum type="arabicPeriod"/>
            </a:pPr>
            <a:r>
              <a:rPr lang="en-US" dirty="0"/>
              <a:t>Business Intelligence systems [1, 2, 3, 4, 5, 6] and to develop data warehouses devoted to produce significant information to be used in their strategic decision </a:t>
            </a:r>
            <a:r>
              <a:rPr lang="en-US" dirty="0" smtClean="0"/>
              <a:t>making.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aim is to improve business processes of the academic information system, also using web-based environments</a:t>
            </a:r>
            <a:endParaRPr lang="en-US" b="1" dirty="0" smtClean="0"/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840760" cy="484391"/>
          </a:xfrm>
        </p:spPr>
        <p:txBody>
          <a:bodyPr>
            <a:normAutofit/>
          </a:bodyPr>
          <a:lstStyle/>
          <a:p>
            <a:r>
              <a:rPr lang="en-US" sz="2400" b="1" dirty="0"/>
              <a:t>LITERATURE SURVEY</a:t>
            </a:r>
            <a:endParaRPr lang="en-IN" sz="28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340768"/>
            <a:ext cx="8166644" cy="474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="1" dirty="0" smtClean="0"/>
              <a:t>Paper 2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Title :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“</a:t>
            </a:r>
            <a:r>
              <a:rPr lang="en-US" dirty="0"/>
              <a:t>Academic data warehouse design using a hybrid </a:t>
            </a:r>
            <a:r>
              <a:rPr lang="en-US" dirty="0" smtClean="0"/>
              <a:t>“.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Name Of Author : </a:t>
            </a:r>
            <a:r>
              <a:rPr lang="en-US" dirty="0"/>
              <a:t>F. Di </a:t>
            </a:r>
            <a:r>
              <a:rPr lang="en-US" dirty="0" err="1"/>
              <a:t>Tria</a:t>
            </a:r>
            <a:r>
              <a:rPr lang="en-US" dirty="0"/>
              <a:t>, E. </a:t>
            </a:r>
            <a:r>
              <a:rPr lang="en-US" dirty="0" err="1"/>
              <a:t>Lefons</a:t>
            </a:r>
            <a:r>
              <a:rPr lang="en-US" dirty="0"/>
              <a:t>, and F. </a:t>
            </a:r>
            <a:r>
              <a:rPr lang="en-US" dirty="0" err="1" smtClean="0"/>
              <a:t>Tangorra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Year of Publication : 2015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Paper Content :</a:t>
            </a:r>
          </a:p>
          <a:p>
            <a:pPr>
              <a:buFont typeface="+mj-lt"/>
              <a:buAutoNum type="arabicPeriod"/>
            </a:pPr>
            <a:r>
              <a:rPr lang="en-US" dirty="0"/>
              <a:t>Business Intelligence systems [1, 2, 3, 4, 5, 6] and to develop data warehouses devoted to produce significant information to be used in their strategic decision </a:t>
            </a:r>
            <a:r>
              <a:rPr lang="en-US" dirty="0" smtClean="0"/>
              <a:t>making.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aim is to improve business processes of the academic information system, also using web-based environments</a:t>
            </a:r>
            <a:endParaRPr lang="en-US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5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840760" cy="484391"/>
          </a:xfrm>
        </p:spPr>
        <p:txBody>
          <a:bodyPr>
            <a:normAutofit/>
          </a:bodyPr>
          <a:lstStyle/>
          <a:p>
            <a:r>
              <a:rPr lang="en-US" sz="2400" b="1" dirty="0"/>
              <a:t>LITERATURE SURVEY</a:t>
            </a:r>
            <a:endParaRPr lang="en-IN" sz="28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340768"/>
            <a:ext cx="8166644" cy="474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="1" dirty="0" smtClean="0"/>
              <a:t>Paper 1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Title :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“</a:t>
            </a:r>
            <a:r>
              <a:rPr lang="en-US" dirty="0"/>
              <a:t>Semantic Data Warehouse </a:t>
            </a:r>
            <a:r>
              <a:rPr lang="en-US" dirty="0" smtClean="0"/>
              <a:t>Design”.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Name Of Author : </a:t>
            </a:r>
            <a:r>
              <a:rPr lang="en-US" dirty="0"/>
              <a:t>L. </a:t>
            </a:r>
            <a:r>
              <a:rPr lang="en-US" dirty="0" err="1"/>
              <a:t>Bellatreche</a:t>
            </a:r>
            <a:r>
              <a:rPr lang="en-US" dirty="0"/>
              <a:t>, S. </a:t>
            </a:r>
            <a:r>
              <a:rPr lang="en-US" dirty="0" err="1"/>
              <a:t>Khouri</a:t>
            </a:r>
            <a:r>
              <a:rPr lang="en-US" dirty="0"/>
              <a:t>, and N. </a:t>
            </a:r>
            <a:r>
              <a:rPr lang="en-US" dirty="0" err="1" smtClean="0"/>
              <a:t>Berkani</a:t>
            </a:r>
            <a:r>
              <a:rPr lang="en-US" dirty="0" smtClean="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Year of Publication </a:t>
            </a:r>
            <a:r>
              <a:rPr lang="en-US" b="1" smtClean="0"/>
              <a:t>: 2013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Paper Content :</a:t>
            </a:r>
          </a:p>
          <a:p>
            <a:pPr>
              <a:buFont typeface="+mj-lt"/>
              <a:buAutoNum type="arabicPeriod"/>
            </a:pPr>
            <a:r>
              <a:rPr lang="en-US" dirty="0"/>
              <a:t>Business Intelligence systems [1, 2, 3, 4, 5, 6] and to develop data warehouses devoted to produce significant information to be used in their strategic decision </a:t>
            </a:r>
            <a:r>
              <a:rPr lang="en-US" dirty="0" smtClean="0"/>
              <a:t>making.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aim is to improve business processes of the academic information system, also using web-based environments</a:t>
            </a:r>
            <a:endParaRPr lang="en-US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326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52536" y="1772816"/>
            <a:ext cx="6264696" cy="338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DINPro-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692696"/>
            <a:ext cx="5580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Characteristics of the datasets 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96978"/>
              </p:ext>
            </p:extLst>
          </p:nvPr>
        </p:nvGraphicFramePr>
        <p:xfrm>
          <a:off x="1259632" y="1340765"/>
          <a:ext cx="7344816" cy="53794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8102"/>
                <a:gridCol w="918102"/>
                <a:gridCol w="918102"/>
                <a:gridCol w="918102"/>
                <a:gridCol w="918102"/>
                <a:gridCol w="918102"/>
                <a:gridCol w="918102"/>
                <a:gridCol w="918102"/>
              </a:tblGrid>
              <a:tr h="9548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of attribute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of instances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of</a:t>
                      </a:r>
                      <a:r>
                        <a:rPr lang="en-US" sz="1400" baseline="0" dirty="0" smtClean="0"/>
                        <a:t> faulty instance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Faulty instance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Defective instance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Missing attribute</a:t>
                      </a:r>
                      <a:endParaRPr lang="en-US" sz="1400" dirty="0"/>
                    </a:p>
                  </a:txBody>
                  <a:tcPr/>
                </a:tc>
              </a:tr>
              <a:tr h="629623">
                <a:tc>
                  <a:txBody>
                    <a:bodyPr/>
                    <a:lstStyle/>
                    <a:p>
                      <a:r>
                        <a:rPr lang="en-US" dirty="0" smtClean="0"/>
                        <a:t>CM1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29623">
                <a:tc>
                  <a:txBody>
                    <a:bodyPr/>
                    <a:lstStyle/>
                    <a:p>
                      <a:r>
                        <a:rPr lang="en-US" dirty="0" smtClean="0"/>
                        <a:t>JM1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29623">
                <a:tc>
                  <a:txBody>
                    <a:bodyPr/>
                    <a:lstStyle/>
                    <a:p>
                      <a:r>
                        <a:rPr lang="en-US" dirty="0" smtClean="0"/>
                        <a:t>KC1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29623">
                <a:tc>
                  <a:txBody>
                    <a:bodyPr/>
                    <a:lstStyle/>
                    <a:p>
                      <a:r>
                        <a:rPr lang="en-US" dirty="0" smtClean="0"/>
                        <a:t>KC2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29623">
                <a:tc>
                  <a:txBody>
                    <a:bodyPr/>
                    <a:lstStyle/>
                    <a:p>
                      <a:r>
                        <a:rPr lang="en-US" dirty="0" smtClean="0"/>
                        <a:t>PC1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29623"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46842">
                <a:tc>
                  <a:txBody>
                    <a:bodyPr/>
                    <a:lstStyle/>
                    <a:p>
                      <a:r>
                        <a:rPr lang="en-US" dirty="0" smtClean="0"/>
                        <a:t>KC1</a:t>
                      </a:r>
                    </a:p>
                    <a:p>
                      <a:r>
                        <a:rPr lang="en-US" dirty="0" smtClean="0"/>
                        <a:t>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1532</TotalTime>
  <Words>828</Words>
  <Application>Microsoft Office PowerPoint</Application>
  <PresentationFormat>On-screen Show (4:3)</PresentationFormat>
  <Paragraphs>148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Calisto MT</vt:lpstr>
      <vt:lpstr>Century Gothic</vt:lpstr>
      <vt:lpstr>Copperplate Gothic Bold</vt:lpstr>
      <vt:lpstr>Courier New</vt:lpstr>
      <vt:lpstr>DINPro-Bold</vt:lpstr>
      <vt:lpstr>Times New Roman</vt:lpstr>
      <vt:lpstr>Wingdings</vt:lpstr>
      <vt:lpstr>Wingdings 3</vt:lpstr>
      <vt:lpstr>Wisp</vt:lpstr>
      <vt:lpstr>PowerPoint Presentation</vt:lpstr>
      <vt:lpstr>CONTENT</vt:lpstr>
      <vt:lpstr>ABSTRACT:</vt:lpstr>
      <vt:lpstr>INTRODUCTION :</vt:lpstr>
      <vt:lpstr>OBJECTIVE  </vt:lpstr>
      <vt:lpstr>LITERATURE SURVEY</vt:lpstr>
      <vt:lpstr>LITERATURE SURVEY</vt:lpstr>
      <vt:lpstr>LITERATURE SURVEY</vt:lpstr>
      <vt:lpstr>PowerPoint Presentation</vt:lpstr>
      <vt:lpstr>PowerPoint Presentation</vt:lpstr>
      <vt:lpstr>Disadvantages:</vt:lpstr>
      <vt:lpstr>Reference:-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RCPIT</dc:creator>
  <cp:lastModifiedBy>Windows User</cp:lastModifiedBy>
  <cp:revision>118</cp:revision>
  <dcterms:created xsi:type="dcterms:W3CDTF">2006-08-16T00:00:00Z</dcterms:created>
  <dcterms:modified xsi:type="dcterms:W3CDTF">2020-05-01T14:43:50Z</dcterms:modified>
</cp:coreProperties>
</file>