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dce4ce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adce4ce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ab8189c1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ab8189c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adce4ce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adce4ce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adce4ce2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adce4ce28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adce4ce28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adce4ce28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b8189c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ab8189c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ac04118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ac04118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ab8189c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ab8189c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ab8189c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ab8189c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adce4ce28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adce4ce28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adce4ce2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adce4ce2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dce4ce28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dce4ce28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67101148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67101148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adce4ce2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adce4ce2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dce4ce28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dce4ce28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dce4ce28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dce4ce28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dce4ce28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dce4ce28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dce4ce2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dce4ce28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dce4ce2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dce4ce2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adce4ce28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adce4ce28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0" y="0"/>
            <a:ext cx="9144000" cy="170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4100"/>
              <a:t>Municipal Solid Waste Management Strategy for Class – II Cities in India</a:t>
            </a:r>
            <a:endParaRPr sz="7800"/>
          </a:p>
        </p:txBody>
      </p:sp>
      <p:sp>
        <p:nvSpPr>
          <p:cNvPr id="86" name="Google Shape;86;p13"/>
          <p:cNvSpPr txBox="1"/>
          <p:nvPr>
            <p:ph idx="1" type="subTitle"/>
          </p:nvPr>
        </p:nvSpPr>
        <p:spPr>
          <a:xfrm>
            <a:off x="5918975" y="3965200"/>
            <a:ext cx="3380400" cy="1088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lang="en"/>
              <a:t>Naman Agarwal: 19D180017</a:t>
            </a:r>
            <a:br>
              <a:rPr lang="en"/>
            </a:br>
            <a:r>
              <a:rPr lang="en"/>
              <a:t>Pranav Mahadkar: 19D180019</a:t>
            </a:r>
            <a:endParaRPr/>
          </a:p>
        </p:txBody>
      </p:sp>
      <p:pic>
        <p:nvPicPr>
          <p:cNvPr id="87" name="Google Shape;87;p13"/>
          <p:cNvPicPr preferRelativeResize="0"/>
          <p:nvPr/>
        </p:nvPicPr>
        <p:blipFill>
          <a:blip r:embed="rId3">
            <a:alphaModFix/>
          </a:blip>
          <a:stretch>
            <a:fillRect/>
          </a:stretch>
        </p:blipFill>
        <p:spPr>
          <a:xfrm>
            <a:off x="151669" y="3648758"/>
            <a:ext cx="1444125" cy="1339200"/>
          </a:xfrm>
          <a:prstGeom prst="rect">
            <a:avLst/>
          </a:prstGeom>
          <a:noFill/>
          <a:ln>
            <a:noFill/>
          </a:ln>
        </p:spPr>
      </p:pic>
      <p:sp>
        <p:nvSpPr>
          <p:cNvPr id="88" name="Google Shape;88;p13"/>
          <p:cNvSpPr txBox="1"/>
          <p:nvPr/>
        </p:nvSpPr>
        <p:spPr>
          <a:xfrm>
            <a:off x="2209075" y="2198000"/>
            <a:ext cx="49125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Roboto"/>
                <a:ea typeface="Roboto"/>
                <a:cs typeface="Roboto"/>
                <a:sym typeface="Roboto"/>
              </a:rPr>
              <a:t>ES315: Solid waste Management</a:t>
            </a:r>
            <a:endParaRPr sz="2500">
              <a:solidFill>
                <a:schemeClr val="lt1"/>
              </a:solidFill>
              <a:latin typeface="Roboto"/>
              <a:ea typeface="Roboto"/>
              <a:cs typeface="Roboto"/>
              <a:sym typeface="Roboto"/>
            </a:endParaRPr>
          </a:p>
          <a:p>
            <a:pPr indent="0" lvl="0" marL="0" rtl="0" algn="ctr">
              <a:spcBef>
                <a:spcPts val="0"/>
              </a:spcBef>
              <a:spcAft>
                <a:spcPts val="0"/>
              </a:spcAft>
              <a:buNone/>
            </a:pPr>
            <a:r>
              <a:rPr lang="en" sz="2200">
                <a:solidFill>
                  <a:schemeClr val="lt1"/>
                </a:solidFill>
                <a:latin typeface="Roboto"/>
                <a:ea typeface="Roboto"/>
                <a:cs typeface="Roboto"/>
                <a:sym typeface="Roboto"/>
              </a:rPr>
              <a:t>Supervisor: Prof. Anurag Garg</a:t>
            </a:r>
            <a:endParaRPr sz="22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 General Approach and Strategy</a:t>
            </a:r>
            <a:endParaRPr sz="3020"/>
          </a:p>
        </p:txBody>
      </p:sp>
      <p:sp>
        <p:nvSpPr>
          <p:cNvPr id="147" name="Google Shape;147;p22"/>
          <p:cNvSpPr txBox="1"/>
          <p:nvPr>
            <p:ph idx="1" type="body"/>
          </p:nvPr>
        </p:nvSpPr>
        <p:spPr>
          <a:xfrm>
            <a:off x="41250" y="1339350"/>
            <a:ext cx="9061500" cy="3416400"/>
          </a:xfrm>
          <a:prstGeom prst="rect">
            <a:avLst/>
          </a:prstGeom>
        </p:spPr>
        <p:txBody>
          <a:bodyPr anchorCtr="0" anchor="t" bIns="91425" lIns="91425" spcFirstLastPara="1" rIns="91425" wrap="square" tIns="91425">
            <a:normAutofit lnSpcReduction="20000"/>
          </a:bodyPr>
          <a:lstStyle/>
          <a:p>
            <a:pPr indent="-171450" lvl="0" marL="171450" rtl="0" algn="l">
              <a:spcBef>
                <a:spcPts val="0"/>
              </a:spcBef>
              <a:spcAft>
                <a:spcPts val="0"/>
              </a:spcAft>
              <a:buSzPts val="1800"/>
              <a:buChar char="●"/>
            </a:pPr>
            <a:r>
              <a:rPr lang="en"/>
              <a:t>It ought to be more centered around decentralized waste administration however much as could be expected</a:t>
            </a:r>
            <a:endParaRPr/>
          </a:p>
          <a:p>
            <a:pPr indent="-171450" lvl="0" marL="171450" rtl="0" algn="l">
              <a:spcBef>
                <a:spcPts val="0"/>
              </a:spcBef>
              <a:spcAft>
                <a:spcPts val="0"/>
              </a:spcAft>
              <a:buSzPts val="1800"/>
              <a:buChar char="●"/>
            </a:pPr>
            <a:r>
              <a:rPr lang="en"/>
              <a:t>The biodegradable squanders can be gathered and handled locally at the actual source</a:t>
            </a:r>
            <a:r>
              <a:rPr lang="en" sz="1100"/>
              <a:t> </a:t>
            </a:r>
            <a:endParaRPr sz="1100"/>
          </a:p>
          <a:p>
            <a:pPr indent="-171450" lvl="0" marL="171450" rtl="0" algn="l">
              <a:spcBef>
                <a:spcPts val="0"/>
              </a:spcBef>
              <a:spcAft>
                <a:spcPts val="0"/>
              </a:spcAft>
              <a:buSzPts val="1800"/>
              <a:buChar char="●"/>
            </a:pPr>
            <a:r>
              <a:rPr lang="en"/>
              <a:t>Evaluating waste age as indicated by the season is a significant precondition for framework arranging </a:t>
            </a:r>
            <a:endParaRPr/>
          </a:p>
          <a:p>
            <a:pPr indent="-171450" lvl="0" marL="171450" rtl="0" algn="l">
              <a:spcBef>
                <a:spcPts val="0"/>
              </a:spcBef>
              <a:spcAft>
                <a:spcPts val="0"/>
              </a:spcAft>
              <a:buSzPts val="1800"/>
              <a:buChar char="●"/>
            </a:pPr>
            <a:r>
              <a:rPr lang="en"/>
              <a:t>Specialists need to consider specific systems for various waste generators and proper measures for the various levels in the SWM chain</a:t>
            </a:r>
            <a:endParaRPr/>
          </a:p>
          <a:p>
            <a:pPr indent="-171450" lvl="0" marL="171450" rtl="0" algn="l">
              <a:spcBef>
                <a:spcPts val="0"/>
              </a:spcBef>
              <a:spcAft>
                <a:spcPts val="0"/>
              </a:spcAft>
              <a:buSzPts val="1800"/>
              <a:buChar char="●"/>
            </a:pPr>
            <a:r>
              <a:rPr lang="en"/>
              <a:t>Decentralized waste administration will assist with decreasing the transportation of squanders, lessen the quantum of squanders arriving at the unified plant, and diminish the land necessities and different issues identified with the treatment of huge amounts in a solitary area.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264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 Activity wise Strategy &amp; Framework</a:t>
            </a:r>
            <a:endParaRPr b="1"/>
          </a:p>
        </p:txBody>
      </p:sp>
      <p:sp>
        <p:nvSpPr>
          <p:cNvPr id="153" name="Google Shape;153;p23"/>
          <p:cNvSpPr txBox="1"/>
          <p:nvPr>
            <p:ph idx="1" type="body"/>
          </p:nvPr>
        </p:nvSpPr>
        <p:spPr>
          <a:xfrm>
            <a:off x="164850" y="1035300"/>
            <a:ext cx="8796600" cy="34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Step 1: Improve Waste Segregation and Storage at Source</a:t>
            </a:r>
            <a:endParaRPr b="1"/>
          </a:p>
          <a:p>
            <a:pPr indent="0" lvl="0" marL="457200" rtl="0" algn="l">
              <a:spcBef>
                <a:spcPts val="1200"/>
              </a:spcBef>
              <a:spcAft>
                <a:spcPts val="0"/>
              </a:spcAft>
              <a:buNone/>
            </a:pPr>
            <a:r>
              <a:rPr lang="en"/>
              <a:t>The main strategy is to separate the biodegradable wastes and non biodegradable wastes  at the source itself and store the waste in different coloured bins</a:t>
            </a:r>
            <a:endParaRPr/>
          </a:p>
          <a:p>
            <a:pPr indent="0" lvl="0" marL="0" rtl="0" algn="l">
              <a:spcBef>
                <a:spcPts val="1200"/>
              </a:spcBef>
              <a:spcAft>
                <a:spcPts val="0"/>
              </a:spcAft>
              <a:buNone/>
            </a:pPr>
            <a:r>
              <a:rPr b="1" lang="en"/>
              <a:t>Step 2: Primary Collection</a:t>
            </a:r>
            <a:endParaRPr b="1"/>
          </a:p>
          <a:p>
            <a:pPr indent="0" lvl="0" marL="457200" rtl="0" algn="l">
              <a:spcBef>
                <a:spcPts val="1200"/>
              </a:spcBef>
              <a:spcAft>
                <a:spcPts val="1200"/>
              </a:spcAft>
              <a:buNone/>
            </a:pPr>
            <a:r>
              <a:rPr lang="en"/>
              <a:t>The strategy for primary collection is the gathering of </a:t>
            </a:r>
            <a:br>
              <a:rPr lang="en"/>
            </a:br>
            <a:r>
              <a:rPr lang="en"/>
              <a:t>separately stored biodegradable and non-biodegradable </a:t>
            </a:r>
            <a:br>
              <a:rPr lang="en"/>
            </a:br>
            <a:r>
              <a:rPr lang="en"/>
              <a:t>waste from door to door/ kerb / block of waste and </a:t>
            </a:r>
            <a:br>
              <a:rPr lang="en"/>
            </a:br>
            <a:r>
              <a:rPr lang="en"/>
              <a:t>direct collection from non- domestic bulk generators</a:t>
            </a:r>
            <a:endParaRPr/>
          </a:p>
        </p:txBody>
      </p:sp>
      <p:pic>
        <p:nvPicPr>
          <p:cNvPr id="154" name="Google Shape;154;p23"/>
          <p:cNvPicPr preferRelativeResize="0"/>
          <p:nvPr/>
        </p:nvPicPr>
        <p:blipFill>
          <a:blip r:embed="rId3">
            <a:alphaModFix/>
          </a:blip>
          <a:stretch>
            <a:fillRect/>
          </a:stretch>
        </p:blipFill>
        <p:spPr>
          <a:xfrm>
            <a:off x="6409325" y="2410600"/>
            <a:ext cx="2655550" cy="207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idx="1" type="body"/>
          </p:nvPr>
        </p:nvSpPr>
        <p:spPr>
          <a:xfrm>
            <a:off x="0" y="65950"/>
            <a:ext cx="8697900" cy="464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Step 3: Street Sweeping</a:t>
            </a:r>
            <a:endParaRPr b="1"/>
          </a:p>
          <a:p>
            <a:pPr indent="0" lvl="0" marL="457200" rtl="0" algn="l">
              <a:spcBef>
                <a:spcPts val="1200"/>
              </a:spcBef>
              <a:spcAft>
                <a:spcPts val="0"/>
              </a:spcAft>
              <a:buNone/>
            </a:pPr>
            <a:r>
              <a:rPr lang="en"/>
              <a:t>The strategy for primary collection is the gathering of separately stored </a:t>
            </a:r>
            <a:br>
              <a:rPr lang="en"/>
            </a:br>
            <a:r>
              <a:rPr lang="en"/>
              <a:t>biodegradable and non-biodegradable waste from door to door/ block of </a:t>
            </a:r>
            <a:br>
              <a:rPr lang="en"/>
            </a:br>
            <a:r>
              <a:rPr lang="en"/>
              <a:t>waste and direct collection from non- domestic bulk generators</a:t>
            </a:r>
            <a:endParaRPr/>
          </a:p>
          <a:p>
            <a:pPr indent="0" lvl="0" marL="0" rtl="0" algn="l">
              <a:spcBef>
                <a:spcPts val="1200"/>
              </a:spcBef>
              <a:spcAft>
                <a:spcPts val="0"/>
              </a:spcAft>
              <a:buNone/>
            </a:pPr>
            <a:r>
              <a:rPr b="1" lang="en"/>
              <a:t>Step 4:  Set Up Secondary Waste Storage Depots and Transfer Stations</a:t>
            </a:r>
            <a:endParaRPr b="1"/>
          </a:p>
          <a:p>
            <a:pPr indent="0" lvl="0" marL="457200" rtl="0" algn="l">
              <a:spcBef>
                <a:spcPts val="1200"/>
              </a:spcBef>
              <a:spcAft>
                <a:spcPts val="0"/>
              </a:spcAft>
              <a:buNone/>
            </a:pPr>
            <a:r>
              <a:rPr lang="en"/>
              <a:t>Collection and transportation of waste from secondary collection points to the disposal site is termed as secondary collection system.The strategy for secondary collection is abolition of all open collection points by placing containers, i.e., separate containers for organic and inorganic waste</a:t>
            </a:r>
            <a:endParaRPr/>
          </a:p>
          <a:p>
            <a:pPr indent="0" lvl="0" marL="0" rtl="0" algn="l">
              <a:spcBef>
                <a:spcPts val="1200"/>
              </a:spcBef>
              <a:spcAft>
                <a:spcPts val="0"/>
              </a:spcAft>
              <a:buNone/>
            </a:pPr>
            <a:r>
              <a:rPr b="1" lang="en"/>
              <a:t>Step 5: Improve Transport of Waste</a:t>
            </a:r>
            <a:endParaRPr b="1"/>
          </a:p>
          <a:p>
            <a:pPr indent="0" lvl="0" marL="457200" rtl="0" algn="l">
              <a:spcBef>
                <a:spcPts val="1200"/>
              </a:spcBef>
              <a:spcAft>
                <a:spcPts val="1200"/>
              </a:spcAft>
              <a:buNone/>
            </a:pPr>
            <a:r>
              <a:rPr lang="en"/>
              <a:t>This step refers to the transport of large quantities of waste to </a:t>
            </a:r>
            <a:br>
              <a:rPr lang="en"/>
            </a:br>
            <a:r>
              <a:rPr lang="en"/>
              <a:t>treatment sites or the final disposal site. Under the 2000 rules, </a:t>
            </a:r>
            <a:br>
              <a:rPr lang="en"/>
            </a:br>
            <a:r>
              <a:rPr lang="en"/>
              <a:t>a covered vehicle should be used for transportation of waste. </a:t>
            </a:r>
            <a:br>
              <a:rPr lang="en"/>
            </a:br>
            <a:r>
              <a:rPr lang="en"/>
              <a:t>Therefore, the present uncovered vehicles will need to provide </a:t>
            </a:r>
            <a:br>
              <a:rPr lang="en"/>
            </a:br>
            <a:r>
              <a:rPr lang="en"/>
              <a:t>a cover and in the future suitable covered vehicle should be used.</a:t>
            </a:r>
            <a:endParaRPr/>
          </a:p>
        </p:txBody>
      </p:sp>
      <p:pic>
        <p:nvPicPr>
          <p:cNvPr id="160" name="Google Shape;160;p24"/>
          <p:cNvPicPr preferRelativeResize="0"/>
          <p:nvPr/>
        </p:nvPicPr>
        <p:blipFill>
          <a:blip r:embed="rId3">
            <a:alphaModFix/>
          </a:blip>
          <a:stretch>
            <a:fillRect/>
          </a:stretch>
        </p:blipFill>
        <p:spPr>
          <a:xfrm>
            <a:off x="7425100" y="0"/>
            <a:ext cx="1718900" cy="1740875"/>
          </a:xfrm>
          <a:prstGeom prst="rect">
            <a:avLst/>
          </a:prstGeom>
          <a:noFill/>
          <a:ln>
            <a:noFill/>
          </a:ln>
        </p:spPr>
      </p:pic>
      <p:pic>
        <p:nvPicPr>
          <p:cNvPr id="161" name="Google Shape;161;p24"/>
          <p:cNvPicPr preferRelativeResize="0"/>
          <p:nvPr/>
        </p:nvPicPr>
        <p:blipFill>
          <a:blip r:embed="rId4">
            <a:alphaModFix/>
          </a:blip>
          <a:stretch>
            <a:fillRect/>
          </a:stretch>
        </p:blipFill>
        <p:spPr>
          <a:xfrm>
            <a:off x="6667975" y="2822350"/>
            <a:ext cx="2423275" cy="167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237400" y="151675"/>
            <a:ext cx="8595000" cy="44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6: Establish Treatment and Recycling Options</a:t>
            </a:r>
            <a:endParaRPr b="1"/>
          </a:p>
          <a:p>
            <a:pPr indent="0" lvl="0" marL="0" rtl="0" algn="l">
              <a:spcBef>
                <a:spcPts val="1200"/>
              </a:spcBef>
              <a:spcAft>
                <a:spcPts val="0"/>
              </a:spcAft>
              <a:buNone/>
            </a:pPr>
            <a:r>
              <a:rPr lang="en"/>
              <a:t>The sixth step was made mandatory under the 2000 rules. Municipal authorities are expected to set up a plant for composting waste or to adopt waste to energy technology as may be appropriate to treat the organic fraction of wastes</a:t>
            </a:r>
            <a:endParaRPr/>
          </a:p>
          <a:p>
            <a:pPr indent="0" lvl="0" marL="0" rtl="0" algn="l">
              <a:spcBef>
                <a:spcPts val="1200"/>
              </a:spcBef>
              <a:spcAft>
                <a:spcPts val="0"/>
              </a:spcAft>
              <a:buNone/>
            </a:pPr>
            <a:r>
              <a:rPr b="1" lang="en"/>
              <a:t>Step 7: Final Disposal by Constructing Sanitary Engineered Landfills</a:t>
            </a:r>
            <a:endParaRPr b="1"/>
          </a:p>
          <a:p>
            <a:pPr indent="0" lvl="0" marL="0" rtl="0" algn="l">
              <a:spcBef>
                <a:spcPts val="1200"/>
              </a:spcBef>
              <a:spcAft>
                <a:spcPts val="1200"/>
              </a:spcAft>
              <a:buNone/>
            </a:pPr>
            <a:r>
              <a:rPr lang="en"/>
              <a:t>The 2000 rules prohibit open dumps and require </a:t>
            </a:r>
            <a:br>
              <a:rPr lang="en"/>
            </a:br>
            <a:r>
              <a:rPr lang="en"/>
              <a:t>municipal authorities to safely dispose of solid waste </a:t>
            </a:r>
            <a:br>
              <a:rPr lang="en"/>
            </a:br>
            <a:r>
              <a:rPr lang="en"/>
              <a:t>in engineered landfills. The rules further mandate </a:t>
            </a:r>
            <a:br>
              <a:rPr lang="en"/>
            </a:br>
            <a:r>
              <a:rPr lang="en"/>
              <a:t>treatment of the organic fraction of solid wastes </a:t>
            </a:r>
            <a:br>
              <a:rPr lang="en"/>
            </a:br>
            <a:r>
              <a:rPr lang="en"/>
              <a:t>before final disposal in the landfill sites. Thus, only </a:t>
            </a:r>
            <a:br>
              <a:rPr lang="en"/>
            </a:br>
            <a:r>
              <a:rPr lang="en"/>
              <a:t>rejects and degraded wastes can be placed in landfills.</a:t>
            </a:r>
            <a:endParaRPr/>
          </a:p>
        </p:txBody>
      </p:sp>
      <p:pic>
        <p:nvPicPr>
          <p:cNvPr id="167" name="Google Shape;167;p25"/>
          <p:cNvPicPr preferRelativeResize="0"/>
          <p:nvPr/>
        </p:nvPicPr>
        <p:blipFill>
          <a:blip r:embed="rId3">
            <a:alphaModFix/>
          </a:blip>
          <a:stretch>
            <a:fillRect/>
          </a:stretch>
        </p:blipFill>
        <p:spPr>
          <a:xfrm>
            <a:off x="5921625" y="2218925"/>
            <a:ext cx="3157175" cy="265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MSW DISPOSAL &amp; TREATMENT</a:t>
            </a:r>
            <a:endParaRPr/>
          </a:p>
        </p:txBody>
      </p:sp>
      <p:sp>
        <p:nvSpPr>
          <p:cNvPr id="173" name="Google Shape;173;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two driving creative instruments of garbage removal being embraced in India incorporate treating the soil (oxygen consuming fertilizing the soil and vermicomposting) and squander to-energy (WTE) (burning, pelletization, bio methanation). WTE projects for the removal of MSW are a generally new idea in India. Albeit these have been attempted and tried in created nations with positive outcomes, these are yet to make headway in India to a great extent on account of the way that monetary reasonability and maintainability are as yet being tried. Various techniques for the removal furthermore, treatment of MSW have been examined in the ensuing segments.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a:solidFill>
                  <a:schemeClr val="dk1"/>
                </a:solidFill>
              </a:rPr>
              <a:t>MSW to energy technologies </a:t>
            </a:r>
            <a:endParaRPr b="1">
              <a:solidFill>
                <a:schemeClr val="dk1"/>
              </a:solidFill>
            </a:endParaRPr>
          </a:p>
          <a:p>
            <a:pPr indent="0" lvl="0" marL="0" rtl="0" algn="just">
              <a:spcBef>
                <a:spcPts val="0"/>
              </a:spcBef>
              <a:spcAft>
                <a:spcPts val="0"/>
              </a:spcAft>
              <a:buNone/>
            </a:pPr>
            <a:r>
              <a:rPr i="1" lang="en" sz="1200" u="sng">
                <a:solidFill>
                  <a:schemeClr val="dk1"/>
                </a:solidFill>
              </a:rPr>
              <a:t>Biomethanation / Anaerobic Digestion</a:t>
            </a:r>
            <a:r>
              <a:rPr lang="en" sz="1200">
                <a:solidFill>
                  <a:schemeClr val="dk1"/>
                </a:solidFill>
              </a:rPr>
              <a:t>:In bio methanation, the natural biodegradable portion is deteriorated (enzymatically) by microbial activity also, this strategy is exceptionally helpful for squanders containing a high level of natural biodegradable matter (&gt;35%) and a significant degree of dampness (&gt;45%) alongside a C/N proportion of 20-30%. The force created from </a:t>
            </a:r>
            <a:endParaRPr sz="1200">
              <a:solidFill>
                <a:schemeClr val="dk1"/>
              </a:solidFill>
            </a:endParaRPr>
          </a:p>
          <a:p>
            <a:pPr indent="0" lvl="0" marL="0" rtl="0" algn="just">
              <a:spcBef>
                <a:spcPts val="0"/>
              </a:spcBef>
              <a:spcAft>
                <a:spcPts val="0"/>
              </a:spcAft>
              <a:buNone/>
            </a:pPr>
            <a:r>
              <a:rPr lang="en" sz="1200">
                <a:solidFill>
                  <a:schemeClr val="dk1"/>
                </a:solidFill>
              </a:rPr>
              <a:t>MSW by bio methanation strategy can be dictated by utilizing a numerical relationship.</a:t>
            </a:r>
            <a:endParaRPr sz="1200">
              <a:solidFill>
                <a:schemeClr val="dk1"/>
              </a:solidFill>
            </a:endParaRPr>
          </a:p>
          <a:p>
            <a:pPr indent="0" lvl="0" marL="0" rtl="0" algn="just">
              <a:spcBef>
                <a:spcPts val="0"/>
              </a:spcBef>
              <a:spcAft>
                <a:spcPts val="0"/>
              </a:spcAft>
              <a:buNone/>
            </a:pPr>
            <a:r>
              <a:rPr i="1" lang="en" sz="1200" u="sng">
                <a:solidFill>
                  <a:schemeClr val="dk1"/>
                </a:solidFill>
              </a:rPr>
              <a:t>Terminologies:</a:t>
            </a:r>
            <a:r>
              <a:rPr i="1" lang="en" sz="1200">
                <a:solidFill>
                  <a:schemeClr val="dk1"/>
                </a:solidFill>
              </a:rPr>
              <a:t>                                              </a:t>
            </a:r>
            <a:endParaRPr i="1" sz="1200">
              <a:solidFill>
                <a:schemeClr val="dk1"/>
              </a:solidFill>
            </a:endParaRPr>
          </a:p>
          <a:p>
            <a:pPr indent="0" lvl="0" marL="0" rtl="0" algn="just">
              <a:spcBef>
                <a:spcPts val="0"/>
              </a:spcBef>
              <a:spcAft>
                <a:spcPts val="0"/>
              </a:spcAft>
              <a:buNone/>
            </a:pPr>
            <a:r>
              <a:rPr lang="en" sz="1200">
                <a:solidFill>
                  <a:schemeClr val="dk1"/>
                </a:solidFill>
              </a:rPr>
              <a:t>X = Biogas produced (m3 per kg of volatile solids per day) </a:t>
            </a:r>
            <a:endParaRPr sz="1200">
              <a:solidFill>
                <a:schemeClr val="dk1"/>
              </a:solidFill>
            </a:endParaRPr>
          </a:p>
          <a:p>
            <a:pPr indent="0" lvl="0" marL="0" rtl="0" algn="just">
              <a:spcBef>
                <a:spcPts val="0"/>
              </a:spcBef>
              <a:spcAft>
                <a:spcPts val="0"/>
              </a:spcAft>
              <a:buNone/>
            </a:pPr>
            <a:r>
              <a:rPr lang="en" sz="1200">
                <a:solidFill>
                  <a:schemeClr val="dk1"/>
                </a:solidFill>
              </a:rPr>
              <a:t>Y = Digester efficiency (%) </a:t>
            </a:r>
            <a:endParaRPr sz="1200">
              <a:solidFill>
                <a:schemeClr val="dk1"/>
              </a:solidFill>
            </a:endParaRPr>
          </a:p>
          <a:p>
            <a:pPr indent="0" lvl="0" marL="0" rtl="0" algn="just">
              <a:spcBef>
                <a:spcPts val="0"/>
              </a:spcBef>
              <a:spcAft>
                <a:spcPts val="0"/>
              </a:spcAft>
              <a:buNone/>
            </a:pPr>
            <a:r>
              <a:rPr lang="en" sz="1200">
                <a:solidFill>
                  <a:schemeClr val="dk1"/>
                </a:solidFill>
              </a:rPr>
              <a:t>Z = Total organic fraction (%) </a:t>
            </a:r>
            <a:endParaRPr sz="1200">
              <a:solidFill>
                <a:schemeClr val="dk1"/>
              </a:solidFill>
            </a:endParaRPr>
          </a:p>
          <a:p>
            <a:pPr indent="0" lvl="0" marL="0" rtl="0" algn="just">
              <a:spcBef>
                <a:spcPts val="0"/>
              </a:spcBef>
              <a:spcAft>
                <a:spcPts val="0"/>
              </a:spcAft>
              <a:buNone/>
            </a:pPr>
            <a:r>
              <a:rPr lang="en" sz="1200">
                <a:solidFill>
                  <a:schemeClr val="dk1"/>
                </a:solidFill>
              </a:rPr>
              <a:t>L = Organic biodegradable fraction (%) </a:t>
            </a:r>
            <a:endParaRPr sz="1200">
              <a:solidFill>
                <a:schemeClr val="dk1"/>
              </a:solidFill>
            </a:endParaRPr>
          </a:p>
          <a:p>
            <a:pPr indent="0" lvl="0" marL="0" rtl="0" algn="just">
              <a:spcBef>
                <a:spcPts val="0"/>
              </a:spcBef>
              <a:spcAft>
                <a:spcPts val="0"/>
              </a:spcAft>
              <a:buNone/>
            </a:pPr>
            <a:r>
              <a:rPr lang="en" sz="1200">
                <a:solidFill>
                  <a:schemeClr val="dk1"/>
                </a:solidFill>
              </a:rPr>
              <a:t>W1 = Total Waste generated everyday (tones) </a:t>
            </a:r>
            <a:endParaRPr sz="1200">
              <a:solidFill>
                <a:schemeClr val="dk1"/>
              </a:solidFill>
            </a:endParaRPr>
          </a:p>
          <a:p>
            <a:pPr indent="0" lvl="0" marL="0" rtl="0" algn="just">
              <a:spcBef>
                <a:spcPts val="0"/>
              </a:spcBef>
              <a:spcAft>
                <a:spcPts val="0"/>
              </a:spcAft>
              <a:buNone/>
            </a:pPr>
            <a:r>
              <a:rPr lang="en" sz="1200">
                <a:solidFill>
                  <a:schemeClr val="dk1"/>
                </a:solidFill>
              </a:rPr>
              <a:t>h = Conversion efficiency (%) </a:t>
            </a:r>
            <a:endParaRPr sz="1200">
              <a:solidFill>
                <a:schemeClr val="dk1"/>
              </a:solidFill>
            </a:endParaRPr>
          </a:p>
          <a:p>
            <a:pPr indent="0" lvl="0" marL="0" rtl="0" algn="just">
              <a:spcBef>
                <a:spcPts val="0"/>
              </a:spcBef>
              <a:spcAft>
                <a:spcPts val="0"/>
              </a:spcAft>
              <a:buNone/>
            </a:pPr>
            <a:r>
              <a:rPr lang="en" sz="1200">
                <a:solidFill>
                  <a:schemeClr val="dk1"/>
                </a:solidFill>
              </a:rPr>
              <a:t>W2 = is a constant = (860 x 24)^(-1) </a:t>
            </a:r>
            <a:endParaRPr sz="1200">
              <a:solidFill>
                <a:schemeClr val="dk1"/>
              </a:solidFill>
            </a:endParaRPr>
          </a:p>
          <a:p>
            <a:pPr indent="0" lvl="0" marL="0" rtl="0" algn="just">
              <a:spcBef>
                <a:spcPts val="0"/>
              </a:spcBef>
              <a:spcAft>
                <a:spcPts val="0"/>
              </a:spcAft>
              <a:buNone/>
            </a:pPr>
            <a:r>
              <a:rPr lang="en" sz="1200">
                <a:solidFill>
                  <a:schemeClr val="dk1"/>
                </a:solidFill>
              </a:rPr>
              <a:t>CV = Calorific Value of MSW (kcal/m3 )</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 sz="1200">
                <a:solidFill>
                  <a:schemeClr val="dk1"/>
                </a:solidFill>
              </a:rPr>
              <a:t>Let: P = X </a:t>
            </a:r>
            <a:r>
              <a:rPr b="1" lang="en" sz="1200">
                <a:solidFill>
                  <a:schemeClr val="dk1"/>
                </a:solidFill>
              </a:rPr>
              <a:t>* </a:t>
            </a:r>
            <a:r>
              <a:rPr lang="en" sz="1200">
                <a:solidFill>
                  <a:schemeClr val="dk1"/>
                </a:solidFill>
              </a:rPr>
              <a:t>Y </a:t>
            </a:r>
            <a:r>
              <a:rPr b="1" lang="en" sz="1200">
                <a:solidFill>
                  <a:schemeClr val="dk1"/>
                </a:solidFill>
              </a:rPr>
              <a:t>* </a:t>
            </a:r>
            <a:r>
              <a:rPr lang="en" sz="1200">
                <a:solidFill>
                  <a:schemeClr val="dk1"/>
                </a:solidFill>
              </a:rPr>
              <a:t>Z </a:t>
            </a:r>
            <a:r>
              <a:rPr b="1" lang="en" sz="1200">
                <a:solidFill>
                  <a:schemeClr val="dk1"/>
                </a:solidFill>
              </a:rPr>
              <a:t>* </a:t>
            </a:r>
            <a:r>
              <a:rPr lang="en" sz="1200">
                <a:solidFill>
                  <a:schemeClr val="dk1"/>
                </a:solidFill>
              </a:rPr>
              <a:t>L </a:t>
            </a:r>
            <a:r>
              <a:rPr b="1" lang="en" sz="1200">
                <a:solidFill>
                  <a:schemeClr val="dk1"/>
                </a:solidFill>
              </a:rPr>
              <a:t>*</a:t>
            </a:r>
            <a:r>
              <a:rPr lang="en" sz="1200">
                <a:solidFill>
                  <a:schemeClr val="dk1"/>
                </a:solidFill>
              </a:rPr>
              <a:t> W1 </a:t>
            </a:r>
            <a:r>
              <a:rPr b="1" lang="en" sz="1200">
                <a:solidFill>
                  <a:schemeClr val="dk1"/>
                </a:solidFill>
              </a:rPr>
              <a:t>* </a:t>
            </a:r>
            <a:r>
              <a:rPr lang="en" sz="1200">
                <a:solidFill>
                  <a:schemeClr val="dk1"/>
                </a:solidFill>
              </a:rPr>
              <a:t>1000</a:t>
            </a:r>
            <a:endParaRPr sz="1200">
              <a:solidFill>
                <a:schemeClr val="dk1"/>
              </a:solidFill>
            </a:endParaRPr>
          </a:p>
          <a:p>
            <a:pPr indent="0" lvl="0" marL="0" rtl="0" algn="just">
              <a:spcBef>
                <a:spcPts val="0"/>
              </a:spcBef>
              <a:spcAft>
                <a:spcPts val="0"/>
              </a:spcAft>
              <a:buNone/>
            </a:pPr>
            <a:r>
              <a:rPr lang="en" sz="1200">
                <a:solidFill>
                  <a:schemeClr val="dk1"/>
                </a:solidFill>
              </a:rPr>
              <a:t>&amp;     Q=W2 </a:t>
            </a:r>
            <a:r>
              <a:rPr b="1" lang="en" sz="1200">
                <a:solidFill>
                  <a:schemeClr val="dk1"/>
                </a:solidFill>
              </a:rPr>
              <a:t>*</a:t>
            </a:r>
            <a:r>
              <a:rPr lang="en" sz="1200">
                <a:solidFill>
                  <a:schemeClr val="dk1"/>
                </a:solidFill>
              </a:rPr>
              <a:t> CV </a:t>
            </a:r>
            <a:r>
              <a:rPr b="1" lang="en" sz="1200">
                <a:solidFill>
                  <a:schemeClr val="dk1"/>
                </a:solidFill>
              </a:rPr>
              <a:t>*</a:t>
            </a:r>
            <a:r>
              <a:rPr lang="en" sz="1200">
                <a:solidFill>
                  <a:schemeClr val="dk1"/>
                </a:solidFill>
              </a:rPr>
              <a:t> h</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200">
                <a:solidFill>
                  <a:schemeClr val="dk1"/>
                </a:solidFill>
              </a:rPr>
              <a:t>Now,</a:t>
            </a:r>
            <a:br>
              <a:rPr lang="en" sz="1200">
                <a:solidFill>
                  <a:schemeClr val="dk1"/>
                </a:solidFill>
              </a:rPr>
            </a:br>
            <a:r>
              <a:rPr lang="en" sz="1200">
                <a:solidFill>
                  <a:schemeClr val="dk1"/>
                </a:solidFill>
              </a:rPr>
              <a:t>Net power generation(kw)=P</a:t>
            </a:r>
            <a:r>
              <a:rPr b="1" lang="en" sz="1200">
                <a:solidFill>
                  <a:schemeClr val="dk1"/>
                </a:solidFill>
              </a:rPr>
              <a:t>*</a:t>
            </a:r>
            <a:r>
              <a:rPr lang="en" sz="1200">
                <a:solidFill>
                  <a:schemeClr val="dk1"/>
                </a:solidFill>
              </a:rPr>
              <a:t>Q</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200">
                <a:solidFill>
                  <a:schemeClr val="dk1"/>
                </a:solidFill>
              </a:rPr>
              <a:t>By and large, 100 tons of crude MSW with 40-60% natural matter can create around 0.534-1.71 MW power contingent upon the waste qualities.</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Anaerobic Composting</a:t>
            </a:r>
            <a:endParaRPr/>
          </a:p>
        </p:txBody>
      </p:sp>
      <p:sp>
        <p:nvSpPr>
          <p:cNvPr id="184" name="Google Shape;184;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strategy, the waste is presented to anaerobic organisms, similar to microorganisms, what breakdown the natural matter without oxygen. The energy is recuperated in the structure of biogas and manure as a fluid lingering. Biogas comprises of methane and carbon dioxide and can be utilized as fuel or, by utilizing a generator it tends to be changed over to power nearby. The fluid slurry can be utilized as natural manure. Biogas is an exceptionally effective fuel. This measure is additionally named as Biomethanation.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Refuse Derived Fuel</a:t>
            </a:r>
            <a:endParaRPr/>
          </a:p>
        </p:txBody>
      </p:sp>
      <p:sp>
        <p:nvSpPr>
          <p:cNvPr id="190" name="Google Shape;190;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RDF</a:t>
            </a:r>
            <a:r>
              <a:rPr lang="en"/>
              <a:t> alludes to the isolated high calorific part of prepared MSW. RDF can be characterized as the eventual outcome from squander materials which have been handled to satisfy rule, administrative or industry particulars essentially to accomplish a high calorific worth to be helpful as optional/substitute energizes in the strong fuel industry. The main property of RDF is that, in contrast to coal, it tends to be inferred and fabricated and thus is inexhaustible. RDF is primarily utilized as a substitute to coal (a petroleum product) in high-energy mechanical measures like force creation, concrete furnaces, and steel fabricating.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Operational Modalities</a:t>
            </a:r>
            <a:endParaRPr b="1"/>
          </a:p>
        </p:txBody>
      </p:sp>
      <p:sp>
        <p:nvSpPr>
          <p:cNvPr id="196" name="Google Shape;196;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 Roles and responsibilities of ULBs</a:t>
            </a:r>
            <a:endParaRPr b="1"/>
          </a:p>
          <a:p>
            <a:pPr indent="-325755" lvl="0" marL="457200" rtl="0" algn="l">
              <a:spcBef>
                <a:spcPts val="1200"/>
              </a:spcBef>
              <a:spcAft>
                <a:spcPts val="0"/>
              </a:spcAft>
              <a:buSzPct val="100000"/>
              <a:buChar char="●"/>
            </a:pPr>
            <a:r>
              <a:rPr lang="en"/>
              <a:t>Procurement of equipments and implements for collection of wastes vehicles for transportation of wastes, establishment of waste processing and treatment facilities as per MSW Rules,2000.</a:t>
            </a:r>
            <a:endParaRPr/>
          </a:p>
          <a:p>
            <a:pPr indent="-325755" lvl="0" marL="457200" rtl="0" algn="l">
              <a:spcBef>
                <a:spcPts val="0"/>
              </a:spcBef>
              <a:spcAft>
                <a:spcPts val="0"/>
              </a:spcAft>
              <a:buSzPct val="100000"/>
              <a:buChar char="●"/>
            </a:pPr>
            <a:r>
              <a:rPr lang="en"/>
              <a:t>Planning and Implementation of street cleaning, bulk waste collection programmes etc.</a:t>
            </a:r>
            <a:endParaRPr/>
          </a:p>
          <a:p>
            <a:pPr indent="-325755" lvl="0" marL="457200" rtl="0" algn="l">
              <a:spcBef>
                <a:spcPts val="0"/>
              </a:spcBef>
              <a:spcAft>
                <a:spcPts val="0"/>
              </a:spcAft>
              <a:buSzPct val="100000"/>
              <a:buChar char="●"/>
            </a:pPr>
            <a:r>
              <a:rPr lang="en"/>
              <a:t>Identification of suitable sites for waste processing and disposal, identification of sites for future.</a:t>
            </a:r>
            <a:endParaRPr/>
          </a:p>
          <a:p>
            <a:pPr indent="-325755" lvl="0" marL="457200" rtl="0" algn="l">
              <a:spcBef>
                <a:spcPts val="0"/>
              </a:spcBef>
              <a:spcAft>
                <a:spcPts val="0"/>
              </a:spcAft>
              <a:buSzPct val="100000"/>
              <a:buChar char="●"/>
            </a:pPr>
            <a:r>
              <a:rPr lang="en"/>
              <a:t>Discourage use of undesirable plastic materials, encourage to reduce waste, reuse materials etc.</a:t>
            </a:r>
            <a:endParaRPr/>
          </a:p>
          <a:p>
            <a:pPr indent="-325755" lvl="0" marL="457200" rtl="0" algn="l">
              <a:spcBef>
                <a:spcPts val="0"/>
              </a:spcBef>
              <a:spcAft>
                <a:spcPts val="0"/>
              </a:spcAft>
              <a:buSzPct val="100000"/>
              <a:buChar char="●"/>
            </a:pPr>
            <a:r>
              <a:rPr lang="en"/>
              <a:t>Planning for sale of products like compost, MoU with sector departments and fertilizer firms for sale of manure produced; marketing of manure through Local Residents Associations, SHGs, NGOs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idx="1" type="body"/>
          </p:nvPr>
        </p:nvSpPr>
        <p:spPr>
          <a:xfrm>
            <a:off x="311700" y="250575"/>
            <a:ext cx="8832300" cy="464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r>
              <a:rPr b="1" lang="en" sz="2000"/>
              <a:t>Role of NGOs/Residents’ Associations</a:t>
            </a:r>
            <a:endParaRPr sz="2000"/>
          </a:p>
          <a:p>
            <a:pPr indent="0" lvl="0" marL="457200" rtl="0" algn="l">
              <a:spcBef>
                <a:spcPts val="1200"/>
              </a:spcBef>
              <a:spcAft>
                <a:spcPts val="0"/>
              </a:spcAft>
              <a:buNone/>
            </a:pPr>
            <a:r>
              <a:rPr lang="en"/>
              <a:t>NGOs and Residents‟ Associations can play a vital role in SWM. Some areas where they can effectively work are indicated below:</a:t>
            </a:r>
            <a:endParaRPr/>
          </a:p>
          <a:p>
            <a:pPr indent="-317500" lvl="1" marL="1371600" rtl="0" algn="l">
              <a:spcBef>
                <a:spcPts val="1200"/>
              </a:spcBef>
              <a:spcAft>
                <a:spcPts val="0"/>
              </a:spcAft>
              <a:buSzPts val="1400"/>
              <a:buChar char="○"/>
            </a:pPr>
            <a:r>
              <a:rPr lang="en"/>
              <a:t>Organizing neighbourhood groups (NHGs) and imparting motivational training for storage and segregation of waste </a:t>
            </a:r>
            <a:endParaRPr/>
          </a:p>
          <a:p>
            <a:pPr indent="-317500" lvl="1" marL="1371600" rtl="0" algn="l">
              <a:spcBef>
                <a:spcPts val="0"/>
              </a:spcBef>
              <a:spcAft>
                <a:spcPts val="0"/>
              </a:spcAft>
              <a:buSzPts val="1400"/>
              <a:buChar char="○"/>
            </a:pPr>
            <a:r>
              <a:rPr lang="en"/>
              <a:t>Organizing waste collection groups </a:t>
            </a:r>
            <a:endParaRPr/>
          </a:p>
          <a:p>
            <a:pPr indent="-317500" lvl="1" marL="1371600" rtl="0" algn="l">
              <a:spcBef>
                <a:spcPts val="0"/>
              </a:spcBef>
              <a:spcAft>
                <a:spcPts val="0"/>
              </a:spcAft>
              <a:buSzPts val="1400"/>
              <a:buChar char="○"/>
            </a:pPr>
            <a:r>
              <a:rPr lang="en"/>
              <a:t>Propagating the 4R concept and the proximity theory </a:t>
            </a:r>
            <a:endParaRPr/>
          </a:p>
          <a:p>
            <a:pPr indent="-317500" lvl="1" marL="1371600" rtl="0" algn="l">
              <a:spcBef>
                <a:spcPts val="0"/>
              </a:spcBef>
              <a:spcAft>
                <a:spcPts val="0"/>
              </a:spcAft>
              <a:buSzPts val="1400"/>
              <a:buChar char="○"/>
            </a:pPr>
            <a:r>
              <a:rPr lang="en"/>
              <a:t>Organizing, training and equipping the rag pickers as doorstep waste collectors. </a:t>
            </a:r>
            <a:endParaRPr/>
          </a:p>
          <a:p>
            <a:pPr indent="-317500" lvl="1" marL="1371600" rtl="0" algn="l">
              <a:spcBef>
                <a:spcPts val="0"/>
              </a:spcBef>
              <a:spcAft>
                <a:spcPts val="0"/>
              </a:spcAft>
              <a:buSzPts val="1400"/>
              <a:buChar char="○"/>
            </a:pPr>
            <a:r>
              <a:rPr lang="en"/>
              <a:t>Generating demand for household level waste management options like vermi composting and providing skilled services in setting up household units</a:t>
            </a:r>
            <a:endParaRPr/>
          </a:p>
          <a:p>
            <a:pPr indent="0" lvl="0" marL="0" rtl="0" algn="l">
              <a:spcBef>
                <a:spcPts val="1200"/>
              </a:spcBef>
              <a:spcAft>
                <a:spcPts val="0"/>
              </a:spcAft>
              <a:buNone/>
            </a:pPr>
            <a:r>
              <a:rPr lang="en"/>
              <a:t> </a:t>
            </a:r>
            <a:r>
              <a:rPr b="1" lang="en" sz="2000"/>
              <a:t>Man Power Requirement</a:t>
            </a:r>
            <a:endParaRPr b="1" sz="2000"/>
          </a:p>
          <a:p>
            <a:pPr indent="0" lvl="0" marL="457200" rtl="0" algn="l">
              <a:spcBef>
                <a:spcPts val="1200"/>
              </a:spcBef>
              <a:spcAft>
                <a:spcPts val="1200"/>
              </a:spcAft>
              <a:buNone/>
            </a:pPr>
            <a:r>
              <a:rPr lang="en" sz="1400"/>
              <a:t>Collection workers and auto three wheeler drivers for door to door collection- to be mobilized by Kudumbashree /NGOs/RAs etc  </a:t>
            </a:r>
            <a:br>
              <a:rPr lang="en" sz="1400"/>
            </a:br>
            <a:r>
              <a:rPr lang="en" sz="1400"/>
              <a:t>Workers and drivers for street sweeping, direct collection and transportation- to be mobilized by ULB / Kudumbashree /NGOs/RAs etc.  </a:t>
            </a:r>
            <a:br>
              <a:rPr lang="en" sz="1400"/>
            </a:br>
            <a:r>
              <a:rPr lang="en" sz="1400"/>
              <a:t>Supervisory and administrative staff of the ULB</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3110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What is Municipal Solid Waste?</a:t>
            </a:r>
            <a:endParaRPr b="1"/>
          </a:p>
        </p:txBody>
      </p:sp>
      <p:sp>
        <p:nvSpPr>
          <p:cNvPr id="94" name="Google Shape;94;p14"/>
          <p:cNvSpPr txBox="1"/>
          <p:nvPr>
            <p:ph idx="1" type="body"/>
          </p:nvPr>
        </p:nvSpPr>
        <p:spPr>
          <a:xfrm>
            <a:off x="311700" y="1084950"/>
            <a:ext cx="8520600" cy="148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MSW ordinarily known as junk or trash in the United States and as reject or refuse in Britain, is a waste sort comprising of regular things that are disposed of by people in general. "Trash" can likewise allude explicitly to food squander, as in a waste disposal; the two are now and again gathered independently.</a:t>
            </a:r>
            <a:endParaRPr sz="1700"/>
          </a:p>
        </p:txBody>
      </p:sp>
      <p:pic>
        <p:nvPicPr>
          <p:cNvPr id="95" name="Google Shape;95;p14"/>
          <p:cNvPicPr preferRelativeResize="0"/>
          <p:nvPr/>
        </p:nvPicPr>
        <p:blipFill>
          <a:blip r:embed="rId3">
            <a:alphaModFix/>
          </a:blip>
          <a:stretch>
            <a:fillRect/>
          </a:stretch>
        </p:blipFill>
        <p:spPr>
          <a:xfrm>
            <a:off x="679875" y="2614550"/>
            <a:ext cx="2162618" cy="1486800"/>
          </a:xfrm>
          <a:prstGeom prst="rect">
            <a:avLst/>
          </a:prstGeom>
          <a:noFill/>
          <a:ln>
            <a:noFill/>
          </a:ln>
        </p:spPr>
      </p:pic>
      <p:sp>
        <p:nvSpPr>
          <p:cNvPr id="96" name="Google Shape;96;p14"/>
          <p:cNvSpPr txBox="1"/>
          <p:nvPr/>
        </p:nvSpPr>
        <p:spPr>
          <a:xfrm>
            <a:off x="3107650" y="2698838"/>
            <a:ext cx="4132800" cy="1262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Municipal solid waste includes waste including commercial and residential wastes generated in a municipal or notified areas in either solid or semi solid form excluding industrial hazardous wastes but including treated biomedical wastes</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207" name="Google Shape;207;p32"/>
          <p:cNvSpPr txBox="1"/>
          <p:nvPr>
            <p:ph idx="1" type="body"/>
          </p:nvPr>
        </p:nvSpPr>
        <p:spPr>
          <a:xfrm>
            <a:off x="0" y="558150"/>
            <a:ext cx="9144000" cy="4027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200"/>
              </a:spcAft>
              <a:buNone/>
            </a:pPr>
            <a:r>
              <a:rPr lang="en" sz="1200">
                <a:solidFill>
                  <a:srgbClr val="000000"/>
                </a:solidFill>
                <a:latin typeface="Arial"/>
                <a:ea typeface="Arial"/>
                <a:cs typeface="Arial"/>
                <a:sym typeface="Arial"/>
              </a:rPr>
              <a:t>Studies completed have uncovered that there are numerous inadequacies in the current practices followed for the administration of MSW. These relate predominantly to deficient MSW Management Solid Waste Management Activity Collection Transportation Processing </a:t>
            </a:r>
            <a:r>
              <a:rPr lang="en" sz="1200">
                <a:solidFill>
                  <a:srgbClr val="000000"/>
                </a:solidFill>
                <a:latin typeface="Arial"/>
                <a:ea typeface="Arial"/>
                <a:cs typeface="Arial"/>
                <a:sym typeface="Arial"/>
              </a:rPr>
              <a:t>Disposal Initiation</a:t>
            </a:r>
            <a:r>
              <a:rPr lang="en" sz="1200">
                <a:solidFill>
                  <a:srgbClr val="000000"/>
                </a:solidFill>
                <a:latin typeface="Arial"/>
                <a:ea typeface="Arial"/>
                <a:cs typeface="Arial"/>
                <a:sym typeface="Arial"/>
              </a:rPr>
              <a:t> of the door to door assortment framework Adoption of a huge assortment of local area canisters in urban areas having local area container framework Adoption of front end loaders for the mechanical lifting of waste at open assortment spots Adoption of source-explicit assortment framework Emphasis on the isolation of dry and wet waste at source. Presentation of spot fining framework Ensuring least manual treatment of waste Provision of shut compartments at different areas Replacement of more established vehicles by more up to date one Emphasis on streamlining for directing of vehicles Separate vehicle for transportation of slaughterhouse squanders Preventive support of transportation vehicles periodicallyProvision of sheds for leaving of transportation vehicles leading mindfulness program on the utilization of manure Providing a fitting testing office for evaluating the nature of fertilizer Emphasis on the progress of existing removal site keeping taking into account MSW Handling Rules. Staying away from open unloading of MSW Creation of sterile landfills Selection of landfill site according to the rules of CPCB/NEERI Monitoring of the executives of dangerous squanders with regards to the enactment Adoption of independent therapy and removal offices for risky waste Discontinuing the blending of biomedical waste with the MSW Ensuring legitimate isolation of different classes of biomedical waste as likewise therapy and removal of these losses according to legislationStrict consistency on the reception of defensive gadgets, for example, gumboots, hand gloves, and veils, and so forth Arrangement of the clinical office to </a:t>
            </a:r>
            <a:r>
              <a:rPr lang="en" sz="1200">
                <a:solidFill>
                  <a:srgbClr val="000000"/>
                </a:solidFill>
                <a:latin typeface="Arial"/>
                <a:ea typeface="Arial"/>
                <a:cs typeface="Arial"/>
                <a:sym typeface="Arial"/>
              </a:rPr>
              <a:t>workers Establishment</a:t>
            </a:r>
            <a:r>
              <a:rPr lang="en" sz="1200">
                <a:solidFill>
                  <a:srgbClr val="000000"/>
                </a:solidFill>
                <a:latin typeface="Arial"/>
                <a:ea typeface="Arial"/>
                <a:cs typeface="Arial"/>
                <a:sym typeface="Arial"/>
              </a:rPr>
              <a:t> of independent medical care communities for laborers Industrial Waste Management Biomedical Waste Management In many urban areas, the waste amount isn't estimated and is generally evaluated dependent on the number of excursions made by transportation vehicles. Appropriate records for opportune activity are not kept up with. In light of the information gathered and the evaluation completed, it is important to start improvement measures. To defeat the insufficiencies in the existing MSWM frameworks, a demonstrative activity plan incorporating strategies and rules has been portrayed. In view of this plan, municipal organizations can get ready explicit activity plans for their separate urban communities. A need likewise exists to fortify existing observing systems, especially according to the perspective of the execution of arrangements made in MSW (Management and Handling)Rules.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Nature of the problem</a:t>
            </a:r>
            <a:endParaRPr b="1"/>
          </a:p>
        </p:txBody>
      </p:sp>
      <p:sp>
        <p:nvSpPr>
          <p:cNvPr id="102" name="Google Shape;102;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amount of waste created all around the world added up to in excess of 13 billion tons in 2011, with appraisals of as much as 18 billion tons in 2020. </a:t>
            </a:r>
            <a:endParaRPr/>
          </a:p>
          <a:p>
            <a:pPr indent="-342900" lvl="0" marL="457200" rtl="0" algn="l">
              <a:spcBef>
                <a:spcPts val="0"/>
              </a:spcBef>
              <a:spcAft>
                <a:spcPts val="0"/>
              </a:spcAft>
              <a:buSzPts val="1800"/>
              <a:buChar char="➢"/>
            </a:pPr>
            <a:r>
              <a:rPr lang="en"/>
              <a:t>The quick expansion in populace combined with changing way of life and utilization designs is relied upon to bring about a remarkable expansion in squander age of up to 23 billion tons by the year 2030. </a:t>
            </a:r>
            <a:endParaRPr/>
          </a:p>
          <a:p>
            <a:pPr indent="-342900" lvl="0" marL="457200" rtl="0" algn="l">
              <a:spcBef>
                <a:spcPts val="0"/>
              </a:spcBef>
              <a:spcAft>
                <a:spcPts val="0"/>
              </a:spcAft>
              <a:buSzPts val="1800"/>
              <a:buChar char="➢"/>
            </a:pPr>
            <a:r>
              <a:rPr lang="en"/>
              <a:t>Agricultural Nations and Countries with better quality of living produce more waste Need for inventive and ecological well-disposed drives for creating Power </a:t>
            </a:r>
            <a:endParaRPr/>
          </a:p>
          <a:p>
            <a:pPr indent="-342900" lvl="0" marL="457200" rtl="0" algn="l">
              <a:spcBef>
                <a:spcPts val="0"/>
              </a:spcBef>
              <a:spcAft>
                <a:spcPts val="0"/>
              </a:spcAft>
              <a:buSzPts val="1800"/>
              <a:buChar char="➢"/>
            </a:pPr>
            <a:r>
              <a:rPr lang="en"/>
              <a:t>Conventional Methods (unloading and consuming) are presently not acknowledged</a:t>
            </a:r>
            <a:endParaRPr/>
          </a:p>
          <a:p>
            <a:pPr indent="-342900" lvl="0" marL="457200" rtl="0" algn="l">
              <a:spcBef>
                <a:spcPts val="0"/>
              </a:spcBef>
              <a:spcAft>
                <a:spcPts val="0"/>
              </a:spcAft>
              <a:buSzPts val="1800"/>
              <a:buChar char="➢"/>
            </a:pPr>
            <a:r>
              <a:rPr lang="en"/>
              <a:t>Metropolitan regions running out of spots to put trash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MSW in India</a:t>
            </a:r>
            <a:endParaRPr b="1"/>
          </a:p>
        </p:txBody>
      </p:sp>
      <p:sp>
        <p:nvSpPr>
          <p:cNvPr id="108" name="Google Shape;108;p16"/>
          <p:cNvSpPr txBox="1"/>
          <p:nvPr>
            <p:ph idx="1" type="body"/>
          </p:nvPr>
        </p:nvSpPr>
        <p:spPr>
          <a:xfrm>
            <a:off x="311700" y="1229875"/>
            <a:ext cx="8520600" cy="356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India is the second-biggest country on the planet, with a populace of 1.21 billion, representing almost 18% of the world's human populace. </a:t>
            </a:r>
            <a:endParaRPr>
              <a:solidFill>
                <a:srgbClr val="000000"/>
              </a:solidFill>
            </a:endParaRPr>
          </a:p>
          <a:p>
            <a:pPr indent="-342900" lvl="0" marL="457200" rtl="0" algn="just">
              <a:spcBef>
                <a:spcPts val="0"/>
              </a:spcBef>
              <a:spcAft>
                <a:spcPts val="0"/>
              </a:spcAft>
              <a:buSzPts val="1800"/>
              <a:buChar char="➢"/>
            </a:pPr>
            <a:r>
              <a:rPr lang="en">
                <a:solidFill>
                  <a:srgbClr val="000000"/>
                </a:solidFill>
              </a:rPr>
              <a:t>The yearly waste age has been seen to increment with respect to the ascent in populace and urbanization, and issues identified with removal have become tried as more land is needed for a definitive removal.</a:t>
            </a:r>
            <a:endParaRPr/>
          </a:p>
          <a:p>
            <a:pPr indent="-342900" lvl="0" marL="457200" rtl="0" algn="l">
              <a:spcBef>
                <a:spcPts val="0"/>
              </a:spcBef>
              <a:spcAft>
                <a:spcPts val="0"/>
              </a:spcAft>
              <a:buSzPts val="1800"/>
              <a:buChar char="➢"/>
            </a:pPr>
            <a:r>
              <a:rPr lang="en"/>
              <a:t>The extent of the populace dwelling in metropolitan regions has expanded from 27.8% in 2001, 31.8% in 2011, and prone to reach half by 2030.</a:t>
            </a:r>
            <a:endParaRPr/>
          </a:p>
          <a:p>
            <a:pPr indent="-342900" lvl="0" marL="457200" rtl="0" algn="l">
              <a:spcBef>
                <a:spcPts val="0"/>
              </a:spcBef>
              <a:spcAft>
                <a:spcPts val="0"/>
              </a:spcAft>
              <a:buSzPts val="1800"/>
              <a:buChar char="➢"/>
            </a:pPr>
            <a:r>
              <a:rPr lang="en"/>
              <a:t>India is confronting a sharp differentiation between the expanding metropolitan populace and accessible administrations and assets. strong waste administration is one such help where India has a tremendous hole to fill.</a:t>
            </a:r>
            <a:endParaRPr/>
          </a:p>
        </p:txBody>
      </p:sp>
      <p:pic>
        <p:nvPicPr>
          <p:cNvPr id="109" name="Google Shape;109;p16"/>
          <p:cNvPicPr preferRelativeResize="0"/>
          <p:nvPr/>
        </p:nvPicPr>
        <p:blipFill rotWithShape="1">
          <a:blip r:embed="rId3">
            <a:alphaModFix/>
          </a:blip>
          <a:srcRect b="0" l="0" r="7935" t="0"/>
          <a:stretch/>
        </p:blipFill>
        <p:spPr>
          <a:xfrm>
            <a:off x="7510825" y="48125"/>
            <a:ext cx="1567674" cy="127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72150" y="1858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MSW Generation in India</a:t>
            </a:r>
            <a:endParaRPr b="1"/>
          </a:p>
        </p:txBody>
      </p:sp>
      <p:sp>
        <p:nvSpPr>
          <p:cNvPr id="115" name="Google Shape;115;p17"/>
          <p:cNvSpPr txBox="1"/>
          <p:nvPr>
            <p:ph idx="1" type="body"/>
          </p:nvPr>
        </p:nvSpPr>
        <p:spPr>
          <a:xfrm>
            <a:off x="311700" y="1117775"/>
            <a:ext cx="8832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assessed that Urban India creates about </a:t>
            </a:r>
            <a:endParaRPr/>
          </a:p>
          <a:p>
            <a:pPr indent="-342900" lvl="0" marL="457200" rtl="0" algn="l">
              <a:spcBef>
                <a:spcPts val="0"/>
              </a:spcBef>
              <a:spcAft>
                <a:spcPts val="0"/>
              </a:spcAft>
              <a:buSzPts val="1800"/>
              <a:buChar char="➢"/>
            </a:pPr>
            <a:r>
              <a:rPr lang="en"/>
              <a:t>2 lakhs tons each day.</a:t>
            </a:r>
            <a:endParaRPr/>
          </a:p>
          <a:p>
            <a:pPr indent="-342900" lvl="0" marL="457200" rtl="0" algn="l">
              <a:spcBef>
                <a:spcPts val="0"/>
              </a:spcBef>
              <a:spcAft>
                <a:spcPts val="0"/>
              </a:spcAft>
              <a:buSzPts val="1800"/>
              <a:buChar char="➢"/>
            </a:pPr>
            <a:r>
              <a:rPr lang="en"/>
              <a:t>The per capita squander age rate in India </a:t>
            </a:r>
            <a:br>
              <a:rPr lang="en"/>
            </a:br>
            <a:r>
              <a:rPr lang="en"/>
              <a:t>h</a:t>
            </a:r>
            <a:r>
              <a:rPr lang="en"/>
              <a:t>as expanded from 0.44kg/day to 0.5kg/day </a:t>
            </a:r>
            <a:br>
              <a:rPr lang="en"/>
            </a:br>
            <a:r>
              <a:rPr lang="en"/>
              <a:t>in 2011 and 0.6kg/day in 2020 </a:t>
            </a:r>
            <a:endParaRPr/>
          </a:p>
          <a:p>
            <a:pPr indent="-342900" lvl="0" marL="457200" rtl="0" algn="l">
              <a:spcBef>
                <a:spcPts val="0"/>
              </a:spcBef>
              <a:spcAft>
                <a:spcPts val="0"/>
              </a:spcAft>
              <a:buSzPts val="1800"/>
              <a:buChar char="➢"/>
            </a:pPr>
            <a:r>
              <a:rPr lang="en"/>
              <a:t>The waste age rate in Indian urban areas ranges btw 200-870 grams/day, contingent on the locale's way of life and the size of the city. The per capita squander age is expanding by around 3% each year in India </a:t>
            </a:r>
            <a:endParaRPr/>
          </a:p>
          <a:p>
            <a:pPr indent="-342900" lvl="0" marL="457200" rtl="0" algn="l">
              <a:spcBef>
                <a:spcPts val="0"/>
              </a:spcBef>
              <a:spcAft>
                <a:spcPts val="0"/>
              </a:spcAft>
              <a:buSzPts val="1800"/>
              <a:buChar char="➢"/>
            </a:pPr>
            <a:r>
              <a:rPr lang="en"/>
              <a:t>India at present is the world's fifth-greatest energy purchaser and is anticipated to outperform japan and Russia to take the third spot by 2030</a:t>
            </a:r>
            <a:endParaRPr/>
          </a:p>
        </p:txBody>
      </p:sp>
      <p:pic>
        <p:nvPicPr>
          <p:cNvPr id="116" name="Google Shape;116;p17"/>
          <p:cNvPicPr preferRelativeResize="0"/>
          <p:nvPr/>
        </p:nvPicPr>
        <p:blipFill>
          <a:blip r:embed="rId3">
            <a:alphaModFix/>
          </a:blip>
          <a:stretch>
            <a:fillRect/>
          </a:stretch>
        </p:blipFill>
        <p:spPr>
          <a:xfrm>
            <a:off x="5796250" y="931250"/>
            <a:ext cx="3251801" cy="177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600"/>
              </a:spcAft>
              <a:buNone/>
            </a:pPr>
            <a:r>
              <a:rPr b="1" lang="en">
                <a:solidFill>
                  <a:srgbClr val="000000"/>
                </a:solidFill>
              </a:rPr>
              <a:t>MSW Scenario Of Class-II Cities</a:t>
            </a:r>
            <a:endParaRPr/>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11150" lvl="0" marL="457200" rtl="0" algn="just">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quality and measure of MSW produced by a specific city moves according to their financial status, populace and business exercises, and so on.  </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Arranging, activity, and planning of MSWM should be possible based on synthesis and the amount of MSW created. Class-II urban communities squander contains more natural material and less perilous material. </a:t>
            </a:r>
            <a:endParaRPr sz="13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 sz="1300">
                <a:solidFill>
                  <a:srgbClr val="000000"/>
                </a:solidFill>
                <a:latin typeface="Times New Roman"/>
                <a:ea typeface="Times New Roman"/>
                <a:cs typeface="Times New Roman"/>
                <a:sym typeface="Times New Roman"/>
              </a:rPr>
              <a:t>Class-II urban communities create on a normal 3991 MT/day of MSW. Numerous experts say that the MSW age rates in humble communities are lower than those of metro urban areas, and the per capita age pace of MSW in India goes from 0.2 to 0.5 kg/day. </a:t>
            </a:r>
            <a:endParaRPr sz="13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 sz="1300">
                <a:solidFill>
                  <a:srgbClr val="000000"/>
                </a:solidFill>
                <a:latin typeface="Times New Roman"/>
                <a:ea typeface="Times New Roman"/>
                <a:cs typeface="Times New Roman"/>
                <a:sym typeface="Times New Roman"/>
              </a:rPr>
              <a:t>The synthesis of MSW from medium and limited scope towns contains biodegradable waste (50 – 65 %) and non-biodegradable waste (35 – 50 %). This shows that there is higher biodegradable waste in class-II urban communities. </a:t>
            </a:r>
            <a:endParaRPr sz="13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 sz="1300">
                <a:solidFill>
                  <a:srgbClr val="000000"/>
                </a:solidFill>
                <a:latin typeface="Times New Roman"/>
                <a:ea typeface="Times New Roman"/>
                <a:cs typeface="Times New Roman"/>
                <a:sym typeface="Times New Roman"/>
              </a:rPr>
              <a:t>MSW of these towns contains around 11% paper and cardboard, 40% natural waste, 34% non-biodegradable, and 14% plastic waste in Gujarat state. </a:t>
            </a:r>
            <a:endParaRPr sz="13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 sz="1300">
                <a:solidFill>
                  <a:srgbClr val="000000"/>
                </a:solidFill>
                <a:latin typeface="Times New Roman"/>
                <a:ea typeface="Times New Roman"/>
                <a:cs typeface="Times New Roman"/>
                <a:sym typeface="Times New Roman"/>
              </a:rPr>
              <a:t>Most class-II towns don't have explicit methods of assortment, transportation, and removal. A portion of these towns is making depots for halfway isolation of the strong waste.</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750" y="410000"/>
            <a:ext cx="43278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1A1A1A"/>
                </a:solidFill>
              </a:rPr>
              <a:t>Quantity of MSW generated from Tier 2 cities</a:t>
            </a:r>
            <a:endParaRPr sz="3300"/>
          </a:p>
        </p:txBody>
      </p:sp>
      <p:sp>
        <p:nvSpPr>
          <p:cNvPr id="128" name="Google Shape;128;p19"/>
          <p:cNvSpPr txBox="1"/>
          <p:nvPr>
            <p:ph idx="1" type="body"/>
          </p:nvPr>
        </p:nvSpPr>
        <p:spPr>
          <a:xfrm>
            <a:off x="311700" y="2054125"/>
            <a:ext cx="40998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rgbClr val="000000"/>
                </a:solidFill>
                <a:latin typeface="Times New Roman"/>
                <a:ea typeface="Times New Roman"/>
                <a:cs typeface="Times New Roman"/>
                <a:sym typeface="Times New Roman"/>
              </a:rPr>
              <a:t>The trash is by and large unloaded and consumed straightforwardly. Waste administration is given low need and spending plan, which settles on the dynamic cycle slow. It has become more troublesome because of an absence of attention to the rules; natural worries with lacking assets have caused a tumultuous circumstance. It is alluring to advance an appropriate technique to manage MSWM of class-II towns.</a:t>
            </a:r>
            <a:endParaRPr sz="2000"/>
          </a:p>
        </p:txBody>
      </p:sp>
      <p:pic>
        <p:nvPicPr>
          <p:cNvPr id="129" name="Google Shape;129;p19"/>
          <p:cNvPicPr preferRelativeResize="0"/>
          <p:nvPr/>
        </p:nvPicPr>
        <p:blipFill rotWithShape="1">
          <a:blip r:embed="rId3">
            <a:alphaModFix/>
          </a:blip>
          <a:srcRect b="11640" l="29486" r="33052" t="18570"/>
          <a:stretch/>
        </p:blipFill>
        <p:spPr>
          <a:xfrm>
            <a:off x="4653750" y="262175"/>
            <a:ext cx="4327877" cy="453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Strategy and Framework for SWM</a:t>
            </a:r>
            <a:endParaRPr b="1"/>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executives of waste might be characterized as the control of age, stockpiling, assortment, move and transport, handling, and removal of strong squanders dependent on logical standards. </a:t>
            </a:r>
            <a:endParaRPr sz="1900"/>
          </a:p>
          <a:p>
            <a:pPr indent="-349250" lvl="0" marL="457200" rtl="0" algn="l">
              <a:spcBef>
                <a:spcPts val="0"/>
              </a:spcBef>
              <a:spcAft>
                <a:spcPts val="0"/>
              </a:spcAft>
              <a:buSzPts val="1900"/>
              <a:buChar char="➢"/>
            </a:pPr>
            <a:r>
              <a:rPr lang="en" sz="1900"/>
              <a:t>There are various ideas about squandering the executives that differ in their use between nations or areas. Probably the broadest and generally utilized ideas include:</a:t>
            </a:r>
            <a:endParaRPr sz="1900"/>
          </a:p>
          <a:p>
            <a:pPr indent="-323850" lvl="1" marL="914400" rtl="0" algn="l">
              <a:spcBef>
                <a:spcPts val="0"/>
              </a:spcBef>
              <a:spcAft>
                <a:spcPts val="0"/>
              </a:spcAft>
              <a:buSzPts val="1500"/>
              <a:buChar char="○"/>
            </a:pPr>
            <a:r>
              <a:rPr lang="en" sz="1500"/>
              <a:t>Waste Hierarchy</a:t>
            </a:r>
            <a:endParaRPr sz="1500"/>
          </a:p>
          <a:p>
            <a:pPr indent="-323850" lvl="1" marL="914400" rtl="0" algn="l">
              <a:spcBef>
                <a:spcPts val="0"/>
              </a:spcBef>
              <a:spcAft>
                <a:spcPts val="0"/>
              </a:spcAft>
              <a:buSzPts val="1500"/>
              <a:buChar char="○"/>
            </a:pPr>
            <a:r>
              <a:rPr lang="en" sz="1500"/>
              <a:t>Polluter pays principle</a:t>
            </a:r>
            <a:endParaRPr sz="1500"/>
          </a:p>
          <a:p>
            <a:pPr indent="-323850" lvl="1" marL="914400" rtl="0" algn="l">
              <a:spcBef>
                <a:spcPts val="0"/>
              </a:spcBef>
              <a:spcAft>
                <a:spcPts val="0"/>
              </a:spcAft>
              <a:buSzPts val="1500"/>
              <a:buChar char="○"/>
            </a:pPr>
            <a:r>
              <a:rPr lang="en" sz="1500"/>
              <a:t>Extended</a:t>
            </a:r>
            <a:r>
              <a:rPr lang="en" sz="1500"/>
              <a:t> producer responsibility</a:t>
            </a:r>
            <a:endParaRPr sz="15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 type="body"/>
          </p:nvPr>
        </p:nvSpPr>
        <p:spPr>
          <a:xfrm>
            <a:off x="98925" y="277100"/>
            <a:ext cx="8998800" cy="4569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Waste Hierarchy:</a:t>
            </a:r>
            <a:r>
              <a:rPr lang="en"/>
              <a:t> </a:t>
            </a:r>
            <a:r>
              <a:rPr lang="en"/>
              <a:t>The waste chain of command alludes to </a:t>
            </a:r>
            <a:br>
              <a:rPr lang="en"/>
            </a:br>
            <a:r>
              <a:rPr lang="en"/>
              <a:t>the "4 Rs" idea (diminish, reuse, reuse and recuperate), </a:t>
            </a:r>
            <a:br>
              <a:rPr lang="en"/>
            </a:br>
            <a:r>
              <a:rPr lang="en"/>
              <a:t>which group squander the board systems as indicated by their </a:t>
            </a:r>
            <a:br>
              <a:rPr lang="en"/>
            </a:br>
            <a:r>
              <a:rPr lang="en"/>
              <a:t>attractiveness as far as waste minimization. It stays the</a:t>
            </a:r>
            <a:br>
              <a:rPr lang="en"/>
            </a:br>
            <a:r>
              <a:rPr lang="en"/>
              <a:t>cornerstone of most waste minimization procedures.</a:t>
            </a:r>
            <a:br>
              <a:rPr lang="en"/>
            </a:br>
            <a:r>
              <a:rPr lang="en"/>
              <a:t>The fundamental point is to extricate the greatest reasonable</a:t>
            </a:r>
            <a:br>
              <a:rPr lang="en"/>
            </a:br>
            <a:r>
              <a:rPr lang="en"/>
              <a:t>advantages from items and to create the base measure of waste.</a:t>
            </a:r>
            <a:endParaRPr/>
          </a:p>
          <a:p>
            <a:pPr indent="0" lvl="0" marL="0" rtl="0" algn="l">
              <a:spcBef>
                <a:spcPts val="1200"/>
              </a:spcBef>
              <a:spcAft>
                <a:spcPts val="0"/>
              </a:spcAft>
              <a:buNone/>
            </a:pPr>
            <a:r>
              <a:rPr b="1" lang="en"/>
              <a:t>Polluter pays principle -</a:t>
            </a:r>
            <a:r>
              <a:rPr lang="en"/>
              <a:t> </a:t>
            </a:r>
            <a:r>
              <a:rPr lang="en"/>
              <a:t>It is a standard where the contaminating party pays for the effect caused to the climate. Here, it alludes to the prerequisite for a waste generator to pay for the fitting removal of the waste.</a:t>
            </a:r>
            <a:endParaRPr/>
          </a:p>
          <a:p>
            <a:pPr indent="0" lvl="0" marL="0" rtl="0" algn="l">
              <a:spcBef>
                <a:spcPts val="1200"/>
              </a:spcBef>
              <a:spcAft>
                <a:spcPts val="1200"/>
              </a:spcAft>
              <a:buNone/>
            </a:pPr>
            <a:r>
              <a:rPr b="1" lang="en"/>
              <a:t>Extended producer responsibility</a:t>
            </a:r>
            <a:r>
              <a:rPr lang="en"/>
              <a:t> – </a:t>
            </a:r>
            <a:r>
              <a:rPr lang="en"/>
              <a:t>EPR is a technique intended to advance the mix of all expenses related to items for the duration of their life cycle into the market cost of the item. It is intended to force responsible for the whole lifecycle of items and bundling acquainted with the market. This implies that organizations that assembling, import, and additionally sell items are needed to be liable for the items after their helpful life just as during produce.</a:t>
            </a:r>
            <a:endParaRPr/>
          </a:p>
        </p:txBody>
      </p:sp>
      <p:pic>
        <p:nvPicPr>
          <p:cNvPr id="141" name="Google Shape;141;p21"/>
          <p:cNvPicPr preferRelativeResize="0"/>
          <p:nvPr/>
        </p:nvPicPr>
        <p:blipFill>
          <a:blip r:embed="rId3">
            <a:alphaModFix/>
          </a:blip>
          <a:stretch>
            <a:fillRect/>
          </a:stretch>
        </p:blipFill>
        <p:spPr>
          <a:xfrm>
            <a:off x="5727125" y="0"/>
            <a:ext cx="3370599" cy="183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