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35"/>
  </p:notesMasterIdLst>
  <p:sldIdLst>
    <p:sldId id="256" r:id="rId3"/>
    <p:sldId id="257" r:id="rId4"/>
    <p:sldId id="429" r:id="rId5"/>
    <p:sldId id="505" r:id="rId6"/>
    <p:sldId id="506" r:id="rId7"/>
    <p:sldId id="487" r:id="rId8"/>
    <p:sldId id="503" r:id="rId9"/>
    <p:sldId id="515" r:id="rId10"/>
    <p:sldId id="516" r:id="rId11"/>
    <p:sldId id="517" r:id="rId12"/>
    <p:sldId id="518" r:id="rId13"/>
    <p:sldId id="519" r:id="rId14"/>
    <p:sldId id="520" r:id="rId15"/>
    <p:sldId id="521" r:id="rId16"/>
    <p:sldId id="522" r:id="rId17"/>
    <p:sldId id="523" r:id="rId18"/>
    <p:sldId id="524" r:id="rId19"/>
    <p:sldId id="525" r:id="rId20"/>
    <p:sldId id="504" r:id="rId21"/>
    <p:sldId id="507" r:id="rId22"/>
    <p:sldId id="430" r:id="rId23"/>
    <p:sldId id="488" r:id="rId24"/>
    <p:sldId id="508" r:id="rId25"/>
    <p:sldId id="509" r:id="rId26"/>
    <p:sldId id="526" r:id="rId27"/>
    <p:sldId id="510" r:id="rId28"/>
    <p:sldId id="511" r:id="rId29"/>
    <p:sldId id="527" r:id="rId30"/>
    <p:sldId id="529" r:id="rId31"/>
    <p:sldId id="530" r:id="rId32"/>
    <p:sldId id="531" r:id="rId33"/>
    <p:sldId id="532" r:id="rId34"/>
  </p:sldIdLst>
  <p:sldSz cx="24382413" cy="13716000"/>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8" charset="0"/>
      <a:defRPr sz="1400" kern="1200">
        <a:solidFill>
          <a:schemeClr val="bg1"/>
        </a:solidFill>
        <a:latin typeface="Arial" charset="0"/>
        <a:ea typeface="+mn-ea"/>
        <a:cs typeface="Arial" charset="0"/>
      </a:defRPr>
    </a:lvl1pPr>
    <a:lvl2pPr marL="742950" indent="-285750" algn="l" defTabSz="449263" rtl="0" fontAlgn="base">
      <a:spcBef>
        <a:spcPct val="0"/>
      </a:spcBef>
      <a:spcAft>
        <a:spcPct val="0"/>
      </a:spcAft>
      <a:buClr>
        <a:srgbClr val="000000"/>
      </a:buClr>
      <a:buSzPct val="100000"/>
      <a:buFont typeface="Times New Roman" pitchFamily="18" charset="0"/>
      <a:defRPr sz="1400" kern="1200">
        <a:solidFill>
          <a:schemeClr val="bg1"/>
        </a:solidFill>
        <a:latin typeface="Arial" charset="0"/>
        <a:ea typeface="+mn-ea"/>
        <a:cs typeface="Arial" charset="0"/>
      </a:defRPr>
    </a:lvl2pPr>
    <a:lvl3pPr marL="1143000" indent="-228600" algn="l" defTabSz="449263" rtl="0" fontAlgn="base">
      <a:spcBef>
        <a:spcPct val="0"/>
      </a:spcBef>
      <a:spcAft>
        <a:spcPct val="0"/>
      </a:spcAft>
      <a:buClr>
        <a:srgbClr val="000000"/>
      </a:buClr>
      <a:buSzPct val="100000"/>
      <a:buFont typeface="Times New Roman" pitchFamily="18" charset="0"/>
      <a:defRPr sz="1400" kern="1200">
        <a:solidFill>
          <a:schemeClr val="bg1"/>
        </a:solidFill>
        <a:latin typeface="Arial" charset="0"/>
        <a:ea typeface="+mn-ea"/>
        <a:cs typeface="Arial" charset="0"/>
      </a:defRPr>
    </a:lvl3pPr>
    <a:lvl4pPr marL="1600200" indent="-228600" algn="l" defTabSz="449263" rtl="0" fontAlgn="base">
      <a:spcBef>
        <a:spcPct val="0"/>
      </a:spcBef>
      <a:spcAft>
        <a:spcPct val="0"/>
      </a:spcAft>
      <a:buClr>
        <a:srgbClr val="000000"/>
      </a:buClr>
      <a:buSzPct val="100000"/>
      <a:buFont typeface="Times New Roman" pitchFamily="18" charset="0"/>
      <a:defRPr sz="1400" kern="1200">
        <a:solidFill>
          <a:schemeClr val="bg1"/>
        </a:solidFill>
        <a:latin typeface="Arial" charset="0"/>
        <a:ea typeface="+mn-ea"/>
        <a:cs typeface="Arial" charset="0"/>
      </a:defRPr>
    </a:lvl4pPr>
    <a:lvl5pPr marL="2057400" indent="-228600" algn="l" defTabSz="449263" rtl="0" fontAlgn="base">
      <a:spcBef>
        <a:spcPct val="0"/>
      </a:spcBef>
      <a:spcAft>
        <a:spcPct val="0"/>
      </a:spcAft>
      <a:buClr>
        <a:srgbClr val="000000"/>
      </a:buClr>
      <a:buSzPct val="100000"/>
      <a:buFont typeface="Times New Roman" pitchFamily="18" charset="0"/>
      <a:defRPr sz="1400" kern="1200">
        <a:solidFill>
          <a:schemeClr val="bg1"/>
        </a:solidFill>
        <a:latin typeface="Arial" charset="0"/>
        <a:ea typeface="+mn-ea"/>
        <a:cs typeface="Arial" charset="0"/>
      </a:defRPr>
    </a:lvl5pPr>
    <a:lvl6pPr marL="2286000" algn="l" defTabSz="914400" rtl="0" eaLnBrk="1" latinLnBrk="0" hangingPunct="1">
      <a:defRPr sz="1400" kern="1200">
        <a:solidFill>
          <a:schemeClr val="bg1"/>
        </a:solidFill>
        <a:latin typeface="Arial" charset="0"/>
        <a:ea typeface="+mn-ea"/>
        <a:cs typeface="Arial" charset="0"/>
      </a:defRPr>
    </a:lvl6pPr>
    <a:lvl7pPr marL="2743200" algn="l" defTabSz="914400" rtl="0" eaLnBrk="1" latinLnBrk="0" hangingPunct="1">
      <a:defRPr sz="1400" kern="1200">
        <a:solidFill>
          <a:schemeClr val="bg1"/>
        </a:solidFill>
        <a:latin typeface="Arial" charset="0"/>
        <a:ea typeface="+mn-ea"/>
        <a:cs typeface="Arial" charset="0"/>
      </a:defRPr>
    </a:lvl7pPr>
    <a:lvl8pPr marL="3200400" algn="l" defTabSz="914400" rtl="0" eaLnBrk="1" latinLnBrk="0" hangingPunct="1">
      <a:defRPr sz="1400" kern="1200">
        <a:solidFill>
          <a:schemeClr val="bg1"/>
        </a:solidFill>
        <a:latin typeface="Arial" charset="0"/>
        <a:ea typeface="+mn-ea"/>
        <a:cs typeface="Arial" charset="0"/>
      </a:defRPr>
    </a:lvl8pPr>
    <a:lvl9pPr marL="3657600" algn="l" defTabSz="914400" rtl="0" eaLnBrk="1" latinLnBrk="0" hangingPunct="1">
      <a:defRPr sz="14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8" autoAdjust="0"/>
  </p:normalViewPr>
  <p:slideViewPr>
    <p:cSldViewPr>
      <p:cViewPr varScale="1">
        <p:scale>
          <a:sx n="41" d="100"/>
          <a:sy n="41" d="100"/>
        </p:scale>
        <p:origin x="-691" y="-10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14160"/>
    </p:cViewPr>
  </p:sorter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pPr>
              <a:buFont typeface="Times New Roman" pitchFamily="16" charset="0"/>
              <a:buNone/>
              <a:defRPr/>
            </a:pPr>
            <a:endParaRPr lang="en-US"/>
          </a:p>
        </p:txBody>
      </p:sp>
      <p:sp>
        <p:nvSpPr>
          <p:cNvPr id="35843" name="Rectangle 2"/>
          <p:cNvSpPr>
            <a:spLocks noGrp="1" noRot="1" noChangeAspect="1" noChangeArrowheads="1"/>
          </p:cNvSpPr>
          <p:nvPr>
            <p:ph type="sldImg"/>
          </p:nvPr>
        </p:nvSpPr>
        <p:spPr bwMode="auto">
          <a:xfrm>
            <a:off x="1143000" y="685800"/>
            <a:ext cx="4570413" cy="3427413"/>
          </a:xfrm>
          <a:prstGeom prst="rect">
            <a:avLst/>
          </a:prstGeom>
          <a:noFill/>
          <a:ln w="9525">
            <a:noFill/>
            <a:round/>
            <a:headEnd/>
            <a:tailEnd/>
          </a:ln>
        </p:spPr>
      </p:sp>
      <p:sp>
        <p:nvSpPr>
          <p:cNvPr id="6147" name="Rectangle 3"/>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1440" tIns="45720" rIns="91440" bIns="4572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ChangeArrowheads="1"/>
          </p:cNvSpPr>
          <p:nvPr>
            <p:ph type="body"/>
          </p:nvPr>
        </p:nvSpPr>
        <p:spPr>
          <a:xfrm>
            <a:off x="914400" y="4343400"/>
            <a:ext cx="5029200" cy="4114800"/>
          </a:xfrm>
          <a:noFill/>
          <a:ln/>
        </p:spPr>
        <p:txBody>
          <a:bodyPr wrap="none" anchor="ctr"/>
          <a:lstStyle/>
          <a:p>
            <a:endParaRPr lang="en-US" smtClean="0">
              <a:latin typeface="Times New Roman" pitchFamily="18" charset="0"/>
            </a:endParaRPr>
          </a:p>
        </p:txBody>
      </p:sp>
      <p:sp>
        <p:nvSpPr>
          <p:cNvPr id="36867"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p:nvPr>
        </p:nvSpPr>
        <p:spPr>
          <a:xfrm>
            <a:off x="914400" y="4343400"/>
            <a:ext cx="5029200" cy="4114800"/>
          </a:xfrm>
          <a:noFill/>
          <a:ln/>
        </p:spPr>
        <p:txBody>
          <a:bodyPr wrap="none" anchor="ctr"/>
          <a:lstStyle/>
          <a:p>
            <a:endParaRPr lang="en-US" smtClean="0">
              <a:latin typeface="Times New Roman" pitchFamily="18" charset="0"/>
            </a:endParaRPr>
          </a:p>
        </p:txBody>
      </p:sp>
      <p:sp>
        <p:nvSpPr>
          <p:cNvPr id="37891"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4813"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7600" y="7772400"/>
            <a:ext cx="17067213"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BC33F874-3A8F-40A9-B61A-4AAE67D8BF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593EAC95-5CEC-4CB8-BF76-F78550FB655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53000" y="812800"/>
            <a:ext cx="5459413" cy="1188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812800"/>
            <a:ext cx="16230600" cy="1188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18BA56DD-5059-4572-8A4F-4CCE1DC51CC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4813"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657600" y="7772400"/>
            <a:ext cx="17067213" cy="3505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5019EF9B-6D04-47E1-B911-204E1A1D781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F6E45AB9-6899-4440-B7DB-331AD976643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4812"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4812"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pPr>
              <a:defRPr/>
            </a:pPr>
            <a:fld id="{0242DF1F-D026-4661-B012-F27290262AF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4268788"/>
            <a:ext cx="10844213" cy="8431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6613" y="4268788"/>
            <a:ext cx="10845800" cy="8431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8F8A6BA4-E8AD-41A7-8021-FE8D3E09483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4013"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2775"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2775"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5675" y="3070225"/>
            <a:ext cx="10777538"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5675" y="4349750"/>
            <a:ext cx="10777538"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pPr>
              <a:defRPr/>
            </a:pPr>
            <a:fld id="{0CE194CF-1136-4955-808E-A6EF7FDF23D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81FA7E47-7743-47C9-9142-3B394766EE9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pPr>
              <a:defRPr/>
            </a:pPr>
            <a:fld id="{76F8FF0B-B26F-4351-AB5D-CA24174D776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0275"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1912CC28-1B69-411E-AA65-B057F6F95F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254D1288-DB61-49FC-B1BD-2F57A26B610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8375" y="9601200"/>
            <a:ext cx="14630400" cy="1133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8375"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778375"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BA5ABCAD-F35F-4220-89EC-A4229148922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8C0981AB-AED6-4500-950C-37B27F329206}"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53000" y="812800"/>
            <a:ext cx="5459413" cy="1188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812800"/>
            <a:ext cx="16230600" cy="1188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pPr>
              <a:defRPr/>
            </a:pPr>
            <a:fld id="{C620B7A3-F6D0-42C4-BC33-F9DF71DE2C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4812"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4812" cy="3000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pPr>
              <a:defRPr/>
            </a:pPr>
            <a:fld id="{399FF3E6-79C2-4D7E-BCB0-24153852FF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4268788"/>
            <a:ext cx="10844213" cy="8431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6613" y="4268788"/>
            <a:ext cx="10845800" cy="8431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pPr>
              <a:defRPr/>
            </a:pPr>
            <a:fld id="{FB869832-26DB-40D5-85DB-138C1E242F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4013"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2775"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2775"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5675" y="3070225"/>
            <a:ext cx="10777538" cy="1279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5675" y="4349750"/>
            <a:ext cx="10777538"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pPr>
              <a:defRPr/>
            </a:pPr>
            <a:fld id="{9FA61B23-9CBB-4C9D-BDC5-F60A489EE3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pPr>
              <a:defRPr/>
            </a:pPr>
            <a:fld id="{3ADD7B10-A20B-48FE-B1F1-028F8123BB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pPr>
              <a:defRPr/>
            </a:pPr>
            <a:fld id="{133F072C-0ADF-4AEC-BC8C-D4ED329C55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0275" cy="11706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B45243EF-987C-4648-9880-CB07F55A64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8375" y="9601200"/>
            <a:ext cx="14630400" cy="1133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8375" y="1225550"/>
            <a:ext cx="14630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778375" y="10734675"/>
            <a:ext cx="14630400" cy="160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pPr>
              <a:defRPr/>
            </a:pPr>
            <a:fld id="{946B2B24-BE53-4BBC-9F0B-959E92B7133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57150" y="13012738"/>
            <a:ext cx="24498300" cy="695325"/>
          </a:xfrm>
          <a:prstGeom prst="rect">
            <a:avLst/>
          </a:prstGeom>
          <a:solidFill>
            <a:srgbClr val="941100"/>
          </a:solidFill>
          <a:ln w="9525" cap="flat">
            <a:noFill/>
            <a:round/>
            <a:headEnd/>
            <a:tailEnd/>
          </a:ln>
          <a:effectLst/>
        </p:spPr>
        <p:txBody>
          <a:bodyPr lIns="50760" tIns="50760" rIns="50760" bIns="5076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a:pPr>
            <a:r>
              <a:rPr lang="en-US" sz="2500">
                <a:solidFill>
                  <a:srgbClr val="FFFFFF"/>
                </a:solidFill>
                <a:latin typeface="Arial Narrow" pitchFamily="32" charset="0"/>
              </a:rPr>
              <a:t>Dr. D. Y. Patil Institute of Technology</a:t>
            </a:r>
          </a:p>
        </p:txBody>
      </p:sp>
      <p:sp>
        <p:nvSpPr>
          <p:cNvPr id="1027" name="Rectangle 2"/>
          <p:cNvSpPr>
            <a:spLocks noGrp="1" noChangeArrowheads="1"/>
          </p:cNvSpPr>
          <p:nvPr>
            <p:ph type="body" idx="1"/>
          </p:nvPr>
        </p:nvSpPr>
        <p:spPr bwMode="auto">
          <a:xfrm>
            <a:off x="1270000" y="4268788"/>
            <a:ext cx="21842413" cy="8431212"/>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8" name="Rectangle 3"/>
          <p:cNvSpPr>
            <a:spLocks noGrp="1" noChangeArrowheads="1"/>
          </p:cNvSpPr>
          <p:nvPr>
            <p:ph type="title"/>
          </p:nvPr>
        </p:nvSpPr>
        <p:spPr bwMode="auto">
          <a:xfrm>
            <a:off x="1270000" y="812800"/>
            <a:ext cx="21842413" cy="1560513"/>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
        <p:nvSpPr>
          <p:cNvPr id="2052" name="Rectangle 4"/>
          <p:cNvSpPr>
            <a:spLocks noGrp="1" noChangeArrowheads="1"/>
          </p:cNvSpPr>
          <p:nvPr>
            <p:ph type="sldNum"/>
          </p:nvPr>
        </p:nvSpPr>
        <p:spPr bwMode="auto">
          <a:xfrm>
            <a:off x="11977688" y="13111163"/>
            <a:ext cx="414337" cy="434975"/>
          </a:xfrm>
          <a:prstGeom prst="rect">
            <a:avLst/>
          </a:prstGeom>
          <a:noFill/>
          <a:ln w="9525" cap="flat">
            <a:noFill/>
            <a:round/>
            <a:headEnd/>
            <a:tailEnd/>
          </a:ln>
          <a:effectLst/>
        </p:spPr>
        <p:txBody>
          <a:bodyPr vert="horz" wrap="square" lIns="50760" tIns="50760" rIns="50760" bIns="50760" numCol="1" anchor="b" anchorCtr="0" compatLnSpc="1">
            <a:prstTxWarp prst="textNoShape">
              <a:avLst/>
            </a:prstTxWarp>
          </a:bodyPr>
          <a:lstStyle>
            <a:lvl1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6" charset="0"/>
                <a:cs typeface="Arial" charset="0"/>
              </a:defRPr>
            </a:lvl1pPr>
          </a:lstStyle>
          <a:p>
            <a:pPr>
              <a:defRPr/>
            </a:pPr>
            <a:fld id="{5A166673-C11D-488B-9933-1AEF47DBA3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2pPr>
      <a:lvl3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3pPr>
      <a:lvl4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4pPr>
      <a:lvl5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9pPr>
    </p:titleStyle>
    <p:bodyStyle>
      <a:lvl1pPr marL="342900" indent="-3429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57150" y="13012738"/>
            <a:ext cx="24498300" cy="695325"/>
          </a:xfrm>
          <a:prstGeom prst="rect">
            <a:avLst/>
          </a:prstGeom>
          <a:solidFill>
            <a:srgbClr val="941100"/>
          </a:solidFill>
          <a:ln w="9525" cap="flat">
            <a:noFill/>
            <a:round/>
            <a:headEnd/>
            <a:tailEnd/>
          </a:ln>
          <a:effectLst/>
        </p:spPr>
        <p:txBody>
          <a:bodyPr lIns="50760" tIns="50760" rIns="50760" bIns="5076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a:pPr>
            <a:r>
              <a:rPr lang="en-US" sz="2500">
                <a:solidFill>
                  <a:srgbClr val="FFFFFF"/>
                </a:solidFill>
                <a:latin typeface="Arial Narrow" pitchFamily="32" charset="0"/>
              </a:rPr>
              <a:t>Dr. D. Y. Patil Institute of Technology</a:t>
            </a:r>
          </a:p>
        </p:txBody>
      </p:sp>
      <p:sp>
        <p:nvSpPr>
          <p:cNvPr id="2051" name="Rectangle 2"/>
          <p:cNvSpPr>
            <a:spLocks noGrp="1" noChangeArrowheads="1"/>
          </p:cNvSpPr>
          <p:nvPr>
            <p:ph type="body" idx="1"/>
          </p:nvPr>
        </p:nvSpPr>
        <p:spPr bwMode="auto">
          <a:xfrm>
            <a:off x="1270000" y="4268788"/>
            <a:ext cx="21842413" cy="8431212"/>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2" name="Rectangle 3"/>
          <p:cNvSpPr>
            <a:spLocks noGrp="1" noChangeArrowheads="1"/>
          </p:cNvSpPr>
          <p:nvPr>
            <p:ph type="title"/>
          </p:nvPr>
        </p:nvSpPr>
        <p:spPr bwMode="auto">
          <a:xfrm>
            <a:off x="1270000" y="812800"/>
            <a:ext cx="21842413" cy="1560513"/>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
        <p:nvSpPr>
          <p:cNvPr id="3076" name="Rectangle 4"/>
          <p:cNvSpPr>
            <a:spLocks noGrp="1" noChangeArrowheads="1"/>
          </p:cNvSpPr>
          <p:nvPr>
            <p:ph type="sldNum"/>
          </p:nvPr>
        </p:nvSpPr>
        <p:spPr bwMode="auto">
          <a:xfrm>
            <a:off x="11977688" y="13111163"/>
            <a:ext cx="414337" cy="434975"/>
          </a:xfrm>
          <a:prstGeom prst="rect">
            <a:avLst/>
          </a:prstGeom>
          <a:noFill/>
          <a:ln w="9525" cap="flat">
            <a:noFill/>
            <a:round/>
            <a:headEnd/>
            <a:tailEnd/>
          </a:ln>
          <a:effectLst/>
        </p:spPr>
        <p:txBody>
          <a:bodyPr vert="horz" wrap="square" lIns="50760" tIns="50760" rIns="50760" bIns="50760" numCol="1" anchor="b" anchorCtr="0" compatLnSpc="1">
            <a:prstTxWarp prst="textNoShape">
              <a:avLst/>
            </a:prstTxWarp>
          </a:bodyPr>
          <a:lstStyle>
            <a:lvl1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6" charset="0"/>
                <a:cs typeface="Arial" charset="0"/>
              </a:defRPr>
            </a:lvl1pPr>
          </a:lstStyle>
          <a:p>
            <a:pPr>
              <a:defRPr/>
            </a:pPr>
            <a:fld id="{58BF9FF3-BC2B-4B56-B7B0-5446B12DEAE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2pPr>
      <a:lvl3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3pPr>
      <a:lvl4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4pPr>
      <a:lvl5pPr algn="l" defTabSz="449263" rtl="0" eaLnBrk="0" fontAlgn="base" hangingPunct="0">
        <a:spcBef>
          <a:spcPct val="0"/>
        </a:spcBef>
        <a:spcAft>
          <a:spcPct val="0"/>
        </a:spcAft>
        <a:buClr>
          <a:srgbClr val="000000"/>
        </a:buClr>
        <a:buSzPct val="100000"/>
        <a:buFont typeface="Times New Roman" pitchFamily="18" charset="0"/>
        <a:defRPr sz="1400">
          <a:solidFill>
            <a:srgbClr val="000000"/>
          </a:solidFill>
          <a:latin typeface="Arial" charset="0"/>
          <a:cs typeface="Arial"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9pPr>
    </p:titleStyle>
    <p:bodyStyle>
      <a:lvl1pPr marL="342900" indent="-3429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buChar char="»"/>
        <a:defRPr sz="1400">
          <a:solidFill>
            <a:srgbClr val="000000"/>
          </a:solidFill>
          <a:latin typeface="+mn-lt"/>
          <a:cs typeface="+mn-cs"/>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hqsoftwarelab.com/blog/iot-tracking-technologie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7.xml"/><Relationship Id="rId5" Type="http://schemas.openxmlformats.org/officeDocument/2006/relationships/image" Target="../media/image22.jpe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270000" y="706438"/>
            <a:ext cx="21844000" cy="3879850"/>
          </a:xfrm>
          <a:prstGeom prst="rect">
            <a:avLst/>
          </a:prstGeom>
          <a:noFill/>
          <a:ln w="9525">
            <a:noFill/>
            <a:round/>
            <a:headEnd/>
            <a:tailEnd/>
          </a:ln>
        </p:spPr>
        <p:txBody>
          <a:bodyPr lIns="50760" tIns="50760" rIns="50760" bIns="50760" anchor="ct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12000" b="1">
                <a:solidFill>
                  <a:srgbClr val="0433FF"/>
                </a:solidFill>
                <a:latin typeface="Arial Narrow" pitchFamily="34" charset="0"/>
              </a:rPr>
              <a:t>217529- Internet of Things</a:t>
            </a:r>
          </a:p>
        </p:txBody>
      </p:sp>
      <p:sp>
        <p:nvSpPr>
          <p:cNvPr id="3075" name="Text Box 2"/>
          <p:cNvSpPr txBox="1">
            <a:spLocks noChangeArrowheads="1"/>
          </p:cNvSpPr>
          <p:nvPr/>
        </p:nvSpPr>
        <p:spPr bwMode="auto">
          <a:xfrm>
            <a:off x="1270000" y="4329113"/>
            <a:ext cx="21844000" cy="6511925"/>
          </a:xfrm>
          <a:prstGeom prst="rect">
            <a:avLst/>
          </a:prstGeom>
          <a:noFill/>
          <a:ln w="9525">
            <a:noFill/>
            <a:round/>
            <a:headEnd/>
            <a:tailEnd/>
          </a:ln>
        </p:spPr>
        <p:txBody>
          <a:bodyPr lIns="50760" tIns="50760" rIns="50760" bIns="50760" anchor="ctr"/>
          <a:lstStyle/>
          <a:p>
            <a:pPr>
              <a:buClrTx/>
              <a:buSzPct val="108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5900" dirty="0">
                <a:solidFill>
                  <a:srgbClr val="000000"/>
                </a:solidFill>
                <a:latin typeface="Arial Narrow" pitchFamily="34" charset="0"/>
              </a:rPr>
              <a:t>Unit Number: </a:t>
            </a:r>
            <a:r>
              <a:rPr lang="en-US" sz="5900" dirty="0" smtClean="0">
                <a:solidFill>
                  <a:srgbClr val="000000"/>
                </a:solidFill>
                <a:latin typeface="Arial Narrow" pitchFamily="34" charset="0"/>
              </a:rPr>
              <a:t>5</a:t>
            </a:r>
            <a:endParaRPr lang="en-US" sz="5900" b="1" dirty="0">
              <a:solidFill>
                <a:srgbClr val="000000"/>
              </a:solidFill>
              <a:latin typeface="Arial Narrow" pitchFamily="34" charset="0"/>
            </a:endParaRPr>
          </a:p>
          <a:p>
            <a:pPr>
              <a:spcBef>
                <a:spcPts val="1000"/>
              </a:spcBef>
              <a:buClrTx/>
              <a:buSzPct val="108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5900" dirty="0">
                <a:solidFill>
                  <a:srgbClr val="000000"/>
                </a:solidFill>
                <a:latin typeface="Arial Narrow" pitchFamily="34" charset="0"/>
              </a:rPr>
              <a:t>Unit Name: </a:t>
            </a:r>
            <a:r>
              <a:rPr lang="en-US" sz="5900" b="1" dirty="0">
                <a:solidFill>
                  <a:srgbClr val="000000"/>
                </a:solidFill>
                <a:latin typeface="Arial Narrow" pitchFamily="34" charset="0"/>
              </a:rPr>
              <a:t>IOT </a:t>
            </a:r>
            <a:r>
              <a:rPr lang="en-US" sz="5900" b="1" dirty="0" smtClean="0">
                <a:solidFill>
                  <a:srgbClr val="000000"/>
                </a:solidFill>
                <a:latin typeface="Arial Narrow" pitchFamily="34" charset="0"/>
              </a:rPr>
              <a:t>Design and System Engineering </a:t>
            </a:r>
            <a:endParaRPr lang="en-US" sz="5900" b="1" dirty="0">
              <a:solidFill>
                <a:srgbClr val="000000"/>
              </a:solidFill>
              <a:latin typeface="Arial Narrow" pitchFamily="34" charset="0"/>
            </a:endParaRPr>
          </a:p>
          <a:p>
            <a:pPr>
              <a:spcBef>
                <a:spcPts val="1000"/>
              </a:spcBef>
              <a:buClrTx/>
              <a:buSzPct val="108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5900" dirty="0">
                <a:solidFill>
                  <a:srgbClr val="000000"/>
                </a:solidFill>
                <a:latin typeface="Arial Narrow" pitchFamily="34" charset="0"/>
              </a:rPr>
              <a:t>Unit Outcomes: </a:t>
            </a:r>
            <a:r>
              <a:rPr lang="en-US" sz="5900" dirty="0" smtClean="0">
                <a:solidFill>
                  <a:srgbClr val="000000"/>
                </a:solidFill>
                <a:latin typeface="Arial Narrow" pitchFamily="34" charset="0"/>
              </a:rPr>
              <a:t>CO5</a:t>
            </a:r>
            <a:endParaRPr lang="en-US" sz="5900" dirty="0">
              <a:solidFill>
                <a:srgbClr val="000000"/>
              </a:solidFill>
              <a:latin typeface="Arial Narrow" pitchFamily="34" charset="0"/>
            </a:endParaRPr>
          </a:p>
          <a:p>
            <a:pPr>
              <a:spcBef>
                <a:spcPts val="1000"/>
              </a:spcBef>
              <a:buClrTx/>
              <a:buSzPct val="108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5900" dirty="0" smtClean="0">
                <a:solidFill>
                  <a:srgbClr val="000000"/>
                </a:solidFill>
                <a:latin typeface="Arial Narrow" pitchFamily="34" charset="0"/>
              </a:rPr>
              <a:t>Design a Simple IOT system comprising sensors by analyzing the requirements of </a:t>
            </a:r>
            <a:r>
              <a:rPr lang="en-US" sz="5900" dirty="0" err="1" smtClean="0">
                <a:solidFill>
                  <a:srgbClr val="000000"/>
                </a:solidFill>
                <a:latin typeface="Arial Narrow" pitchFamily="34" charset="0"/>
              </a:rPr>
              <a:t>IoT</a:t>
            </a:r>
            <a:r>
              <a:rPr lang="en-US" sz="5900" dirty="0" smtClean="0">
                <a:solidFill>
                  <a:srgbClr val="000000"/>
                </a:solidFill>
                <a:latin typeface="Arial Narrow" pitchFamily="34" charset="0"/>
              </a:rPr>
              <a:t> application.</a:t>
            </a:r>
            <a:endParaRPr lang="en-US" sz="5900" dirty="0">
              <a:solidFill>
                <a:srgbClr val="000000"/>
              </a:solidFill>
              <a:latin typeface="Arial Narrow"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3591" y="2622309"/>
            <a:ext cx="16539963" cy="984881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5" name="object 5"/>
          <p:cNvSpPr/>
          <p:nvPr/>
        </p:nvSpPr>
        <p:spPr>
          <a:xfrm>
            <a:off x="3684647" y="3248163"/>
            <a:ext cx="18152980" cy="8598062"/>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39004" y="2593069"/>
            <a:ext cx="18308236" cy="884370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0653" y="1068566"/>
            <a:ext cx="10729532" cy="641200"/>
          </a:xfrm>
          <a:prstGeom prst="rect">
            <a:avLst/>
          </a:prstGeom>
        </p:spPr>
        <p:txBody>
          <a:bodyPr vert="horz" wrap="square" lIns="0" tIns="25399" rIns="0" bIns="0" rtlCol="0">
            <a:spAutoFit/>
          </a:bodyPr>
          <a:lstStyle/>
          <a:p>
            <a:pPr marL="251447" algn="ctr">
              <a:spcBef>
                <a:spcPts val="3720"/>
              </a:spcBef>
            </a:pPr>
            <a:r>
              <a:rPr sz="4000" b="1" spc="-10" dirty="0" err="1" smtClean="0">
                <a:solidFill>
                  <a:srgbClr val="00AFEF"/>
                </a:solidFill>
                <a:latin typeface="Arial"/>
                <a:cs typeface="Arial"/>
              </a:rPr>
              <a:t>Arduino</a:t>
            </a:r>
            <a:r>
              <a:rPr sz="4000" b="1" spc="-20" dirty="0" smtClean="0">
                <a:solidFill>
                  <a:srgbClr val="00AFEF"/>
                </a:solidFill>
                <a:latin typeface="Arial"/>
                <a:cs typeface="Arial"/>
              </a:rPr>
              <a:t> </a:t>
            </a:r>
            <a:r>
              <a:rPr sz="4000" b="1" spc="-10" dirty="0">
                <a:solidFill>
                  <a:srgbClr val="00AFEF"/>
                </a:solidFill>
                <a:latin typeface="Arial"/>
                <a:cs typeface="Arial"/>
              </a:rPr>
              <a:t>IDE</a:t>
            </a:r>
            <a:endParaRPr sz="4000" dirty="0">
              <a:latin typeface="Arial"/>
              <a:cs typeface="Arial"/>
            </a:endParaRPr>
          </a:p>
        </p:txBody>
      </p:sp>
      <p:sp>
        <p:nvSpPr>
          <p:cNvPr id="4" name="object 4"/>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5" name="object 5"/>
          <p:cNvSpPr/>
          <p:nvPr/>
        </p:nvSpPr>
        <p:spPr>
          <a:xfrm>
            <a:off x="2592900" y="3817392"/>
            <a:ext cx="18999049" cy="81107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75754" y="2265740"/>
            <a:ext cx="21580975" cy="10524661"/>
          </a:xfrm>
          <a:prstGeom prst="rect">
            <a:avLst/>
          </a:prstGeom>
        </p:spPr>
        <p:txBody>
          <a:bodyPr vert="horz" wrap="square" lIns="0" tIns="303515" rIns="0" bIns="0" rtlCol="0">
            <a:spAutoFit/>
          </a:bodyPr>
          <a:lstStyle/>
          <a:p>
            <a:pPr marL="40638" algn="ctr">
              <a:spcBef>
                <a:spcPts val="2390"/>
              </a:spcBef>
            </a:pPr>
            <a:r>
              <a:rPr sz="3400" b="1" spc="-10" dirty="0">
                <a:solidFill>
                  <a:srgbClr val="00AFEF"/>
                </a:solidFill>
                <a:latin typeface="Arial"/>
                <a:cs typeface="Arial"/>
              </a:rPr>
              <a:t>RaspberryPi</a:t>
            </a:r>
            <a:endParaRPr sz="3400" dirty="0">
              <a:latin typeface="Arial"/>
              <a:cs typeface="Arial"/>
            </a:endParaRPr>
          </a:p>
          <a:p>
            <a:pPr>
              <a:lnSpc>
                <a:spcPct val="100000"/>
              </a:lnSpc>
            </a:pPr>
            <a:endParaRPr sz="3100" dirty="0">
              <a:latin typeface="Arial"/>
              <a:cs typeface="Arial"/>
            </a:endParaRPr>
          </a:p>
          <a:p>
            <a:pPr marL="481306" marR="10159" indent="-382251">
              <a:lnSpc>
                <a:spcPts val="3920"/>
              </a:lnSpc>
              <a:buFont typeface="Noto Sans Symbols2"/>
              <a:buChar char="▪"/>
              <a:tabLst>
                <a:tab pos="482576" algn="l"/>
              </a:tabLst>
            </a:pPr>
            <a:r>
              <a:rPr sz="4000" spc="20" dirty="0">
                <a:solidFill>
                  <a:srgbClr val="504842"/>
                </a:solidFill>
                <a:latin typeface="Times New Roman"/>
                <a:cs typeface="Times New Roman"/>
              </a:rPr>
              <a:t>Raspberry Pi, </a:t>
            </a:r>
            <a:r>
              <a:rPr sz="4000" spc="30" dirty="0">
                <a:solidFill>
                  <a:srgbClr val="504842"/>
                </a:solidFill>
                <a:latin typeface="Times New Roman"/>
                <a:cs typeface="Times New Roman"/>
              </a:rPr>
              <a:t>developed </a:t>
            </a:r>
            <a:r>
              <a:rPr sz="4000" spc="40" dirty="0">
                <a:solidFill>
                  <a:srgbClr val="504842"/>
                </a:solidFill>
                <a:latin typeface="Times New Roman"/>
                <a:cs typeface="Times New Roman"/>
              </a:rPr>
              <a:t>by </a:t>
            </a:r>
            <a:r>
              <a:rPr sz="4000" spc="20" dirty="0">
                <a:solidFill>
                  <a:srgbClr val="504842"/>
                </a:solidFill>
                <a:latin typeface="Times New Roman"/>
                <a:cs typeface="Times New Roman"/>
              </a:rPr>
              <a:t>Raspberry Pi Foundation in association with </a:t>
            </a:r>
            <a:r>
              <a:rPr sz="4000" spc="30" dirty="0">
                <a:solidFill>
                  <a:srgbClr val="504842"/>
                </a:solidFill>
                <a:latin typeface="Times New Roman"/>
                <a:cs typeface="Times New Roman"/>
              </a:rPr>
              <a:t>Broadcom, </a:t>
            </a:r>
            <a:r>
              <a:rPr sz="4000" spc="20" dirty="0">
                <a:solidFill>
                  <a:srgbClr val="504842"/>
                </a:solidFill>
                <a:latin typeface="Times New Roman"/>
                <a:cs typeface="Times New Roman"/>
              </a:rPr>
              <a:t>is </a:t>
            </a:r>
            <a:r>
              <a:rPr sz="4000" spc="30" dirty="0">
                <a:solidFill>
                  <a:srgbClr val="504842"/>
                </a:solidFill>
                <a:latin typeface="Times New Roman"/>
                <a:cs typeface="Times New Roman"/>
              </a:rPr>
              <a:t>a </a:t>
            </a:r>
            <a:r>
              <a:rPr sz="4000" spc="20" dirty="0">
                <a:solidFill>
                  <a:srgbClr val="504842"/>
                </a:solidFill>
                <a:latin typeface="Times New Roman"/>
                <a:cs typeface="Times New Roman"/>
              </a:rPr>
              <a:t>series </a:t>
            </a:r>
            <a:r>
              <a:rPr sz="4000" spc="30" dirty="0">
                <a:solidFill>
                  <a:srgbClr val="504842"/>
                </a:solidFill>
                <a:latin typeface="Times New Roman"/>
                <a:cs typeface="Times New Roman"/>
              </a:rPr>
              <a:t>of  </a:t>
            </a:r>
            <a:r>
              <a:rPr sz="4000" spc="20" dirty="0">
                <a:solidFill>
                  <a:srgbClr val="504842"/>
                </a:solidFill>
                <a:latin typeface="Times New Roman"/>
                <a:cs typeface="Times New Roman"/>
              </a:rPr>
              <a:t>small single-board computers </a:t>
            </a:r>
            <a:r>
              <a:rPr sz="4000" spc="30" dirty="0">
                <a:solidFill>
                  <a:srgbClr val="504842"/>
                </a:solidFill>
                <a:latin typeface="Times New Roman"/>
                <a:cs typeface="Times New Roman"/>
              </a:rPr>
              <a:t>and perhaps </a:t>
            </a:r>
            <a:r>
              <a:rPr sz="4000" spc="20" dirty="0">
                <a:solidFill>
                  <a:srgbClr val="504842"/>
                </a:solidFill>
                <a:latin typeface="Times New Roman"/>
                <a:cs typeface="Times New Roman"/>
              </a:rPr>
              <a:t>the </a:t>
            </a:r>
            <a:r>
              <a:rPr sz="4000" spc="30" dirty="0">
                <a:solidFill>
                  <a:srgbClr val="504842"/>
                </a:solidFill>
                <a:latin typeface="Times New Roman"/>
                <a:cs typeface="Times New Roman"/>
              </a:rPr>
              <a:t>most </a:t>
            </a:r>
            <a:r>
              <a:rPr sz="4000" spc="20" dirty="0">
                <a:solidFill>
                  <a:srgbClr val="504842"/>
                </a:solidFill>
                <a:latin typeface="Times New Roman"/>
                <a:cs typeface="Times New Roman"/>
              </a:rPr>
              <a:t>inspiring computer available</a:t>
            </a:r>
            <a:r>
              <a:rPr sz="4000" spc="-60" dirty="0">
                <a:solidFill>
                  <a:srgbClr val="504842"/>
                </a:solidFill>
                <a:latin typeface="Times New Roman"/>
                <a:cs typeface="Times New Roman"/>
              </a:rPr>
              <a:t> </a:t>
            </a:r>
            <a:r>
              <a:rPr sz="4000" spc="-20" dirty="0">
                <a:solidFill>
                  <a:srgbClr val="504842"/>
                </a:solidFill>
                <a:latin typeface="Times New Roman"/>
                <a:cs typeface="Times New Roman"/>
              </a:rPr>
              <a:t>today.</a:t>
            </a:r>
            <a:endParaRPr sz="4000" dirty="0">
              <a:latin typeface="Times New Roman"/>
              <a:cs typeface="Times New Roman"/>
            </a:endParaRPr>
          </a:p>
          <a:p>
            <a:pPr marL="25399">
              <a:spcBef>
                <a:spcPts val="2730"/>
              </a:spcBef>
            </a:pPr>
            <a:r>
              <a:rPr sz="4000" b="1" spc="30" dirty="0">
                <a:solidFill>
                  <a:srgbClr val="504842"/>
                </a:solidFill>
                <a:latin typeface="Arial"/>
                <a:cs typeface="Arial"/>
              </a:rPr>
              <a:t>Generations </a:t>
            </a:r>
            <a:r>
              <a:rPr sz="4000" b="1" spc="40" dirty="0">
                <a:solidFill>
                  <a:srgbClr val="504842"/>
                </a:solidFill>
                <a:latin typeface="Arial"/>
                <a:cs typeface="Arial"/>
              </a:rPr>
              <a:t>and</a:t>
            </a:r>
            <a:r>
              <a:rPr sz="4000" b="1" spc="-20" dirty="0">
                <a:solidFill>
                  <a:srgbClr val="504842"/>
                </a:solidFill>
                <a:latin typeface="Arial"/>
                <a:cs typeface="Arial"/>
              </a:rPr>
              <a:t> </a:t>
            </a:r>
            <a:r>
              <a:rPr sz="4000" b="1" spc="40" dirty="0">
                <a:solidFill>
                  <a:srgbClr val="504842"/>
                </a:solidFill>
                <a:latin typeface="Arial"/>
                <a:cs typeface="Arial"/>
              </a:rPr>
              <a:t>Models</a:t>
            </a:r>
            <a:endParaRPr sz="4000" dirty="0">
              <a:latin typeface="Arial"/>
              <a:cs typeface="Arial"/>
            </a:endParaRPr>
          </a:p>
          <a:p>
            <a:pPr marL="481306" marR="295895" indent="-382251">
              <a:lnSpc>
                <a:spcPts val="3920"/>
              </a:lnSpc>
              <a:spcBef>
                <a:spcPts val="3578"/>
              </a:spcBef>
              <a:buFont typeface="Noto Sans Symbols2"/>
              <a:buChar char="▪"/>
              <a:tabLst>
                <a:tab pos="482576" algn="l"/>
              </a:tabLst>
            </a:pPr>
            <a:r>
              <a:rPr sz="4000" spc="30" dirty="0">
                <a:solidFill>
                  <a:srgbClr val="504842"/>
                </a:solidFill>
                <a:latin typeface="Times New Roman"/>
                <a:cs typeface="Times New Roman"/>
              </a:rPr>
              <a:t>In 2012, </a:t>
            </a:r>
            <a:r>
              <a:rPr sz="4000" spc="20" dirty="0">
                <a:solidFill>
                  <a:srgbClr val="504842"/>
                </a:solidFill>
                <a:latin typeface="Times New Roman"/>
                <a:cs typeface="Times New Roman"/>
              </a:rPr>
              <a:t>the </a:t>
            </a:r>
            <a:r>
              <a:rPr sz="4000" spc="30" dirty="0">
                <a:solidFill>
                  <a:srgbClr val="504842"/>
                </a:solidFill>
                <a:latin typeface="Times New Roman"/>
                <a:cs typeface="Times New Roman"/>
              </a:rPr>
              <a:t>company </a:t>
            </a:r>
            <a:r>
              <a:rPr sz="4000" spc="20" dirty="0">
                <a:solidFill>
                  <a:srgbClr val="504842"/>
                </a:solidFill>
                <a:latin typeface="Times New Roman"/>
                <a:cs typeface="Times New Roman"/>
              </a:rPr>
              <a:t>launched the Raspberry Pi </a:t>
            </a:r>
            <a:r>
              <a:rPr sz="4000" spc="30" dirty="0">
                <a:solidFill>
                  <a:srgbClr val="504842"/>
                </a:solidFill>
                <a:latin typeface="Times New Roman"/>
                <a:cs typeface="Times New Roman"/>
              </a:rPr>
              <a:t>and </a:t>
            </a:r>
            <a:r>
              <a:rPr sz="4000" spc="20" dirty="0">
                <a:solidFill>
                  <a:srgbClr val="504842"/>
                </a:solidFill>
                <a:latin typeface="Times New Roman"/>
                <a:cs typeface="Times New Roman"/>
              </a:rPr>
              <a:t>the current </a:t>
            </a:r>
            <a:r>
              <a:rPr sz="4000" spc="30" dirty="0">
                <a:solidFill>
                  <a:srgbClr val="504842"/>
                </a:solidFill>
                <a:latin typeface="Times New Roman"/>
                <a:cs typeface="Times New Roman"/>
              </a:rPr>
              <a:t>generations of regular </a:t>
            </a:r>
            <a:r>
              <a:rPr sz="4000" spc="20" dirty="0">
                <a:solidFill>
                  <a:srgbClr val="504842"/>
                </a:solidFill>
                <a:latin typeface="Times New Roman"/>
                <a:cs typeface="Times New Roman"/>
              </a:rPr>
              <a:t>Raspberry Pi  </a:t>
            </a:r>
            <a:r>
              <a:rPr sz="4000" spc="30" dirty="0">
                <a:solidFill>
                  <a:srgbClr val="504842"/>
                </a:solidFill>
                <a:latin typeface="Times New Roman"/>
                <a:cs typeface="Times New Roman"/>
              </a:rPr>
              <a:t>boards </a:t>
            </a:r>
            <a:r>
              <a:rPr sz="4000" spc="20" dirty="0">
                <a:solidFill>
                  <a:srgbClr val="504842"/>
                </a:solidFill>
                <a:latin typeface="Times New Roman"/>
                <a:cs typeface="Times New Roman"/>
              </a:rPr>
              <a:t>are </a:t>
            </a:r>
            <a:r>
              <a:rPr sz="4000" b="1" spc="10" dirty="0">
                <a:solidFill>
                  <a:srgbClr val="504842"/>
                </a:solidFill>
                <a:latin typeface="Times New Roman"/>
                <a:cs typeface="Times New Roman"/>
              </a:rPr>
              <a:t>Zero, </a:t>
            </a:r>
            <a:r>
              <a:rPr sz="4000" b="1" spc="30" dirty="0">
                <a:solidFill>
                  <a:srgbClr val="504842"/>
                </a:solidFill>
                <a:latin typeface="Times New Roman"/>
                <a:cs typeface="Times New Roman"/>
              </a:rPr>
              <a:t>1, 2, 3, </a:t>
            </a:r>
            <a:r>
              <a:rPr sz="4000" b="1" spc="40" dirty="0">
                <a:solidFill>
                  <a:srgbClr val="504842"/>
                </a:solidFill>
                <a:latin typeface="Times New Roman"/>
                <a:cs typeface="Times New Roman"/>
              </a:rPr>
              <a:t>and</a:t>
            </a:r>
            <a:r>
              <a:rPr sz="4000" b="1" spc="-20" dirty="0">
                <a:solidFill>
                  <a:srgbClr val="504842"/>
                </a:solidFill>
                <a:latin typeface="Times New Roman"/>
                <a:cs typeface="Times New Roman"/>
              </a:rPr>
              <a:t> </a:t>
            </a:r>
            <a:r>
              <a:rPr sz="4000" b="1" spc="20" dirty="0">
                <a:solidFill>
                  <a:srgbClr val="504842"/>
                </a:solidFill>
                <a:latin typeface="Times New Roman"/>
                <a:cs typeface="Times New Roman"/>
              </a:rPr>
              <a:t>4</a:t>
            </a:r>
            <a:r>
              <a:rPr sz="4000" spc="20" dirty="0">
                <a:solidFill>
                  <a:srgbClr val="504842"/>
                </a:solidFill>
                <a:latin typeface="Times New Roman"/>
                <a:cs typeface="Times New Roman"/>
              </a:rPr>
              <a:t>.</a:t>
            </a:r>
            <a:endParaRPr sz="4000" dirty="0">
              <a:latin typeface="Times New Roman"/>
              <a:cs typeface="Times New Roman"/>
            </a:endParaRPr>
          </a:p>
          <a:p>
            <a:pPr marL="482576" marR="8730813" indent="-482576">
              <a:lnSpc>
                <a:spcPct val="156600"/>
              </a:lnSpc>
              <a:spcBef>
                <a:spcPts val="10"/>
              </a:spcBef>
              <a:buFont typeface="Noto Sans Symbols2"/>
              <a:buChar char="▪"/>
              <a:tabLst>
                <a:tab pos="482576" algn="l"/>
              </a:tabLst>
            </a:pPr>
            <a:r>
              <a:rPr sz="4000" spc="20" dirty="0">
                <a:solidFill>
                  <a:srgbClr val="504842"/>
                </a:solidFill>
                <a:latin typeface="Times New Roman"/>
                <a:cs typeface="Times New Roman"/>
              </a:rPr>
              <a:t>Generation </a:t>
            </a:r>
            <a:r>
              <a:rPr sz="4000" spc="40" dirty="0">
                <a:solidFill>
                  <a:srgbClr val="504842"/>
                </a:solidFill>
                <a:latin typeface="Times New Roman"/>
                <a:cs typeface="Times New Roman"/>
              </a:rPr>
              <a:t>1 </a:t>
            </a:r>
            <a:r>
              <a:rPr sz="4000" spc="20" dirty="0">
                <a:solidFill>
                  <a:srgbClr val="504842"/>
                </a:solidFill>
                <a:latin typeface="Times New Roman"/>
                <a:cs typeface="Times New Roman"/>
              </a:rPr>
              <a:t>Raspberry Pi </a:t>
            </a:r>
            <a:r>
              <a:rPr sz="4000" spc="30" dirty="0">
                <a:solidFill>
                  <a:srgbClr val="504842"/>
                </a:solidFill>
                <a:latin typeface="Times New Roman"/>
                <a:cs typeface="Times New Roman"/>
              </a:rPr>
              <a:t>had </a:t>
            </a:r>
            <a:r>
              <a:rPr sz="4000" spc="20" dirty="0">
                <a:solidFill>
                  <a:srgbClr val="504842"/>
                </a:solidFill>
                <a:latin typeface="Times New Roman"/>
                <a:cs typeface="Times New Roman"/>
              </a:rPr>
              <a:t>the </a:t>
            </a:r>
            <a:r>
              <a:rPr sz="4000" spc="30" dirty="0">
                <a:solidFill>
                  <a:srgbClr val="504842"/>
                </a:solidFill>
                <a:latin typeface="Times New Roman"/>
                <a:cs typeface="Times New Roman"/>
              </a:rPr>
              <a:t>following four options </a:t>
            </a:r>
            <a:r>
              <a:rPr sz="4000" spc="40" dirty="0">
                <a:solidFill>
                  <a:srgbClr val="504842"/>
                </a:solidFill>
                <a:latin typeface="Times New Roman"/>
                <a:cs typeface="Times New Roman"/>
              </a:rPr>
              <a:t>−  </a:t>
            </a:r>
            <a:r>
              <a:rPr sz="4000" spc="30" dirty="0">
                <a:solidFill>
                  <a:srgbClr val="504842"/>
                </a:solidFill>
                <a:latin typeface="Times New Roman"/>
                <a:cs typeface="Times New Roman"/>
              </a:rPr>
              <a:t>Model</a:t>
            </a:r>
            <a:r>
              <a:rPr sz="4000" spc="-220" dirty="0">
                <a:solidFill>
                  <a:srgbClr val="504842"/>
                </a:solidFill>
                <a:latin typeface="Times New Roman"/>
                <a:cs typeface="Times New Roman"/>
              </a:rPr>
              <a:t> </a:t>
            </a:r>
            <a:r>
              <a:rPr sz="4000" spc="50" dirty="0">
                <a:solidFill>
                  <a:srgbClr val="504842"/>
                </a:solidFill>
                <a:latin typeface="Times New Roman"/>
                <a:cs typeface="Times New Roman"/>
              </a:rPr>
              <a:t>A</a:t>
            </a:r>
            <a:endParaRPr sz="4000" dirty="0">
              <a:latin typeface="Times New Roman"/>
              <a:cs typeface="Times New Roman"/>
            </a:endParaRPr>
          </a:p>
          <a:p>
            <a:pPr marL="938483" marR="18377251">
              <a:lnSpc>
                <a:spcPct val="156600"/>
              </a:lnSpc>
            </a:pPr>
            <a:r>
              <a:rPr sz="4000" spc="30" dirty="0">
                <a:solidFill>
                  <a:srgbClr val="504842"/>
                </a:solidFill>
                <a:latin typeface="Times New Roman"/>
                <a:cs typeface="Times New Roman"/>
              </a:rPr>
              <a:t>Model </a:t>
            </a:r>
            <a:r>
              <a:rPr sz="4000" spc="50" dirty="0">
                <a:solidFill>
                  <a:srgbClr val="504842"/>
                </a:solidFill>
                <a:latin typeface="Times New Roman"/>
                <a:cs typeface="Times New Roman"/>
              </a:rPr>
              <a:t>A</a:t>
            </a:r>
            <a:r>
              <a:rPr sz="4000" spc="-600" dirty="0">
                <a:solidFill>
                  <a:srgbClr val="504842"/>
                </a:solidFill>
                <a:latin typeface="Times New Roman"/>
                <a:cs typeface="Times New Roman"/>
              </a:rPr>
              <a:t> </a:t>
            </a:r>
            <a:r>
              <a:rPr sz="4000" spc="40" dirty="0">
                <a:solidFill>
                  <a:srgbClr val="504842"/>
                </a:solidFill>
                <a:latin typeface="Times New Roman"/>
                <a:cs typeface="Times New Roman"/>
              </a:rPr>
              <a:t>+  </a:t>
            </a:r>
            <a:r>
              <a:rPr sz="4000" spc="30" dirty="0">
                <a:solidFill>
                  <a:srgbClr val="504842"/>
                </a:solidFill>
                <a:latin typeface="Times New Roman"/>
                <a:cs typeface="Times New Roman"/>
              </a:rPr>
              <a:t>Model </a:t>
            </a:r>
            <a:r>
              <a:rPr sz="4000" spc="50" dirty="0">
                <a:solidFill>
                  <a:srgbClr val="504842"/>
                </a:solidFill>
                <a:latin typeface="Times New Roman"/>
                <a:cs typeface="Times New Roman"/>
              </a:rPr>
              <a:t>B  </a:t>
            </a:r>
            <a:r>
              <a:rPr sz="4000" spc="30" dirty="0">
                <a:solidFill>
                  <a:srgbClr val="504842"/>
                </a:solidFill>
                <a:latin typeface="Times New Roman"/>
                <a:cs typeface="Times New Roman"/>
              </a:rPr>
              <a:t>Model </a:t>
            </a:r>
            <a:r>
              <a:rPr sz="4000" spc="50" dirty="0">
                <a:solidFill>
                  <a:srgbClr val="504842"/>
                </a:solidFill>
                <a:latin typeface="Times New Roman"/>
                <a:cs typeface="Times New Roman"/>
              </a:rPr>
              <a:t>B</a:t>
            </a:r>
            <a:r>
              <a:rPr sz="4000" spc="-180" dirty="0">
                <a:solidFill>
                  <a:srgbClr val="504842"/>
                </a:solidFill>
                <a:latin typeface="Times New Roman"/>
                <a:cs typeface="Times New Roman"/>
              </a:rPr>
              <a:t> </a:t>
            </a:r>
            <a:r>
              <a:rPr sz="4000" spc="40" dirty="0">
                <a:solidFill>
                  <a:srgbClr val="504842"/>
                </a:solidFill>
                <a:latin typeface="Times New Roman"/>
                <a:cs typeface="Times New Roman"/>
              </a:rPr>
              <a:t>+</a:t>
            </a:r>
            <a:endParaRPr sz="4000" dirty="0">
              <a:latin typeface="Times New Roman"/>
              <a:cs typeface="Times New Roman"/>
            </a:endParaRPr>
          </a:p>
          <a:p>
            <a:pPr marL="482576" indent="-382251">
              <a:spcBef>
                <a:spcPts val="2720"/>
              </a:spcBef>
              <a:buFont typeface="Noto Sans Symbols2"/>
              <a:buChar char="▪"/>
              <a:tabLst>
                <a:tab pos="482576" algn="l"/>
              </a:tabLst>
            </a:pPr>
            <a:r>
              <a:rPr sz="4000" spc="40" dirty="0">
                <a:solidFill>
                  <a:srgbClr val="504842"/>
                </a:solidFill>
                <a:latin typeface="Times New Roman"/>
                <a:cs typeface="Times New Roman"/>
              </a:rPr>
              <a:t>Among </a:t>
            </a:r>
            <a:r>
              <a:rPr sz="4000" spc="20" dirty="0">
                <a:solidFill>
                  <a:srgbClr val="504842"/>
                </a:solidFill>
                <a:latin typeface="Times New Roman"/>
                <a:cs typeface="Times New Roman"/>
              </a:rPr>
              <a:t>these models, the </a:t>
            </a:r>
            <a:r>
              <a:rPr sz="4000" b="1" spc="30" dirty="0">
                <a:solidFill>
                  <a:srgbClr val="504842"/>
                </a:solidFill>
                <a:latin typeface="Times New Roman"/>
                <a:cs typeface="Times New Roman"/>
              </a:rPr>
              <a:t>Raspberry Pi </a:t>
            </a:r>
            <a:r>
              <a:rPr sz="4000" b="1" spc="50" dirty="0">
                <a:solidFill>
                  <a:srgbClr val="504842"/>
                </a:solidFill>
                <a:latin typeface="Times New Roman"/>
                <a:cs typeface="Times New Roman"/>
              </a:rPr>
              <a:t>B </a:t>
            </a:r>
            <a:r>
              <a:rPr sz="4000" b="1" spc="40" dirty="0">
                <a:solidFill>
                  <a:srgbClr val="504842"/>
                </a:solidFill>
                <a:latin typeface="Times New Roman"/>
                <a:cs typeface="Times New Roman"/>
              </a:rPr>
              <a:t>models </a:t>
            </a:r>
            <a:r>
              <a:rPr sz="4000" spc="20" dirty="0">
                <a:solidFill>
                  <a:srgbClr val="504842"/>
                </a:solidFill>
                <a:latin typeface="Times New Roman"/>
                <a:cs typeface="Times New Roman"/>
              </a:rPr>
              <a:t>are the </a:t>
            </a:r>
            <a:r>
              <a:rPr sz="4000" spc="30" dirty="0">
                <a:solidFill>
                  <a:srgbClr val="504842"/>
                </a:solidFill>
                <a:latin typeface="Times New Roman"/>
                <a:cs typeface="Times New Roman"/>
              </a:rPr>
              <a:t>original </a:t>
            </a:r>
            <a:r>
              <a:rPr sz="4000" spc="20" dirty="0">
                <a:solidFill>
                  <a:srgbClr val="504842"/>
                </a:solidFill>
                <a:latin typeface="Times New Roman"/>
                <a:cs typeface="Times New Roman"/>
              </a:rPr>
              <a:t>credit-card sized</a:t>
            </a:r>
            <a:r>
              <a:rPr sz="4000" spc="-80" dirty="0">
                <a:solidFill>
                  <a:srgbClr val="504842"/>
                </a:solidFill>
                <a:latin typeface="Times New Roman"/>
                <a:cs typeface="Times New Roman"/>
              </a:rPr>
              <a:t> </a:t>
            </a:r>
            <a:r>
              <a:rPr sz="4000" spc="30" dirty="0">
                <a:solidFill>
                  <a:srgbClr val="504842"/>
                </a:solidFill>
                <a:latin typeface="Times New Roman"/>
                <a:cs typeface="Times New Roman"/>
              </a:rPr>
              <a:t>format.</a:t>
            </a:r>
            <a:endParaRPr sz="4000" dirty="0">
              <a:latin typeface="Times New Roman"/>
              <a:cs typeface="Times New Roman"/>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0653" y="1068566"/>
            <a:ext cx="10729532" cy="660400"/>
          </a:xfrm>
          <a:prstGeom prst="rect">
            <a:avLst/>
          </a:prstGeom>
        </p:spPr>
        <p:txBody>
          <a:bodyPr vert="horz" wrap="square" lIns="0" tIns="25399" rIns="0" bIns="0" rtlCol="0">
            <a:spAutoFit/>
          </a:bodyPr>
          <a:lstStyle/>
          <a:p>
            <a:pPr marL="25399">
              <a:spcBef>
                <a:spcPts val="200"/>
              </a:spcBef>
            </a:pPr>
            <a:r>
              <a:rPr sz="4000" b="1" spc="-10" dirty="0">
                <a:solidFill>
                  <a:srgbClr val="B5A8A1"/>
                </a:solidFill>
                <a:latin typeface="Arial"/>
                <a:cs typeface="Arial"/>
              </a:rPr>
              <a:t>Unit-V </a:t>
            </a:r>
            <a:r>
              <a:rPr sz="4000" b="1" dirty="0">
                <a:solidFill>
                  <a:srgbClr val="B5A8A1"/>
                </a:solidFill>
                <a:latin typeface="Arial"/>
                <a:cs typeface="Arial"/>
              </a:rPr>
              <a:t>: </a:t>
            </a:r>
            <a:r>
              <a:rPr sz="4000" b="1" spc="-10" dirty="0">
                <a:solidFill>
                  <a:srgbClr val="B5A8A1"/>
                </a:solidFill>
                <a:latin typeface="Arial"/>
                <a:cs typeface="Arial"/>
              </a:rPr>
              <a:t>IOT Design and System</a:t>
            </a:r>
            <a:r>
              <a:rPr sz="4000" b="1" spc="-180" dirty="0">
                <a:solidFill>
                  <a:srgbClr val="B5A8A1"/>
                </a:solidFill>
                <a:latin typeface="Arial"/>
                <a:cs typeface="Arial"/>
              </a:rPr>
              <a:t> </a:t>
            </a:r>
            <a:r>
              <a:rPr sz="4000" b="1" spc="-10" dirty="0">
                <a:solidFill>
                  <a:srgbClr val="B5A8A1"/>
                </a:solidFill>
                <a:latin typeface="Arial"/>
                <a:cs typeface="Arial"/>
              </a:rPr>
              <a:t>Engineering</a:t>
            </a:r>
            <a:endParaRPr sz="4000" dirty="0">
              <a:latin typeface="Arial"/>
              <a:cs typeface="Arial"/>
            </a:endParaRPr>
          </a:p>
        </p:txBody>
      </p:sp>
      <p:sp>
        <p:nvSpPr>
          <p:cNvPr id="4" name="object 4"/>
          <p:cNvSpPr/>
          <p:nvPr/>
        </p:nvSpPr>
        <p:spPr>
          <a:xfrm>
            <a:off x="3493596" y="792819"/>
            <a:ext cx="17276889" cy="125286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33315" y="2204706"/>
            <a:ext cx="21531449" cy="10433355"/>
          </a:xfrm>
          <a:prstGeom prst="rect">
            <a:avLst/>
          </a:prstGeom>
        </p:spPr>
        <p:txBody>
          <a:bodyPr vert="horz" wrap="square" lIns="0" tIns="284466" rIns="0" bIns="0" rtlCol="0">
            <a:spAutoFit/>
          </a:bodyPr>
          <a:lstStyle/>
          <a:p>
            <a:pPr marL="266687">
              <a:spcBef>
                <a:spcPts val="2240"/>
              </a:spcBef>
            </a:pPr>
            <a:r>
              <a:rPr sz="4400" b="1" spc="10" dirty="0">
                <a:solidFill>
                  <a:srgbClr val="504842"/>
                </a:solidFill>
                <a:latin typeface="Times New Roman"/>
                <a:cs typeface="Times New Roman"/>
              </a:rPr>
              <a:t>Uses of Raspberry</a:t>
            </a:r>
            <a:r>
              <a:rPr sz="4400" b="1" spc="-20" dirty="0">
                <a:solidFill>
                  <a:srgbClr val="504842"/>
                </a:solidFill>
                <a:latin typeface="Times New Roman"/>
                <a:cs typeface="Times New Roman"/>
              </a:rPr>
              <a:t> </a:t>
            </a:r>
            <a:r>
              <a:rPr sz="4400" b="1" dirty="0">
                <a:solidFill>
                  <a:srgbClr val="504842"/>
                </a:solidFill>
                <a:latin typeface="Times New Roman"/>
                <a:cs typeface="Times New Roman"/>
              </a:rPr>
              <a:t>Pi:</a:t>
            </a:r>
            <a:endParaRPr sz="4400" dirty="0">
              <a:latin typeface="Times New Roman"/>
              <a:cs typeface="Times New Roman"/>
            </a:endParaRPr>
          </a:p>
          <a:p>
            <a:pPr marL="723864" indent="-375901">
              <a:lnSpc>
                <a:spcPts val="4500"/>
              </a:lnSpc>
              <a:spcBef>
                <a:spcPts val="2050"/>
              </a:spcBef>
              <a:buFont typeface="Noto Sans Symbols2"/>
              <a:buChar char="▪"/>
              <a:tabLst>
                <a:tab pos="725134" algn="l"/>
              </a:tabLst>
            </a:pPr>
            <a:r>
              <a:rPr sz="4400" spc="10" dirty="0">
                <a:solidFill>
                  <a:srgbClr val="504842"/>
                </a:solidFill>
                <a:latin typeface="Times New Roman"/>
                <a:cs typeface="Times New Roman"/>
              </a:rPr>
              <a:t>Like a desktop </a:t>
            </a:r>
            <a:r>
              <a:rPr sz="4400" spc="-20" dirty="0">
                <a:solidFill>
                  <a:srgbClr val="504842"/>
                </a:solidFill>
                <a:latin typeface="Times New Roman"/>
                <a:cs typeface="Times New Roman"/>
              </a:rPr>
              <a:t>computer, </a:t>
            </a:r>
            <a:r>
              <a:rPr sz="4400" spc="20" dirty="0">
                <a:solidFill>
                  <a:srgbClr val="504842"/>
                </a:solidFill>
                <a:latin typeface="Times New Roman"/>
                <a:cs typeface="Times New Roman"/>
              </a:rPr>
              <a:t>you </a:t>
            </a:r>
            <a:r>
              <a:rPr sz="4400" spc="10" dirty="0">
                <a:solidFill>
                  <a:srgbClr val="504842"/>
                </a:solidFill>
                <a:latin typeface="Times New Roman"/>
                <a:cs typeface="Times New Roman"/>
              </a:rPr>
              <a:t>can </a:t>
            </a:r>
            <a:r>
              <a:rPr sz="4400" spc="20" dirty="0">
                <a:solidFill>
                  <a:srgbClr val="504842"/>
                </a:solidFill>
                <a:latin typeface="Times New Roman"/>
                <a:cs typeface="Times New Roman"/>
              </a:rPr>
              <a:t>do </a:t>
            </a:r>
            <a:r>
              <a:rPr sz="4400" dirty="0">
                <a:solidFill>
                  <a:srgbClr val="504842"/>
                </a:solidFill>
                <a:latin typeface="Times New Roman"/>
                <a:cs typeface="Times New Roman"/>
              </a:rPr>
              <a:t>almost anything </a:t>
            </a:r>
            <a:r>
              <a:rPr sz="4400" spc="10" dirty="0">
                <a:solidFill>
                  <a:srgbClr val="504842"/>
                </a:solidFill>
                <a:latin typeface="Times New Roman"/>
                <a:cs typeface="Times New Roman"/>
              </a:rPr>
              <a:t>with </a:t>
            </a:r>
            <a:r>
              <a:rPr sz="4400" dirty="0">
                <a:solidFill>
                  <a:srgbClr val="504842"/>
                </a:solidFill>
                <a:latin typeface="Times New Roman"/>
                <a:cs typeface="Times New Roman"/>
              </a:rPr>
              <a:t>the Raspberry Pi. </a:t>
            </a:r>
            <a:r>
              <a:rPr sz="4400" spc="-130" dirty="0">
                <a:solidFill>
                  <a:srgbClr val="504842"/>
                </a:solidFill>
                <a:latin typeface="Times New Roman"/>
                <a:cs typeface="Times New Roman"/>
              </a:rPr>
              <a:t>You </a:t>
            </a:r>
            <a:r>
              <a:rPr sz="4400" spc="10" dirty="0">
                <a:solidFill>
                  <a:srgbClr val="504842"/>
                </a:solidFill>
                <a:latin typeface="Times New Roman"/>
                <a:cs typeface="Times New Roman"/>
              </a:rPr>
              <a:t>can</a:t>
            </a:r>
            <a:r>
              <a:rPr sz="4400" spc="140" dirty="0">
                <a:solidFill>
                  <a:srgbClr val="504842"/>
                </a:solidFill>
                <a:latin typeface="Times New Roman"/>
                <a:cs typeface="Times New Roman"/>
              </a:rPr>
              <a:t> </a:t>
            </a:r>
            <a:r>
              <a:rPr sz="4400" dirty="0">
                <a:solidFill>
                  <a:srgbClr val="504842"/>
                </a:solidFill>
                <a:latin typeface="Times New Roman"/>
                <a:cs typeface="Times New Roman"/>
              </a:rPr>
              <a:t>start</a:t>
            </a:r>
            <a:endParaRPr sz="4400" dirty="0">
              <a:latin typeface="Times New Roman"/>
              <a:cs typeface="Times New Roman"/>
            </a:endParaRPr>
          </a:p>
          <a:p>
            <a:pPr marL="723864" marR="10159">
              <a:lnSpc>
                <a:spcPct val="70600"/>
              </a:lnSpc>
              <a:spcBef>
                <a:spcPts val="780"/>
              </a:spcBef>
            </a:pPr>
            <a:r>
              <a:rPr sz="4400" spc="10" dirty="0">
                <a:solidFill>
                  <a:srgbClr val="504842"/>
                </a:solidFill>
                <a:latin typeface="Times New Roman"/>
                <a:cs typeface="Times New Roman"/>
              </a:rPr>
              <a:t>and manage programs with </a:t>
            </a:r>
            <a:r>
              <a:rPr sz="4400" dirty="0">
                <a:solidFill>
                  <a:srgbClr val="504842"/>
                </a:solidFill>
                <a:latin typeface="Times New Roman"/>
                <a:cs typeface="Times New Roman"/>
              </a:rPr>
              <a:t>its </a:t>
            </a:r>
            <a:r>
              <a:rPr sz="4400" spc="10" dirty="0">
                <a:solidFill>
                  <a:srgbClr val="504842"/>
                </a:solidFill>
                <a:latin typeface="Times New Roman"/>
                <a:cs typeface="Times New Roman"/>
              </a:rPr>
              <a:t>graphical windows desktop. </a:t>
            </a:r>
            <a:r>
              <a:rPr sz="4400" spc="10" dirty="0">
                <a:solidFill>
                  <a:srgbClr val="504842"/>
                </a:solidFill>
                <a:latin typeface="Times New Roman"/>
                <a:cs typeface="Times New Roman"/>
              </a:rPr>
              <a:t>It </a:t>
            </a:r>
            <a:r>
              <a:rPr sz="4400" dirty="0">
                <a:solidFill>
                  <a:srgbClr val="504842"/>
                </a:solidFill>
                <a:latin typeface="Times New Roman"/>
                <a:cs typeface="Times New Roman"/>
              </a:rPr>
              <a:t>also </a:t>
            </a:r>
            <a:r>
              <a:rPr sz="4400" spc="10" dirty="0">
                <a:solidFill>
                  <a:srgbClr val="504842"/>
                </a:solidFill>
                <a:latin typeface="Times New Roman"/>
                <a:cs typeface="Times New Roman"/>
              </a:rPr>
              <a:t>has </a:t>
            </a:r>
            <a:r>
              <a:rPr sz="4400" dirty="0">
                <a:solidFill>
                  <a:srgbClr val="504842"/>
                </a:solidFill>
                <a:latin typeface="Times New Roman"/>
                <a:cs typeface="Times New Roman"/>
              </a:rPr>
              <a:t>the shell </a:t>
            </a:r>
            <a:r>
              <a:rPr sz="4400" spc="10" dirty="0">
                <a:solidFill>
                  <a:srgbClr val="504842"/>
                </a:solidFill>
                <a:latin typeface="Times New Roman"/>
                <a:cs typeface="Times New Roman"/>
              </a:rPr>
              <a:t>for </a:t>
            </a:r>
            <a:r>
              <a:rPr sz="4400" dirty="0">
                <a:solidFill>
                  <a:srgbClr val="504842"/>
                </a:solidFill>
                <a:latin typeface="Times New Roman"/>
                <a:cs typeface="Times New Roman"/>
              </a:rPr>
              <a:t>accepting  text</a:t>
            </a:r>
            <a:r>
              <a:rPr sz="4400" spc="-10" dirty="0">
                <a:solidFill>
                  <a:srgbClr val="504842"/>
                </a:solidFill>
                <a:latin typeface="Times New Roman"/>
                <a:cs typeface="Times New Roman"/>
              </a:rPr>
              <a:t> </a:t>
            </a:r>
            <a:r>
              <a:rPr sz="4400" spc="10" dirty="0">
                <a:solidFill>
                  <a:srgbClr val="504842"/>
                </a:solidFill>
                <a:latin typeface="Times New Roman"/>
                <a:cs typeface="Times New Roman"/>
              </a:rPr>
              <a:t>commands.</a:t>
            </a:r>
            <a:endParaRPr sz="4400" dirty="0">
              <a:latin typeface="Times New Roman"/>
              <a:cs typeface="Times New Roman"/>
            </a:endParaRPr>
          </a:p>
          <a:p>
            <a:pPr marL="266687">
              <a:spcBef>
                <a:spcPts val="2038"/>
              </a:spcBef>
            </a:pPr>
            <a:r>
              <a:rPr sz="4400" spc="-160" dirty="0">
                <a:solidFill>
                  <a:srgbClr val="504842"/>
                </a:solidFill>
                <a:latin typeface="Times New Roman"/>
                <a:cs typeface="Times New Roman"/>
              </a:rPr>
              <a:t>We </a:t>
            </a:r>
            <a:r>
              <a:rPr sz="4400" spc="10" dirty="0">
                <a:solidFill>
                  <a:srgbClr val="504842"/>
                </a:solidFill>
                <a:latin typeface="Times New Roman"/>
                <a:cs typeface="Times New Roman"/>
              </a:rPr>
              <a:t>can use </a:t>
            </a:r>
            <a:r>
              <a:rPr sz="4400" dirty="0">
                <a:solidFill>
                  <a:srgbClr val="504842"/>
                </a:solidFill>
                <a:latin typeface="Times New Roman"/>
                <a:cs typeface="Times New Roman"/>
              </a:rPr>
              <a:t>the Raspberry </a:t>
            </a:r>
            <a:r>
              <a:rPr sz="4400" spc="10" dirty="0">
                <a:solidFill>
                  <a:srgbClr val="504842"/>
                </a:solidFill>
                <a:latin typeface="Times New Roman"/>
                <a:cs typeface="Times New Roman"/>
              </a:rPr>
              <a:t>Pi computer for </a:t>
            </a:r>
            <a:r>
              <a:rPr sz="4400" dirty="0">
                <a:solidFill>
                  <a:srgbClr val="504842"/>
                </a:solidFill>
                <a:latin typeface="Times New Roman"/>
                <a:cs typeface="Times New Roman"/>
              </a:rPr>
              <a:t>the </a:t>
            </a:r>
            <a:r>
              <a:rPr sz="4400" spc="10" dirty="0">
                <a:solidFill>
                  <a:srgbClr val="504842"/>
                </a:solidFill>
                <a:latin typeface="Times New Roman"/>
                <a:cs typeface="Times New Roman"/>
              </a:rPr>
              <a:t>following</a:t>
            </a:r>
            <a:r>
              <a:rPr sz="4400" spc="150" dirty="0">
                <a:solidFill>
                  <a:srgbClr val="504842"/>
                </a:solidFill>
                <a:latin typeface="Times New Roman"/>
                <a:cs typeface="Times New Roman"/>
              </a:rPr>
              <a:t> </a:t>
            </a:r>
            <a:r>
              <a:rPr sz="4400" spc="20" dirty="0">
                <a:solidFill>
                  <a:srgbClr val="504842"/>
                </a:solidFill>
                <a:latin typeface="Times New Roman"/>
                <a:cs typeface="Times New Roman"/>
              </a:rPr>
              <a:t>−</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dirty="0">
                <a:solidFill>
                  <a:srgbClr val="504842"/>
                </a:solidFill>
                <a:latin typeface="Times New Roman"/>
                <a:cs typeface="Times New Roman"/>
              </a:rPr>
              <a:t>Playing</a:t>
            </a:r>
            <a:r>
              <a:rPr sz="4400" spc="-10" dirty="0">
                <a:solidFill>
                  <a:srgbClr val="504842"/>
                </a:solidFill>
                <a:latin typeface="Times New Roman"/>
                <a:cs typeface="Times New Roman"/>
              </a:rPr>
              <a:t> </a:t>
            </a:r>
            <a:r>
              <a:rPr sz="4400" spc="20" dirty="0">
                <a:solidFill>
                  <a:srgbClr val="504842"/>
                </a:solidFill>
                <a:latin typeface="Times New Roman"/>
                <a:cs typeface="Times New Roman"/>
              </a:rPr>
              <a:t>games</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spc="10" dirty="0">
                <a:solidFill>
                  <a:srgbClr val="504842"/>
                </a:solidFill>
                <a:latin typeface="Times New Roman"/>
                <a:cs typeface="Times New Roman"/>
              </a:rPr>
              <a:t>Browsing </a:t>
            </a:r>
            <a:r>
              <a:rPr sz="4400" dirty="0">
                <a:solidFill>
                  <a:srgbClr val="504842"/>
                </a:solidFill>
                <a:latin typeface="Times New Roman"/>
                <a:cs typeface="Times New Roman"/>
              </a:rPr>
              <a:t>the</a:t>
            </a:r>
            <a:r>
              <a:rPr sz="4400" spc="-20" dirty="0">
                <a:solidFill>
                  <a:srgbClr val="504842"/>
                </a:solidFill>
                <a:latin typeface="Times New Roman"/>
                <a:cs typeface="Times New Roman"/>
              </a:rPr>
              <a:t> </a:t>
            </a:r>
            <a:r>
              <a:rPr sz="4400" dirty="0">
                <a:solidFill>
                  <a:srgbClr val="504842"/>
                </a:solidFill>
                <a:latin typeface="Times New Roman"/>
                <a:cs typeface="Times New Roman"/>
              </a:rPr>
              <a:t>internet</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spc="-70" dirty="0">
                <a:solidFill>
                  <a:srgbClr val="504842"/>
                </a:solidFill>
                <a:latin typeface="Times New Roman"/>
                <a:cs typeface="Times New Roman"/>
              </a:rPr>
              <a:t>Word</a:t>
            </a:r>
            <a:r>
              <a:rPr sz="4400" dirty="0">
                <a:solidFill>
                  <a:srgbClr val="504842"/>
                </a:solidFill>
                <a:latin typeface="Times New Roman"/>
                <a:cs typeface="Times New Roman"/>
              </a:rPr>
              <a:t> </a:t>
            </a:r>
            <a:r>
              <a:rPr sz="4400" spc="10" dirty="0">
                <a:solidFill>
                  <a:srgbClr val="504842"/>
                </a:solidFill>
                <a:latin typeface="Times New Roman"/>
                <a:cs typeface="Times New Roman"/>
              </a:rPr>
              <a:t>processing</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dirty="0">
                <a:solidFill>
                  <a:srgbClr val="504842"/>
                </a:solidFill>
                <a:latin typeface="Times New Roman"/>
                <a:cs typeface="Times New Roman"/>
              </a:rPr>
              <a:t>Spreadsheets</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dirty="0">
                <a:solidFill>
                  <a:srgbClr val="504842"/>
                </a:solidFill>
                <a:latin typeface="Times New Roman"/>
                <a:cs typeface="Times New Roman"/>
              </a:rPr>
              <a:t>Editing</a:t>
            </a:r>
            <a:r>
              <a:rPr sz="4400" spc="-10" dirty="0">
                <a:solidFill>
                  <a:srgbClr val="504842"/>
                </a:solidFill>
                <a:latin typeface="Times New Roman"/>
                <a:cs typeface="Times New Roman"/>
              </a:rPr>
              <a:t> </a:t>
            </a:r>
            <a:r>
              <a:rPr sz="4400" spc="10" dirty="0">
                <a:solidFill>
                  <a:srgbClr val="504842"/>
                </a:solidFill>
                <a:latin typeface="Times New Roman"/>
                <a:cs typeface="Times New Roman"/>
              </a:rPr>
              <a:t>photos</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spc="10" dirty="0">
                <a:solidFill>
                  <a:srgbClr val="504842"/>
                </a:solidFill>
                <a:latin typeface="Times New Roman"/>
                <a:cs typeface="Times New Roman"/>
              </a:rPr>
              <a:t>Paying bills</a:t>
            </a:r>
            <a:r>
              <a:rPr sz="4400" spc="-10" dirty="0">
                <a:solidFill>
                  <a:srgbClr val="504842"/>
                </a:solidFill>
                <a:latin typeface="Times New Roman"/>
                <a:cs typeface="Times New Roman"/>
              </a:rPr>
              <a:t> </a:t>
            </a:r>
            <a:r>
              <a:rPr sz="4400" spc="10" dirty="0">
                <a:solidFill>
                  <a:srgbClr val="504842"/>
                </a:solidFill>
                <a:latin typeface="Times New Roman"/>
                <a:cs typeface="Times New Roman"/>
              </a:rPr>
              <a:t>online</a:t>
            </a:r>
            <a:endParaRPr sz="4400" dirty="0">
              <a:latin typeface="Times New Roman"/>
              <a:cs typeface="Times New Roman"/>
            </a:endParaRPr>
          </a:p>
          <a:p>
            <a:pPr marL="25399">
              <a:spcBef>
                <a:spcPts val="2050"/>
              </a:spcBef>
              <a:tabLst>
                <a:tab pos="1181041" algn="l"/>
              </a:tabLst>
            </a:pPr>
            <a:r>
              <a:rPr sz="4400" spc="30" dirty="0">
                <a:solidFill>
                  <a:srgbClr val="504842"/>
                </a:solidFill>
                <a:latin typeface="Noto Sans Symbols2"/>
                <a:cs typeface="Noto Sans Symbols2"/>
              </a:rPr>
              <a:t>✔	</a:t>
            </a:r>
            <a:r>
              <a:rPr sz="4400" spc="10" dirty="0">
                <a:solidFill>
                  <a:srgbClr val="504842"/>
                </a:solidFill>
                <a:latin typeface="Times New Roman"/>
                <a:cs typeface="Times New Roman"/>
              </a:rPr>
              <a:t>Managing your</a:t>
            </a:r>
            <a:r>
              <a:rPr sz="4400" spc="-10" dirty="0">
                <a:solidFill>
                  <a:srgbClr val="504842"/>
                </a:solidFill>
                <a:latin typeface="Times New Roman"/>
                <a:cs typeface="Times New Roman"/>
              </a:rPr>
              <a:t> </a:t>
            </a:r>
            <a:r>
              <a:rPr sz="4400" dirty="0">
                <a:solidFill>
                  <a:srgbClr val="504842"/>
                </a:solidFill>
                <a:latin typeface="Times New Roman"/>
                <a:cs typeface="Times New Roman"/>
              </a:rPr>
              <a:t>accounts.</a:t>
            </a:r>
            <a:endParaRPr sz="4400" dirty="0">
              <a:latin typeface="Times New Roman"/>
              <a:cs typeface="Times New Roman"/>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75755" y="2176909"/>
            <a:ext cx="20634887" cy="8120151"/>
          </a:xfrm>
          <a:prstGeom prst="rect">
            <a:avLst/>
          </a:prstGeom>
        </p:spPr>
        <p:txBody>
          <a:bodyPr vert="horz" wrap="square" lIns="0" tIns="408920" rIns="0" bIns="0" rtlCol="0">
            <a:spAutoFit/>
          </a:bodyPr>
          <a:lstStyle/>
          <a:p>
            <a:pPr marL="25399">
              <a:spcBef>
                <a:spcPts val="3220"/>
              </a:spcBef>
            </a:pPr>
            <a:r>
              <a:rPr sz="4800" spc="-10" dirty="0">
                <a:solidFill>
                  <a:srgbClr val="504842"/>
                </a:solidFill>
                <a:latin typeface="Times New Roman"/>
                <a:cs typeface="Times New Roman"/>
              </a:rPr>
              <a:t>Raspbian</a:t>
            </a:r>
            <a:r>
              <a:rPr sz="4800" spc="-20" dirty="0">
                <a:solidFill>
                  <a:srgbClr val="504842"/>
                </a:solidFill>
                <a:latin typeface="Times New Roman"/>
                <a:cs typeface="Times New Roman"/>
              </a:rPr>
              <a:t> </a:t>
            </a:r>
            <a:r>
              <a:rPr sz="4800" spc="-10" dirty="0">
                <a:solidFill>
                  <a:srgbClr val="504842"/>
                </a:solidFill>
                <a:latin typeface="Times New Roman"/>
                <a:cs typeface="Times New Roman"/>
              </a:rPr>
              <a:t>OS:</a:t>
            </a:r>
            <a:endParaRPr sz="4800" dirty="0">
              <a:latin typeface="Times New Roman"/>
              <a:cs typeface="Times New Roman"/>
            </a:endParaRPr>
          </a:p>
          <a:p>
            <a:pPr marL="481306" marR="10159" indent="-368282">
              <a:lnSpc>
                <a:spcPts val="5180"/>
              </a:lnSpc>
              <a:spcBef>
                <a:spcPts val="3678"/>
              </a:spcBef>
              <a:buFont typeface="Noto Sans Symbols2"/>
              <a:buChar char="▪"/>
              <a:tabLst>
                <a:tab pos="482576" algn="l"/>
              </a:tabLst>
            </a:pPr>
            <a:r>
              <a:rPr sz="4800" spc="-10" dirty="0">
                <a:solidFill>
                  <a:srgbClr val="504842"/>
                </a:solidFill>
                <a:latin typeface="Times New Roman"/>
                <a:cs typeface="Times New Roman"/>
              </a:rPr>
              <a:t>Raspbian, </a:t>
            </a:r>
            <a:r>
              <a:rPr sz="4800" dirty="0">
                <a:solidFill>
                  <a:srgbClr val="504842"/>
                </a:solidFill>
                <a:latin typeface="Times New Roman"/>
                <a:cs typeface="Times New Roman"/>
              </a:rPr>
              <a:t>a version of a </a:t>
            </a:r>
            <a:r>
              <a:rPr sz="4800" spc="-10" dirty="0">
                <a:solidFill>
                  <a:srgbClr val="504842"/>
                </a:solidFill>
                <a:latin typeface="Times New Roman"/>
                <a:cs typeface="Times New Roman"/>
              </a:rPr>
              <a:t>Linux </a:t>
            </a:r>
            <a:r>
              <a:rPr sz="4800" dirty="0">
                <a:solidFill>
                  <a:srgbClr val="504842"/>
                </a:solidFill>
                <a:latin typeface="Times New Roman"/>
                <a:cs typeface="Times New Roman"/>
              </a:rPr>
              <a:t>distribution </a:t>
            </a:r>
            <a:r>
              <a:rPr sz="4800" spc="-10" dirty="0">
                <a:solidFill>
                  <a:srgbClr val="504842"/>
                </a:solidFill>
                <a:latin typeface="Times New Roman"/>
                <a:cs typeface="Times New Roman"/>
              </a:rPr>
              <a:t>called Debian, is the </a:t>
            </a:r>
            <a:r>
              <a:rPr sz="4800" dirty="0">
                <a:solidFill>
                  <a:srgbClr val="504842"/>
                </a:solidFill>
                <a:latin typeface="Times New Roman"/>
                <a:cs typeface="Times New Roman"/>
              </a:rPr>
              <a:t>distribution </a:t>
            </a:r>
            <a:r>
              <a:rPr sz="4800" spc="-10" dirty="0">
                <a:solidFill>
                  <a:srgbClr val="504842"/>
                </a:solidFill>
                <a:latin typeface="Times New Roman"/>
                <a:cs typeface="Times New Roman"/>
              </a:rPr>
              <a:t>that</a:t>
            </a:r>
            <a:r>
              <a:rPr sz="4800" spc="-160" dirty="0">
                <a:solidFill>
                  <a:srgbClr val="504842"/>
                </a:solidFill>
                <a:latin typeface="Times New Roman"/>
                <a:cs typeface="Times New Roman"/>
              </a:rPr>
              <a:t> </a:t>
            </a:r>
            <a:r>
              <a:rPr sz="4800" spc="-10" dirty="0">
                <a:solidFill>
                  <a:srgbClr val="504842"/>
                </a:solidFill>
                <a:latin typeface="Times New Roman"/>
                <a:cs typeface="Times New Roman"/>
              </a:rPr>
              <a:t>is  </a:t>
            </a:r>
            <a:r>
              <a:rPr sz="4800" dirty="0">
                <a:solidFill>
                  <a:srgbClr val="504842"/>
                </a:solidFill>
                <a:latin typeface="Times New Roman"/>
                <a:cs typeface="Times New Roman"/>
              </a:rPr>
              <a:t>recommended by </a:t>
            </a:r>
            <a:r>
              <a:rPr sz="4800" spc="-10" dirty="0">
                <a:solidFill>
                  <a:srgbClr val="504842"/>
                </a:solidFill>
                <a:latin typeface="Times New Roman"/>
                <a:cs typeface="Times New Roman"/>
              </a:rPr>
              <a:t>the Raspberry Pi </a:t>
            </a:r>
            <a:r>
              <a:rPr sz="4800" dirty="0">
                <a:solidFill>
                  <a:srgbClr val="504842"/>
                </a:solidFill>
                <a:latin typeface="Times New Roman"/>
                <a:cs typeface="Times New Roman"/>
              </a:rPr>
              <a:t>foundation. </a:t>
            </a:r>
            <a:r>
              <a:rPr sz="4800" dirty="0">
                <a:solidFill>
                  <a:srgbClr val="504842"/>
                </a:solidFill>
                <a:latin typeface="Times New Roman"/>
                <a:cs typeface="Times New Roman"/>
              </a:rPr>
              <a:t>It has been optimized for </a:t>
            </a:r>
            <a:r>
              <a:rPr sz="4800" spc="-10" dirty="0">
                <a:solidFill>
                  <a:srgbClr val="504842"/>
                </a:solidFill>
                <a:latin typeface="Times New Roman"/>
                <a:cs typeface="Times New Roman"/>
              </a:rPr>
              <a:t>the  Raspberry Pi</a:t>
            </a:r>
            <a:r>
              <a:rPr sz="4800" spc="-20" dirty="0">
                <a:solidFill>
                  <a:srgbClr val="504842"/>
                </a:solidFill>
                <a:latin typeface="Times New Roman"/>
                <a:cs typeface="Times New Roman"/>
              </a:rPr>
              <a:t> </a:t>
            </a:r>
            <a:r>
              <a:rPr sz="4800" dirty="0">
                <a:solidFill>
                  <a:srgbClr val="504842"/>
                </a:solidFill>
                <a:latin typeface="Times New Roman"/>
                <a:cs typeface="Times New Roman"/>
              </a:rPr>
              <a:t>board.</a:t>
            </a:r>
            <a:endParaRPr sz="4800" dirty="0">
              <a:latin typeface="Times New Roman"/>
              <a:cs typeface="Times New Roman"/>
            </a:endParaRPr>
          </a:p>
          <a:p>
            <a:pPr marL="482576" indent="-368282">
              <a:spcBef>
                <a:spcPts val="2960"/>
              </a:spcBef>
              <a:buFont typeface="Noto Sans Symbols2"/>
              <a:buChar char="▪"/>
              <a:tabLst>
                <a:tab pos="482576" algn="l"/>
              </a:tabLst>
            </a:pPr>
            <a:r>
              <a:rPr sz="4800" spc="-10" dirty="0">
                <a:solidFill>
                  <a:srgbClr val="504842"/>
                </a:solidFill>
                <a:latin typeface="Times New Roman"/>
                <a:cs typeface="Times New Roman"/>
              </a:rPr>
              <a:t>Most </a:t>
            </a:r>
            <a:r>
              <a:rPr sz="4800" dirty="0">
                <a:solidFill>
                  <a:srgbClr val="504842"/>
                </a:solidFill>
                <a:latin typeface="Times New Roman"/>
                <a:cs typeface="Times New Roman"/>
              </a:rPr>
              <a:t>of </a:t>
            </a:r>
            <a:r>
              <a:rPr sz="4800" spc="-10" dirty="0">
                <a:solidFill>
                  <a:srgbClr val="504842"/>
                </a:solidFill>
                <a:latin typeface="Times New Roman"/>
                <a:cs typeface="Times New Roman"/>
              </a:rPr>
              <a:t>the Raspberry Pi </a:t>
            </a:r>
            <a:r>
              <a:rPr sz="4800" dirty="0">
                <a:solidFill>
                  <a:srgbClr val="504842"/>
                </a:solidFill>
                <a:latin typeface="Times New Roman"/>
                <a:cs typeface="Times New Roman"/>
              </a:rPr>
              <a:t>users </a:t>
            </a:r>
            <a:r>
              <a:rPr sz="4800" spc="-10" dirty="0">
                <a:solidFill>
                  <a:srgbClr val="504842"/>
                </a:solidFill>
                <a:latin typeface="Times New Roman"/>
                <a:cs typeface="Times New Roman"/>
              </a:rPr>
              <a:t>start with Raspbian</a:t>
            </a:r>
            <a:r>
              <a:rPr sz="4800" spc="-10" dirty="0">
                <a:solidFill>
                  <a:srgbClr val="504842"/>
                </a:solidFill>
                <a:latin typeface="Times New Roman"/>
                <a:cs typeface="Times New Roman"/>
              </a:rPr>
              <a:t> and it includes</a:t>
            </a:r>
            <a:r>
              <a:rPr sz="4800" spc="-50" dirty="0">
                <a:solidFill>
                  <a:srgbClr val="504842"/>
                </a:solidFill>
                <a:latin typeface="Times New Roman"/>
                <a:cs typeface="Times New Roman"/>
              </a:rPr>
              <a:t> </a:t>
            </a:r>
            <a:r>
              <a:rPr sz="4800" dirty="0">
                <a:solidFill>
                  <a:srgbClr val="504842"/>
                </a:solidFill>
                <a:latin typeface="Times New Roman"/>
                <a:cs typeface="Times New Roman"/>
              </a:rPr>
              <a:t>−</a:t>
            </a:r>
            <a:endParaRPr sz="4800" dirty="0">
              <a:latin typeface="Times New Roman"/>
              <a:cs typeface="Times New Roman"/>
            </a:endParaRPr>
          </a:p>
          <a:p>
            <a:pPr marL="1294065" lvl="1" indent="-356852">
              <a:spcBef>
                <a:spcPts val="3020"/>
              </a:spcBef>
              <a:buChar char="-"/>
              <a:tabLst>
                <a:tab pos="1295335" algn="l"/>
              </a:tabLst>
            </a:pPr>
            <a:r>
              <a:rPr sz="4800" spc="-10" dirty="0">
                <a:solidFill>
                  <a:srgbClr val="504842"/>
                </a:solidFill>
                <a:latin typeface="Times New Roman"/>
                <a:cs typeface="Times New Roman"/>
              </a:rPr>
              <a:t>Graphical Desktop</a:t>
            </a:r>
            <a:r>
              <a:rPr sz="4800" spc="-20" dirty="0">
                <a:solidFill>
                  <a:srgbClr val="504842"/>
                </a:solidFill>
                <a:latin typeface="Times New Roman"/>
                <a:cs typeface="Times New Roman"/>
              </a:rPr>
              <a:t> </a:t>
            </a:r>
            <a:r>
              <a:rPr sz="4800" spc="-10" dirty="0">
                <a:solidFill>
                  <a:srgbClr val="504842"/>
                </a:solidFill>
                <a:latin typeface="Times New Roman"/>
                <a:cs typeface="Times New Roman"/>
              </a:rPr>
              <a:t>software.</a:t>
            </a:r>
            <a:endParaRPr sz="4800" dirty="0">
              <a:latin typeface="Times New Roman"/>
              <a:cs typeface="Times New Roman"/>
            </a:endParaRPr>
          </a:p>
          <a:p>
            <a:pPr marL="1283906" lvl="1" indent="-346693">
              <a:spcBef>
                <a:spcPts val="3020"/>
              </a:spcBef>
              <a:buChar char="-"/>
              <a:tabLst>
                <a:tab pos="1285176" algn="l"/>
              </a:tabLst>
            </a:pPr>
            <a:r>
              <a:rPr sz="4800" spc="-140" dirty="0">
                <a:solidFill>
                  <a:srgbClr val="504842"/>
                </a:solidFill>
                <a:latin typeface="Times New Roman"/>
                <a:cs typeface="Times New Roman"/>
              </a:rPr>
              <a:t>Web</a:t>
            </a:r>
            <a:r>
              <a:rPr sz="4800" spc="-20" dirty="0">
                <a:solidFill>
                  <a:srgbClr val="504842"/>
                </a:solidFill>
                <a:latin typeface="Times New Roman"/>
                <a:cs typeface="Times New Roman"/>
              </a:rPr>
              <a:t> </a:t>
            </a:r>
            <a:r>
              <a:rPr sz="4800" spc="-40" dirty="0">
                <a:solidFill>
                  <a:srgbClr val="504842"/>
                </a:solidFill>
                <a:latin typeface="Times New Roman"/>
                <a:cs typeface="Times New Roman"/>
              </a:rPr>
              <a:t>browser.</a:t>
            </a:r>
            <a:endParaRPr sz="4800" dirty="0">
              <a:latin typeface="Times New Roman"/>
              <a:cs typeface="Times New Roman"/>
            </a:endParaRPr>
          </a:p>
          <a:p>
            <a:pPr marL="1294065" lvl="1" indent="-356852">
              <a:spcBef>
                <a:spcPts val="3030"/>
              </a:spcBef>
              <a:buChar char="-"/>
              <a:tabLst>
                <a:tab pos="1295335" algn="l"/>
              </a:tabLst>
            </a:pPr>
            <a:r>
              <a:rPr sz="4800" spc="-10" dirty="0">
                <a:solidFill>
                  <a:srgbClr val="504842"/>
                </a:solidFill>
                <a:latin typeface="Times New Roman"/>
                <a:cs typeface="Times New Roman"/>
              </a:rPr>
              <a:t>Development and </a:t>
            </a:r>
            <a:r>
              <a:rPr sz="4800" dirty="0">
                <a:solidFill>
                  <a:srgbClr val="504842"/>
                </a:solidFill>
                <a:latin typeface="Times New Roman"/>
                <a:cs typeface="Times New Roman"/>
              </a:rPr>
              <a:t>programming </a:t>
            </a:r>
            <a:r>
              <a:rPr sz="4800" spc="-10" dirty="0">
                <a:solidFill>
                  <a:srgbClr val="504842"/>
                </a:solidFill>
                <a:latin typeface="Times New Roman"/>
                <a:cs typeface="Times New Roman"/>
              </a:rPr>
              <a:t>tools like Scratch, Python</a:t>
            </a:r>
            <a:r>
              <a:rPr sz="4800" spc="-40" dirty="0">
                <a:solidFill>
                  <a:srgbClr val="504842"/>
                </a:solidFill>
                <a:latin typeface="Times New Roman"/>
                <a:cs typeface="Times New Roman"/>
              </a:rPr>
              <a:t> </a:t>
            </a:r>
            <a:r>
              <a:rPr sz="4800" spc="-10" dirty="0">
                <a:solidFill>
                  <a:srgbClr val="504842"/>
                </a:solidFill>
                <a:latin typeface="Times New Roman"/>
                <a:cs typeface="Times New Roman"/>
              </a:rPr>
              <a:t>etc.</a:t>
            </a:r>
            <a:endParaRPr sz="4800" dirty="0">
              <a:latin typeface="Times New Roman"/>
              <a:cs typeface="Times New Roman"/>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0653" y="1068566"/>
            <a:ext cx="10729532" cy="660400"/>
          </a:xfrm>
          <a:prstGeom prst="rect">
            <a:avLst/>
          </a:prstGeom>
        </p:spPr>
        <p:txBody>
          <a:bodyPr vert="horz" wrap="square" lIns="0" tIns="25399" rIns="0" bIns="0" rtlCol="0">
            <a:spAutoFit/>
          </a:bodyPr>
          <a:lstStyle/>
          <a:p>
            <a:pPr marL="25399">
              <a:spcBef>
                <a:spcPts val="200"/>
              </a:spcBef>
            </a:pPr>
            <a:r>
              <a:rPr sz="4000" b="1" spc="-10" dirty="0">
                <a:solidFill>
                  <a:srgbClr val="B5A8A1"/>
                </a:solidFill>
                <a:latin typeface="Arial"/>
                <a:cs typeface="Arial"/>
              </a:rPr>
              <a:t>Unit-V </a:t>
            </a:r>
            <a:r>
              <a:rPr sz="4000" b="1" dirty="0">
                <a:solidFill>
                  <a:srgbClr val="B5A8A1"/>
                </a:solidFill>
                <a:latin typeface="Arial"/>
                <a:cs typeface="Arial"/>
              </a:rPr>
              <a:t>: </a:t>
            </a:r>
            <a:r>
              <a:rPr sz="4000" b="1" spc="-10" dirty="0">
                <a:solidFill>
                  <a:srgbClr val="B5A8A1"/>
                </a:solidFill>
                <a:latin typeface="Arial"/>
                <a:cs typeface="Arial"/>
              </a:rPr>
              <a:t>IOT Design and System</a:t>
            </a:r>
            <a:r>
              <a:rPr sz="4000" b="1" spc="-180" dirty="0">
                <a:solidFill>
                  <a:srgbClr val="B5A8A1"/>
                </a:solidFill>
                <a:latin typeface="Arial"/>
                <a:cs typeface="Arial"/>
              </a:rPr>
              <a:t> </a:t>
            </a:r>
            <a:r>
              <a:rPr sz="4000" b="1" spc="-10" dirty="0">
                <a:solidFill>
                  <a:srgbClr val="B5A8A1"/>
                </a:solidFill>
                <a:latin typeface="Arial"/>
                <a:cs typeface="Arial"/>
              </a:rPr>
              <a:t>Engineering</a:t>
            </a:r>
            <a:endParaRPr sz="4000" dirty="0">
              <a:latin typeface="Arial"/>
              <a:cs typeface="Arial"/>
            </a:endParaRPr>
          </a:p>
        </p:txBody>
      </p:sp>
      <p:sp>
        <p:nvSpPr>
          <p:cNvPr id="4" name="object 4"/>
          <p:cNvSpPr/>
          <p:nvPr/>
        </p:nvSpPr>
        <p:spPr>
          <a:xfrm>
            <a:off x="4394284" y="900752"/>
            <a:ext cx="15693847" cy="118500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smtClean="0"/>
          </a:p>
        </p:txBody>
      </p:sp>
      <p:sp>
        <p:nvSpPr>
          <p:cNvPr id="8195" name="Content Placeholder 2"/>
          <p:cNvSpPr>
            <a:spLocks noGrp="1"/>
          </p:cNvSpPr>
          <p:nvPr>
            <p:ph idx="1"/>
          </p:nvPr>
        </p:nvSpPr>
        <p:spPr/>
        <p:txBody>
          <a:bodyPr/>
          <a:lstStyle/>
          <a:p>
            <a:endParaRPr lang="en-IN" smtClean="0"/>
          </a:p>
        </p:txBody>
      </p:sp>
      <p:pic>
        <p:nvPicPr>
          <p:cNvPr id="8198" name="Picture 6" descr="Raspberry Pi GPIO Pin Diagram | Download Scientific Diagram"/>
          <p:cNvPicPr>
            <a:picLocks noChangeAspect="1" noChangeArrowheads="1"/>
          </p:cNvPicPr>
          <p:nvPr/>
        </p:nvPicPr>
        <p:blipFill>
          <a:blip r:embed="rId2" cstate="print"/>
          <a:srcRect/>
          <a:stretch>
            <a:fillRect/>
          </a:stretch>
        </p:blipFill>
        <p:spPr bwMode="auto">
          <a:xfrm>
            <a:off x="453902" y="881336"/>
            <a:ext cx="23474608" cy="11953328"/>
          </a:xfrm>
          <a:prstGeom prst="rect">
            <a:avLst/>
          </a:prstGeom>
          <a:noFill/>
        </p:spPr>
      </p:pic>
      <p:sp>
        <p:nvSpPr>
          <p:cNvPr id="6" name="TextBox 5"/>
          <p:cNvSpPr txBox="1"/>
          <p:nvPr/>
        </p:nvSpPr>
        <p:spPr>
          <a:xfrm>
            <a:off x="1606030" y="593304"/>
            <a:ext cx="6120680" cy="923330"/>
          </a:xfrm>
          <a:prstGeom prst="rect">
            <a:avLst/>
          </a:prstGeom>
          <a:noFill/>
        </p:spPr>
        <p:txBody>
          <a:bodyPr wrap="square" rtlCol="0">
            <a:spAutoFit/>
          </a:bodyPr>
          <a:lstStyle/>
          <a:p>
            <a:r>
              <a:rPr lang="en-IN" sz="5400" dirty="0" err="1" smtClean="0">
                <a:solidFill>
                  <a:schemeClr val="tx1"/>
                </a:solidFill>
              </a:rPr>
              <a:t>Rasberry</a:t>
            </a:r>
            <a:r>
              <a:rPr lang="en-IN" sz="5400" dirty="0" smtClean="0">
                <a:solidFill>
                  <a:schemeClr val="tx1"/>
                </a:solidFill>
              </a:rPr>
              <a:t> Pi</a:t>
            </a:r>
            <a:endParaRPr lang="en-IN" sz="5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8400" b="1">
                <a:solidFill>
                  <a:srgbClr val="0433FF"/>
                </a:solidFill>
                <a:latin typeface="Arial Narrow" pitchFamily="34" charset="0"/>
              </a:rPr>
              <a:t>Syllabus</a:t>
            </a:r>
          </a:p>
        </p:txBody>
      </p:sp>
      <p:sp>
        <p:nvSpPr>
          <p:cNvPr id="4099" name="Text Box 2"/>
          <p:cNvSpPr txBox="1">
            <a:spLocks noChangeArrowheads="1"/>
          </p:cNvSpPr>
          <p:nvPr/>
        </p:nvSpPr>
        <p:spPr bwMode="auto">
          <a:xfrm>
            <a:off x="422275" y="2324100"/>
            <a:ext cx="23406100" cy="10641013"/>
          </a:xfrm>
          <a:prstGeom prst="rect">
            <a:avLst/>
          </a:prstGeom>
          <a:noFill/>
          <a:ln w="9525">
            <a:noFill/>
            <a:round/>
            <a:headEnd/>
            <a:tailEnd/>
          </a:ln>
        </p:spPr>
        <p:txBody>
          <a:bodyPr lIns="50760" tIns="50760" rIns="50760" bIns="50760"/>
          <a:lstStyle/>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Discuss IOT requirements</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Hardware &amp; software</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Study of IOT sensors, Tagging and tracking</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Embedded products, IOT design</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SIM card technology, IOT connectivity and Managements</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IOT security &amp; IOT communication.</a:t>
            </a:r>
            <a:endParaRPr lang="en-US" sz="4000" dirty="0">
              <a:solidFill>
                <a:srgbClr val="000000"/>
              </a:solidFill>
              <a:latin typeface="Cambria"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a:solidFill>
                <a:srgbClr val="000000"/>
              </a:solidFill>
              <a:latin typeface="Cambria"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6018" name="Picture 2" descr="Network Hardware Components | Computer Network Components/Devices"/>
          <p:cNvPicPr>
            <a:picLocks noChangeAspect="1" noChangeArrowheads="1"/>
          </p:cNvPicPr>
          <p:nvPr/>
        </p:nvPicPr>
        <p:blipFill>
          <a:blip r:embed="rId2" cstate="print"/>
          <a:srcRect/>
          <a:stretch>
            <a:fillRect/>
          </a:stretch>
        </p:blipFill>
        <p:spPr bwMode="auto">
          <a:xfrm>
            <a:off x="381894" y="377280"/>
            <a:ext cx="21962440" cy="1231336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57958" y="2000250"/>
            <a:ext cx="23424455" cy="10641013"/>
          </a:xfrm>
          <a:prstGeom prst="rect">
            <a:avLst/>
          </a:prstGeom>
          <a:noFill/>
          <a:ln w="9525">
            <a:noFill/>
            <a:round/>
            <a:headEnd/>
            <a:tailEnd/>
          </a:ln>
        </p:spPr>
        <p:txBody>
          <a:bodyPr lIns="50760" tIns="50760" rIns="50760" bIns="50760"/>
          <a:lstStyle/>
          <a:p>
            <a:r>
              <a:rPr lang="en-IN" sz="3200" b="1" dirty="0">
                <a:solidFill>
                  <a:schemeClr val="tx1"/>
                </a:solidFill>
              </a:rPr>
              <a:t>C &amp; C++:</a:t>
            </a:r>
            <a:r>
              <a:rPr lang="en-IN" sz="3200" dirty="0">
                <a:solidFill>
                  <a:schemeClr val="tx1"/>
                </a:solidFill>
              </a:rPr>
              <a:t> The C programming language has its roots in embedded systems—it even got its start for programming telephone switches. It’s pretty ubiquitous, that is, it can be used almost everywhere and many programmers already know it. C++ is the object-oriented version of C, which is a language popular for both the Linux OS and </a:t>
            </a:r>
            <a:r>
              <a:rPr lang="en-IN" sz="3200" dirty="0" err="1">
                <a:solidFill>
                  <a:schemeClr val="tx1"/>
                </a:solidFill>
              </a:rPr>
              <a:t>Arduino</a:t>
            </a:r>
            <a:r>
              <a:rPr lang="en-IN" sz="3200" dirty="0">
                <a:solidFill>
                  <a:schemeClr val="tx1"/>
                </a:solidFill>
              </a:rPr>
              <a:t> embedded </a:t>
            </a:r>
            <a:r>
              <a:rPr lang="en-IN" sz="3200" dirty="0" err="1">
                <a:solidFill>
                  <a:schemeClr val="tx1"/>
                </a:solidFill>
              </a:rPr>
              <a:t>IoT</a:t>
            </a:r>
            <a:r>
              <a:rPr lang="en-IN" sz="3200" dirty="0">
                <a:solidFill>
                  <a:schemeClr val="tx1"/>
                </a:solidFill>
              </a:rPr>
              <a:t> software systems. These languages were basically written for the hardware systems which makes them so easy to use.</a:t>
            </a:r>
          </a:p>
          <a:p>
            <a:r>
              <a:rPr lang="en-IN" sz="3200" b="1" dirty="0">
                <a:solidFill>
                  <a:schemeClr val="tx1"/>
                </a:solidFill>
              </a:rPr>
              <a:t>Java:</a:t>
            </a:r>
            <a:r>
              <a:rPr lang="en-IN" sz="3200" dirty="0">
                <a:solidFill>
                  <a:schemeClr val="tx1"/>
                </a:solidFill>
              </a:rPr>
              <a:t> While C and C++ are hardware specific, the code in JAVA is more portable. It is more like a write once and read anywhere language, where you install libraries, invests time in writing codes once and you are good to go.</a:t>
            </a:r>
          </a:p>
          <a:p>
            <a:r>
              <a:rPr lang="en-IN" sz="3200" b="1" dirty="0">
                <a:solidFill>
                  <a:schemeClr val="tx1"/>
                </a:solidFill>
              </a:rPr>
              <a:t>Python:</a:t>
            </a:r>
            <a:r>
              <a:rPr lang="en-IN" sz="3200" dirty="0">
                <a:solidFill>
                  <a:schemeClr val="tx1"/>
                </a:solidFill>
              </a:rPr>
              <a:t> There has been a recent surge in the number of python users and has now become one of the “go-to” languages in Web development. Its use is slowly spreading to the embedded control and </a:t>
            </a:r>
            <a:r>
              <a:rPr lang="en-IN" sz="3200" dirty="0" err="1">
                <a:solidFill>
                  <a:schemeClr val="tx1"/>
                </a:solidFill>
              </a:rPr>
              <a:t>IoT</a:t>
            </a:r>
            <a:r>
              <a:rPr lang="en-IN" sz="3200" dirty="0">
                <a:solidFill>
                  <a:schemeClr val="tx1"/>
                </a:solidFill>
              </a:rPr>
              <a:t> world—specially the Raspberry Pi processor. Python is an interpreted language, which is, easy to read, quick to learn and quick to write. Also, it’s a powerhouse for serving data-heavy applications.</a:t>
            </a:r>
          </a:p>
          <a:p>
            <a:r>
              <a:rPr lang="en-IN" sz="3200" b="1" dirty="0">
                <a:solidFill>
                  <a:schemeClr val="tx1"/>
                </a:solidFill>
              </a:rPr>
              <a:t>B#:</a:t>
            </a:r>
            <a:r>
              <a:rPr lang="en-IN" sz="3200" dirty="0">
                <a:solidFill>
                  <a:schemeClr val="tx1"/>
                </a:solidFill>
              </a:rPr>
              <a:t> Unlike most of the languages mentioned so far, B# was specifically designed for embedded systems, it’s small and compact and has less memory size.</a:t>
            </a:r>
          </a:p>
          <a:p>
            <a:r>
              <a:rPr lang="en-IN" sz="3200" b="1" dirty="0">
                <a:solidFill>
                  <a:schemeClr val="tx1"/>
                </a:solidFill>
              </a:rPr>
              <a:t>Data Collection: </a:t>
            </a:r>
            <a:r>
              <a:rPr lang="en-IN" sz="3200" dirty="0">
                <a:solidFill>
                  <a:schemeClr val="tx1"/>
                </a:solidFill>
              </a:rPr>
              <a:t>It is used for data filtering, data security, sensing, and measurement. The protocols aid in decision making by sensing form real-time objects. It can work both ways by collecting data from devices or distributing data to devices. All the data transmits to a central server.</a:t>
            </a:r>
          </a:p>
          <a:p>
            <a:r>
              <a:rPr lang="en-IN" sz="3200" b="1" dirty="0">
                <a:solidFill>
                  <a:schemeClr val="tx1"/>
                </a:solidFill>
              </a:rPr>
              <a:t>Device Integration:</a:t>
            </a:r>
            <a:r>
              <a:rPr lang="en-IN" sz="3200" dirty="0">
                <a:solidFill>
                  <a:schemeClr val="tx1"/>
                </a:solidFill>
              </a:rPr>
              <a:t> This software ensures that devices bind and connect to networks facilitating information sharing. A stable cooperation and communication ensure between multiple devices.</a:t>
            </a:r>
          </a:p>
          <a:p>
            <a:r>
              <a:rPr lang="en-IN" sz="3200" b="1" dirty="0">
                <a:solidFill>
                  <a:schemeClr val="tx1"/>
                </a:solidFill>
              </a:rPr>
              <a:t>Real-Time Analytics:</a:t>
            </a:r>
            <a:r>
              <a:rPr lang="en-IN" sz="3200" dirty="0">
                <a:solidFill>
                  <a:schemeClr val="tx1"/>
                </a:solidFill>
              </a:rPr>
              <a:t> In this, the input from users serves as potential data for carrying out real-time analysis, making insights, suggesting recommendations to solve an organizations problems and improve its approach. This, as a result, allows automation and increased productivity.</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3200" dirty="0">
              <a:solidFill>
                <a:schemeClr val="tx1"/>
              </a:solidFill>
              <a:latin typeface="Cambria" pitchFamily="18" charset="0"/>
            </a:endParaRPr>
          </a:p>
        </p:txBody>
      </p:sp>
      <p:sp>
        <p:nvSpPr>
          <p:cNvPr id="9219"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r>
              <a:rPr lang="en-IN" sz="8800" dirty="0" err="1">
                <a:solidFill>
                  <a:schemeClr val="accent2"/>
                </a:solidFill>
              </a:rPr>
              <a:t>IoT</a:t>
            </a:r>
            <a:r>
              <a:rPr lang="en-IN" sz="8800" dirty="0">
                <a:solidFill>
                  <a:schemeClr val="accent2"/>
                </a:solidFill>
              </a:rPr>
              <a:t> Software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31788" y="1500188"/>
            <a:ext cx="23718837" cy="10641012"/>
          </a:xfrm>
          <a:prstGeom prst="rect">
            <a:avLst/>
          </a:prstGeom>
          <a:noFill/>
          <a:ln w="9525">
            <a:noFill/>
            <a:round/>
            <a:headEnd/>
            <a:tailEnd/>
          </a:ln>
        </p:spPr>
        <p:txBody>
          <a:bodyPr lIns="50760" tIns="50760" rIns="50760" bIns="50760"/>
          <a:lstStyle/>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3500" dirty="0">
              <a:solidFill>
                <a:srgbClr val="000000"/>
              </a:solidFill>
              <a:latin typeface="Cambria"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3500" dirty="0">
              <a:solidFill>
                <a:srgbClr val="000000"/>
              </a:solidFill>
              <a:latin typeface="Cambria" pitchFamily="18" charset="0"/>
            </a:endParaRPr>
          </a:p>
        </p:txBody>
      </p:sp>
      <p:sp>
        <p:nvSpPr>
          <p:cNvPr id="10243" name="Text Box 1"/>
          <p:cNvSpPr txBox="1">
            <a:spLocks noChangeArrowheads="1"/>
          </p:cNvSpPr>
          <p:nvPr/>
        </p:nvSpPr>
        <p:spPr bwMode="auto">
          <a:xfrm>
            <a:off x="417513" y="71438"/>
            <a:ext cx="23415625" cy="1557337"/>
          </a:xfrm>
          <a:prstGeom prst="rect">
            <a:avLst/>
          </a:prstGeom>
          <a:noFill/>
          <a:ln w="9525">
            <a:noFill/>
            <a:round/>
            <a:headEnd/>
            <a:tailEnd/>
          </a:ln>
        </p:spPr>
        <p:txBody>
          <a:bodyPr lIns="50760" tIns="50760" rIns="50760" bIns="50760" anchor="b"/>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8400" b="1" dirty="0" smtClean="0">
                <a:solidFill>
                  <a:srgbClr val="0433FF"/>
                </a:solidFill>
                <a:latin typeface="Arial Narrow" pitchFamily="34" charset="0"/>
              </a:rPr>
              <a:t>Study Of IOT sensors</a:t>
            </a:r>
            <a:endParaRPr lang="en-US" sz="8400" b="1" dirty="0">
              <a:solidFill>
                <a:srgbClr val="0433FF"/>
              </a:solidFill>
              <a:latin typeface="Arial Narrow" pitchFamily="34" charset="0"/>
            </a:endParaRPr>
          </a:p>
        </p:txBody>
      </p:sp>
      <p:pic>
        <p:nvPicPr>
          <p:cNvPr id="10245" name="Picture 5" descr="https://media.geeksforgeeks.org/wp-content/uploads/20210429114343/Sensors.png"/>
          <p:cNvPicPr>
            <a:picLocks noChangeAspect="1" noChangeArrowheads="1"/>
          </p:cNvPicPr>
          <p:nvPr/>
        </p:nvPicPr>
        <p:blipFill>
          <a:blip r:embed="rId2" cstate="print"/>
          <a:srcRect/>
          <a:stretch>
            <a:fillRect/>
          </a:stretch>
        </p:blipFill>
        <p:spPr bwMode="auto">
          <a:xfrm>
            <a:off x="597918" y="1745432"/>
            <a:ext cx="23186576" cy="5904656"/>
          </a:xfrm>
          <a:prstGeom prst="rect">
            <a:avLst/>
          </a:prstGeom>
          <a:noFill/>
        </p:spPr>
      </p:pic>
      <p:sp>
        <p:nvSpPr>
          <p:cNvPr id="5" name="TextBox 4"/>
          <p:cNvSpPr txBox="1"/>
          <p:nvPr/>
        </p:nvSpPr>
        <p:spPr>
          <a:xfrm>
            <a:off x="10391006" y="1385392"/>
            <a:ext cx="4896544" cy="523220"/>
          </a:xfrm>
          <a:prstGeom prst="rect">
            <a:avLst/>
          </a:prstGeom>
          <a:noFill/>
        </p:spPr>
        <p:txBody>
          <a:bodyPr wrap="square" rtlCol="0">
            <a:spAutoFit/>
          </a:bodyPr>
          <a:lstStyle/>
          <a:p>
            <a:r>
              <a:rPr lang="en-IN" sz="2800" b="1" dirty="0" smtClean="0">
                <a:solidFill>
                  <a:schemeClr val="tx1"/>
                </a:solidFill>
              </a:rPr>
              <a:t>IOT Sensors </a:t>
            </a:r>
            <a:endParaRPr lang="en-IN" sz="2800" b="1" dirty="0">
              <a:solidFill>
                <a:schemeClr val="tx1"/>
              </a:solidFill>
            </a:endParaRPr>
          </a:p>
        </p:txBody>
      </p:sp>
      <p:sp>
        <p:nvSpPr>
          <p:cNvPr id="6" name="TextBox 5"/>
          <p:cNvSpPr txBox="1"/>
          <p:nvPr/>
        </p:nvSpPr>
        <p:spPr>
          <a:xfrm>
            <a:off x="1245990" y="7722096"/>
            <a:ext cx="12457384" cy="2800767"/>
          </a:xfrm>
          <a:prstGeom prst="rect">
            <a:avLst/>
          </a:prstGeom>
          <a:noFill/>
        </p:spPr>
        <p:txBody>
          <a:bodyPr wrap="square" rtlCol="0">
            <a:spAutoFit/>
          </a:bodyPr>
          <a:lstStyle/>
          <a:p>
            <a:r>
              <a:rPr lang="en-IN" sz="4400" b="1" dirty="0" smtClean="0">
                <a:solidFill>
                  <a:schemeClr val="tx1"/>
                </a:solidFill>
              </a:rPr>
              <a:t>Sensor Types</a:t>
            </a:r>
          </a:p>
          <a:p>
            <a:r>
              <a:rPr lang="en-IN" sz="4400" dirty="0" smtClean="0">
                <a:solidFill>
                  <a:schemeClr val="tx1"/>
                </a:solidFill>
              </a:rPr>
              <a:t>a) Passive and Active</a:t>
            </a:r>
          </a:p>
          <a:p>
            <a:r>
              <a:rPr lang="en-IN" sz="4400" dirty="0" smtClean="0">
                <a:solidFill>
                  <a:schemeClr val="tx1"/>
                </a:solidFill>
              </a:rPr>
              <a:t>b) </a:t>
            </a:r>
            <a:r>
              <a:rPr lang="en-IN" sz="4400" dirty="0" err="1" smtClean="0">
                <a:solidFill>
                  <a:schemeClr val="tx1"/>
                </a:solidFill>
              </a:rPr>
              <a:t>Analog</a:t>
            </a:r>
            <a:r>
              <a:rPr lang="en-IN" sz="4400" dirty="0" smtClean="0">
                <a:solidFill>
                  <a:schemeClr val="tx1"/>
                </a:solidFill>
              </a:rPr>
              <a:t> and digital</a:t>
            </a:r>
          </a:p>
          <a:p>
            <a:r>
              <a:rPr lang="en-IN" sz="4400" dirty="0" smtClean="0">
                <a:solidFill>
                  <a:schemeClr val="tx1"/>
                </a:solidFill>
              </a:rPr>
              <a:t>c) Scalar and vector</a:t>
            </a:r>
            <a:endParaRPr lang="en-IN" sz="4400" dirty="0">
              <a:solidFill>
                <a:schemeClr val="tx1"/>
              </a:solidFill>
            </a:endParaRPr>
          </a:p>
        </p:txBody>
      </p:sp>
      <p:sp>
        <p:nvSpPr>
          <p:cNvPr id="7" name="TextBox 6"/>
          <p:cNvSpPr txBox="1"/>
          <p:nvPr/>
        </p:nvSpPr>
        <p:spPr>
          <a:xfrm>
            <a:off x="10607030" y="8082136"/>
            <a:ext cx="12241360" cy="4524315"/>
          </a:xfrm>
          <a:prstGeom prst="rect">
            <a:avLst/>
          </a:prstGeom>
          <a:noFill/>
        </p:spPr>
        <p:txBody>
          <a:bodyPr wrap="square" rtlCol="0">
            <a:spAutoFit/>
          </a:bodyPr>
          <a:lstStyle/>
          <a:p>
            <a:r>
              <a:rPr lang="en-IN" sz="4800" b="1" dirty="0" smtClean="0">
                <a:solidFill>
                  <a:schemeClr val="tx1"/>
                </a:solidFill>
              </a:rPr>
              <a:t>Specification of Sensor</a:t>
            </a:r>
          </a:p>
          <a:p>
            <a:pPr marL="914400" indent="-914400">
              <a:buAutoNum type="alphaLcParenR"/>
            </a:pPr>
            <a:r>
              <a:rPr lang="en-IN" sz="4800" dirty="0" smtClean="0">
                <a:solidFill>
                  <a:schemeClr val="tx1"/>
                </a:solidFill>
              </a:rPr>
              <a:t>Accuracy</a:t>
            </a:r>
          </a:p>
          <a:p>
            <a:pPr marL="914400" indent="-914400">
              <a:buAutoNum type="alphaLcParenR"/>
            </a:pPr>
            <a:r>
              <a:rPr lang="en-IN" sz="4800" dirty="0" smtClean="0">
                <a:solidFill>
                  <a:schemeClr val="tx1"/>
                </a:solidFill>
              </a:rPr>
              <a:t>Resolution</a:t>
            </a:r>
          </a:p>
          <a:p>
            <a:pPr marL="914400" indent="-914400">
              <a:buAutoNum type="alphaLcParenR"/>
            </a:pPr>
            <a:r>
              <a:rPr lang="en-IN" sz="4800" dirty="0" smtClean="0">
                <a:solidFill>
                  <a:schemeClr val="tx1"/>
                </a:solidFill>
              </a:rPr>
              <a:t>Sensitivity</a:t>
            </a:r>
          </a:p>
          <a:p>
            <a:pPr marL="914400" indent="-914400">
              <a:buAutoNum type="alphaLcParenR"/>
            </a:pPr>
            <a:r>
              <a:rPr lang="en-IN" sz="4800" dirty="0" smtClean="0">
                <a:solidFill>
                  <a:schemeClr val="tx1"/>
                </a:solidFill>
              </a:rPr>
              <a:t>Repeatability</a:t>
            </a:r>
          </a:p>
          <a:p>
            <a:pPr marL="914400" indent="-914400">
              <a:buAutoNum type="alphaLcParenR"/>
            </a:pPr>
            <a:r>
              <a:rPr lang="en-IN" sz="4800" dirty="0" smtClean="0">
                <a:solidFill>
                  <a:schemeClr val="tx1"/>
                </a:solidFill>
              </a:rPr>
              <a:t>Bandwidth</a:t>
            </a:r>
            <a:endParaRPr lang="en-IN" sz="48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smtClean="0">
                <a:solidFill>
                  <a:schemeClr val="accent2"/>
                </a:solidFill>
              </a:rPr>
              <a:t>Sensor Components</a:t>
            </a:r>
            <a:endParaRPr lang="en-IN" sz="5400" dirty="0">
              <a:solidFill>
                <a:schemeClr val="accent2"/>
              </a:solidFill>
            </a:endParaRPr>
          </a:p>
        </p:txBody>
      </p:sp>
      <p:sp>
        <p:nvSpPr>
          <p:cNvPr id="3" name="Content Placeholder 2"/>
          <p:cNvSpPr>
            <a:spLocks noGrp="1"/>
          </p:cNvSpPr>
          <p:nvPr>
            <p:ph idx="1"/>
          </p:nvPr>
        </p:nvSpPr>
        <p:spPr/>
        <p:txBody>
          <a:bodyPr/>
          <a:lstStyle/>
          <a:p>
            <a:endParaRPr lang="en-IN"/>
          </a:p>
        </p:txBody>
      </p:sp>
      <p:sp>
        <p:nvSpPr>
          <p:cNvPr id="87042" name="AutoShape 2" descr="Basic components of a sensor node [8]. | Download Scientific Diagram"/>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7044" name="AutoShape 4" descr="Basic components of a sensor node [8]. | Download Scientific Diagram"/>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7046" name="AutoShape 6" descr="Basic components of a sensor node [8]. | Download Scientific Diagram"/>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7048" name="AutoShape 8" descr="Basics of Wireless Sensor Networks (WSN) | Classification, Topologies,  Applications - ElectronicsHub"/>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7050" name="Picture 10" descr="Basics of Wireless Sensor Networks (WSN) | Classification, Topologies,  Applications - ElectronicsHub"/>
          <p:cNvPicPr>
            <a:picLocks noChangeAspect="1" noChangeArrowheads="1"/>
          </p:cNvPicPr>
          <p:nvPr/>
        </p:nvPicPr>
        <p:blipFill>
          <a:blip r:embed="rId2" cstate="print"/>
          <a:srcRect/>
          <a:stretch>
            <a:fillRect/>
          </a:stretch>
        </p:blipFill>
        <p:spPr bwMode="auto">
          <a:xfrm>
            <a:off x="1462014" y="2393504"/>
            <a:ext cx="22178464" cy="1029714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itchFamily="18" charset="0"/>
                <a:cs typeface="Times New Roman" pitchFamily="18" charset="0"/>
              </a:rPr>
              <a:t>Tagging &amp; Tracking</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sp>
        <p:nvSpPr>
          <p:cNvPr id="1026" name="AutoShape 2" descr="https://wlius.com/wp-content/uploads/2021/01/Fleet-Management-Integrated-with-ELD-and-Cargo-Monitorin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https://wlius.com/wp-content/uploads/2021/01/Fleet-Management-Integrated-with-ELD-and-Cargo-Monitorin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9" name="Picture 5" descr="C:\Users\Latif\Downloads\Fleet-Management-Integrated-with-ELD-and-Cargo-Monitoring-1808x1080.png"/>
          <p:cNvPicPr>
            <a:picLocks noChangeAspect="1" noChangeArrowheads="1"/>
          </p:cNvPicPr>
          <p:nvPr/>
        </p:nvPicPr>
        <p:blipFill>
          <a:blip r:embed="rId2" cstate="print"/>
          <a:srcRect/>
          <a:stretch>
            <a:fillRect/>
          </a:stretch>
        </p:blipFill>
        <p:spPr bwMode="auto">
          <a:xfrm>
            <a:off x="0" y="1385392"/>
            <a:ext cx="23568469" cy="1061610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941812" y="2586848"/>
            <a:ext cx="12915059" cy="9469245"/>
          </a:xfrm>
          <a:prstGeom prst="rect">
            <a:avLst/>
          </a:prstGeom>
        </p:spPr>
        <p:txBody>
          <a:bodyPr vert="horz" wrap="square" lIns="0" tIns="284466" rIns="0" bIns="0" rtlCol="0">
            <a:spAutoFit/>
          </a:bodyPr>
          <a:lstStyle/>
          <a:p>
            <a:pPr marL="7606920">
              <a:spcBef>
                <a:spcPts val="2240"/>
              </a:spcBef>
            </a:pPr>
            <a:r>
              <a:rPr sz="4400" b="1" spc="-40" dirty="0">
                <a:solidFill>
                  <a:srgbClr val="00AFEF"/>
                </a:solidFill>
                <a:latin typeface="Times New Roman"/>
                <a:cs typeface="Times New Roman"/>
              </a:rPr>
              <a:t>Tagging </a:t>
            </a:r>
            <a:r>
              <a:rPr sz="4400" b="1" spc="20" dirty="0">
                <a:solidFill>
                  <a:srgbClr val="00AFEF"/>
                </a:solidFill>
                <a:latin typeface="Times New Roman"/>
                <a:cs typeface="Times New Roman"/>
              </a:rPr>
              <a:t>and</a:t>
            </a:r>
            <a:r>
              <a:rPr sz="4400" b="1" spc="-130" dirty="0">
                <a:solidFill>
                  <a:srgbClr val="00AFEF"/>
                </a:solidFill>
                <a:latin typeface="Times New Roman"/>
                <a:cs typeface="Times New Roman"/>
              </a:rPr>
              <a:t> </a:t>
            </a:r>
            <a:r>
              <a:rPr sz="4400" b="1" spc="-40" dirty="0">
                <a:solidFill>
                  <a:srgbClr val="00AFEF"/>
                </a:solidFill>
                <a:latin typeface="Times New Roman"/>
                <a:cs typeface="Times New Roman"/>
              </a:rPr>
              <a:t>Tracking</a:t>
            </a:r>
            <a:endParaRPr sz="4400" dirty="0">
              <a:latin typeface="Times New Roman"/>
              <a:cs typeface="Times New Roman"/>
            </a:endParaRPr>
          </a:p>
          <a:p>
            <a:pPr marL="266687">
              <a:spcBef>
                <a:spcPts val="2050"/>
              </a:spcBef>
            </a:pPr>
            <a:r>
              <a:rPr sz="4400" spc="10" dirty="0">
                <a:solidFill>
                  <a:srgbClr val="504842"/>
                </a:solidFill>
                <a:latin typeface="Arial"/>
                <a:cs typeface="Arial"/>
              </a:rPr>
              <a:t>IoT</a:t>
            </a:r>
            <a:r>
              <a:rPr sz="4400" spc="10" dirty="0">
                <a:solidFill>
                  <a:srgbClr val="504842"/>
                </a:solidFill>
                <a:latin typeface="Arial"/>
                <a:cs typeface="Arial"/>
              </a:rPr>
              <a:t> </a:t>
            </a:r>
            <a:r>
              <a:rPr sz="4400" dirty="0">
                <a:solidFill>
                  <a:srgbClr val="504842"/>
                </a:solidFill>
                <a:latin typeface="Arial"/>
                <a:cs typeface="Arial"/>
              </a:rPr>
              <a:t>tracking </a:t>
            </a:r>
            <a:r>
              <a:rPr sz="4400" spc="10" dirty="0">
                <a:solidFill>
                  <a:srgbClr val="504842"/>
                </a:solidFill>
                <a:latin typeface="Arial"/>
                <a:cs typeface="Arial"/>
              </a:rPr>
              <a:t>and tagging</a:t>
            </a:r>
            <a:r>
              <a:rPr sz="4400" spc="-100" dirty="0">
                <a:solidFill>
                  <a:srgbClr val="504842"/>
                </a:solidFill>
                <a:latin typeface="Arial"/>
                <a:cs typeface="Arial"/>
              </a:rPr>
              <a:t> </a:t>
            </a:r>
            <a:r>
              <a:rPr sz="4400" dirty="0">
                <a:solidFill>
                  <a:srgbClr val="504842"/>
                </a:solidFill>
                <a:latin typeface="Arial"/>
                <a:cs typeface="Arial"/>
              </a:rPr>
              <a:t>technologies:</a:t>
            </a:r>
            <a:endParaRPr sz="4400" dirty="0">
              <a:latin typeface="Arial"/>
              <a:cs typeface="Arial"/>
            </a:endParaRPr>
          </a:p>
          <a:p>
            <a:pPr marL="25399">
              <a:spcBef>
                <a:spcPts val="2050"/>
              </a:spcBef>
            </a:pPr>
            <a:r>
              <a:rPr sz="4400" spc="30" dirty="0">
                <a:latin typeface="Noto Sans Symbols2"/>
                <a:cs typeface="Noto Sans Symbols2"/>
              </a:rPr>
              <a:t>✔ </a:t>
            </a:r>
            <a:r>
              <a:rPr sz="4400" u="heavy" spc="10" dirty="0">
                <a:uFill>
                  <a:solidFill>
                    <a:srgbClr val="000000"/>
                  </a:solidFill>
                </a:uFill>
                <a:latin typeface="Times New Roman"/>
                <a:cs typeface="Times New Roman"/>
                <a:hlinkClick r:id="rId2"/>
              </a:rPr>
              <a:t>RFID</a:t>
            </a:r>
            <a:r>
              <a:rPr sz="4400" u="heavy" spc="190" dirty="0">
                <a:uFill>
                  <a:solidFill>
                    <a:srgbClr val="000000"/>
                  </a:solidFill>
                </a:uFill>
                <a:latin typeface="Times New Roman"/>
                <a:cs typeface="Times New Roman"/>
                <a:hlinkClick r:id="rId2"/>
              </a:rPr>
              <a:t> </a:t>
            </a:r>
            <a:r>
              <a:rPr sz="4400" u="heavy" dirty="0">
                <a:uFill>
                  <a:solidFill>
                    <a:srgbClr val="000000"/>
                  </a:solidFill>
                </a:uFill>
                <a:latin typeface="Times New Roman"/>
                <a:cs typeface="Times New Roman"/>
                <a:hlinkClick r:id="rId2"/>
              </a:rPr>
              <a:t>tags</a:t>
            </a:r>
            <a:endParaRPr sz="4400" dirty="0">
              <a:latin typeface="Times New Roman"/>
              <a:cs typeface="Times New Roman"/>
            </a:endParaRPr>
          </a:p>
          <a:p>
            <a:pPr marL="25399">
              <a:spcBef>
                <a:spcPts val="2050"/>
              </a:spcBef>
            </a:pPr>
            <a:r>
              <a:rPr sz="4400" spc="30" dirty="0">
                <a:latin typeface="Noto Sans Symbols2"/>
                <a:cs typeface="Noto Sans Symbols2"/>
              </a:rPr>
              <a:t>✔ </a:t>
            </a:r>
            <a:r>
              <a:rPr sz="4400" u="heavy" spc="10" dirty="0">
                <a:uFill>
                  <a:solidFill>
                    <a:srgbClr val="000000"/>
                  </a:solidFill>
                </a:uFill>
                <a:latin typeface="Times New Roman"/>
                <a:cs typeface="Times New Roman"/>
                <a:hlinkClick r:id="rId2"/>
              </a:rPr>
              <a:t>BLE</a:t>
            </a:r>
            <a:r>
              <a:rPr sz="4400" u="heavy" spc="190" dirty="0">
                <a:uFill>
                  <a:solidFill>
                    <a:srgbClr val="000000"/>
                  </a:solidFill>
                </a:uFill>
                <a:latin typeface="Times New Roman"/>
                <a:cs typeface="Times New Roman"/>
                <a:hlinkClick r:id="rId2"/>
              </a:rPr>
              <a:t> </a:t>
            </a:r>
            <a:r>
              <a:rPr sz="4400" u="heavy" dirty="0">
                <a:uFill>
                  <a:solidFill>
                    <a:srgbClr val="000000"/>
                  </a:solidFill>
                </a:uFill>
                <a:latin typeface="Times New Roman"/>
                <a:cs typeface="Times New Roman"/>
                <a:hlinkClick r:id="rId2"/>
              </a:rPr>
              <a:t>Beacons</a:t>
            </a:r>
            <a:endParaRPr sz="4400" dirty="0">
              <a:latin typeface="Times New Roman"/>
              <a:cs typeface="Times New Roman"/>
            </a:endParaRPr>
          </a:p>
          <a:p>
            <a:pPr marL="25399">
              <a:spcBef>
                <a:spcPts val="2050"/>
              </a:spcBef>
            </a:pPr>
            <a:r>
              <a:rPr sz="4400" spc="30" dirty="0">
                <a:latin typeface="Noto Sans Symbols2"/>
                <a:cs typeface="Noto Sans Symbols2"/>
              </a:rPr>
              <a:t>✔</a:t>
            </a:r>
            <a:r>
              <a:rPr sz="4400" spc="220" dirty="0">
                <a:latin typeface="Noto Sans Symbols2"/>
                <a:cs typeface="Noto Sans Symbols2"/>
              </a:rPr>
              <a:t> </a:t>
            </a:r>
            <a:r>
              <a:rPr sz="4400" u="heavy" spc="10" dirty="0">
                <a:uFill>
                  <a:solidFill>
                    <a:srgbClr val="000000"/>
                  </a:solidFill>
                </a:uFill>
                <a:latin typeface="Times New Roman"/>
                <a:cs typeface="Times New Roman"/>
                <a:hlinkClick r:id="rId2"/>
              </a:rPr>
              <a:t>NFC</a:t>
            </a:r>
            <a:endParaRPr sz="4400" dirty="0">
              <a:latin typeface="Times New Roman"/>
              <a:cs typeface="Times New Roman"/>
            </a:endParaRPr>
          </a:p>
          <a:p>
            <a:pPr marL="25399">
              <a:spcBef>
                <a:spcPts val="2050"/>
              </a:spcBef>
            </a:pPr>
            <a:r>
              <a:rPr sz="4400" spc="30" dirty="0">
                <a:latin typeface="Noto Sans Symbols2"/>
                <a:cs typeface="Noto Sans Symbols2"/>
              </a:rPr>
              <a:t>✔</a:t>
            </a:r>
            <a:r>
              <a:rPr sz="4400" spc="220" dirty="0">
                <a:latin typeface="Noto Sans Symbols2"/>
                <a:cs typeface="Noto Sans Symbols2"/>
              </a:rPr>
              <a:t> </a:t>
            </a:r>
            <a:r>
              <a:rPr sz="4400" u="heavy" dirty="0">
                <a:uFill>
                  <a:solidFill>
                    <a:srgbClr val="000000"/>
                  </a:solidFill>
                </a:uFill>
                <a:latin typeface="Times New Roman"/>
                <a:cs typeface="Times New Roman"/>
                <a:hlinkClick r:id="rId2"/>
              </a:rPr>
              <a:t>Zigbee</a:t>
            </a:r>
            <a:endParaRPr sz="4400" dirty="0">
              <a:latin typeface="Times New Roman"/>
              <a:cs typeface="Times New Roman"/>
            </a:endParaRPr>
          </a:p>
          <a:p>
            <a:pPr marL="25399">
              <a:spcBef>
                <a:spcPts val="2050"/>
              </a:spcBef>
            </a:pPr>
            <a:r>
              <a:rPr sz="4400" spc="30" dirty="0">
                <a:latin typeface="Noto Sans Symbols2"/>
                <a:cs typeface="Noto Sans Symbols2"/>
              </a:rPr>
              <a:t>✔ </a:t>
            </a:r>
            <a:r>
              <a:rPr sz="4400" u="heavy" spc="-120" dirty="0">
                <a:uFill>
                  <a:solidFill>
                    <a:srgbClr val="000000"/>
                  </a:solidFill>
                </a:uFill>
                <a:latin typeface="Times New Roman"/>
                <a:cs typeface="Times New Roman"/>
                <a:hlinkClick r:id="rId2"/>
              </a:rPr>
              <a:t>LTE</a:t>
            </a:r>
            <a:r>
              <a:rPr sz="4400" u="heavy" spc="70" dirty="0">
                <a:uFill>
                  <a:solidFill>
                    <a:srgbClr val="000000"/>
                  </a:solidFill>
                </a:uFill>
                <a:latin typeface="Times New Roman"/>
                <a:cs typeface="Times New Roman"/>
                <a:hlinkClick r:id="rId2"/>
              </a:rPr>
              <a:t> </a:t>
            </a:r>
            <a:r>
              <a:rPr sz="4400" u="heavy" spc="10" dirty="0">
                <a:uFill>
                  <a:solidFill>
                    <a:srgbClr val="000000"/>
                  </a:solidFill>
                </a:uFill>
                <a:latin typeface="Times New Roman"/>
                <a:cs typeface="Times New Roman"/>
                <a:hlinkClick r:id="rId2"/>
              </a:rPr>
              <a:t>Advanced</a:t>
            </a:r>
            <a:endParaRPr sz="4400" dirty="0">
              <a:latin typeface="Times New Roman"/>
              <a:cs typeface="Times New Roman"/>
            </a:endParaRPr>
          </a:p>
          <a:p>
            <a:pPr marL="25399">
              <a:spcBef>
                <a:spcPts val="2050"/>
              </a:spcBef>
            </a:pPr>
            <a:r>
              <a:rPr sz="4400" spc="30" dirty="0">
                <a:latin typeface="Noto Sans Symbols2"/>
                <a:cs typeface="Noto Sans Symbols2"/>
              </a:rPr>
              <a:t>✔</a:t>
            </a:r>
            <a:r>
              <a:rPr sz="4400" spc="220" dirty="0">
                <a:latin typeface="Noto Sans Symbols2"/>
                <a:cs typeface="Noto Sans Symbols2"/>
              </a:rPr>
              <a:t> </a:t>
            </a:r>
            <a:r>
              <a:rPr sz="4400" u="heavy" dirty="0">
                <a:uFill>
                  <a:solidFill>
                    <a:srgbClr val="000000"/>
                  </a:solidFill>
                </a:uFill>
                <a:latin typeface="Times New Roman"/>
                <a:cs typeface="Times New Roman"/>
                <a:hlinkClick r:id="rId2"/>
              </a:rPr>
              <a:t>LiFi</a:t>
            </a:r>
            <a:endParaRPr sz="4400" dirty="0">
              <a:latin typeface="Times New Roman"/>
              <a:cs typeface="Times New Roman"/>
            </a:endParaRPr>
          </a:p>
          <a:p>
            <a:pPr marL="25399">
              <a:spcBef>
                <a:spcPts val="2050"/>
              </a:spcBef>
            </a:pPr>
            <a:r>
              <a:rPr sz="4400" spc="30" dirty="0">
                <a:latin typeface="Noto Sans Symbols2"/>
                <a:cs typeface="Noto Sans Symbols2"/>
              </a:rPr>
              <a:t>✔</a:t>
            </a:r>
            <a:r>
              <a:rPr sz="4400" spc="220" dirty="0">
                <a:latin typeface="Noto Sans Symbols2"/>
                <a:cs typeface="Noto Sans Symbols2"/>
              </a:rPr>
              <a:t> </a:t>
            </a:r>
            <a:r>
              <a:rPr sz="4400" u="heavy" spc="10" dirty="0">
                <a:uFill>
                  <a:solidFill>
                    <a:srgbClr val="000000"/>
                  </a:solidFill>
                </a:uFill>
                <a:latin typeface="Times New Roman"/>
                <a:cs typeface="Times New Roman"/>
                <a:hlinkClick r:id="rId2"/>
              </a:rPr>
              <a:t>GPS</a:t>
            </a:r>
            <a:endParaRPr sz="4400" dirty="0">
              <a:latin typeface="Times New Roman"/>
              <a:cs typeface="Times New Roman"/>
            </a:endParaRPr>
          </a:p>
          <a:p>
            <a:pPr marL="25399">
              <a:spcBef>
                <a:spcPts val="2038"/>
              </a:spcBef>
            </a:pPr>
            <a:r>
              <a:rPr sz="4400" spc="30" dirty="0">
                <a:latin typeface="Noto Sans Symbols2"/>
                <a:cs typeface="Noto Sans Symbols2"/>
              </a:rPr>
              <a:t>✔</a:t>
            </a:r>
            <a:r>
              <a:rPr sz="4400" spc="220" dirty="0">
                <a:latin typeface="Noto Sans Symbols2"/>
                <a:cs typeface="Noto Sans Symbols2"/>
              </a:rPr>
              <a:t> </a:t>
            </a:r>
            <a:r>
              <a:rPr sz="4400" u="heavy" spc="-80" dirty="0">
                <a:uFill>
                  <a:solidFill>
                    <a:srgbClr val="000000"/>
                  </a:solidFill>
                </a:uFill>
                <a:latin typeface="Times New Roman"/>
                <a:cs typeface="Times New Roman"/>
                <a:hlinkClick r:id="rId2"/>
              </a:rPr>
              <a:t>LPWAN</a:t>
            </a:r>
            <a:endParaRPr sz="4400" dirty="0">
              <a:latin typeface="Times New Roman"/>
              <a:cs typeface="Times New Roman"/>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Embedded Products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41986" name="Picture 2" descr="IoT Embedded Devices and System - Javatpoint"/>
          <p:cNvPicPr>
            <a:picLocks noChangeAspect="1" noChangeArrowheads="1"/>
          </p:cNvPicPr>
          <p:nvPr/>
        </p:nvPicPr>
        <p:blipFill>
          <a:blip r:embed="rId2" cstate="print"/>
          <a:srcRect/>
          <a:stretch>
            <a:fillRect/>
          </a:stretch>
        </p:blipFill>
        <p:spPr bwMode="auto">
          <a:xfrm>
            <a:off x="0" y="2969568"/>
            <a:ext cx="23784494" cy="964907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Times New Roman" pitchFamily="18" charset="0"/>
                <a:cs typeface="Times New Roman" pitchFamily="18" charset="0"/>
              </a:rPr>
              <a:t>SIM CARD TECHNOLOGY</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pic>
        <p:nvPicPr>
          <p:cNvPr id="43010" name="Picture 2" descr="IoT SIM Card Card Types"/>
          <p:cNvPicPr>
            <a:picLocks noChangeAspect="1" noChangeArrowheads="1"/>
          </p:cNvPicPr>
          <p:nvPr/>
        </p:nvPicPr>
        <p:blipFill>
          <a:blip r:embed="rId2" cstate="print"/>
          <a:srcRect/>
          <a:stretch>
            <a:fillRect/>
          </a:stretch>
        </p:blipFill>
        <p:spPr bwMode="auto">
          <a:xfrm>
            <a:off x="1462014" y="2681536"/>
            <a:ext cx="20810312" cy="9289032"/>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332125" y="2797615"/>
            <a:ext cx="11750061" cy="9976658"/>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30749" y="2756838"/>
            <a:ext cx="15706790" cy="10094184"/>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22275" y="2000250"/>
            <a:ext cx="23406100" cy="10641013"/>
          </a:xfrm>
          <a:prstGeom prst="rect">
            <a:avLst/>
          </a:prstGeom>
          <a:noFill/>
          <a:ln w="9525">
            <a:noFill/>
            <a:round/>
            <a:headEnd/>
            <a:tailEnd/>
          </a:ln>
        </p:spPr>
        <p:txBody>
          <a:bodyPr lIns="50760" tIns="50760" rIns="50760" bIns="50760"/>
          <a:lstStyle/>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Connectivity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Wired connectivity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Wireless connectivity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Cellular connectivity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d) LPWAN</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Power</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Power efficiency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Power management</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Battery life</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Security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Authentication &amp; access control</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Encryption    c)  Secure communication protocols </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smtClean="0">
              <a:solidFill>
                <a:srgbClr val="000000"/>
              </a:solidFill>
              <a:latin typeface="Cambria" pitchFamily="18" charset="0"/>
            </a:endParaRP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  </a:t>
            </a:r>
            <a:endParaRPr lang="en-US" sz="4000" dirty="0">
              <a:solidFill>
                <a:srgbClr val="000000"/>
              </a:solidFill>
              <a:latin typeface="Cambria"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a:solidFill>
                <a:srgbClr val="000000"/>
              </a:solidFill>
              <a:latin typeface="Cambria" pitchFamily="18" charset="0"/>
            </a:endParaRPr>
          </a:p>
        </p:txBody>
      </p:sp>
      <p:sp>
        <p:nvSpPr>
          <p:cNvPr id="5123"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8400" b="1" dirty="0" smtClean="0">
                <a:solidFill>
                  <a:srgbClr val="0433FF"/>
                </a:solidFill>
                <a:latin typeface="Arial Narrow" pitchFamily="34" charset="0"/>
              </a:rPr>
              <a:t>Discuss IOT Requirements</a:t>
            </a:r>
            <a:endParaRPr lang="en-US" sz="8400" b="1" dirty="0">
              <a:solidFill>
                <a:srgbClr val="0433FF"/>
              </a:solidFill>
              <a:latin typeface="Arial Narrow"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84253" y="3182104"/>
            <a:ext cx="19926273" cy="6270946"/>
          </a:xfrm>
          <a:prstGeom prst="rect">
            <a:avLst/>
          </a:prstGeom>
        </p:spPr>
        <p:txBody>
          <a:bodyPr vert="horz" wrap="square" lIns="0" tIns="25399" rIns="0" bIns="0" rtlCol="0">
            <a:spAutoFit/>
          </a:bodyPr>
          <a:lstStyle/>
          <a:p>
            <a:pPr marL="25399">
              <a:spcBef>
                <a:spcPts val="200"/>
              </a:spcBef>
            </a:pPr>
            <a:r>
              <a:rPr sz="4000" spc="-10" dirty="0">
                <a:solidFill>
                  <a:srgbClr val="504842"/>
                </a:solidFill>
                <a:latin typeface="Arial"/>
                <a:cs typeface="Arial"/>
              </a:rPr>
              <a:t>What is IoT</a:t>
            </a:r>
            <a:r>
              <a:rPr sz="4000" spc="-100" dirty="0">
                <a:solidFill>
                  <a:srgbClr val="504842"/>
                </a:solidFill>
                <a:latin typeface="Arial"/>
                <a:cs typeface="Arial"/>
              </a:rPr>
              <a:t> </a:t>
            </a:r>
            <a:r>
              <a:rPr sz="4000" dirty="0">
                <a:solidFill>
                  <a:srgbClr val="504842"/>
                </a:solidFill>
                <a:latin typeface="Arial"/>
                <a:cs typeface="Arial"/>
              </a:rPr>
              <a:t>security?</a:t>
            </a:r>
            <a:endParaRPr sz="4000" dirty="0">
              <a:latin typeface="Arial"/>
              <a:cs typeface="Arial"/>
            </a:endParaRPr>
          </a:p>
          <a:p>
            <a:pPr marL="482576" indent="-383521">
              <a:spcBef>
                <a:spcPts val="3120"/>
              </a:spcBef>
              <a:buFont typeface="Noto Sans Symbols2"/>
              <a:buChar char="▪"/>
              <a:tabLst>
                <a:tab pos="482576" algn="l"/>
              </a:tabLst>
            </a:pPr>
            <a:r>
              <a:rPr sz="4000" spc="-10" dirty="0">
                <a:solidFill>
                  <a:srgbClr val="504842"/>
                </a:solidFill>
                <a:latin typeface="Arial"/>
                <a:cs typeface="Arial"/>
              </a:rPr>
              <a:t>IoT </a:t>
            </a:r>
            <a:r>
              <a:rPr sz="4000" dirty="0">
                <a:solidFill>
                  <a:srgbClr val="504842"/>
                </a:solidFill>
                <a:latin typeface="Arial"/>
                <a:cs typeface="Arial"/>
              </a:rPr>
              <a:t>security </a:t>
            </a:r>
            <a:r>
              <a:rPr sz="4000" spc="-10" dirty="0">
                <a:solidFill>
                  <a:srgbClr val="504842"/>
                </a:solidFill>
                <a:latin typeface="Arial"/>
                <a:cs typeface="Arial"/>
              </a:rPr>
              <a:t>is the practice that </a:t>
            </a:r>
            <a:r>
              <a:rPr sz="4000" dirty="0">
                <a:solidFill>
                  <a:srgbClr val="504842"/>
                </a:solidFill>
                <a:latin typeface="Arial"/>
                <a:cs typeface="Arial"/>
              </a:rPr>
              <a:t>keeps your </a:t>
            </a:r>
            <a:r>
              <a:rPr sz="4000" spc="-10" dirty="0">
                <a:solidFill>
                  <a:srgbClr val="504842"/>
                </a:solidFill>
                <a:latin typeface="Arial"/>
                <a:cs typeface="Arial"/>
              </a:rPr>
              <a:t>IoT</a:t>
            </a:r>
            <a:r>
              <a:rPr sz="4000" spc="-10" dirty="0">
                <a:solidFill>
                  <a:srgbClr val="504842"/>
                </a:solidFill>
                <a:latin typeface="Arial"/>
                <a:cs typeface="Arial"/>
              </a:rPr>
              <a:t> </a:t>
            </a:r>
            <a:r>
              <a:rPr sz="4000" dirty="0">
                <a:solidFill>
                  <a:srgbClr val="504842"/>
                </a:solidFill>
                <a:latin typeface="Arial"/>
                <a:cs typeface="Arial"/>
              </a:rPr>
              <a:t>systems</a:t>
            </a:r>
            <a:r>
              <a:rPr sz="4000" spc="-210" dirty="0">
                <a:solidFill>
                  <a:srgbClr val="504842"/>
                </a:solidFill>
                <a:latin typeface="Arial"/>
                <a:cs typeface="Arial"/>
              </a:rPr>
              <a:t> </a:t>
            </a:r>
            <a:r>
              <a:rPr sz="4000" dirty="0">
                <a:solidFill>
                  <a:srgbClr val="504842"/>
                </a:solidFill>
                <a:latin typeface="Arial"/>
                <a:cs typeface="Arial"/>
              </a:rPr>
              <a:t>safe.</a:t>
            </a:r>
            <a:endParaRPr sz="4000" dirty="0">
              <a:latin typeface="Arial"/>
              <a:cs typeface="Arial"/>
            </a:endParaRPr>
          </a:p>
          <a:p>
            <a:pPr marL="481306" marR="10159" indent="-383521">
              <a:lnSpc>
                <a:spcPts val="4320"/>
              </a:lnSpc>
              <a:spcBef>
                <a:spcPts val="3660"/>
              </a:spcBef>
              <a:buFont typeface="Noto Sans Symbols2"/>
              <a:buChar char="▪"/>
              <a:tabLst>
                <a:tab pos="482576" algn="l"/>
              </a:tabLst>
            </a:pPr>
            <a:r>
              <a:rPr sz="4000" spc="-10" dirty="0">
                <a:solidFill>
                  <a:srgbClr val="504842"/>
                </a:solidFill>
                <a:latin typeface="Arial"/>
                <a:cs typeface="Arial"/>
              </a:rPr>
              <a:t>IoT</a:t>
            </a:r>
            <a:r>
              <a:rPr sz="4000" spc="-10" dirty="0">
                <a:solidFill>
                  <a:srgbClr val="504842"/>
                </a:solidFill>
                <a:latin typeface="Arial"/>
                <a:cs typeface="Arial"/>
              </a:rPr>
              <a:t> </a:t>
            </a:r>
            <a:r>
              <a:rPr sz="4000" dirty="0">
                <a:solidFill>
                  <a:srgbClr val="504842"/>
                </a:solidFill>
                <a:latin typeface="Arial"/>
                <a:cs typeface="Arial"/>
              </a:rPr>
              <a:t>security </a:t>
            </a:r>
            <a:r>
              <a:rPr sz="4000" spc="-10" dirty="0">
                <a:solidFill>
                  <a:srgbClr val="504842"/>
                </a:solidFill>
                <a:latin typeface="Arial"/>
                <a:cs typeface="Arial"/>
              </a:rPr>
              <a:t>tools protect from threats and breaches, identify and </a:t>
            </a:r>
            <a:r>
              <a:rPr sz="4000" dirty="0">
                <a:solidFill>
                  <a:srgbClr val="504842"/>
                </a:solidFill>
                <a:latin typeface="Arial"/>
                <a:cs typeface="Arial"/>
              </a:rPr>
              <a:t>monitor risks </a:t>
            </a:r>
            <a:r>
              <a:rPr sz="4000" spc="-10" dirty="0">
                <a:solidFill>
                  <a:srgbClr val="504842"/>
                </a:solidFill>
                <a:latin typeface="Arial"/>
                <a:cs typeface="Arial"/>
              </a:rPr>
              <a:t>and </a:t>
            </a:r>
            <a:r>
              <a:rPr sz="4000" dirty="0">
                <a:solidFill>
                  <a:srgbClr val="504842"/>
                </a:solidFill>
                <a:latin typeface="Arial"/>
                <a:cs typeface="Arial"/>
              </a:rPr>
              <a:t>can  </a:t>
            </a:r>
            <a:r>
              <a:rPr sz="4000" spc="-10" dirty="0">
                <a:solidFill>
                  <a:srgbClr val="504842"/>
                </a:solidFill>
                <a:latin typeface="Arial"/>
                <a:cs typeface="Arial"/>
              </a:rPr>
              <a:t>help fix</a:t>
            </a:r>
            <a:r>
              <a:rPr sz="4000" spc="-20" dirty="0">
                <a:solidFill>
                  <a:srgbClr val="504842"/>
                </a:solidFill>
                <a:latin typeface="Arial"/>
                <a:cs typeface="Arial"/>
              </a:rPr>
              <a:t> </a:t>
            </a:r>
            <a:r>
              <a:rPr sz="4000" dirty="0">
                <a:solidFill>
                  <a:srgbClr val="504842"/>
                </a:solidFill>
                <a:latin typeface="Arial"/>
                <a:cs typeface="Arial"/>
              </a:rPr>
              <a:t>vulnerabilities.</a:t>
            </a:r>
            <a:endParaRPr sz="4000" dirty="0">
              <a:latin typeface="Arial"/>
              <a:cs typeface="Arial"/>
            </a:endParaRPr>
          </a:p>
          <a:p>
            <a:pPr marL="482576" indent="-383521">
              <a:spcBef>
                <a:spcPts val="3060"/>
              </a:spcBef>
              <a:buFont typeface="Noto Sans Symbols2"/>
              <a:buChar char="▪"/>
              <a:tabLst>
                <a:tab pos="482576" algn="l"/>
              </a:tabLst>
            </a:pPr>
            <a:r>
              <a:rPr sz="4000" spc="-10" dirty="0">
                <a:solidFill>
                  <a:srgbClr val="504842"/>
                </a:solidFill>
                <a:latin typeface="Arial"/>
                <a:cs typeface="Arial"/>
              </a:rPr>
              <a:t>IoT </a:t>
            </a:r>
            <a:r>
              <a:rPr sz="4000" dirty="0">
                <a:solidFill>
                  <a:srgbClr val="504842"/>
                </a:solidFill>
                <a:latin typeface="Arial"/>
                <a:cs typeface="Arial"/>
              </a:rPr>
              <a:t>security </a:t>
            </a:r>
            <a:r>
              <a:rPr sz="4000" spc="-10" dirty="0">
                <a:solidFill>
                  <a:srgbClr val="504842"/>
                </a:solidFill>
                <a:latin typeface="Arial"/>
                <a:cs typeface="Arial"/>
              </a:rPr>
              <a:t>ensures the </a:t>
            </a:r>
            <a:r>
              <a:rPr sz="4000" spc="-40" dirty="0">
                <a:solidFill>
                  <a:srgbClr val="504842"/>
                </a:solidFill>
                <a:latin typeface="Arial"/>
                <a:cs typeface="Arial"/>
              </a:rPr>
              <a:t>availability, integrity, </a:t>
            </a:r>
            <a:r>
              <a:rPr sz="4000" spc="-10" dirty="0">
                <a:solidFill>
                  <a:srgbClr val="504842"/>
                </a:solidFill>
                <a:latin typeface="Arial"/>
                <a:cs typeface="Arial"/>
              </a:rPr>
              <a:t>and </a:t>
            </a:r>
            <a:r>
              <a:rPr sz="4000" dirty="0">
                <a:solidFill>
                  <a:srgbClr val="504842"/>
                </a:solidFill>
                <a:latin typeface="Arial"/>
                <a:cs typeface="Arial"/>
              </a:rPr>
              <a:t>confidentiality </a:t>
            </a:r>
            <a:r>
              <a:rPr sz="4000" spc="-10" dirty="0">
                <a:solidFill>
                  <a:srgbClr val="504842"/>
                </a:solidFill>
                <a:latin typeface="Arial"/>
                <a:cs typeface="Arial"/>
              </a:rPr>
              <a:t>of </a:t>
            </a:r>
            <a:r>
              <a:rPr sz="4000" dirty="0">
                <a:solidFill>
                  <a:srgbClr val="504842"/>
                </a:solidFill>
                <a:latin typeface="Arial"/>
                <a:cs typeface="Arial"/>
              </a:rPr>
              <a:t>your </a:t>
            </a:r>
            <a:r>
              <a:rPr sz="4000" spc="-10" dirty="0">
                <a:solidFill>
                  <a:srgbClr val="504842"/>
                </a:solidFill>
                <a:latin typeface="Arial"/>
                <a:cs typeface="Arial"/>
              </a:rPr>
              <a:t>IoT</a:t>
            </a:r>
            <a:r>
              <a:rPr sz="4000" spc="-130" dirty="0">
                <a:solidFill>
                  <a:srgbClr val="504842"/>
                </a:solidFill>
                <a:latin typeface="Arial"/>
                <a:cs typeface="Arial"/>
              </a:rPr>
              <a:t> </a:t>
            </a:r>
            <a:r>
              <a:rPr sz="4000" dirty="0">
                <a:solidFill>
                  <a:srgbClr val="504842"/>
                </a:solidFill>
                <a:latin typeface="Arial"/>
                <a:cs typeface="Arial"/>
              </a:rPr>
              <a:t>solution.</a:t>
            </a:r>
            <a:endParaRPr sz="4000" dirty="0">
              <a:latin typeface="Arial"/>
              <a:cs typeface="Arial"/>
            </a:endParaRPr>
          </a:p>
          <a:p>
            <a:pPr marL="482576" indent="-383521">
              <a:spcBef>
                <a:spcPts val="3120"/>
              </a:spcBef>
              <a:buFont typeface="Noto Sans Symbols2"/>
              <a:buChar char="▪"/>
              <a:tabLst>
                <a:tab pos="482576" algn="l"/>
              </a:tabLst>
            </a:pPr>
            <a:r>
              <a:rPr sz="4000" spc="-10" dirty="0">
                <a:solidFill>
                  <a:srgbClr val="504842"/>
                </a:solidFill>
                <a:latin typeface="Arial"/>
                <a:cs typeface="Arial"/>
              </a:rPr>
              <a:t>Build trust in IoT</a:t>
            </a:r>
            <a:r>
              <a:rPr sz="4000" spc="-10" dirty="0">
                <a:solidFill>
                  <a:srgbClr val="504842"/>
                </a:solidFill>
                <a:latin typeface="Arial"/>
                <a:cs typeface="Arial"/>
              </a:rPr>
              <a:t> </a:t>
            </a:r>
            <a:r>
              <a:rPr sz="4000" dirty="0">
                <a:solidFill>
                  <a:srgbClr val="504842"/>
                </a:solidFill>
                <a:latin typeface="Arial"/>
                <a:cs typeface="Arial"/>
              </a:rPr>
              <a:t>connected</a:t>
            </a:r>
            <a:r>
              <a:rPr sz="4000" spc="-100" dirty="0">
                <a:solidFill>
                  <a:srgbClr val="504842"/>
                </a:solidFill>
                <a:latin typeface="Arial"/>
                <a:cs typeface="Arial"/>
              </a:rPr>
              <a:t> </a:t>
            </a:r>
            <a:r>
              <a:rPr sz="4000" spc="-10" dirty="0">
                <a:solidFill>
                  <a:srgbClr val="504842"/>
                </a:solidFill>
                <a:latin typeface="Arial"/>
                <a:cs typeface="Arial"/>
              </a:rPr>
              <a:t>devices</a:t>
            </a:r>
            <a:endParaRPr sz="4000" dirty="0">
              <a:latin typeface="Arial"/>
              <a:cs typeface="Arial"/>
            </a:endParaRPr>
          </a:p>
          <a:p>
            <a:pPr marL="482576" indent="-383521">
              <a:spcBef>
                <a:spcPts val="3120"/>
              </a:spcBef>
              <a:buFont typeface="Noto Sans Symbols2"/>
              <a:buChar char="▪"/>
              <a:tabLst>
                <a:tab pos="482576" algn="l"/>
              </a:tabLst>
            </a:pPr>
            <a:r>
              <a:rPr sz="4000" spc="-10" dirty="0">
                <a:solidFill>
                  <a:srgbClr val="504842"/>
                </a:solidFill>
                <a:latin typeface="Arial"/>
                <a:cs typeface="Arial"/>
              </a:rPr>
              <a:t>Understanding IoT</a:t>
            </a:r>
            <a:r>
              <a:rPr sz="4000" spc="-10" dirty="0">
                <a:solidFill>
                  <a:srgbClr val="504842"/>
                </a:solidFill>
                <a:latin typeface="Arial"/>
                <a:cs typeface="Arial"/>
              </a:rPr>
              <a:t> </a:t>
            </a:r>
            <a:r>
              <a:rPr sz="4000" dirty="0">
                <a:solidFill>
                  <a:srgbClr val="504842"/>
                </a:solidFill>
                <a:latin typeface="Arial"/>
                <a:cs typeface="Arial"/>
              </a:rPr>
              <a:t>security</a:t>
            </a:r>
            <a:r>
              <a:rPr sz="4000" spc="-90" dirty="0">
                <a:solidFill>
                  <a:srgbClr val="504842"/>
                </a:solidFill>
                <a:latin typeface="Arial"/>
                <a:cs typeface="Arial"/>
              </a:rPr>
              <a:t> </a:t>
            </a:r>
            <a:r>
              <a:rPr sz="4000" dirty="0">
                <a:solidFill>
                  <a:srgbClr val="504842"/>
                </a:solidFill>
                <a:latin typeface="Arial"/>
                <a:cs typeface="Arial"/>
              </a:rPr>
              <a:t>risks</a:t>
            </a:r>
            <a:endParaRPr sz="4000" dirty="0">
              <a:latin typeface="Arial"/>
              <a:cs typeface="Arial"/>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58483" y="2863419"/>
            <a:ext cx="19899605" cy="8342010"/>
          </a:xfrm>
          <a:prstGeom prst="rect">
            <a:avLst/>
          </a:prstGeom>
        </p:spPr>
        <p:txBody>
          <a:bodyPr vert="horz" wrap="square" lIns="0" tIns="344153" rIns="0" bIns="0" rtlCol="0">
            <a:spAutoFit/>
          </a:bodyPr>
          <a:lstStyle/>
          <a:p>
            <a:pPr marR="20319" algn="ctr">
              <a:spcBef>
                <a:spcPts val="2710"/>
              </a:spcBef>
            </a:pPr>
            <a:r>
              <a:rPr sz="4000" b="1" spc="-10" dirty="0">
                <a:solidFill>
                  <a:srgbClr val="504842"/>
                </a:solidFill>
                <a:latin typeface="Arial"/>
                <a:cs typeface="Arial"/>
              </a:rPr>
              <a:t>IoT</a:t>
            </a:r>
            <a:r>
              <a:rPr sz="4000" b="1" spc="-20" dirty="0">
                <a:solidFill>
                  <a:srgbClr val="504842"/>
                </a:solidFill>
                <a:latin typeface="Arial"/>
                <a:cs typeface="Arial"/>
              </a:rPr>
              <a:t> </a:t>
            </a:r>
            <a:r>
              <a:rPr sz="4000" b="1" spc="-10" dirty="0">
                <a:solidFill>
                  <a:srgbClr val="504842"/>
                </a:solidFill>
                <a:latin typeface="Arial"/>
                <a:cs typeface="Arial"/>
              </a:rPr>
              <a:t>Communications</a:t>
            </a:r>
            <a:endParaRPr sz="4000" dirty="0">
              <a:latin typeface="Arial"/>
              <a:cs typeface="Arial"/>
            </a:endParaRPr>
          </a:p>
          <a:p>
            <a:pPr marL="407650" marR="10159" indent="-368282" algn="just">
              <a:lnSpc>
                <a:spcPts val="5180"/>
              </a:lnSpc>
              <a:spcBef>
                <a:spcPts val="3660"/>
              </a:spcBef>
              <a:buFont typeface="Noto Sans Symbols2"/>
              <a:buChar char="▪"/>
              <a:tabLst>
                <a:tab pos="408920" algn="l"/>
              </a:tabLst>
            </a:pPr>
            <a:r>
              <a:rPr sz="4800" dirty="0">
                <a:solidFill>
                  <a:srgbClr val="504842"/>
                </a:solidFill>
                <a:latin typeface="Times New Roman"/>
                <a:cs typeface="Times New Roman"/>
              </a:rPr>
              <a:t>IoT </a:t>
            </a:r>
            <a:r>
              <a:rPr sz="4800" spc="-10" dirty="0">
                <a:solidFill>
                  <a:srgbClr val="504842"/>
                </a:solidFill>
                <a:latin typeface="Times New Roman"/>
                <a:cs typeface="Times New Roman"/>
              </a:rPr>
              <a:t>is connection </a:t>
            </a:r>
            <a:r>
              <a:rPr sz="4800" dirty="0">
                <a:solidFill>
                  <a:srgbClr val="504842"/>
                </a:solidFill>
                <a:latin typeface="Times New Roman"/>
                <a:cs typeface="Times New Roman"/>
              </a:rPr>
              <a:t>of devices over </a:t>
            </a:r>
            <a:r>
              <a:rPr sz="4800" spc="-10" dirty="0">
                <a:solidFill>
                  <a:srgbClr val="504842"/>
                </a:solidFill>
                <a:latin typeface="Times New Roman"/>
                <a:cs typeface="Times New Roman"/>
              </a:rPr>
              <a:t>internet, where these smart </a:t>
            </a:r>
            <a:r>
              <a:rPr sz="4800" dirty="0">
                <a:solidFill>
                  <a:srgbClr val="504842"/>
                </a:solidFill>
                <a:latin typeface="Times New Roman"/>
                <a:cs typeface="Times New Roman"/>
              </a:rPr>
              <a:t>devices  </a:t>
            </a:r>
            <a:r>
              <a:rPr sz="4800" spc="-10" dirty="0">
                <a:solidFill>
                  <a:srgbClr val="504842"/>
                </a:solidFill>
                <a:latin typeface="Times New Roman"/>
                <a:cs typeface="Times New Roman"/>
              </a:rPr>
              <a:t>communicate with each </a:t>
            </a:r>
            <a:r>
              <a:rPr sz="4800" dirty="0">
                <a:solidFill>
                  <a:srgbClr val="504842"/>
                </a:solidFill>
                <a:latin typeface="Times New Roman"/>
                <a:cs typeface="Times New Roman"/>
              </a:rPr>
              <a:t>other , </a:t>
            </a:r>
            <a:r>
              <a:rPr sz="4800" spc="-10" dirty="0">
                <a:solidFill>
                  <a:srgbClr val="504842"/>
                </a:solidFill>
                <a:latin typeface="Times New Roman"/>
                <a:cs typeface="Times New Roman"/>
              </a:rPr>
              <a:t>exchange </a:t>
            </a:r>
            <a:r>
              <a:rPr sz="4800" dirty="0">
                <a:solidFill>
                  <a:srgbClr val="504842"/>
                </a:solidFill>
                <a:latin typeface="Times New Roman"/>
                <a:cs typeface="Times New Roman"/>
              </a:rPr>
              <a:t>data , perform </a:t>
            </a:r>
            <a:r>
              <a:rPr sz="4800" spc="-10" dirty="0">
                <a:solidFill>
                  <a:srgbClr val="504842"/>
                </a:solidFill>
                <a:latin typeface="Times New Roman"/>
                <a:cs typeface="Times New Roman"/>
              </a:rPr>
              <a:t>some tasks without any  </a:t>
            </a:r>
            <a:r>
              <a:rPr sz="4800" dirty="0">
                <a:solidFill>
                  <a:srgbClr val="504842"/>
                </a:solidFill>
                <a:latin typeface="Times New Roman"/>
                <a:cs typeface="Times New Roman"/>
              </a:rPr>
              <a:t>human </a:t>
            </a:r>
            <a:r>
              <a:rPr sz="4800" spc="-10" dirty="0">
                <a:solidFill>
                  <a:srgbClr val="504842"/>
                </a:solidFill>
                <a:latin typeface="Times New Roman"/>
                <a:cs typeface="Times New Roman"/>
              </a:rPr>
              <a:t>involvement. </a:t>
            </a:r>
            <a:r>
              <a:rPr sz="4800" spc="-10" dirty="0">
                <a:solidFill>
                  <a:srgbClr val="504842"/>
                </a:solidFill>
                <a:latin typeface="Times New Roman"/>
                <a:cs typeface="Times New Roman"/>
              </a:rPr>
              <a:t>These </a:t>
            </a:r>
            <a:r>
              <a:rPr sz="4800" dirty="0">
                <a:solidFill>
                  <a:srgbClr val="504842"/>
                </a:solidFill>
                <a:latin typeface="Times New Roman"/>
                <a:cs typeface="Times New Roman"/>
              </a:rPr>
              <a:t>devices </a:t>
            </a:r>
            <a:r>
              <a:rPr sz="4800" spc="-10" dirty="0">
                <a:solidFill>
                  <a:srgbClr val="504842"/>
                </a:solidFill>
                <a:latin typeface="Times New Roman"/>
                <a:cs typeface="Times New Roman"/>
              </a:rPr>
              <a:t>are embedded with electronics, software,  </a:t>
            </a:r>
            <a:r>
              <a:rPr sz="4800" dirty="0">
                <a:solidFill>
                  <a:srgbClr val="504842"/>
                </a:solidFill>
                <a:latin typeface="Times New Roman"/>
                <a:cs typeface="Times New Roman"/>
              </a:rPr>
              <a:t>network </a:t>
            </a:r>
            <a:r>
              <a:rPr sz="4800" spc="-10" dirty="0">
                <a:solidFill>
                  <a:srgbClr val="504842"/>
                </a:solidFill>
                <a:latin typeface="Times New Roman"/>
                <a:cs typeface="Times New Roman"/>
              </a:rPr>
              <a:t>and sensors which </a:t>
            </a:r>
            <a:r>
              <a:rPr sz="4800" dirty="0">
                <a:solidFill>
                  <a:srgbClr val="504842"/>
                </a:solidFill>
                <a:latin typeface="Times New Roman"/>
                <a:cs typeface="Times New Roman"/>
              </a:rPr>
              <a:t>help </a:t>
            </a:r>
            <a:r>
              <a:rPr sz="4800" spc="-10" dirty="0">
                <a:solidFill>
                  <a:srgbClr val="504842"/>
                </a:solidFill>
                <a:latin typeface="Times New Roman"/>
                <a:cs typeface="Times New Roman"/>
              </a:rPr>
              <a:t>in</a:t>
            </a:r>
            <a:r>
              <a:rPr sz="4800" spc="-30" dirty="0">
                <a:solidFill>
                  <a:srgbClr val="504842"/>
                </a:solidFill>
                <a:latin typeface="Times New Roman"/>
                <a:cs typeface="Times New Roman"/>
              </a:rPr>
              <a:t> </a:t>
            </a:r>
            <a:r>
              <a:rPr sz="4800" spc="-10" dirty="0">
                <a:solidFill>
                  <a:srgbClr val="504842"/>
                </a:solidFill>
                <a:latin typeface="Times New Roman"/>
                <a:cs typeface="Times New Roman"/>
              </a:rPr>
              <a:t>communication.</a:t>
            </a:r>
            <a:endParaRPr sz="4800" dirty="0">
              <a:latin typeface="Times New Roman"/>
              <a:cs typeface="Times New Roman"/>
            </a:endParaRPr>
          </a:p>
          <a:p>
            <a:pPr marL="407650" indent="-383521">
              <a:spcBef>
                <a:spcPts val="3070"/>
              </a:spcBef>
              <a:buFont typeface="DejaVu Sans"/>
              <a:buChar char="▪"/>
              <a:tabLst>
                <a:tab pos="408920" algn="l"/>
              </a:tabLst>
            </a:pPr>
            <a:r>
              <a:rPr sz="4000" b="1" spc="-60" dirty="0">
                <a:solidFill>
                  <a:srgbClr val="504842"/>
                </a:solidFill>
                <a:latin typeface="Times New Roman"/>
                <a:cs typeface="Times New Roman"/>
              </a:rPr>
              <a:t>Types </a:t>
            </a:r>
            <a:r>
              <a:rPr sz="4000" b="1" dirty="0">
                <a:solidFill>
                  <a:srgbClr val="504842"/>
                </a:solidFill>
                <a:latin typeface="Times New Roman"/>
                <a:cs typeface="Times New Roman"/>
              </a:rPr>
              <a:t>of </a:t>
            </a:r>
            <a:r>
              <a:rPr sz="4000" b="1" spc="-10" dirty="0">
                <a:solidFill>
                  <a:srgbClr val="504842"/>
                </a:solidFill>
                <a:latin typeface="Times New Roman"/>
                <a:cs typeface="Times New Roman"/>
              </a:rPr>
              <a:t>Communications in IOT</a:t>
            </a:r>
            <a:r>
              <a:rPr sz="4000" b="1" spc="-30" dirty="0">
                <a:solidFill>
                  <a:srgbClr val="504842"/>
                </a:solidFill>
                <a:latin typeface="Times New Roman"/>
                <a:cs typeface="Times New Roman"/>
              </a:rPr>
              <a:t> </a:t>
            </a:r>
            <a:r>
              <a:rPr sz="4000" b="1" dirty="0">
                <a:solidFill>
                  <a:srgbClr val="504842"/>
                </a:solidFill>
                <a:latin typeface="Times New Roman"/>
                <a:cs typeface="Times New Roman"/>
              </a:rPr>
              <a:t>:</a:t>
            </a:r>
            <a:endParaRPr sz="4000" dirty="0">
              <a:latin typeface="Times New Roman"/>
              <a:cs typeface="Times New Roman"/>
            </a:endParaRPr>
          </a:p>
          <a:p>
            <a:pPr marL="1322004" lvl="1" indent="-369552">
              <a:spcBef>
                <a:spcPts val="610"/>
              </a:spcBef>
              <a:buFont typeface="Noto Sans Symbols2"/>
              <a:buChar char="▪"/>
              <a:tabLst>
                <a:tab pos="1323274" algn="l"/>
              </a:tabLst>
            </a:pPr>
            <a:r>
              <a:rPr sz="4800" dirty="0">
                <a:solidFill>
                  <a:srgbClr val="504842"/>
                </a:solidFill>
                <a:latin typeface="Times New Roman"/>
                <a:cs typeface="Times New Roman"/>
              </a:rPr>
              <a:t>1. </a:t>
            </a:r>
            <a:r>
              <a:rPr sz="4800" spc="-10" dirty="0">
                <a:solidFill>
                  <a:srgbClr val="504842"/>
                </a:solidFill>
                <a:latin typeface="Times New Roman"/>
                <a:cs typeface="Times New Roman"/>
              </a:rPr>
              <a:t>Human to Machine</a:t>
            </a:r>
            <a:r>
              <a:rPr sz="4800" spc="-20" dirty="0">
                <a:solidFill>
                  <a:srgbClr val="504842"/>
                </a:solidFill>
                <a:latin typeface="Times New Roman"/>
                <a:cs typeface="Times New Roman"/>
              </a:rPr>
              <a:t> </a:t>
            </a:r>
            <a:r>
              <a:rPr sz="4800" dirty="0">
                <a:solidFill>
                  <a:srgbClr val="504842"/>
                </a:solidFill>
                <a:latin typeface="Times New Roman"/>
                <a:cs typeface="Times New Roman"/>
              </a:rPr>
              <a:t>(H2M)</a:t>
            </a:r>
            <a:endParaRPr sz="4800" dirty="0">
              <a:latin typeface="Times New Roman"/>
              <a:cs typeface="Times New Roman"/>
            </a:endParaRPr>
          </a:p>
          <a:p>
            <a:pPr marL="1322004" lvl="1" indent="-369552">
              <a:spcBef>
                <a:spcPts val="630"/>
              </a:spcBef>
              <a:buFont typeface="Noto Sans Symbols2"/>
              <a:buChar char="▪"/>
              <a:tabLst>
                <a:tab pos="1323274" algn="l"/>
              </a:tabLst>
            </a:pPr>
            <a:r>
              <a:rPr sz="4800" dirty="0">
                <a:solidFill>
                  <a:srgbClr val="504842"/>
                </a:solidFill>
                <a:latin typeface="Times New Roman"/>
                <a:cs typeface="Times New Roman"/>
              </a:rPr>
              <a:t>2.</a:t>
            </a:r>
            <a:r>
              <a:rPr sz="4800" spc="-10" dirty="0">
                <a:solidFill>
                  <a:srgbClr val="504842"/>
                </a:solidFill>
                <a:latin typeface="Times New Roman"/>
                <a:cs typeface="Times New Roman"/>
              </a:rPr>
              <a:t> </a:t>
            </a:r>
            <a:r>
              <a:rPr sz="4800" spc="-10" dirty="0">
                <a:solidFill>
                  <a:srgbClr val="504842"/>
                </a:solidFill>
                <a:latin typeface="Times New Roman"/>
                <a:cs typeface="Times New Roman"/>
              </a:rPr>
              <a:t>M2M</a:t>
            </a:r>
            <a:endParaRPr sz="4800" dirty="0">
              <a:latin typeface="Times New Roman"/>
              <a:cs typeface="Times New Roman"/>
            </a:endParaRPr>
          </a:p>
          <a:p>
            <a:pPr marL="1322004" lvl="1" indent="-369552">
              <a:spcBef>
                <a:spcPts val="620"/>
              </a:spcBef>
              <a:buFont typeface="Noto Sans Symbols2"/>
              <a:buChar char="▪"/>
              <a:tabLst>
                <a:tab pos="1323274" algn="l"/>
              </a:tabLst>
            </a:pPr>
            <a:r>
              <a:rPr sz="4800" dirty="0">
                <a:solidFill>
                  <a:srgbClr val="504842"/>
                </a:solidFill>
                <a:latin typeface="Times New Roman"/>
                <a:cs typeface="Times New Roman"/>
              </a:rPr>
              <a:t>3. </a:t>
            </a:r>
            <a:r>
              <a:rPr sz="4800" spc="-10" dirty="0">
                <a:solidFill>
                  <a:srgbClr val="504842"/>
                </a:solidFill>
                <a:latin typeface="Times New Roman"/>
                <a:cs typeface="Times New Roman"/>
              </a:rPr>
              <a:t>Machine to Human</a:t>
            </a:r>
            <a:r>
              <a:rPr sz="4800" spc="-20" dirty="0">
                <a:solidFill>
                  <a:srgbClr val="504842"/>
                </a:solidFill>
                <a:latin typeface="Times New Roman"/>
                <a:cs typeface="Times New Roman"/>
              </a:rPr>
              <a:t> </a:t>
            </a:r>
            <a:r>
              <a:rPr sz="4800" dirty="0">
                <a:solidFill>
                  <a:srgbClr val="504842"/>
                </a:solidFill>
                <a:latin typeface="Times New Roman"/>
                <a:cs typeface="Times New Roman"/>
              </a:rPr>
              <a:t>(M2H)</a:t>
            </a:r>
            <a:endParaRPr sz="4800" dirty="0">
              <a:latin typeface="Times New Roman"/>
              <a:cs typeface="Times New Roman"/>
            </a:endParaRPr>
          </a:p>
          <a:p>
            <a:pPr marL="1322004" lvl="1" indent="-369552">
              <a:spcBef>
                <a:spcPts val="630"/>
              </a:spcBef>
              <a:buFont typeface="Noto Sans Symbols2"/>
              <a:buChar char="▪"/>
              <a:tabLst>
                <a:tab pos="1323274" algn="l"/>
              </a:tabLst>
            </a:pPr>
            <a:r>
              <a:rPr sz="4800" dirty="0">
                <a:solidFill>
                  <a:srgbClr val="504842"/>
                </a:solidFill>
                <a:latin typeface="Times New Roman"/>
                <a:cs typeface="Times New Roman"/>
              </a:rPr>
              <a:t>4 </a:t>
            </a:r>
            <a:r>
              <a:rPr sz="4800" spc="-10" dirty="0">
                <a:solidFill>
                  <a:srgbClr val="504842"/>
                </a:solidFill>
                <a:latin typeface="Times New Roman"/>
                <a:cs typeface="Times New Roman"/>
              </a:rPr>
              <a:t>Human to Human</a:t>
            </a:r>
            <a:r>
              <a:rPr sz="4800" spc="-20" dirty="0">
                <a:solidFill>
                  <a:srgbClr val="504842"/>
                </a:solidFill>
                <a:latin typeface="Times New Roman"/>
                <a:cs typeface="Times New Roman"/>
              </a:rPr>
              <a:t> </a:t>
            </a:r>
            <a:r>
              <a:rPr sz="4800" dirty="0">
                <a:solidFill>
                  <a:srgbClr val="504842"/>
                </a:solidFill>
                <a:latin typeface="Times New Roman"/>
                <a:cs typeface="Times New Roman"/>
              </a:rPr>
              <a:t>(H2H)</a:t>
            </a:r>
            <a:endParaRPr sz="4800" dirty="0">
              <a:latin typeface="Times New Roman"/>
              <a:cs typeface="Times New Roman"/>
            </a:endParaRPr>
          </a:p>
        </p:txBody>
      </p:sp>
      <p:sp>
        <p:nvSpPr>
          <p:cNvPr id="5" name="Title 4"/>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60677" y="2472574"/>
            <a:ext cx="8725214" cy="48282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03956" y="2839194"/>
            <a:ext cx="9238629" cy="49529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422217" y="9116681"/>
            <a:ext cx="7632657" cy="351124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17719" y="7792184"/>
            <a:ext cx="7219914" cy="5174588"/>
          </a:xfrm>
          <a:prstGeom prst="rect">
            <a:avLst/>
          </a:prstGeom>
          <a:blipFill>
            <a:blip r:embed="rId5"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22275" y="2000250"/>
            <a:ext cx="23406100" cy="10641013"/>
          </a:xfrm>
          <a:prstGeom prst="rect">
            <a:avLst/>
          </a:prstGeom>
          <a:noFill/>
          <a:ln w="9525">
            <a:noFill/>
            <a:round/>
            <a:headEnd/>
            <a:tailEnd/>
          </a:ln>
        </p:spPr>
        <p:txBody>
          <a:bodyPr lIns="50760" tIns="50760" rIns="50760" bIns="50760"/>
          <a:lstStyle/>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Scalability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Distributed architecture</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Flexible connectivity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Cloud integration</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Reliability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Network reliability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Hardware quality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Data integrity</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Interoperability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Standard and protocols</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Data formats   c)  API design  d) Testing and certification </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smtClean="0">
              <a:solidFill>
                <a:srgbClr val="000000"/>
              </a:solidFill>
              <a:latin typeface="Cambria" pitchFamily="18" charset="0"/>
            </a:endParaRP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  </a:t>
            </a:r>
            <a:endParaRPr lang="en-US" sz="4000" dirty="0">
              <a:solidFill>
                <a:srgbClr val="000000"/>
              </a:solidFill>
              <a:latin typeface="Cambria"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a:solidFill>
                <a:srgbClr val="000000"/>
              </a:solidFill>
              <a:latin typeface="Cambria" pitchFamily="18" charset="0"/>
            </a:endParaRPr>
          </a:p>
        </p:txBody>
      </p:sp>
      <p:sp>
        <p:nvSpPr>
          <p:cNvPr id="5123"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8400" b="1" dirty="0" smtClean="0">
                <a:solidFill>
                  <a:srgbClr val="0433FF"/>
                </a:solidFill>
                <a:latin typeface="Arial Narrow" pitchFamily="34" charset="0"/>
              </a:rPr>
              <a:t>Discuss IOT Requirements</a:t>
            </a:r>
            <a:endParaRPr lang="en-US" sz="8400" b="1" dirty="0">
              <a:solidFill>
                <a:srgbClr val="0433FF"/>
              </a:solidFill>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22275" y="2000250"/>
            <a:ext cx="23406100" cy="10641013"/>
          </a:xfrm>
          <a:prstGeom prst="rect">
            <a:avLst/>
          </a:prstGeom>
          <a:noFill/>
          <a:ln w="9525">
            <a:noFill/>
            <a:round/>
            <a:headEnd/>
            <a:tailEnd/>
          </a:ln>
        </p:spPr>
        <p:txBody>
          <a:bodyPr lIns="50760" tIns="50760" rIns="50760" bIns="50760"/>
          <a:lstStyle/>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Data Analytics</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Data collection</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Preprocessing</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Analysis</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d) Visualization</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Cost effectiveness</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ROI analysis</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Scalability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c) Energy efficiency   d) Maintenance support</a:t>
            </a: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Sustainability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a) Energy efficiency</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a:solidFill>
                  <a:srgbClr val="000000"/>
                </a:solidFill>
                <a:latin typeface="Cambria" pitchFamily="18" charset="0"/>
              </a:rPr>
              <a:t> </a:t>
            </a:r>
            <a:r>
              <a:rPr lang="en-US" sz="4000" dirty="0" smtClean="0">
                <a:solidFill>
                  <a:srgbClr val="000000"/>
                </a:solidFill>
                <a:latin typeface="Cambria" pitchFamily="18" charset="0"/>
              </a:rPr>
              <a:t>         b) Life cycle assessment    c)  Material &amp; Manufacturing   d) Smart resource Management </a:t>
            </a: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smtClean="0">
              <a:solidFill>
                <a:srgbClr val="000000"/>
              </a:solidFill>
              <a:latin typeface="Cambria" pitchFamily="18" charset="0"/>
            </a:endParaRPr>
          </a:p>
          <a:p>
            <a:pPr marL="542925" indent="-542925">
              <a:spcBef>
                <a:spcPts val="2400"/>
              </a:spcBef>
              <a:buClr>
                <a:srgbClr val="FF9900"/>
              </a:buClr>
              <a:buSzPct val="75000"/>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r>
              <a:rPr lang="en-US" sz="4000" dirty="0" smtClean="0">
                <a:solidFill>
                  <a:srgbClr val="000000"/>
                </a:solidFill>
                <a:latin typeface="Cambria" pitchFamily="18" charset="0"/>
              </a:rPr>
              <a:t>  </a:t>
            </a:r>
            <a:endParaRPr lang="en-US" sz="4000" dirty="0">
              <a:solidFill>
                <a:srgbClr val="000000"/>
              </a:solidFill>
              <a:latin typeface="Cambria"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a:solidFill>
                <a:srgbClr val="000000"/>
              </a:solidFill>
              <a:latin typeface="Cambria" pitchFamily="18" charset="0"/>
            </a:endParaRPr>
          </a:p>
        </p:txBody>
      </p:sp>
      <p:sp>
        <p:nvSpPr>
          <p:cNvPr id="5123"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pPr>
              <a:lnSpc>
                <a:spcPct val="8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pPr>
            <a:r>
              <a:rPr lang="en-US" sz="8400" b="1" dirty="0" smtClean="0">
                <a:solidFill>
                  <a:srgbClr val="0433FF"/>
                </a:solidFill>
                <a:latin typeface="Arial Narrow" pitchFamily="34" charset="0"/>
              </a:rPr>
              <a:t>Discuss IOT Requirements</a:t>
            </a:r>
            <a:endParaRPr lang="en-US" sz="8400" b="1" dirty="0">
              <a:solidFill>
                <a:srgbClr val="0433FF"/>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22275" y="1785938"/>
            <a:ext cx="23406100" cy="10641012"/>
          </a:xfrm>
          <a:prstGeom prst="rect">
            <a:avLst/>
          </a:prstGeom>
          <a:noFill/>
          <a:ln w="9525">
            <a:noFill/>
            <a:round/>
            <a:headEnd/>
            <a:tailEnd/>
          </a:ln>
        </p:spPr>
        <p:txBody>
          <a:bodyPr lIns="50760" tIns="50760" rIns="50760" bIns="50760"/>
          <a:lstStyle/>
          <a:p>
            <a:pPr>
              <a:buFont typeface="Wingdings" pitchFamily="2" charset="2"/>
              <a:buChar char="q"/>
            </a:pPr>
            <a:r>
              <a:rPr lang="en-IN" sz="4000" dirty="0" smtClean="0">
                <a:solidFill>
                  <a:schemeClr val="tx1"/>
                </a:solidFill>
                <a:latin typeface="Times New Roman" pitchFamily="18" charset="0"/>
                <a:cs typeface="Times New Roman" pitchFamily="18" charset="0"/>
              </a:rPr>
              <a:t> </a:t>
            </a:r>
            <a:r>
              <a:rPr lang="en-IN" sz="4000" dirty="0" err="1" smtClean="0">
                <a:solidFill>
                  <a:schemeClr val="tx1"/>
                </a:solidFill>
                <a:latin typeface="Times New Roman" pitchFamily="18" charset="0"/>
                <a:cs typeface="Times New Roman" pitchFamily="18" charset="0"/>
              </a:rPr>
              <a:t>IoT</a:t>
            </a:r>
            <a:r>
              <a:rPr lang="en-IN" sz="4000" dirty="0" smtClean="0">
                <a:solidFill>
                  <a:schemeClr val="tx1"/>
                </a:solidFill>
                <a:latin typeface="Times New Roman" pitchFamily="18" charset="0"/>
                <a:cs typeface="Times New Roman" pitchFamily="18" charset="0"/>
              </a:rPr>
              <a:t> </a:t>
            </a:r>
            <a:r>
              <a:rPr lang="en-IN" sz="4000" dirty="0">
                <a:solidFill>
                  <a:schemeClr val="tx1"/>
                </a:solidFill>
                <a:latin typeface="Times New Roman" pitchFamily="18" charset="0"/>
                <a:cs typeface="Times New Roman" pitchFamily="18" charset="0"/>
              </a:rPr>
              <a:t>Hardware includes a wide range of devices such as devices for routing, bridges, sensors etc. These </a:t>
            </a:r>
            <a:r>
              <a:rPr lang="en-IN" sz="4000" dirty="0" err="1">
                <a:solidFill>
                  <a:schemeClr val="tx1"/>
                </a:solidFill>
                <a:latin typeface="Times New Roman" pitchFamily="18" charset="0"/>
                <a:cs typeface="Times New Roman" pitchFamily="18" charset="0"/>
              </a:rPr>
              <a:t>IoT</a:t>
            </a:r>
            <a:r>
              <a:rPr lang="en-IN" sz="4000" dirty="0">
                <a:solidFill>
                  <a:schemeClr val="tx1"/>
                </a:solidFill>
                <a:latin typeface="Times New Roman" pitchFamily="18" charset="0"/>
                <a:cs typeface="Times New Roman" pitchFamily="18" charset="0"/>
              </a:rPr>
              <a:t> devices manage key tasks and functions such as system activation, security, action specifications, communication, and detection of support-specific goals and actions</a:t>
            </a:r>
            <a:r>
              <a:rPr lang="en-IN" sz="4000" dirty="0" smtClean="0">
                <a:solidFill>
                  <a:schemeClr val="tx1"/>
                </a:solidFill>
                <a:latin typeface="Times New Roman" pitchFamily="18" charset="0"/>
                <a:cs typeface="Times New Roman" pitchFamily="18" charset="0"/>
              </a:rPr>
              <a:t>.</a:t>
            </a:r>
          </a:p>
          <a:p>
            <a:endParaRPr lang="en-IN" sz="4000" dirty="0">
              <a:solidFill>
                <a:schemeClr val="tx1"/>
              </a:solidFill>
              <a:latin typeface="Times New Roman" pitchFamily="18" charset="0"/>
              <a:cs typeface="Times New Roman" pitchFamily="18" charset="0"/>
            </a:endParaRPr>
          </a:p>
          <a:p>
            <a:pPr>
              <a:buFont typeface="Wingdings" pitchFamily="2" charset="2"/>
              <a:buChar char="q"/>
            </a:pPr>
            <a:r>
              <a:rPr lang="en-IN" sz="4000" dirty="0" smtClean="0">
                <a:solidFill>
                  <a:schemeClr val="tx1"/>
                </a:solidFill>
                <a:latin typeface="Times New Roman" pitchFamily="18" charset="0"/>
                <a:cs typeface="Times New Roman" pitchFamily="18" charset="0"/>
              </a:rPr>
              <a:t> </a:t>
            </a:r>
            <a:r>
              <a:rPr lang="en-IN" sz="4000" dirty="0" err="1" smtClean="0">
                <a:solidFill>
                  <a:schemeClr val="tx1"/>
                </a:solidFill>
                <a:latin typeface="Times New Roman" pitchFamily="18" charset="0"/>
                <a:cs typeface="Times New Roman" pitchFamily="18" charset="0"/>
              </a:rPr>
              <a:t>IoT</a:t>
            </a:r>
            <a:r>
              <a:rPr lang="en-IN" sz="4000" dirty="0" smtClean="0">
                <a:solidFill>
                  <a:schemeClr val="tx1"/>
                </a:solidFill>
                <a:latin typeface="Times New Roman" pitchFamily="18" charset="0"/>
                <a:cs typeface="Times New Roman" pitchFamily="18" charset="0"/>
              </a:rPr>
              <a:t> </a:t>
            </a:r>
            <a:r>
              <a:rPr lang="en-IN" sz="4000" dirty="0">
                <a:solidFill>
                  <a:schemeClr val="tx1"/>
                </a:solidFill>
                <a:latin typeface="Times New Roman" pitchFamily="18" charset="0"/>
                <a:cs typeface="Times New Roman" pitchFamily="18" charset="0"/>
              </a:rPr>
              <a:t>Hardware components can vary from low-power boards; single-board processors like the </a:t>
            </a:r>
            <a:r>
              <a:rPr lang="en-IN" sz="4000" b="1" dirty="0" err="1">
                <a:solidFill>
                  <a:schemeClr val="tx1"/>
                </a:solidFill>
                <a:latin typeface="Times New Roman" pitchFamily="18" charset="0"/>
                <a:cs typeface="Times New Roman" pitchFamily="18" charset="0"/>
              </a:rPr>
              <a:t>Arduino</a:t>
            </a:r>
            <a:r>
              <a:rPr lang="en-IN" sz="4000" b="1" dirty="0">
                <a:solidFill>
                  <a:schemeClr val="tx1"/>
                </a:solidFill>
                <a:latin typeface="Times New Roman" pitchFamily="18" charset="0"/>
                <a:cs typeface="Times New Roman" pitchFamily="18" charset="0"/>
              </a:rPr>
              <a:t> Uno</a:t>
            </a:r>
            <a:r>
              <a:rPr lang="en-IN" sz="4000" dirty="0">
                <a:solidFill>
                  <a:schemeClr val="tx1"/>
                </a:solidFill>
                <a:latin typeface="Times New Roman" pitchFamily="18" charset="0"/>
                <a:cs typeface="Times New Roman" pitchFamily="18" charset="0"/>
              </a:rPr>
              <a:t> which are basically smaller boards that are plugged into </a:t>
            </a:r>
            <a:r>
              <a:rPr lang="en-IN" sz="4000" dirty="0" err="1">
                <a:solidFill>
                  <a:schemeClr val="tx1"/>
                </a:solidFill>
                <a:latin typeface="Times New Roman" pitchFamily="18" charset="0"/>
                <a:cs typeface="Times New Roman" pitchFamily="18" charset="0"/>
              </a:rPr>
              <a:t>mainboards</a:t>
            </a:r>
            <a:r>
              <a:rPr lang="en-IN" sz="4000" dirty="0">
                <a:solidFill>
                  <a:schemeClr val="tx1"/>
                </a:solidFill>
                <a:latin typeface="Times New Roman" pitchFamily="18" charset="0"/>
                <a:cs typeface="Times New Roman" pitchFamily="18" charset="0"/>
              </a:rPr>
              <a:t> to improve and increase its functionality by bringing out specific functions or features (such as GPS, light and heat sensors, or interactive displays</a:t>
            </a:r>
            <a:r>
              <a:rPr lang="en-IN" sz="4000" dirty="0" smtClean="0">
                <a:solidFill>
                  <a:schemeClr val="tx1"/>
                </a:solidFill>
                <a:latin typeface="Times New Roman" pitchFamily="18" charset="0"/>
                <a:cs typeface="Times New Roman" pitchFamily="18" charset="0"/>
              </a:rPr>
              <a:t>).</a:t>
            </a:r>
          </a:p>
          <a:p>
            <a:endParaRPr lang="en-IN" sz="4000" dirty="0" smtClean="0">
              <a:solidFill>
                <a:schemeClr val="tx1"/>
              </a:solidFill>
              <a:latin typeface="Times New Roman" pitchFamily="18" charset="0"/>
              <a:cs typeface="Times New Roman" pitchFamily="18" charset="0"/>
            </a:endParaRPr>
          </a:p>
          <a:p>
            <a:pPr>
              <a:buFont typeface="Wingdings" pitchFamily="2" charset="2"/>
              <a:buChar char="q"/>
            </a:pPr>
            <a:r>
              <a:rPr lang="en-IN" sz="4000" dirty="0" smtClean="0">
                <a:solidFill>
                  <a:schemeClr val="tx1"/>
                </a:solidFill>
                <a:latin typeface="Times New Roman" pitchFamily="18" charset="0"/>
                <a:cs typeface="Times New Roman" pitchFamily="18" charset="0"/>
              </a:rPr>
              <a:t>Network devices like Bridge, router, switches, repeater etc.</a:t>
            </a:r>
            <a:endParaRPr lang="en-IN" sz="4000" dirty="0">
              <a:solidFill>
                <a:schemeClr val="tx1"/>
              </a:solidFill>
              <a:latin typeface="Times New Roman" pitchFamily="18" charset="0"/>
              <a:cs typeface="Times New Roman" pitchFamily="18" charset="0"/>
            </a:endParaRPr>
          </a:p>
          <a:p>
            <a:pPr marL="542925" indent="-542925">
              <a:spcBef>
                <a:spcPts val="2400"/>
              </a:spcBef>
              <a:buClr>
                <a:srgbClr val="FF9900"/>
              </a:buClr>
              <a:buSzPct val="75000"/>
              <a:buFont typeface="Wingdings"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 pos="19318288" algn="l"/>
              </a:tabLst>
            </a:pPr>
            <a:endParaRPr lang="en-US" sz="4000" dirty="0">
              <a:solidFill>
                <a:schemeClr val="tx1"/>
              </a:solidFill>
              <a:latin typeface="Times New Roman" pitchFamily="18" charset="0"/>
              <a:cs typeface="Times New Roman" pitchFamily="18" charset="0"/>
            </a:endParaRPr>
          </a:p>
        </p:txBody>
      </p:sp>
      <p:sp>
        <p:nvSpPr>
          <p:cNvPr id="6147" name="Text Box 1"/>
          <p:cNvSpPr txBox="1">
            <a:spLocks noChangeArrowheads="1"/>
          </p:cNvSpPr>
          <p:nvPr/>
        </p:nvSpPr>
        <p:spPr bwMode="auto">
          <a:xfrm>
            <a:off x="417513" y="385763"/>
            <a:ext cx="23415625" cy="1557337"/>
          </a:xfrm>
          <a:prstGeom prst="rect">
            <a:avLst/>
          </a:prstGeom>
          <a:noFill/>
          <a:ln w="9525">
            <a:noFill/>
            <a:round/>
            <a:headEnd/>
            <a:tailEnd/>
          </a:ln>
        </p:spPr>
        <p:txBody>
          <a:bodyPr lIns="50760" tIns="50760" rIns="50760" bIns="50760" anchor="b"/>
          <a:lstStyle/>
          <a:p>
            <a:r>
              <a:rPr lang="en-IN" sz="8800" dirty="0" err="1">
                <a:solidFill>
                  <a:schemeClr val="accent2"/>
                </a:solidFill>
              </a:rPr>
              <a:t>IoT</a:t>
            </a:r>
            <a:r>
              <a:rPr lang="en-IN" sz="8800" dirty="0">
                <a:solidFill>
                  <a:schemeClr val="accent2"/>
                </a:solidFill>
              </a:rPr>
              <a:t> Hardware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smtClean="0"/>
          </a:p>
        </p:txBody>
      </p:sp>
      <p:sp>
        <p:nvSpPr>
          <p:cNvPr id="7171" name="Content Placeholder 2"/>
          <p:cNvSpPr>
            <a:spLocks noGrp="1"/>
          </p:cNvSpPr>
          <p:nvPr>
            <p:ph idx="1"/>
          </p:nvPr>
        </p:nvSpPr>
        <p:spPr/>
        <p:txBody>
          <a:bodyPr/>
          <a:lstStyle/>
          <a:p>
            <a:endParaRPr lang="en-IN" smtClean="0"/>
          </a:p>
        </p:txBody>
      </p:sp>
      <p:pic>
        <p:nvPicPr>
          <p:cNvPr id="7174" name="Picture 6" descr="Arduino UNO Pinout - JavaTpoint"/>
          <p:cNvPicPr>
            <a:picLocks noChangeAspect="1" noChangeArrowheads="1"/>
          </p:cNvPicPr>
          <p:nvPr/>
        </p:nvPicPr>
        <p:blipFill>
          <a:blip r:embed="rId2" cstate="print"/>
          <a:srcRect/>
          <a:stretch>
            <a:fillRect/>
          </a:stretch>
        </p:blipFill>
        <p:spPr bwMode="auto">
          <a:xfrm>
            <a:off x="0" y="449288"/>
            <a:ext cx="22344334" cy="12529392"/>
          </a:xfrm>
          <a:prstGeom prst="rect">
            <a:avLst/>
          </a:prstGeom>
          <a:noFill/>
        </p:spPr>
      </p:pic>
      <p:sp>
        <p:nvSpPr>
          <p:cNvPr id="6" name="TextBox 5"/>
          <p:cNvSpPr txBox="1"/>
          <p:nvPr/>
        </p:nvSpPr>
        <p:spPr>
          <a:xfrm>
            <a:off x="1606030" y="593304"/>
            <a:ext cx="6120680" cy="923330"/>
          </a:xfrm>
          <a:prstGeom prst="rect">
            <a:avLst/>
          </a:prstGeom>
          <a:noFill/>
        </p:spPr>
        <p:txBody>
          <a:bodyPr wrap="square" rtlCol="0">
            <a:spAutoFit/>
          </a:bodyPr>
          <a:lstStyle/>
          <a:p>
            <a:r>
              <a:rPr lang="en-IN" sz="5400" dirty="0" err="1" smtClean="0">
                <a:solidFill>
                  <a:schemeClr val="tx1"/>
                </a:solidFill>
              </a:rPr>
              <a:t>Arduino</a:t>
            </a:r>
            <a:endParaRPr lang="en-IN" sz="5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290206" y="2793142"/>
            <a:ext cx="9975201" cy="641200"/>
          </a:xfrm>
          <a:prstGeom prst="rect">
            <a:avLst/>
          </a:prstGeom>
        </p:spPr>
        <p:txBody>
          <a:bodyPr vert="horz" wrap="square" lIns="0" tIns="25399" rIns="0" bIns="0" rtlCol="0">
            <a:spAutoFit/>
          </a:bodyPr>
          <a:lstStyle/>
          <a:p>
            <a:pPr marL="25399">
              <a:spcBef>
                <a:spcPts val="200"/>
              </a:spcBef>
              <a:tabLst>
                <a:tab pos="4844808" algn="l"/>
              </a:tabLst>
            </a:pPr>
            <a:r>
              <a:rPr sz="4000" b="1" spc="-10" dirty="0">
                <a:solidFill>
                  <a:srgbClr val="FF0000"/>
                </a:solidFill>
                <a:latin typeface="Arial"/>
                <a:cs typeface="Arial"/>
              </a:rPr>
              <a:t>IOT Requirements:	Hardware </a:t>
            </a:r>
            <a:r>
              <a:rPr sz="4000" b="1" dirty="0">
                <a:solidFill>
                  <a:srgbClr val="FF0000"/>
                </a:solidFill>
                <a:latin typeface="Arial"/>
                <a:cs typeface="Arial"/>
              </a:rPr>
              <a:t>&amp;</a:t>
            </a:r>
            <a:r>
              <a:rPr sz="4000" b="1" spc="-170" dirty="0">
                <a:solidFill>
                  <a:srgbClr val="FF0000"/>
                </a:solidFill>
                <a:latin typeface="Arial"/>
                <a:cs typeface="Arial"/>
              </a:rPr>
              <a:t> </a:t>
            </a:r>
            <a:r>
              <a:rPr sz="4000" b="1" spc="-10" dirty="0">
                <a:solidFill>
                  <a:srgbClr val="FF0000"/>
                </a:solidFill>
                <a:latin typeface="Arial"/>
                <a:cs typeface="Arial"/>
              </a:rPr>
              <a:t>Software</a:t>
            </a:r>
            <a:endParaRPr sz="4000" dirty="0">
              <a:latin typeface="Arial"/>
              <a:cs typeface="Arial"/>
            </a:endParaRPr>
          </a:p>
        </p:txBody>
      </p:sp>
      <p:sp>
        <p:nvSpPr>
          <p:cNvPr id="5" name="object 5"/>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6" name="object 6"/>
          <p:cNvSpPr/>
          <p:nvPr/>
        </p:nvSpPr>
        <p:spPr>
          <a:xfrm>
            <a:off x="3084188" y="3804143"/>
            <a:ext cx="18969127" cy="90520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982610" y="12857321"/>
            <a:ext cx="2411573" cy="394979"/>
          </a:xfrm>
          <a:prstGeom prst="rect">
            <a:avLst/>
          </a:prstGeom>
        </p:spPr>
        <p:txBody>
          <a:bodyPr vert="horz" wrap="square" lIns="0" tIns="25399" rIns="0" bIns="0" rtlCol="0">
            <a:spAutoFit/>
          </a:bodyPr>
          <a:lstStyle/>
          <a:p>
            <a:pPr marL="25399">
              <a:spcBef>
                <a:spcPts val="200"/>
              </a:spcBef>
            </a:pPr>
            <a:r>
              <a:rPr sz="2400" spc="-10" dirty="0">
                <a:solidFill>
                  <a:srgbClr val="3B3631"/>
                </a:solidFill>
                <a:latin typeface="Arial"/>
                <a:cs typeface="Arial"/>
              </a:rPr>
              <a:t>Internet of</a:t>
            </a:r>
            <a:r>
              <a:rPr sz="2400" spc="-200" dirty="0">
                <a:solidFill>
                  <a:srgbClr val="3B3631"/>
                </a:solidFill>
                <a:latin typeface="Arial"/>
                <a:cs typeface="Arial"/>
              </a:rPr>
              <a:t> </a:t>
            </a:r>
            <a:r>
              <a:rPr sz="2400" spc="-10" dirty="0">
                <a:solidFill>
                  <a:srgbClr val="3B3631"/>
                </a:solidFill>
                <a:latin typeface="Arial"/>
                <a:cs typeface="Arial"/>
              </a:rPr>
              <a:t>Things</a:t>
            </a:r>
            <a:endParaRPr sz="2400" dirty="0">
              <a:latin typeface="Arial"/>
              <a:cs typeface="Arial"/>
            </a:endParaRPr>
          </a:p>
        </p:txBody>
      </p:sp>
      <p:sp>
        <p:nvSpPr>
          <p:cNvPr id="5" name="object 5"/>
          <p:cNvSpPr/>
          <p:nvPr/>
        </p:nvSpPr>
        <p:spPr>
          <a:xfrm>
            <a:off x="3196020" y="2361100"/>
            <a:ext cx="18641599" cy="11354872"/>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4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1852</TotalTime>
  <Words>681</Words>
  <Application>Microsoft Office PowerPoint</Application>
  <PresentationFormat>Custom</PresentationFormat>
  <Paragraphs>146</Paragraphs>
  <Slides>32</Slides>
  <Notes>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Unit-V : IOT Design and System Engineering</vt:lpstr>
      <vt:lpstr>Slide 16</vt:lpstr>
      <vt:lpstr>Slide 17</vt:lpstr>
      <vt:lpstr>Unit-V : IOT Design and System Engineering</vt:lpstr>
      <vt:lpstr>Slide 19</vt:lpstr>
      <vt:lpstr>Slide 20</vt:lpstr>
      <vt:lpstr>Slide 21</vt:lpstr>
      <vt:lpstr>Slide 22</vt:lpstr>
      <vt:lpstr>Sensor Components</vt:lpstr>
      <vt:lpstr>Tagging &amp; Tracking</vt:lpstr>
      <vt:lpstr>Slide 25</vt:lpstr>
      <vt:lpstr>Embedded Products</vt:lpstr>
      <vt:lpstr>SIM CARD TECHNOLOGY</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217529- Internet of Things</dc:title>
  <dc:creator>Sandeep</dc:creator>
  <cp:lastModifiedBy>Latif</cp:lastModifiedBy>
  <cp:revision>493</cp:revision>
  <cp:lastPrinted>1601-01-01T00:00:00Z</cp:lastPrinted>
  <dcterms:created xsi:type="dcterms:W3CDTF">1601-01-01T00:00:00Z</dcterms:created>
  <dcterms:modified xsi:type="dcterms:W3CDTF">2023-05-18T11:52:50Z</dcterms:modified>
</cp:coreProperties>
</file>