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222222"/>
                </a:solidFill>
                <a:highlight>
                  <a:srgbClr val="FFFFFF"/>
                </a:highlight>
                <a:latin typeface="Lato"/>
                <a:ea typeface="Lato"/>
                <a:cs typeface="Lato"/>
                <a:sym typeface="Lato"/>
              </a:rPr>
              <a:t>How many times have we taken photos from our phone that turned out being really blurred out? Maybe the person or animal moved at the last minute, or perhaps the light was really low and the shot ended up being dark and grainy. I could go on and on.</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50">
                <a:solidFill>
                  <a:srgbClr val="222222"/>
                </a:solidFill>
                <a:highlight>
                  <a:srgbClr val="FFFFFF"/>
                </a:highlight>
                <a:latin typeface="Lato"/>
                <a:ea typeface="Lato"/>
                <a:cs typeface="Lato"/>
                <a:sym typeface="Lato"/>
              </a:rPr>
              <a:t>So Image denoising is an area where we give a noisy image an input and we wish to get a clear noise free image as output.</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50">
                <a:solidFill>
                  <a:srgbClr val="222222"/>
                </a:solidFill>
                <a:highlight>
                  <a:srgbClr val="FFFFFF"/>
                </a:highlight>
                <a:latin typeface="Lato"/>
                <a:ea typeface="Lato"/>
                <a:cs typeface="Lato"/>
                <a:sym typeface="Lato"/>
              </a:rPr>
              <a:t>Neural network models are amazing at this because we feed them a large amount of data and with noisy inputs and clear outputs, if we do that the NN will be able to learn the concept of noise and when presented with a new previously unseen noisy image, It’ll be able to clear it up . </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50">
                <a:solidFill>
                  <a:srgbClr val="222222"/>
                </a:solidFill>
                <a:highlight>
                  <a:srgbClr val="FFFFFF"/>
                </a:highlight>
                <a:latin typeface="Lato"/>
                <a:ea typeface="Lato"/>
                <a:cs typeface="Lato"/>
                <a:sym typeface="Lato"/>
              </a:rPr>
              <a:t>Explain the problem of creating a noise less image set. </a:t>
            </a:r>
            <a:endParaRPr sz="1350">
              <a:solidFill>
                <a:srgbClr val="222222"/>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50">
                <a:solidFill>
                  <a:srgbClr val="222222"/>
                </a:solidFill>
                <a:highlight>
                  <a:srgbClr val="FFFFFF"/>
                </a:highlight>
                <a:latin typeface="Lato"/>
                <a:ea typeface="Lato"/>
                <a:cs typeface="Lato"/>
                <a:sym typeface="Lato"/>
              </a:rPr>
              <a:t>Using the power of deep learning, NVDIA in collaboration with MIT and Alto university  have developed an algorithm, called Noise2Noise, that can fix bad images by learning from corrupted images only. It’s a pretty unique approach to image processing. </a:t>
            </a:r>
            <a:r>
              <a:rPr lang="en" sz="1350">
                <a:solidFill>
                  <a:srgbClr val="222222"/>
                </a:solidFill>
                <a:highlight>
                  <a:schemeClr val="lt1"/>
                </a:highlight>
                <a:latin typeface="Lato"/>
                <a:ea typeface="Lato"/>
                <a:cs typeface="Lato"/>
                <a:sym typeface="Lato"/>
              </a:rPr>
              <a:t>The official implementation trained the model on ImageNet dataset with 50,000 images,  using TF along with cuDNN accclerator. Normally we would say its impossible and end this project. However under suitable constraints like knowing the distribution of noise opens up the possibility of restoring noisy signals without seeing the clean one. It has also been shown that this technique can do close to as nearly as good as the classical denoising neural networks.</a:t>
            </a:r>
            <a:endParaRPr sz="1350">
              <a:solidFill>
                <a:srgbClr val="222222"/>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350">
              <a:solidFill>
                <a:srgbClr val="222222"/>
              </a:solidFill>
              <a:highlight>
                <a:schemeClr val="lt1"/>
              </a:highlight>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69818f5e5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69818f5e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22222"/>
              </a:solidFill>
              <a:highlight>
                <a:srgbClr val="FFFFFF"/>
              </a:highlight>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7443e08a6_0_1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7443e08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69818f5e5_0_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69818f5e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800"/>
              </a:spcBef>
              <a:spcAft>
                <a:spcPts val="0"/>
              </a:spcAft>
              <a:buClr>
                <a:schemeClr val="dk1"/>
              </a:buClr>
              <a:buSzPts val="1100"/>
              <a:buFont typeface="Arial"/>
              <a:buNone/>
            </a:pPr>
            <a:r>
              <a:rPr lang="en" sz="2300">
                <a:solidFill>
                  <a:schemeClr val="dk1"/>
                </a:solidFill>
                <a:highlight>
                  <a:srgbClr val="FFFFFF"/>
                </a:highlight>
                <a:latin typeface="Lato"/>
                <a:ea typeface="Lato"/>
                <a:cs typeface="Lato"/>
                <a:sym typeface="Lato"/>
              </a:rPr>
              <a:t>Berkeley Segmentation Dataset</a:t>
            </a:r>
            <a:endParaRPr sz="2300">
              <a:solidFill>
                <a:schemeClr val="dk1"/>
              </a:solidFill>
              <a:highlight>
                <a:srgbClr val="FFFFFF"/>
              </a:highlight>
              <a:latin typeface="Lato"/>
              <a:ea typeface="Lato"/>
              <a:cs typeface="Lato"/>
              <a:sym typeface="Lato"/>
            </a:endParaRPr>
          </a:p>
          <a:p>
            <a:pPr indent="0" lvl="0" marL="0" rtl="0" algn="l">
              <a:spcBef>
                <a:spcPts val="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69818f5e5_0_1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69818f5e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b2f9f620c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b2f9f62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b2f9f620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b2f9f6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69818f5e5_0_9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69818f5e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69818f5e5_0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69818f5e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SunnerLi/Simple-Hourglass" TargetMode="External"/><Relationship Id="rId4" Type="http://schemas.openxmlformats.org/officeDocument/2006/relationships/hyperlink" Target="https://www.youtube.com/watch?v=dcV0OfxjrP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3075" y="2057167"/>
            <a:ext cx="8520600" cy="8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Image Restoration without Clean Data</a:t>
            </a:r>
            <a:endParaRPr sz="2000"/>
          </a:p>
        </p:txBody>
      </p:sp>
      <p:sp>
        <p:nvSpPr>
          <p:cNvPr id="87" name="Google Shape;87;p13"/>
          <p:cNvSpPr txBox="1"/>
          <p:nvPr>
            <p:ph idx="1" type="subTitle"/>
          </p:nvPr>
        </p:nvSpPr>
        <p:spPr>
          <a:xfrm>
            <a:off x="513075" y="874133"/>
            <a:ext cx="64668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580"/>
              <a:t>EC838 - Mini Project in Image Processing : Mid Semester Evaluation</a:t>
            </a:r>
            <a:endParaRPr sz="1580"/>
          </a:p>
        </p:txBody>
      </p:sp>
      <p:sp>
        <p:nvSpPr>
          <p:cNvPr id="88" name="Google Shape;88;p13"/>
          <p:cNvSpPr txBox="1"/>
          <p:nvPr/>
        </p:nvSpPr>
        <p:spPr>
          <a:xfrm>
            <a:off x="513075" y="3137800"/>
            <a:ext cx="3123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Team Members</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Inbasekaran Perumal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Pranav Koundinya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u="sng">
                <a:latin typeface="Lato"/>
                <a:ea typeface="Lato"/>
                <a:cs typeface="Lato"/>
                <a:sym typeface="Lato"/>
              </a:rPr>
              <a:t>Project Guide</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Prof. Sumam David S</a:t>
            </a:r>
            <a:endParaRPr>
              <a:latin typeface="Lato"/>
              <a:ea typeface="Lato"/>
              <a:cs typeface="Lato"/>
              <a:sym typeface="Lato"/>
            </a:endParaRPr>
          </a:p>
        </p:txBody>
      </p:sp>
      <p:pic>
        <p:nvPicPr>
          <p:cNvPr id="89" name="Google Shape;89;p13"/>
          <p:cNvPicPr preferRelativeResize="0"/>
          <p:nvPr/>
        </p:nvPicPr>
        <p:blipFill rotWithShape="1">
          <a:blip r:embed="rId3">
            <a:alphaModFix/>
          </a:blip>
          <a:srcRect b="6173" l="0" r="0" t="0"/>
          <a:stretch/>
        </p:blipFill>
        <p:spPr>
          <a:xfrm>
            <a:off x="3940875" y="3061600"/>
            <a:ext cx="4394301" cy="219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575250" y="778467"/>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95" name="Google Shape;95;p14"/>
          <p:cNvSpPr txBox="1"/>
          <p:nvPr>
            <p:ph idx="1" type="body"/>
          </p:nvPr>
        </p:nvSpPr>
        <p:spPr>
          <a:xfrm>
            <a:off x="727650" y="2204333"/>
            <a:ext cx="7688700" cy="404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Conventional approach to denoising:</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Our approach:</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Assumptions/ Validity:</a:t>
            </a:r>
            <a:endParaRPr sz="1700"/>
          </a:p>
          <a:p>
            <a:pPr indent="0" lvl="0" marL="0" rtl="0" algn="l">
              <a:spcBef>
                <a:spcPts val="1200"/>
              </a:spcBef>
              <a:spcAft>
                <a:spcPts val="1200"/>
              </a:spcAft>
              <a:buNone/>
            </a:pPr>
            <a:r>
              <a:t/>
            </a:r>
            <a:endParaRPr sz="1700"/>
          </a:p>
        </p:txBody>
      </p:sp>
      <p:pic>
        <p:nvPicPr>
          <p:cNvPr id="96" name="Google Shape;96;p14"/>
          <p:cNvPicPr preferRelativeResize="0"/>
          <p:nvPr/>
        </p:nvPicPr>
        <p:blipFill rotWithShape="1">
          <a:blip r:embed="rId3">
            <a:alphaModFix/>
          </a:blip>
          <a:srcRect b="0" l="4752" r="0" t="16135"/>
          <a:stretch/>
        </p:blipFill>
        <p:spPr>
          <a:xfrm>
            <a:off x="3469825" y="2647550"/>
            <a:ext cx="2151975" cy="580530"/>
          </a:xfrm>
          <a:prstGeom prst="rect">
            <a:avLst/>
          </a:prstGeom>
          <a:noFill/>
          <a:ln>
            <a:noFill/>
          </a:ln>
        </p:spPr>
      </p:pic>
      <p:pic>
        <p:nvPicPr>
          <p:cNvPr id="97" name="Google Shape;97;p14"/>
          <p:cNvPicPr preferRelativeResize="0"/>
          <p:nvPr/>
        </p:nvPicPr>
        <p:blipFill>
          <a:blip r:embed="rId4">
            <a:alphaModFix/>
          </a:blip>
          <a:stretch>
            <a:fillRect/>
          </a:stretch>
        </p:blipFill>
        <p:spPr>
          <a:xfrm>
            <a:off x="3453286" y="3438975"/>
            <a:ext cx="2151975" cy="586910"/>
          </a:xfrm>
          <a:prstGeom prst="rect">
            <a:avLst/>
          </a:prstGeom>
          <a:noFill/>
          <a:ln>
            <a:noFill/>
          </a:ln>
        </p:spPr>
      </p:pic>
      <p:pic>
        <p:nvPicPr>
          <p:cNvPr id="98" name="Google Shape;98;p14"/>
          <p:cNvPicPr preferRelativeResize="0"/>
          <p:nvPr/>
        </p:nvPicPr>
        <p:blipFill>
          <a:blip r:embed="rId5">
            <a:alphaModFix/>
          </a:blip>
          <a:stretch>
            <a:fillRect/>
          </a:stretch>
        </p:blipFill>
        <p:spPr>
          <a:xfrm>
            <a:off x="3703875" y="4408733"/>
            <a:ext cx="1346006" cy="27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take on this</a:t>
            </a:r>
            <a:endParaRPr/>
          </a:p>
        </p:txBody>
      </p:sp>
      <p:sp>
        <p:nvSpPr>
          <p:cNvPr id="104" name="Google Shape;104;p15"/>
          <p:cNvSpPr txBox="1"/>
          <p:nvPr>
            <p:ph idx="1" type="body"/>
          </p:nvPr>
        </p:nvSpPr>
        <p:spPr>
          <a:xfrm>
            <a:off x="729450" y="1905000"/>
            <a:ext cx="7688700" cy="4109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Conventional approach requires clean images for training purposes.</a:t>
            </a:r>
            <a:endParaRPr sz="1700"/>
          </a:p>
          <a:p>
            <a:pPr indent="-336550" lvl="0" marL="457200" rtl="0" algn="l">
              <a:lnSpc>
                <a:spcPct val="150000"/>
              </a:lnSpc>
              <a:spcBef>
                <a:spcPts val="0"/>
              </a:spcBef>
              <a:spcAft>
                <a:spcPts val="0"/>
              </a:spcAft>
              <a:buSzPts val="1700"/>
              <a:buChar char="●"/>
            </a:pPr>
            <a:r>
              <a:rPr lang="en" sz="1700"/>
              <a:t>NVIDIA’s approach </a:t>
            </a:r>
            <a:r>
              <a:rPr lang="en" sz="1700"/>
              <a:t>doesn't</a:t>
            </a:r>
            <a:r>
              <a:rPr lang="en" sz="1700"/>
              <a:t> need clean and HQ images to feed the NN.</a:t>
            </a:r>
            <a:endParaRPr sz="1700"/>
          </a:p>
          <a:p>
            <a:pPr indent="-336550" lvl="0" marL="457200" rtl="0" algn="l">
              <a:lnSpc>
                <a:spcPct val="150000"/>
              </a:lnSpc>
              <a:spcBef>
                <a:spcPts val="0"/>
              </a:spcBef>
              <a:spcAft>
                <a:spcPts val="0"/>
              </a:spcAft>
              <a:buSzPts val="1700"/>
              <a:buChar char="●"/>
            </a:pPr>
            <a:r>
              <a:rPr lang="en" sz="1700"/>
              <a:t>Takes milliseconds to render the new image.</a:t>
            </a:r>
            <a:endParaRPr sz="1700"/>
          </a:p>
          <a:p>
            <a:pPr indent="-336550" lvl="0" marL="457200" rtl="0" algn="l">
              <a:lnSpc>
                <a:spcPct val="150000"/>
              </a:lnSpc>
              <a:spcBef>
                <a:spcPts val="0"/>
              </a:spcBef>
              <a:spcAft>
                <a:spcPts val="0"/>
              </a:spcAft>
              <a:buSzPts val="1700"/>
              <a:buChar char="●"/>
            </a:pPr>
            <a:r>
              <a:rPr lang="en" sz="1700"/>
              <a:t>It can be potentially be used in healthcare to </a:t>
            </a:r>
            <a:r>
              <a:rPr lang="en" sz="1700"/>
              <a:t>restore</a:t>
            </a:r>
            <a:r>
              <a:rPr lang="en" sz="1700"/>
              <a:t> MRI scan images or in </a:t>
            </a:r>
            <a:r>
              <a:rPr lang="en" sz="1700"/>
              <a:t>satellite</a:t>
            </a:r>
            <a:r>
              <a:rPr lang="en" sz="1700"/>
              <a:t> imagery. </a:t>
            </a:r>
            <a:endParaRPr sz="1700"/>
          </a:p>
          <a:p>
            <a:pPr indent="-336550" lvl="0" marL="457200" rtl="0" algn="l">
              <a:lnSpc>
                <a:spcPct val="150000"/>
              </a:lnSpc>
              <a:spcBef>
                <a:spcPts val="0"/>
              </a:spcBef>
              <a:spcAft>
                <a:spcPts val="0"/>
              </a:spcAft>
              <a:buSzPts val="1700"/>
              <a:buChar char="●"/>
            </a:pPr>
            <a:r>
              <a:rPr lang="en" sz="1700"/>
              <a:t>There is also a dark side to this,  can be used to remove text noise which presents a significant problem for copyright infringement.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7650" y="944475"/>
            <a:ext cx="12999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a:t>
            </a:r>
            <a:endParaRPr/>
          </a:p>
        </p:txBody>
      </p:sp>
      <p:sp>
        <p:nvSpPr>
          <p:cNvPr id="110" name="Google Shape;110;p16"/>
          <p:cNvSpPr txBox="1"/>
          <p:nvPr>
            <p:ph idx="1" type="body"/>
          </p:nvPr>
        </p:nvSpPr>
        <p:spPr>
          <a:xfrm>
            <a:off x="727650" y="2360373"/>
            <a:ext cx="7688700" cy="2973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700"/>
              <a:t>Architecture: REDNet (Mao et. al, 2016) and UNet(Ronneberger et.al, 2015)</a:t>
            </a:r>
            <a:endParaRPr sz="1700"/>
          </a:p>
          <a:p>
            <a:pPr indent="0" lvl="0" marL="0" rtl="0" algn="l">
              <a:lnSpc>
                <a:spcPct val="150000"/>
              </a:lnSpc>
              <a:spcBef>
                <a:spcPts val="1200"/>
              </a:spcBef>
              <a:spcAft>
                <a:spcPts val="0"/>
              </a:spcAft>
              <a:buNone/>
            </a:pPr>
            <a:r>
              <a:rPr lang="en" sz="1700"/>
              <a:t>Dataset : BSD Images (Train:Test = 200:200)</a:t>
            </a:r>
            <a:endParaRPr sz="1700"/>
          </a:p>
          <a:p>
            <a:pPr indent="0" lvl="0" marL="0" rtl="0" algn="l">
              <a:lnSpc>
                <a:spcPct val="150000"/>
              </a:lnSpc>
              <a:spcBef>
                <a:spcPts val="1200"/>
              </a:spcBef>
              <a:spcAft>
                <a:spcPts val="0"/>
              </a:spcAft>
              <a:buNone/>
            </a:pPr>
            <a:r>
              <a:rPr lang="en" sz="1700"/>
              <a:t>Loss Function : Mean Squared Error</a:t>
            </a:r>
            <a:endParaRPr sz="1700"/>
          </a:p>
          <a:p>
            <a:pPr indent="0" lvl="0" marL="0" rtl="0" algn="l">
              <a:lnSpc>
                <a:spcPct val="150000"/>
              </a:lnSpc>
              <a:spcBef>
                <a:spcPts val="1200"/>
              </a:spcBef>
              <a:spcAft>
                <a:spcPts val="0"/>
              </a:spcAft>
              <a:buNone/>
            </a:pPr>
            <a:r>
              <a:rPr lang="en" sz="1700"/>
              <a:t>Optimizer: Adam (Kingma et. al, 2015)</a:t>
            </a:r>
            <a:endParaRPr sz="1700"/>
          </a:p>
          <a:p>
            <a:pPr indent="0" lvl="0" marL="0" rtl="0" algn="l">
              <a:lnSpc>
                <a:spcPct val="150000"/>
              </a:lnSpc>
              <a:spcBef>
                <a:spcPts val="1200"/>
              </a:spcBef>
              <a:spcAft>
                <a:spcPts val="0"/>
              </a:spcAft>
              <a:buNone/>
            </a:pPr>
            <a:r>
              <a:rPr lang="en" sz="1700"/>
              <a:t>Training metric: Accuracy</a:t>
            </a:r>
            <a:endParaRPr sz="1700"/>
          </a:p>
          <a:p>
            <a:pPr indent="0" lvl="0" marL="0" rtl="0" algn="l">
              <a:lnSpc>
                <a:spcPct val="150000"/>
              </a:lnSpc>
              <a:spcBef>
                <a:spcPts val="1200"/>
              </a:spcBef>
              <a:spcAft>
                <a:spcPts val="1200"/>
              </a:spcAft>
              <a:buNone/>
            </a:pPr>
            <a:r>
              <a:rPr lang="en" sz="1700"/>
              <a:t>Evaluation Metric: Peak Signal-to-Noise Ratio (PSNR)</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7650" y="966275"/>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UNet and REDNet: A comparison</a:t>
            </a:r>
            <a:endParaRPr/>
          </a:p>
        </p:txBody>
      </p:sp>
      <p:pic>
        <p:nvPicPr>
          <p:cNvPr id="116" name="Google Shape;116;p17"/>
          <p:cNvPicPr preferRelativeResize="0"/>
          <p:nvPr/>
        </p:nvPicPr>
        <p:blipFill rotWithShape="1">
          <a:blip r:embed="rId3">
            <a:alphaModFix/>
          </a:blip>
          <a:srcRect b="6537" l="4952" r="0" t="2660"/>
          <a:stretch/>
        </p:blipFill>
        <p:spPr>
          <a:xfrm>
            <a:off x="6994750" y="1325600"/>
            <a:ext cx="1809075" cy="5102401"/>
          </a:xfrm>
          <a:prstGeom prst="rect">
            <a:avLst/>
          </a:prstGeom>
          <a:noFill/>
          <a:ln>
            <a:noFill/>
          </a:ln>
        </p:spPr>
      </p:pic>
      <p:pic>
        <p:nvPicPr>
          <p:cNvPr id="117" name="Google Shape;117;p17"/>
          <p:cNvPicPr preferRelativeResize="0"/>
          <p:nvPr/>
        </p:nvPicPr>
        <p:blipFill rotWithShape="1">
          <a:blip r:embed="rId4">
            <a:alphaModFix/>
          </a:blip>
          <a:srcRect b="0" l="0" r="0" t="2780"/>
          <a:stretch/>
        </p:blipFill>
        <p:spPr>
          <a:xfrm>
            <a:off x="206825" y="2315925"/>
            <a:ext cx="6689950" cy="339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8"/>
          <p:cNvPicPr preferRelativeResize="0"/>
          <p:nvPr/>
        </p:nvPicPr>
        <p:blipFill>
          <a:blip r:embed="rId3">
            <a:alphaModFix/>
          </a:blip>
          <a:stretch>
            <a:fillRect/>
          </a:stretch>
        </p:blipFill>
        <p:spPr>
          <a:xfrm>
            <a:off x="2354025" y="770176"/>
            <a:ext cx="4664549" cy="5912524"/>
          </a:xfrm>
          <a:prstGeom prst="rect">
            <a:avLst/>
          </a:prstGeom>
          <a:noFill/>
          <a:ln>
            <a:noFill/>
          </a:ln>
        </p:spPr>
      </p:pic>
      <p:sp>
        <p:nvSpPr>
          <p:cNvPr id="123" name="Google Shape;123;p18"/>
          <p:cNvSpPr txBox="1"/>
          <p:nvPr/>
        </p:nvSpPr>
        <p:spPr>
          <a:xfrm>
            <a:off x="715725" y="1050475"/>
            <a:ext cx="450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Lato"/>
                <a:ea typeface="Lato"/>
                <a:cs typeface="Lato"/>
                <a:sym typeface="Lato"/>
              </a:rPr>
              <a:t>REDNet</a:t>
            </a:r>
            <a:endParaRPr b="1" sz="2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9962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Results(REDNet Architecture)</a:t>
            </a:r>
            <a:endParaRPr/>
          </a:p>
        </p:txBody>
      </p:sp>
      <p:pic>
        <p:nvPicPr>
          <p:cNvPr id="129" name="Google Shape;129;p19"/>
          <p:cNvPicPr preferRelativeResize="0"/>
          <p:nvPr/>
        </p:nvPicPr>
        <p:blipFill>
          <a:blip r:embed="rId3">
            <a:alphaModFix/>
          </a:blip>
          <a:stretch>
            <a:fillRect/>
          </a:stretch>
        </p:blipFill>
        <p:spPr>
          <a:xfrm>
            <a:off x="1515413" y="4664750"/>
            <a:ext cx="6116767" cy="1930413"/>
          </a:xfrm>
          <a:prstGeom prst="rect">
            <a:avLst/>
          </a:prstGeom>
          <a:noFill/>
          <a:ln>
            <a:noFill/>
          </a:ln>
        </p:spPr>
      </p:pic>
      <p:sp>
        <p:nvSpPr>
          <p:cNvPr id="130" name="Google Shape;130;p19"/>
          <p:cNvSpPr txBox="1"/>
          <p:nvPr>
            <p:ph type="title"/>
          </p:nvPr>
        </p:nvSpPr>
        <p:spPr>
          <a:xfrm>
            <a:off x="727650" y="1862875"/>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700"/>
              <a:t>Mean PSNR: 30.259653733162992 dB</a:t>
            </a:r>
            <a:endParaRPr b="0" sz="1700"/>
          </a:p>
          <a:p>
            <a:pPr indent="0" lvl="0" marL="0" rtl="0" algn="l">
              <a:spcBef>
                <a:spcPts val="0"/>
              </a:spcBef>
              <a:spcAft>
                <a:spcPts val="0"/>
              </a:spcAft>
              <a:buNone/>
            </a:pPr>
            <a:r>
              <a:rPr b="0" lang="en" sz="1700"/>
              <a:t>Epoch 40 -&gt; </a:t>
            </a:r>
            <a:r>
              <a:rPr b="0" lang="en" sz="1700"/>
              <a:t>L</a:t>
            </a:r>
            <a:r>
              <a:rPr b="0" lang="en" sz="1700"/>
              <a:t>oss: 0.0259 Accuracy: 0.6760 </a:t>
            </a:r>
            <a:endParaRPr b="0" sz="1700"/>
          </a:p>
        </p:txBody>
      </p:sp>
      <p:pic>
        <p:nvPicPr>
          <p:cNvPr id="131" name="Google Shape;131;p19"/>
          <p:cNvPicPr preferRelativeResize="0"/>
          <p:nvPr/>
        </p:nvPicPr>
        <p:blipFill>
          <a:blip r:embed="rId4">
            <a:alphaModFix/>
          </a:blip>
          <a:stretch>
            <a:fillRect/>
          </a:stretch>
        </p:blipFill>
        <p:spPr>
          <a:xfrm>
            <a:off x="427849" y="2729550"/>
            <a:ext cx="5606230" cy="1752800"/>
          </a:xfrm>
          <a:prstGeom prst="rect">
            <a:avLst/>
          </a:prstGeom>
          <a:noFill/>
          <a:ln>
            <a:noFill/>
          </a:ln>
        </p:spPr>
      </p:pic>
      <p:sp>
        <p:nvSpPr>
          <p:cNvPr id="132" name="Google Shape;132;p19"/>
          <p:cNvSpPr txBox="1"/>
          <p:nvPr/>
        </p:nvSpPr>
        <p:spPr>
          <a:xfrm>
            <a:off x="6210375" y="1582650"/>
            <a:ext cx="2602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Gaussian noise introduced during training</a:t>
            </a:r>
            <a:endParaRPr b="1"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 mean = 0</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 var = 0.01</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 sigma = var**0.5</a:t>
            </a:r>
            <a:endParaRPr sz="17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Upcoming Goals</a:t>
            </a:r>
            <a:endParaRPr/>
          </a:p>
        </p:txBody>
      </p:sp>
      <p:sp>
        <p:nvSpPr>
          <p:cNvPr id="138" name="Google Shape;138;p20"/>
          <p:cNvSpPr txBox="1"/>
          <p:nvPr>
            <p:ph idx="1" type="body"/>
          </p:nvPr>
        </p:nvSpPr>
        <p:spPr>
          <a:xfrm>
            <a:off x="729450" y="1905000"/>
            <a:ext cx="7688700" cy="4109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Improve on the current results</a:t>
            </a:r>
            <a:endParaRPr sz="1700"/>
          </a:p>
          <a:p>
            <a:pPr indent="-336550" lvl="0" marL="457200" rtl="0" algn="l">
              <a:lnSpc>
                <a:spcPct val="150000"/>
              </a:lnSpc>
              <a:spcBef>
                <a:spcPts val="0"/>
              </a:spcBef>
              <a:spcAft>
                <a:spcPts val="0"/>
              </a:spcAft>
              <a:buSzPts val="1700"/>
              <a:buChar char="●"/>
            </a:pPr>
            <a:r>
              <a:rPr lang="en" sz="1700"/>
              <a:t>Train the model to denoise other noises (Bernoulli, Poisson etc.)</a:t>
            </a:r>
            <a:endParaRPr sz="1700"/>
          </a:p>
          <a:p>
            <a:pPr indent="-336550" lvl="0" marL="457200" rtl="0" algn="l">
              <a:lnSpc>
                <a:spcPct val="150000"/>
              </a:lnSpc>
              <a:spcBef>
                <a:spcPts val="0"/>
              </a:spcBef>
              <a:spcAft>
                <a:spcPts val="0"/>
              </a:spcAft>
              <a:buSzPts val="1700"/>
              <a:buChar char="●"/>
            </a:pPr>
            <a:r>
              <a:rPr lang="en" sz="1700"/>
              <a:t>Explore the effect of amount of initial noise to the PSNR of the denoised image</a:t>
            </a:r>
            <a:endParaRPr sz="1700"/>
          </a:p>
          <a:p>
            <a:pPr indent="-336550" lvl="0" marL="457200" rtl="0" algn="l">
              <a:lnSpc>
                <a:spcPct val="150000"/>
              </a:lnSpc>
              <a:spcBef>
                <a:spcPts val="0"/>
              </a:spcBef>
              <a:spcAft>
                <a:spcPts val="0"/>
              </a:spcAft>
              <a:buSzPts val="1700"/>
              <a:buChar char="●"/>
            </a:pPr>
            <a:r>
              <a:rPr lang="en" sz="1700"/>
              <a:t>Hardware implementation of the model on an embedded device.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7921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44" name="Google Shape;144;p21"/>
          <p:cNvSpPr txBox="1"/>
          <p:nvPr>
            <p:ph idx="1" type="body"/>
          </p:nvPr>
        </p:nvSpPr>
        <p:spPr>
          <a:xfrm>
            <a:off x="727650" y="1921646"/>
            <a:ext cx="7688700" cy="4473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
              <a:t>Jaakko Lehtinen, Jacob Munkberg, Jon Hasselgren, Samuli Laine, Tero Karras, Miika Aittala,and Timo  Aila.</a:t>
            </a:r>
            <a:r>
              <a:rPr i="1" lang="en"/>
              <a:t> Noise2Noise: Learning Image Restoration without Clean Data</a:t>
            </a:r>
            <a:r>
              <a:rPr lang="en"/>
              <a:t>. Proceedings of the 35th International Conference on Machine Learning, 2018.</a:t>
            </a:r>
            <a:endParaRPr/>
          </a:p>
          <a:p>
            <a:pPr indent="-311150" lvl="0" marL="457200" rtl="0" algn="l">
              <a:lnSpc>
                <a:spcPct val="150000"/>
              </a:lnSpc>
              <a:spcBef>
                <a:spcPts val="0"/>
              </a:spcBef>
              <a:spcAft>
                <a:spcPts val="0"/>
              </a:spcAft>
              <a:buSzPts val="1300"/>
              <a:buAutoNum type="arabicPeriod"/>
            </a:pPr>
            <a:r>
              <a:rPr lang="en"/>
              <a:t>Xiao-Jiao Mao, Chunhua Shen, Yu-Bin Yang. </a:t>
            </a:r>
            <a:r>
              <a:rPr i="1" lang="en"/>
              <a:t>Image Restoration Using Convolutional Auto-encoders with Symmetric Skip Connections</a:t>
            </a:r>
            <a:r>
              <a:rPr lang="en"/>
              <a:t>, NIPS, 2016</a:t>
            </a:r>
            <a:endParaRPr/>
          </a:p>
          <a:p>
            <a:pPr indent="-311150" lvl="0" marL="457200" rtl="0" algn="l">
              <a:lnSpc>
                <a:spcPct val="150000"/>
              </a:lnSpc>
              <a:spcBef>
                <a:spcPts val="0"/>
              </a:spcBef>
              <a:spcAft>
                <a:spcPts val="0"/>
              </a:spcAft>
              <a:buSzPts val="1300"/>
              <a:buAutoNum type="arabicPeriod"/>
            </a:pPr>
            <a:r>
              <a:rPr lang="en"/>
              <a:t>Olaf Ronneberger, Philipp Fischer, Thomas Brox. </a:t>
            </a:r>
            <a:r>
              <a:rPr i="1" lang="en"/>
              <a:t>U-Net: Convolutional Networks for Biomedical Image Segmentation</a:t>
            </a:r>
            <a:r>
              <a:rPr lang="en"/>
              <a:t>, MICCAI 2015</a:t>
            </a:r>
            <a:endParaRPr/>
          </a:p>
          <a:p>
            <a:pPr indent="-311150" lvl="0" marL="457200" rtl="0" algn="l">
              <a:lnSpc>
                <a:spcPct val="150000"/>
              </a:lnSpc>
              <a:spcBef>
                <a:spcPts val="0"/>
              </a:spcBef>
              <a:spcAft>
                <a:spcPts val="0"/>
              </a:spcAft>
              <a:buSzPts val="1300"/>
              <a:buAutoNum type="arabicPeriod"/>
            </a:pPr>
            <a:r>
              <a:rPr lang="en" u="sng">
                <a:solidFill>
                  <a:schemeClr val="hlink"/>
                </a:solidFill>
                <a:hlinkClick r:id="rId3"/>
              </a:rPr>
              <a:t>https://github.com/SunnerLi/Simple-Hourglass</a:t>
            </a:r>
            <a:endParaRPr/>
          </a:p>
          <a:p>
            <a:pPr indent="-311150" lvl="0" marL="457200" rtl="0" algn="l">
              <a:lnSpc>
                <a:spcPct val="150000"/>
              </a:lnSpc>
              <a:spcBef>
                <a:spcPts val="0"/>
              </a:spcBef>
              <a:spcAft>
                <a:spcPts val="0"/>
              </a:spcAft>
              <a:buSzPts val="1300"/>
              <a:buAutoNum type="arabicPeriod"/>
            </a:pPr>
            <a:r>
              <a:rPr lang="en"/>
              <a:t>https://www.youtube.com/watch?v=P0fMwA3X5KI&amp;t=6s</a:t>
            </a:r>
            <a:endParaRPr/>
          </a:p>
          <a:p>
            <a:pPr indent="-311150" lvl="0" marL="457200" rtl="0" algn="l">
              <a:lnSpc>
                <a:spcPct val="150000"/>
              </a:lnSpc>
              <a:spcBef>
                <a:spcPts val="0"/>
              </a:spcBef>
              <a:spcAft>
                <a:spcPts val="0"/>
              </a:spcAft>
              <a:buSzPts val="1300"/>
              <a:buAutoNum type="arabicPeriod"/>
            </a:pPr>
            <a:r>
              <a:rPr lang="en" u="sng">
                <a:solidFill>
                  <a:schemeClr val="hlink"/>
                </a:solidFill>
                <a:hlinkClick r:id="rId4"/>
              </a:rPr>
              <a:t>https://www.youtube.com/watch?v=dcV0OfxjrPQ</a:t>
            </a:r>
            <a:endParaRPr/>
          </a:p>
          <a:p>
            <a:pPr indent="-311150" lvl="0" marL="457200" rtl="0" algn="l">
              <a:lnSpc>
                <a:spcPct val="150000"/>
              </a:lnSpc>
              <a:spcBef>
                <a:spcPts val="0"/>
              </a:spcBef>
              <a:spcAft>
                <a:spcPts val="0"/>
              </a:spcAft>
              <a:buSzPts val="1300"/>
              <a:buAutoNum type="arabicPeriod"/>
            </a:pPr>
            <a:r>
              <a:rPr lang="en"/>
              <a:t>https://www.analyticsvidhya.com/blog/2018/07/nvidias-noise2noise-technique-helps-you-fix-bad-images-in-milliseconds/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