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86" r:id="rId4"/>
    <p:sldId id="287" r:id="rId5"/>
    <p:sldId id="265" r:id="rId6"/>
    <p:sldId id="266" r:id="rId7"/>
    <p:sldId id="276" r:id="rId8"/>
    <p:sldId id="277" r:id="rId9"/>
    <p:sldId id="279" r:id="rId10"/>
    <p:sldId id="280" r:id="rId11"/>
    <p:sldId id="281" r:id="rId12"/>
    <p:sldId id="284" r:id="rId13"/>
    <p:sldId id="283" r:id="rId14"/>
    <p:sldId id="285" r:id="rId15"/>
    <p:sldId id="267" r:id="rId16"/>
    <p:sldId id="282" r:id="rId17"/>
    <p:sldId id="269" r:id="rId18"/>
    <p:sldId id="271" r:id="rId19"/>
    <p:sldId id="272" r:id="rId20"/>
    <p:sldId id="273"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70" d="100"/>
          <a:sy n="70" d="100"/>
        </p:scale>
        <p:origin x="-137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A71921B-8F4A-468E-BFE4-E0DF7327191B}"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71921B-8F4A-468E-BFE4-E0DF7327191B}"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71921B-8F4A-468E-BFE4-E0DF7327191B}"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71921B-8F4A-468E-BFE4-E0DF732719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91C2427-00AF-4281-84DC-1DD37CD8FE58}" type="datetimeFigureOut">
              <a:rPr lang="en-US" smtClean="0"/>
              <a:t>3/27/2019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71921B-8F4A-468E-BFE4-E0DF7327191B}"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91C2427-00AF-4281-84DC-1DD37CD8FE58}" type="datetimeFigureOut">
              <a:rPr lang="en-US" smtClean="0"/>
              <a:t>3/27/2019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A71921B-8F4A-468E-BFE4-E0DF7327191B}"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228600"/>
            <a:ext cx="8001000" cy="1277273"/>
          </a:xfrm>
          <a:prstGeom prst="rect">
            <a:avLst/>
          </a:prstGeom>
          <a:noFill/>
          <a:ln>
            <a:noFill/>
          </a:ln>
          <a:effectLst>
            <a:glow rad="2286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convex"/>
          </a:sp3d>
        </p:spPr>
        <p:txBody>
          <a:bodyPr wrap="square" lIns="91440" tIns="91440" rtlCol="0">
            <a:prstTxWarp prst="textPlain">
              <a:avLst/>
            </a:prstTxWarp>
            <a:spAutoFit/>
          </a:bodyPr>
          <a:lstStyle/>
          <a:p>
            <a:pPr algn="ctr">
              <a:spcBef>
                <a:spcPts val="1200"/>
              </a:spcBef>
            </a:pPr>
            <a:r>
              <a:rPr lang="en-US"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cs typeface="Arial" pitchFamily="34" charset="0"/>
              </a:rPr>
              <a:t>Sipna College Of Engineering &amp;  </a:t>
            </a:r>
          </a:p>
          <a:p>
            <a:pPr algn="ctr">
              <a:spcBef>
                <a:spcPts val="1200"/>
              </a:spcBef>
            </a:pPr>
            <a:r>
              <a:rPr lang="en-US"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cs typeface="Arial" pitchFamily="34" charset="0"/>
              </a:rPr>
              <a:t>Technology, Amravati</a:t>
            </a:r>
            <a:endParaRPr lang="en-US"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cs typeface="Arial" pitchFamily="34" charset="0"/>
            </a:endParaRPr>
          </a:p>
        </p:txBody>
      </p:sp>
      <p:sp>
        <p:nvSpPr>
          <p:cNvPr id="6" name="TextBox 2"/>
          <p:cNvSpPr txBox="1"/>
          <p:nvPr/>
        </p:nvSpPr>
        <p:spPr>
          <a:xfrm>
            <a:off x="2625733" y="3200400"/>
            <a:ext cx="4397829"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50000"/>
              </a:lnSpc>
            </a:pPr>
            <a:r>
              <a:rPr lang="en-US" sz="2400" b="1" u="sng" dirty="0" smtClean="0">
                <a:solidFill>
                  <a:schemeClr val="tx1">
                    <a:lumMod val="75000"/>
                    <a:lumOff val="25000"/>
                  </a:schemeClr>
                </a:solidFill>
                <a:latin typeface="Times New Roman" pitchFamily="18" charset="0"/>
                <a:cs typeface="Times New Roman" pitchFamily="18" charset="0"/>
              </a:rPr>
              <a:t>Guided By </a:t>
            </a:r>
          </a:p>
          <a:p>
            <a:pPr algn="ctr">
              <a:lnSpc>
                <a:spcPct val="150000"/>
              </a:lnSpc>
            </a:pPr>
            <a:r>
              <a:rPr lang="en-US" sz="2400" b="1" dirty="0" smtClean="0">
                <a:solidFill>
                  <a:schemeClr val="tx1">
                    <a:lumMod val="75000"/>
                    <a:lumOff val="25000"/>
                  </a:schemeClr>
                </a:solidFill>
                <a:latin typeface="Times New Roman" pitchFamily="18" charset="0"/>
                <a:cs typeface="Times New Roman" pitchFamily="18" charset="0"/>
              </a:rPr>
              <a:t>Prof. A. A. Bardekar</a:t>
            </a:r>
            <a:endParaRPr lang="en-US" sz="2400" b="1" dirty="0">
              <a:solidFill>
                <a:schemeClr val="tx1">
                  <a:lumMod val="75000"/>
                  <a:lumOff val="25000"/>
                </a:schemeClr>
              </a:solidFill>
              <a:latin typeface="Times New Roman" pitchFamily="18" charset="0"/>
              <a:cs typeface="Times New Roman" pitchFamily="18" charset="0"/>
            </a:endParaRPr>
          </a:p>
        </p:txBody>
      </p:sp>
      <p:sp>
        <p:nvSpPr>
          <p:cNvPr id="7" name="TextBox 3"/>
          <p:cNvSpPr txBox="1"/>
          <p:nvPr/>
        </p:nvSpPr>
        <p:spPr>
          <a:xfrm>
            <a:off x="3788229" y="4643735"/>
            <a:ext cx="200297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u="sng" dirty="0" smtClean="0">
                <a:solidFill>
                  <a:schemeClr val="tx1">
                    <a:lumMod val="85000"/>
                    <a:lumOff val="15000"/>
                  </a:schemeClr>
                </a:solidFill>
                <a:latin typeface="Times New Roman" pitchFamily="18" charset="0"/>
                <a:cs typeface="Times New Roman" pitchFamily="18" charset="0"/>
              </a:rPr>
              <a:t>Presented By:</a:t>
            </a:r>
            <a:endParaRPr lang="en-US" sz="2400" b="1" u="sng" dirty="0">
              <a:solidFill>
                <a:schemeClr val="tx1">
                  <a:lumMod val="85000"/>
                  <a:lumOff val="15000"/>
                </a:schemeClr>
              </a:solidFill>
              <a:latin typeface="Times New Roman" pitchFamily="18" charset="0"/>
              <a:cs typeface="Times New Roman" pitchFamily="18" charset="0"/>
            </a:endParaRPr>
          </a:p>
        </p:txBody>
      </p:sp>
      <p:sp>
        <p:nvSpPr>
          <p:cNvPr id="8" name="TextBox 4"/>
          <p:cNvSpPr txBox="1"/>
          <p:nvPr/>
        </p:nvSpPr>
        <p:spPr>
          <a:xfrm>
            <a:off x="2138598" y="5181600"/>
            <a:ext cx="5938602" cy="13388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b="1" dirty="0">
                <a:solidFill>
                  <a:schemeClr val="tx1">
                    <a:lumMod val="85000"/>
                    <a:lumOff val="15000"/>
                  </a:schemeClr>
                </a:solidFill>
                <a:latin typeface="Times New Roman" pitchFamily="18" charset="0"/>
                <a:cs typeface="Times New Roman" pitchFamily="18" charset="0"/>
              </a:rPr>
              <a:t>Mr. Pranav R. </a:t>
            </a:r>
            <a:r>
              <a:rPr lang="en-US" b="1" dirty="0" smtClean="0">
                <a:solidFill>
                  <a:schemeClr val="tx1">
                    <a:lumMod val="85000"/>
                    <a:lumOff val="15000"/>
                  </a:schemeClr>
                </a:solidFill>
                <a:latin typeface="Times New Roman" pitchFamily="18" charset="0"/>
                <a:cs typeface="Times New Roman" pitchFamily="18" charset="0"/>
              </a:rPr>
              <a:t>Mundre	 		Mr. Pratik N. </a:t>
            </a:r>
            <a:r>
              <a:rPr lang="en-US" b="1" dirty="0" err="1" smtClean="0">
                <a:solidFill>
                  <a:schemeClr val="tx1">
                    <a:lumMod val="85000"/>
                    <a:lumOff val="15000"/>
                  </a:schemeClr>
                </a:solidFill>
                <a:latin typeface="Times New Roman" pitchFamily="18" charset="0"/>
                <a:cs typeface="Times New Roman" pitchFamily="18" charset="0"/>
              </a:rPr>
              <a:t>Dangore</a:t>
            </a:r>
            <a:endParaRPr lang="en-US" b="1" dirty="0" smtClean="0">
              <a:solidFill>
                <a:schemeClr val="tx1">
                  <a:lumMod val="85000"/>
                  <a:lumOff val="15000"/>
                </a:schemeClr>
              </a:solidFill>
              <a:latin typeface="Times New Roman" pitchFamily="18" charset="0"/>
              <a:cs typeface="Times New Roman" pitchFamily="18" charset="0"/>
            </a:endParaRPr>
          </a:p>
          <a:p>
            <a:pPr>
              <a:lnSpc>
                <a:spcPct val="150000"/>
              </a:lnSpc>
            </a:pPr>
            <a:r>
              <a:rPr lang="en-US" b="1" dirty="0" smtClean="0">
                <a:solidFill>
                  <a:schemeClr val="tx1">
                    <a:lumMod val="85000"/>
                    <a:lumOff val="15000"/>
                  </a:schemeClr>
                </a:solidFill>
                <a:latin typeface="Times New Roman" pitchFamily="18" charset="0"/>
                <a:cs typeface="Times New Roman" pitchFamily="18" charset="0"/>
              </a:rPr>
              <a:t>Mr. Vishal G. </a:t>
            </a:r>
            <a:r>
              <a:rPr lang="en-US" b="1" dirty="0" err="1" smtClean="0">
                <a:solidFill>
                  <a:schemeClr val="tx1">
                    <a:lumMod val="85000"/>
                    <a:lumOff val="15000"/>
                  </a:schemeClr>
                </a:solidFill>
                <a:latin typeface="Times New Roman" pitchFamily="18" charset="0"/>
                <a:cs typeface="Times New Roman" pitchFamily="18" charset="0"/>
              </a:rPr>
              <a:t>Inzalkar</a:t>
            </a:r>
            <a:r>
              <a:rPr lang="en-US" b="1" dirty="0">
                <a:solidFill>
                  <a:schemeClr val="tx1">
                    <a:lumMod val="85000"/>
                    <a:lumOff val="15000"/>
                  </a:schemeClr>
                </a:solidFill>
                <a:latin typeface="Times New Roman" pitchFamily="18" charset="0"/>
                <a:cs typeface="Times New Roman" pitchFamily="18" charset="0"/>
              </a:rPr>
              <a:t>	</a:t>
            </a:r>
            <a:r>
              <a:rPr lang="en-US" b="1" dirty="0" smtClean="0">
                <a:solidFill>
                  <a:schemeClr val="tx1">
                    <a:lumMod val="85000"/>
                    <a:lumOff val="15000"/>
                  </a:schemeClr>
                </a:solidFill>
                <a:latin typeface="Times New Roman" pitchFamily="18" charset="0"/>
                <a:cs typeface="Times New Roman" pitchFamily="18" charset="0"/>
              </a:rPr>
              <a:t>		Mr</a:t>
            </a:r>
            <a:r>
              <a:rPr lang="en-US" b="1" dirty="0">
                <a:solidFill>
                  <a:schemeClr val="tx1">
                    <a:lumMod val="85000"/>
                    <a:lumOff val="15000"/>
                  </a:schemeClr>
                </a:solidFill>
                <a:latin typeface="Times New Roman" pitchFamily="18" charset="0"/>
                <a:cs typeface="Times New Roman" pitchFamily="18" charset="0"/>
              </a:rPr>
              <a:t>. </a:t>
            </a:r>
            <a:r>
              <a:rPr lang="en-US" b="1" dirty="0" err="1">
                <a:solidFill>
                  <a:schemeClr val="tx1">
                    <a:lumMod val="85000"/>
                    <a:lumOff val="15000"/>
                  </a:schemeClr>
                </a:solidFill>
                <a:latin typeface="Times New Roman" pitchFamily="18" charset="0"/>
                <a:cs typeface="Times New Roman" pitchFamily="18" charset="0"/>
              </a:rPr>
              <a:t>Kartik</a:t>
            </a:r>
            <a:r>
              <a:rPr lang="en-US" b="1" dirty="0">
                <a:solidFill>
                  <a:schemeClr val="tx1">
                    <a:lumMod val="85000"/>
                    <a:lumOff val="15000"/>
                  </a:schemeClr>
                </a:solidFill>
                <a:latin typeface="Times New Roman" pitchFamily="18" charset="0"/>
                <a:cs typeface="Times New Roman" pitchFamily="18" charset="0"/>
              </a:rPr>
              <a:t> N. </a:t>
            </a:r>
            <a:r>
              <a:rPr lang="en-US" b="1" dirty="0" err="1" smtClean="0">
                <a:solidFill>
                  <a:schemeClr val="tx1">
                    <a:lumMod val="85000"/>
                    <a:lumOff val="15000"/>
                  </a:schemeClr>
                </a:solidFill>
                <a:latin typeface="Times New Roman" pitchFamily="18" charset="0"/>
                <a:cs typeface="Times New Roman" pitchFamily="18" charset="0"/>
              </a:rPr>
              <a:t>Kalpande</a:t>
            </a:r>
            <a:endParaRPr lang="en-US" b="1" dirty="0" smtClean="0">
              <a:solidFill>
                <a:schemeClr val="tx1">
                  <a:lumMod val="85000"/>
                  <a:lumOff val="15000"/>
                </a:schemeClr>
              </a:solidFill>
              <a:latin typeface="Times New Roman" pitchFamily="18" charset="0"/>
              <a:cs typeface="Times New Roman" pitchFamily="18" charset="0"/>
            </a:endParaRPr>
          </a:p>
          <a:p>
            <a:pPr>
              <a:lnSpc>
                <a:spcPct val="150000"/>
              </a:lnSpc>
            </a:pPr>
            <a:r>
              <a:rPr lang="en-US" b="1" dirty="0" smtClean="0">
                <a:solidFill>
                  <a:schemeClr val="tx1">
                    <a:lumMod val="85000"/>
                    <a:lumOff val="15000"/>
                  </a:schemeClr>
                </a:solidFill>
                <a:latin typeface="Times New Roman" pitchFamily="18" charset="0"/>
                <a:cs typeface="Times New Roman" pitchFamily="18" charset="0"/>
              </a:rPr>
              <a:t>Mr. Nikhil V. </a:t>
            </a:r>
            <a:r>
              <a:rPr lang="en-US" b="1" dirty="0" err="1" smtClean="0">
                <a:solidFill>
                  <a:schemeClr val="tx1">
                    <a:lumMod val="85000"/>
                    <a:lumOff val="15000"/>
                  </a:schemeClr>
                </a:solidFill>
                <a:latin typeface="Times New Roman" pitchFamily="18" charset="0"/>
                <a:cs typeface="Times New Roman" pitchFamily="18" charset="0"/>
              </a:rPr>
              <a:t>Rathod</a:t>
            </a:r>
            <a:r>
              <a:rPr lang="en-US" b="1" dirty="0">
                <a:solidFill>
                  <a:schemeClr val="tx1">
                    <a:lumMod val="85000"/>
                    <a:lumOff val="15000"/>
                  </a:schemeClr>
                </a:solidFill>
                <a:latin typeface="Times New Roman" pitchFamily="18" charset="0"/>
                <a:cs typeface="Times New Roman" pitchFamily="18" charset="0"/>
              </a:rPr>
              <a:t>	</a:t>
            </a:r>
            <a:r>
              <a:rPr lang="en-US" b="1" dirty="0" smtClean="0">
                <a:solidFill>
                  <a:schemeClr val="tx1">
                    <a:lumMod val="85000"/>
                    <a:lumOff val="15000"/>
                  </a:schemeClr>
                </a:solidFill>
                <a:latin typeface="Times New Roman" pitchFamily="18" charset="0"/>
                <a:cs typeface="Times New Roman" pitchFamily="18" charset="0"/>
              </a:rPr>
              <a:t>		Mr. </a:t>
            </a:r>
            <a:r>
              <a:rPr lang="en-US" b="1" dirty="0" err="1" smtClean="0">
                <a:solidFill>
                  <a:schemeClr val="tx1">
                    <a:lumMod val="85000"/>
                    <a:lumOff val="15000"/>
                  </a:schemeClr>
                </a:solidFill>
                <a:latin typeface="Times New Roman" pitchFamily="18" charset="0"/>
                <a:cs typeface="Times New Roman" pitchFamily="18" charset="0"/>
              </a:rPr>
              <a:t>Aditya</a:t>
            </a:r>
            <a:r>
              <a:rPr lang="en-US" b="1" dirty="0" smtClean="0">
                <a:solidFill>
                  <a:schemeClr val="tx1">
                    <a:lumMod val="85000"/>
                    <a:lumOff val="15000"/>
                  </a:schemeClr>
                </a:solidFill>
                <a:latin typeface="Times New Roman" pitchFamily="18" charset="0"/>
                <a:cs typeface="Times New Roman" pitchFamily="18" charset="0"/>
              </a:rPr>
              <a:t> D. </a:t>
            </a:r>
            <a:r>
              <a:rPr lang="en-US" b="1" dirty="0" err="1" smtClean="0">
                <a:solidFill>
                  <a:schemeClr val="tx1">
                    <a:lumMod val="85000"/>
                    <a:lumOff val="15000"/>
                  </a:schemeClr>
                </a:solidFill>
                <a:latin typeface="Times New Roman" pitchFamily="18" charset="0"/>
                <a:cs typeface="Times New Roman" pitchFamily="18" charset="0"/>
              </a:rPr>
              <a:t>Sontakke</a:t>
            </a:r>
            <a:endParaRPr lang="en-US" b="1" dirty="0">
              <a:solidFill>
                <a:schemeClr val="tx1">
                  <a:lumMod val="85000"/>
                  <a:lumOff val="15000"/>
                </a:schemeClr>
              </a:solidFill>
              <a:latin typeface="Times New Roman" pitchFamily="18" charset="0"/>
              <a:cs typeface="Times New Roman" pitchFamily="18" charset="0"/>
            </a:endParaRPr>
          </a:p>
        </p:txBody>
      </p:sp>
      <p:sp>
        <p:nvSpPr>
          <p:cNvPr id="9" name="TextBox 8"/>
          <p:cNvSpPr txBox="1"/>
          <p:nvPr/>
        </p:nvSpPr>
        <p:spPr>
          <a:xfrm>
            <a:off x="2057400" y="2057400"/>
            <a:ext cx="5372100" cy="830997"/>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Times New Roman" pitchFamily="18" charset="0"/>
                <a:cs typeface="Times New Roman" pitchFamily="18" charset="0"/>
              </a:rPr>
              <a:t>Image Analytic For Classifying Data Sets For Large Class</a:t>
            </a:r>
            <a:endParaRPr lang="en-US" sz="2400" b="1"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9128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3" y="304800"/>
            <a:ext cx="71764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a:latin typeface="Times New Roman" pitchFamily="18" charset="0"/>
                <a:cs typeface="Times New Roman" pitchFamily="18" charset="0"/>
              </a:rPr>
              <a:t>How the Face Detection Works</a:t>
            </a:r>
          </a:p>
        </p:txBody>
      </p:sp>
      <p:sp>
        <p:nvSpPr>
          <p:cNvPr id="3" name="TextBox 2"/>
          <p:cNvSpPr txBox="1"/>
          <p:nvPr/>
        </p:nvSpPr>
        <p:spPr>
          <a:xfrm>
            <a:off x="1447800" y="1371600"/>
            <a:ext cx="7100248" cy="2092881"/>
          </a:xfrm>
          <a:prstGeom prst="rect">
            <a:avLst/>
          </a:prstGeom>
          <a:noFill/>
        </p:spPr>
        <p:txBody>
          <a:bodyPr wrap="square" rtlCol="0">
            <a:spAutoFit/>
          </a:bodyPr>
          <a:lstStyle/>
          <a:p>
            <a:pPr marL="285750" indent="-285750" algn="just">
              <a:spcAft>
                <a:spcPts val="1200"/>
              </a:spcAft>
              <a:buFont typeface="Wingdings" pitchFamily="2" charset="2"/>
              <a:buChar char="§"/>
            </a:pPr>
            <a:r>
              <a:rPr lang="en-US" sz="2400" dirty="0">
                <a:latin typeface="Times New Roman" pitchFamily="18" charset="0"/>
                <a:cs typeface="Times New Roman" pitchFamily="18" charset="0"/>
              </a:rPr>
              <a:t>Firstly the image is imported by providing the location of the image. </a:t>
            </a:r>
            <a:endParaRPr lang="en-US" sz="2400" dirty="0" smtClean="0">
              <a:latin typeface="Times New Roman" pitchFamily="18" charset="0"/>
              <a:cs typeface="Times New Roman" pitchFamily="18" charset="0"/>
            </a:endParaRPr>
          </a:p>
          <a:p>
            <a:pPr marL="285750" indent="-285750" algn="just">
              <a:spcAft>
                <a:spcPts val="1200"/>
              </a:spcAft>
              <a:buFont typeface="Wingdings" pitchFamily="2" charset="2"/>
              <a:buChar char="§"/>
            </a:pPr>
            <a:r>
              <a:rPr lang="en-US" sz="2400" dirty="0" smtClean="0">
                <a:latin typeface="Times New Roman" pitchFamily="18" charset="0"/>
                <a:cs typeface="Times New Roman" pitchFamily="18" charset="0"/>
              </a:rPr>
              <a:t>Then </a:t>
            </a:r>
            <a:r>
              <a:rPr lang="en-US" sz="2400" dirty="0">
                <a:latin typeface="Times New Roman" pitchFamily="18" charset="0"/>
                <a:cs typeface="Times New Roman" pitchFamily="18" charset="0"/>
              </a:rPr>
              <a:t>the picture is transformed from RGB to </a:t>
            </a:r>
            <a:r>
              <a:rPr lang="en-US" sz="2400" dirty="0" smtClean="0">
                <a:latin typeface="Times New Roman" pitchFamily="18" charset="0"/>
                <a:cs typeface="Times New Roman" pitchFamily="18" charset="0"/>
              </a:rPr>
              <a:t>Grayscale </a:t>
            </a:r>
            <a:r>
              <a:rPr lang="en-US" sz="2400" dirty="0">
                <a:latin typeface="Times New Roman" pitchFamily="18" charset="0"/>
                <a:cs typeface="Times New Roman" pitchFamily="18" charset="0"/>
              </a:rPr>
              <a:t>because it is easy to detect faces in the grayscale</a:t>
            </a:r>
            <a:r>
              <a:rPr lang="en-US" sz="24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p:txBody>
      </p:sp>
      <p:pic>
        <p:nvPicPr>
          <p:cNvPr id="2050" name="Picture 2" descr="C:\Users\Pranav Mundre\Desktop\Python\pranav\Proc Data\1_cFcDUhcYTBx4AtGpXzeyX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81399"/>
            <a:ext cx="5410200" cy="316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94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152" y="1447800"/>
            <a:ext cx="7100248" cy="1569660"/>
          </a:xfrm>
          <a:prstGeom prst="rect">
            <a:avLst/>
          </a:prstGeom>
          <a:noFill/>
        </p:spPr>
        <p:txBody>
          <a:bodyPr wrap="square" rtlCol="0">
            <a:spAutoFit/>
          </a:bodyPr>
          <a:lstStyle/>
          <a:p>
            <a:pPr marL="285750" indent="-285750" algn="just">
              <a:spcBef>
                <a:spcPts val="1200"/>
              </a:spcBef>
              <a:spcAft>
                <a:spcPts val="600"/>
              </a:spcAft>
              <a:buFont typeface="Wingdings" pitchFamily="2" charset="2"/>
              <a:buChar char="§"/>
            </a:pPr>
            <a:r>
              <a:rPr lang="en-US" sz="2400" dirty="0">
                <a:latin typeface="Times New Roman" pitchFamily="18" charset="0"/>
                <a:cs typeface="Times New Roman" pitchFamily="18" charset="0"/>
              </a:rPr>
              <a:t>The next step is image segmentation, which is used for contour detection or segments the multiple objects in a single image so that the classifier can quickly detect the objects and faces in the picture</a:t>
            </a:r>
            <a:r>
              <a:rPr lang="en-US" sz="24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p:txBody>
      </p:sp>
      <p:sp>
        <p:nvSpPr>
          <p:cNvPr id="4" name="TextBox 3"/>
          <p:cNvSpPr txBox="1"/>
          <p:nvPr/>
        </p:nvSpPr>
        <p:spPr>
          <a:xfrm>
            <a:off x="1434153" y="304800"/>
            <a:ext cx="71764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a:latin typeface="Times New Roman" pitchFamily="18" charset="0"/>
                <a:cs typeface="Times New Roman" pitchFamily="18" charset="0"/>
              </a:rPr>
              <a:t>How the Face Detection Works</a:t>
            </a:r>
          </a:p>
        </p:txBody>
      </p:sp>
    </p:spTree>
    <p:extLst>
      <p:ext uri="{BB962C8B-B14F-4D97-AF65-F5344CB8AC3E}">
        <p14:creationId xmlns:p14="http://schemas.microsoft.com/office/powerpoint/2010/main" val="2191494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encrypted-tbn0.gstatic.com/images?q=tbn:ANd9GcRpYEm-YTPTaB3LoHRn61MpPD_dVTejmp-2kptVGcMOG5kXxdpX"/>
          <p:cNvPicPr/>
          <p:nvPr/>
        </p:nvPicPr>
        <p:blipFill>
          <a:blip r:embed="rId2">
            <a:extLst>
              <a:ext uri="{28A0092B-C50C-407E-A947-70E740481C1C}">
                <a14:useLocalDpi xmlns:a14="http://schemas.microsoft.com/office/drawing/2010/main" val="0"/>
              </a:ext>
            </a:extLst>
          </a:blip>
          <a:stretch>
            <a:fillRect/>
          </a:stretch>
        </p:blipFill>
        <p:spPr bwMode="auto">
          <a:xfrm>
            <a:off x="1447800" y="2057400"/>
            <a:ext cx="7086600" cy="3352800"/>
          </a:xfrm>
          <a:prstGeom prst="rect">
            <a:avLst/>
          </a:prstGeom>
          <a:noFill/>
          <a:ln>
            <a:noFill/>
          </a:ln>
        </p:spPr>
      </p:pic>
      <p:sp>
        <p:nvSpPr>
          <p:cNvPr id="5" name="TextBox 4"/>
          <p:cNvSpPr txBox="1"/>
          <p:nvPr/>
        </p:nvSpPr>
        <p:spPr>
          <a:xfrm>
            <a:off x="1143000" y="405825"/>
            <a:ext cx="76200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DFD </a:t>
            </a:r>
            <a:r>
              <a:rPr lang="en-IN" sz="3600" b="1" dirty="0" smtClean="0">
                <a:latin typeface="Times New Roman" panose="02020603050405020304" pitchFamily="18" charset="0"/>
                <a:cs typeface="Times New Roman" panose="02020603050405020304" pitchFamily="18" charset="0"/>
              </a:rPr>
              <a:t>For Detecting Face In Database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253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2" y="405825"/>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TextBox 2"/>
          <p:cNvSpPr txBox="1"/>
          <p:nvPr/>
        </p:nvSpPr>
        <p:spPr>
          <a:xfrm>
            <a:off x="1434152" y="1524000"/>
            <a:ext cx="7100248" cy="1015663"/>
          </a:xfrm>
          <a:prstGeom prst="rect">
            <a:avLst/>
          </a:prstGeom>
          <a:noFill/>
        </p:spPr>
        <p:txBody>
          <a:bodyPr wrap="square" rtlCol="0">
            <a:spAutoFit/>
          </a:bodyPr>
          <a:lstStyle/>
          <a:p>
            <a:pPr marL="285750" indent="-285750" algn="just">
              <a:spcAft>
                <a:spcPts val="1200"/>
              </a:spcAft>
              <a:buFont typeface="Wingdings" pitchFamily="2" charset="2"/>
              <a:buChar char="§"/>
            </a:pPr>
            <a:r>
              <a:rPr lang="en-US" sz="2500" b="1" dirty="0" smtClean="0">
                <a:latin typeface="Times New Roman" pitchFamily="18" charset="0"/>
                <a:cs typeface="Times New Roman" pitchFamily="18" charset="0"/>
              </a:rPr>
              <a:t>..</a:t>
            </a:r>
          </a:p>
          <a:p>
            <a:pPr marL="285750" indent="-285750" algn="just">
              <a:spcAft>
                <a:spcPts val="1200"/>
              </a:spcAft>
              <a:buFont typeface="Wingdings" pitchFamily="2" charset="2"/>
              <a:buChar char="§"/>
            </a:pPr>
            <a:endParaRPr lang="en-US" sz="25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669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2" y="405825"/>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3" name="TextBox 2"/>
          <p:cNvSpPr txBox="1"/>
          <p:nvPr/>
        </p:nvSpPr>
        <p:spPr>
          <a:xfrm>
            <a:off x="1434152" y="1524000"/>
            <a:ext cx="7100248" cy="1015663"/>
          </a:xfrm>
          <a:prstGeom prst="rect">
            <a:avLst/>
          </a:prstGeom>
          <a:noFill/>
        </p:spPr>
        <p:txBody>
          <a:bodyPr wrap="square" rtlCol="0">
            <a:spAutoFit/>
          </a:bodyPr>
          <a:lstStyle/>
          <a:p>
            <a:pPr marL="285750" indent="-285750" algn="just">
              <a:spcAft>
                <a:spcPts val="1200"/>
              </a:spcAft>
              <a:buFont typeface="Wingdings" pitchFamily="2" charset="2"/>
              <a:buChar char="§"/>
            </a:pPr>
            <a:r>
              <a:rPr lang="en-US" sz="2500" b="1" dirty="0" smtClean="0">
                <a:latin typeface="Times New Roman" pitchFamily="18" charset="0"/>
                <a:cs typeface="Times New Roman" pitchFamily="18" charset="0"/>
              </a:rPr>
              <a:t>..</a:t>
            </a:r>
          </a:p>
          <a:p>
            <a:pPr marL="285750" indent="-285750" algn="just">
              <a:spcAft>
                <a:spcPts val="1200"/>
              </a:spcAft>
              <a:buFont typeface="Wingdings" pitchFamily="2" charset="2"/>
              <a:buChar char="§"/>
            </a:pPr>
            <a:endParaRPr lang="en-US" sz="25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07973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txBox="1"/>
          <p:nvPr/>
        </p:nvSpPr>
        <p:spPr>
          <a:xfrm>
            <a:off x="1524000" y="1371600"/>
            <a:ext cx="6325235" cy="3046988"/>
          </a:xfrm>
          <a:prstGeom prst="rect">
            <a:avLst/>
          </a:prstGeom>
        </p:spPr>
        <p:txBody>
          <a:bodyPr vert="horz" wrap="square" lIns="0" tIns="1016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indent="-457200">
              <a:lnSpc>
                <a:spcPct val="100000"/>
              </a:lnSpc>
              <a:spcBef>
                <a:spcPts val="800"/>
              </a:spcBef>
              <a:buClr>
                <a:schemeClr val="tx1"/>
              </a:buClr>
              <a:buFont typeface="Wingdings" pitchFamily="2" charset="2"/>
              <a:buChar char="§"/>
              <a:tabLst>
                <a:tab pos="354965" algn="l"/>
                <a:tab pos="355600" algn="l"/>
              </a:tabLst>
            </a:pPr>
            <a:r>
              <a:rPr sz="2800" spc="-5" dirty="0">
                <a:latin typeface="Times New Roman"/>
                <a:cs typeface="Times New Roman"/>
              </a:rPr>
              <a:t>Save </a:t>
            </a:r>
            <a:r>
              <a:rPr sz="2800" spc="-10" dirty="0">
                <a:latin typeface="Times New Roman"/>
                <a:cs typeface="Times New Roman"/>
              </a:rPr>
              <a:t>Images </a:t>
            </a:r>
            <a:r>
              <a:rPr sz="2800" spc="-105" dirty="0">
                <a:latin typeface="Times New Roman"/>
                <a:cs typeface="Times New Roman"/>
              </a:rPr>
              <a:t>To</a:t>
            </a:r>
            <a:r>
              <a:rPr sz="2800" spc="-70" dirty="0">
                <a:latin typeface="Times New Roman"/>
                <a:cs typeface="Times New Roman"/>
              </a:rPr>
              <a:t> </a:t>
            </a:r>
            <a:r>
              <a:rPr sz="2800" spc="-10" dirty="0">
                <a:latin typeface="Times New Roman"/>
                <a:cs typeface="Times New Roman"/>
              </a:rPr>
              <a:t>Database</a:t>
            </a:r>
            <a:endParaRPr sz="2800" dirty="0">
              <a:latin typeface="Times New Roman"/>
              <a:cs typeface="Times New Roman"/>
            </a:endParaRPr>
          </a:p>
          <a:p>
            <a:pPr marL="469900" indent="-457200">
              <a:lnSpc>
                <a:spcPct val="100000"/>
              </a:lnSpc>
              <a:spcBef>
                <a:spcPts val="700"/>
              </a:spcBef>
              <a:buClr>
                <a:schemeClr val="tx1"/>
              </a:buClr>
              <a:buFont typeface="Wingdings" pitchFamily="2" charset="2"/>
              <a:buChar char="§"/>
              <a:tabLst>
                <a:tab pos="354965" algn="l"/>
                <a:tab pos="355600" algn="l"/>
              </a:tabLst>
            </a:pPr>
            <a:r>
              <a:rPr sz="2800" spc="-10" dirty="0">
                <a:latin typeface="Times New Roman"/>
                <a:cs typeface="Times New Roman"/>
              </a:rPr>
              <a:t>Detect</a:t>
            </a:r>
            <a:r>
              <a:rPr sz="2800" spc="-5" dirty="0">
                <a:latin typeface="Times New Roman"/>
                <a:cs typeface="Times New Roman"/>
              </a:rPr>
              <a:t> </a:t>
            </a:r>
            <a:r>
              <a:rPr sz="2800" spc="-10" dirty="0">
                <a:latin typeface="Times New Roman"/>
                <a:cs typeface="Times New Roman"/>
              </a:rPr>
              <a:t>Faces</a:t>
            </a:r>
            <a:endParaRPr sz="2800" dirty="0">
              <a:latin typeface="Times New Roman"/>
              <a:cs typeface="Times New Roman"/>
            </a:endParaRPr>
          </a:p>
          <a:p>
            <a:pPr marL="469900" indent="-457200">
              <a:lnSpc>
                <a:spcPct val="100000"/>
              </a:lnSpc>
              <a:spcBef>
                <a:spcPts val="690"/>
              </a:spcBef>
              <a:buClr>
                <a:schemeClr val="tx1"/>
              </a:buClr>
              <a:buFont typeface="Wingdings" pitchFamily="2" charset="2"/>
              <a:buChar char="§"/>
              <a:tabLst>
                <a:tab pos="354965" algn="l"/>
                <a:tab pos="355600" algn="l"/>
              </a:tabLst>
            </a:pPr>
            <a:r>
              <a:rPr sz="2800" spc="-5" dirty="0">
                <a:latin typeface="Times New Roman"/>
                <a:cs typeface="Times New Roman"/>
              </a:rPr>
              <a:t>Match detected </a:t>
            </a:r>
            <a:r>
              <a:rPr sz="2800" spc="-10" dirty="0">
                <a:latin typeface="Times New Roman"/>
                <a:cs typeface="Times New Roman"/>
              </a:rPr>
              <a:t>faces </a:t>
            </a:r>
            <a:r>
              <a:rPr sz="2800" dirty="0">
                <a:latin typeface="Times New Roman"/>
                <a:cs typeface="Times New Roman"/>
              </a:rPr>
              <a:t>to</a:t>
            </a:r>
            <a:r>
              <a:rPr sz="2800" spc="-25" dirty="0">
                <a:latin typeface="Times New Roman"/>
                <a:cs typeface="Times New Roman"/>
              </a:rPr>
              <a:t> </a:t>
            </a:r>
            <a:r>
              <a:rPr sz="2800" spc="-10" dirty="0">
                <a:latin typeface="Times New Roman"/>
                <a:cs typeface="Times New Roman"/>
              </a:rPr>
              <a:t>Database</a:t>
            </a:r>
            <a:endParaRPr sz="2800" dirty="0">
              <a:latin typeface="Times New Roman"/>
              <a:cs typeface="Times New Roman"/>
            </a:endParaRPr>
          </a:p>
          <a:p>
            <a:pPr marL="469900" indent="-457200">
              <a:lnSpc>
                <a:spcPct val="100000"/>
              </a:lnSpc>
              <a:spcBef>
                <a:spcPts val="700"/>
              </a:spcBef>
              <a:buClr>
                <a:schemeClr val="tx1"/>
              </a:buClr>
              <a:buFont typeface="Wingdings" pitchFamily="2" charset="2"/>
              <a:buChar char="§"/>
              <a:tabLst>
                <a:tab pos="354965" algn="l"/>
                <a:tab pos="355600" algn="l"/>
              </a:tabLst>
            </a:pPr>
            <a:r>
              <a:rPr sz="2800" spc="-5" dirty="0" smtClean="0">
                <a:latin typeface="Times New Roman"/>
                <a:cs typeface="Times New Roman"/>
              </a:rPr>
              <a:t>Recognize</a:t>
            </a:r>
            <a:r>
              <a:rPr sz="2800" spc="-20" dirty="0" smtClean="0">
                <a:latin typeface="Times New Roman"/>
                <a:cs typeface="Times New Roman"/>
              </a:rPr>
              <a:t> </a:t>
            </a:r>
            <a:r>
              <a:rPr sz="2800" spc="-10" dirty="0">
                <a:latin typeface="Times New Roman"/>
                <a:cs typeface="Times New Roman"/>
              </a:rPr>
              <a:t>Faces</a:t>
            </a:r>
            <a:endParaRPr sz="2800" dirty="0">
              <a:latin typeface="Times New Roman"/>
              <a:cs typeface="Times New Roman"/>
            </a:endParaRPr>
          </a:p>
          <a:p>
            <a:pPr marL="469900" indent="-457200">
              <a:lnSpc>
                <a:spcPct val="100000"/>
              </a:lnSpc>
              <a:spcBef>
                <a:spcPts val="700"/>
              </a:spcBef>
              <a:buClr>
                <a:schemeClr val="tx1"/>
              </a:buClr>
              <a:buFont typeface="Wingdings" pitchFamily="2" charset="2"/>
              <a:buChar char="§"/>
              <a:tabLst>
                <a:tab pos="354965" algn="l"/>
                <a:tab pos="355600" algn="l"/>
              </a:tabLst>
            </a:pPr>
            <a:r>
              <a:rPr sz="2800" spc="-5" dirty="0">
                <a:latin typeface="Times New Roman"/>
                <a:cs typeface="Times New Roman"/>
              </a:rPr>
              <a:t>Provides </a:t>
            </a:r>
            <a:r>
              <a:rPr sz="2800" spc="-10" dirty="0">
                <a:latin typeface="Times New Roman"/>
                <a:cs typeface="Times New Roman"/>
              </a:rPr>
              <a:t>accurate </a:t>
            </a:r>
            <a:r>
              <a:rPr sz="2800" spc="-5" dirty="0">
                <a:latin typeface="Times New Roman"/>
                <a:cs typeface="Times New Roman"/>
              </a:rPr>
              <a:t>information </a:t>
            </a:r>
            <a:r>
              <a:rPr sz="2800" dirty="0">
                <a:latin typeface="Times New Roman"/>
                <a:cs typeface="Times New Roman"/>
              </a:rPr>
              <a:t>about</a:t>
            </a:r>
            <a:r>
              <a:rPr sz="2800" spc="-15" dirty="0">
                <a:latin typeface="Times New Roman"/>
                <a:cs typeface="Times New Roman"/>
              </a:rPr>
              <a:t> </a:t>
            </a:r>
            <a:r>
              <a:rPr sz="2800" dirty="0">
                <a:latin typeface="Times New Roman"/>
                <a:cs typeface="Times New Roman"/>
              </a:rPr>
              <a:t>them</a:t>
            </a:r>
          </a:p>
        </p:txBody>
      </p:sp>
      <p:sp>
        <p:nvSpPr>
          <p:cNvPr id="3" name="object 5"/>
          <p:cNvSpPr/>
          <p:nvPr/>
        </p:nvSpPr>
        <p:spPr>
          <a:xfrm>
            <a:off x="1066800" y="4541520"/>
            <a:ext cx="7924800" cy="124968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Box 3"/>
          <p:cNvSpPr txBox="1"/>
          <p:nvPr/>
        </p:nvSpPr>
        <p:spPr>
          <a:xfrm>
            <a:off x="1219200" y="405825"/>
            <a:ext cx="75438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Process of Face Matching</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11900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1753" y="405825"/>
            <a:ext cx="74812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spc="-5" dirty="0">
                <a:latin typeface="Times New Roman" pitchFamily="18" charset="0"/>
                <a:cs typeface="Times New Roman" pitchFamily="18" charset="0"/>
              </a:rPr>
              <a:t>Project</a:t>
            </a:r>
            <a:r>
              <a:rPr lang="en-US" sz="3600" b="1" spc="-55" dirty="0">
                <a:latin typeface="Times New Roman" pitchFamily="18" charset="0"/>
                <a:cs typeface="Times New Roman" pitchFamily="18" charset="0"/>
              </a:rPr>
              <a:t> </a:t>
            </a:r>
            <a:r>
              <a:rPr lang="en-US" sz="3600" b="1" spc="-5" dirty="0">
                <a:latin typeface="Times New Roman" pitchFamily="18" charset="0"/>
                <a:cs typeface="Times New Roman" pitchFamily="18" charset="0"/>
              </a:rPr>
              <a:t>Specification</a:t>
            </a:r>
            <a:endParaRPr lang="en-US" sz="3600" b="1" dirty="0">
              <a:latin typeface="Times New Roman" pitchFamily="18" charset="0"/>
              <a:cs typeface="Times New Roman" pitchFamily="18" charset="0"/>
            </a:endParaRPr>
          </a:p>
        </p:txBody>
      </p:sp>
      <p:sp>
        <p:nvSpPr>
          <p:cNvPr id="3" name="TextBox 2"/>
          <p:cNvSpPr txBox="1"/>
          <p:nvPr/>
        </p:nvSpPr>
        <p:spPr>
          <a:xfrm>
            <a:off x="1295400" y="1524000"/>
            <a:ext cx="7467600" cy="3895938"/>
          </a:xfrm>
          <a:prstGeom prst="rect">
            <a:avLst/>
          </a:prstGeom>
          <a:noFill/>
        </p:spPr>
        <p:txBody>
          <a:bodyPr wrap="square" rtlCol="0">
            <a:spAutoFit/>
          </a:bodyPr>
          <a:lstStyle/>
          <a:p>
            <a:pPr marL="342900" indent="-342900" algn="just">
              <a:spcAft>
                <a:spcPts val="1200"/>
              </a:spcAft>
              <a:buFont typeface="Wingdings" pitchFamily="2" charset="2"/>
              <a:buChar char="Ø"/>
            </a:pPr>
            <a:r>
              <a:rPr lang="en-US" sz="2300" b="1" spc="-45" dirty="0">
                <a:latin typeface="Times New Roman"/>
                <a:cs typeface="Times New Roman"/>
              </a:rPr>
              <a:t>Tools </a:t>
            </a:r>
            <a:r>
              <a:rPr lang="en-US" sz="2300" b="1" dirty="0">
                <a:latin typeface="Times New Roman"/>
                <a:cs typeface="Times New Roman"/>
              </a:rPr>
              <a:t>&amp;</a:t>
            </a:r>
            <a:r>
              <a:rPr lang="en-US" sz="2300" b="1" spc="-30" dirty="0">
                <a:latin typeface="Times New Roman"/>
                <a:cs typeface="Times New Roman"/>
              </a:rPr>
              <a:t> </a:t>
            </a:r>
            <a:r>
              <a:rPr lang="en-US" sz="2300" b="1" spc="-25" dirty="0">
                <a:latin typeface="Times New Roman"/>
                <a:cs typeface="Times New Roman"/>
              </a:rPr>
              <a:t>Technology</a:t>
            </a:r>
            <a:endParaRPr lang="en-US" sz="2300" b="1" dirty="0">
              <a:latin typeface="Times New Roman"/>
              <a:cs typeface="Times New Roman"/>
            </a:endParaRPr>
          </a:p>
          <a:p>
            <a:pPr marL="927100" lvl="1" indent="-457200" algn="just">
              <a:lnSpc>
                <a:spcPct val="100000"/>
              </a:lnSpc>
              <a:spcBef>
                <a:spcPts val="500"/>
              </a:spcBef>
              <a:buClr>
                <a:schemeClr val="tx1">
                  <a:lumMod val="85000"/>
                  <a:lumOff val="15000"/>
                </a:schemeClr>
              </a:buClr>
              <a:buFont typeface="Wingdings" pitchFamily="2" charset="2"/>
              <a:buChar char="§"/>
              <a:tabLst>
                <a:tab pos="755650" algn="l"/>
              </a:tabLst>
            </a:pPr>
            <a:r>
              <a:rPr lang="en-US" sz="2300" spc="-5" dirty="0">
                <a:latin typeface="Times New Roman"/>
                <a:cs typeface="Times New Roman"/>
              </a:rPr>
              <a:t>Operating System: </a:t>
            </a:r>
            <a:r>
              <a:rPr lang="en-US" sz="2300" spc="-10" dirty="0">
                <a:latin typeface="Times New Roman"/>
                <a:cs typeface="Times New Roman"/>
              </a:rPr>
              <a:t>Windows </a:t>
            </a:r>
            <a:r>
              <a:rPr lang="en-US" sz="2300" dirty="0" smtClean="0">
                <a:latin typeface="Times New Roman"/>
                <a:cs typeface="Times New Roman"/>
              </a:rPr>
              <a:t>And Linux</a:t>
            </a:r>
            <a:endParaRPr lang="en-US" sz="2300" dirty="0">
              <a:latin typeface="Times New Roman"/>
              <a:cs typeface="Times New Roman"/>
            </a:endParaRPr>
          </a:p>
          <a:p>
            <a:pPr marL="927100" lvl="1" indent="-457200" algn="just">
              <a:lnSpc>
                <a:spcPct val="100000"/>
              </a:lnSpc>
              <a:spcBef>
                <a:spcPts val="500"/>
              </a:spcBef>
              <a:buClr>
                <a:schemeClr val="tx1">
                  <a:lumMod val="85000"/>
                  <a:lumOff val="15000"/>
                </a:schemeClr>
              </a:buClr>
              <a:buFont typeface="Wingdings" pitchFamily="2" charset="2"/>
              <a:buChar char="§"/>
              <a:tabLst>
                <a:tab pos="755650" algn="l"/>
              </a:tabLst>
            </a:pPr>
            <a:r>
              <a:rPr lang="en-US" sz="2300" dirty="0">
                <a:latin typeface="Times New Roman"/>
                <a:cs typeface="Times New Roman"/>
              </a:rPr>
              <a:t>Hardware </a:t>
            </a:r>
            <a:r>
              <a:rPr lang="en-US" sz="2300" spc="-5" dirty="0">
                <a:latin typeface="Times New Roman"/>
                <a:cs typeface="Times New Roman"/>
              </a:rPr>
              <a:t>Requirement: </a:t>
            </a:r>
            <a:r>
              <a:rPr lang="en-US" sz="2300" spc="-5" dirty="0" smtClean="0">
                <a:latin typeface="Times New Roman"/>
                <a:cs typeface="Times New Roman"/>
              </a:rPr>
              <a:t>2GB-RAM(Min),</a:t>
            </a:r>
            <a:r>
              <a:rPr lang="en-US" sz="2300" spc="-25" dirty="0" smtClean="0">
                <a:latin typeface="Times New Roman"/>
                <a:cs typeface="Times New Roman"/>
              </a:rPr>
              <a:t> </a:t>
            </a:r>
            <a:r>
              <a:rPr lang="en-US" sz="2300" spc="-25" dirty="0" err="1">
                <a:latin typeface="Times New Roman"/>
                <a:cs typeface="Times New Roman"/>
              </a:rPr>
              <a:t>WebCam</a:t>
            </a:r>
            <a:endParaRPr lang="en-US" sz="2300" dirty="0">
              <a:latin typeface="Times New Roman"/>
              <a:cs typeface="Times New Roman"/>
            </a:endParaRPr>
          </a:p>
          <a:p>
            <a:pPr marL="927100" lvl="1" indent="-457200" algn="just">
              <a:lnSpc>
                <a:spcPct val="100000"/>
              </a:lnSpc>
              <a:spcBef>
                <a:spcPts val="500"/>
              </a:spcBef>
              <a:buClr>
                <a:schemeClr val="tx1">
                  <a:lumMod val="85000"/>
                  <a:lumOff val="15000"/>
                </a:schemeClr>
              </a:buClr>
              <a:buFont typeface="Wingdings" pitchFamily="2" charset="2"/>
              <a:buChar char="§"/>
              <a:tabLst>
                <a:tab pos="755650" algn="l"/>
              </a:tabLst>
            </a:pPr>
            <a:r>
              <a:rPr lang="en-US" sz="2300" spc="-5" dirty="0" smtClean="0">
                <a:latin typeface="Times New Roman"/>
                <a:cs typeface="Times New Roman"/>
              </a:rPr>
              <a:t>Programming </a:t>
            </a:r>
            <a:r>
              <a:rPr lang="en-US" sz="2300" dirty="0">
                <a:latin typeface="Times New Roman"/>
                <a:cs typeface="Times New Roman"/>
              </a:rPr>
              <a:t>Language:</a:t>
            </a:r>
            <a:r>
              <a:rPr lang="en-US" sz="2300" spc="5" dirty="0">
                <a:latin typeface="Times New Roman"/>
                <a:cs typeface="Times New Roman"/>
              </a:rPr>
              <a:t> </a:t>
            </a:r>
            <a:r>
              <a:rPr lang="en-US" sz="2300" spc="-5" dirty="0" smtClean="0">
                <a:latin typeface="Times New Roman"/>
                <a:cs typeface="Times New Roman"/>
              </a:rPr>
              <a:t>Python</a:t>
            </a:r>
            <a:endParaRPr lang="en-US" sz="2300" dirty="0">
              <a:latin typeface="Times New Roman"/>
              <a:cs typeface="Times New Roman"/>
            </a:endParaRPr>
          </a:p>
          <a:p>
            <a:pPr marL="927100" lvl="1" indent="-457200" algn="just">
              <a:lnSpc>
                <a:spcPct val="100000"/>
              </a:lnSpc>
              <a:spcBef>
                <a:spcPts val="500"/>
              </a:spcBef>
              <a:buClr>
                <a:schemeClr val="tx1">
                  <a:lumMod val="85000"/>
                  <a:lumOff val="15000"/>
                </a:schemeClr>
              </a:buClr>
              <a:buFont typeface="Wingdings" pitchFamily="2" charset="2"/>
              <a:buChar char="§"/>
              <a:tabLst>
                <a:tab pos="755650" algn="l"/>
              </a:tabLst>
            </a:pPr>
            <a:r>
              <a:rPr lang="en-US" sz="2300" spc="-5" dirty="0">
                <a:latin typeface="Times New Roman"/>
                <a:cs typeface="Times New Roman"/>
              </a:rPr>
              <a:t>Computer </a:t>
            </a:r>
            <a:r>
              <a:rPr lang="en-US" sz="2300" spc="-25" dirty="0">
                <a:latin typeface="Times New Roman"/>
                <a:cs typeface="Times New Roman"/>
              </a:rPr>
              <a:t>Vision </a:t>
            </a:r>
            <a:r>
              <a:rPr lang="en-US" sz="2300" spc="-5" dirty="0">
                <a:latin typeface="Times New Roman"/>
                <a:cs typeface="Times New Roman"/>
              </a:rPr>
              <a:t>Library: </a:t>
            </a:r>
            <a:endParaRPr lang="en-US" sz="2300" spc="-5" dirty="0" smtClean="0">
              <a:latin typeface="Times New Roman"/>
              <a:cs typeface="Times New Roman"/>
            </a:endParaRPr>
          </a:p>
          <a:p>
            <a:pPr marL="1384300" lvl="2" indent="-457200" algn="just">
              <a:spcBef>
                <a:spcPts val="500"/>
              </a:spcBef>
              <a:buClr>
                <a:schemeClr val="tx1">
                  <a:lumMod val="85000"/>
                  <a:lumOff val="15000"/>
                </a:schemeClr>
              </a:buClr>
              <a:buFont typeface="Arial" pitchFamily="34" charset="0"/>
              <a:buChar char="•"/>
              <a:tabLst>
                <a:tab pos="755650" algn="l"/>
              </a:tabLst>
            </a:pPr>
            <a:r>
              <a:rPr lang="en-US" sz="2300" dirty="0" smtClean="0">
                <a:latin typeface="Times New Roman"/>
                <a:cs typeface="Times New Roman"/>
              </a:rPr>
              <a:t>Open </a:t>
            </a:r>
            <a:r>
              <a:rPr lang="en-US" sz="2300" spc="-60" dirty="0" smtClean="0">
                <a:latin typeface="Times New Roman"/>
                <a:cs typeface="Times New Roman"/>
              </a:rPr>
              <a:t>CV </a:t>
            </a:r>
            <a:r>
              <a:rPr lang="en-US" sz="2300" dirty="0" smtClean="0">
                <a:latin typeface="Times New Roman"/>
                <a:cs typeface="Times New Roman"/>
              </a:rPr>
              <a:t>Library</a:t>
            </a:r>
            <a:endParaRPr lang="en-US" sz="2300" dirty="0" smtClean="0">
              <a:latin typeface="Times New Roman"/>
              <a:cs typeface="Times New Roman"/>
            </a:endParaRPr>
          </a:p>
          <a:p>
            <a:pPr marL="1384300" lvl="2" indent="-457200" algn="just">
              <a:spcBef>
                <a:spcPts val="500"/>
              </a:spcBef>
              <a:buClr>
                <a:schemeClr val="tx1">
                  <a:lumMod val="85000"/>
                  <a:lumOff val="15000"/>
                </a:schemeClr>
              </a:buClr>
              <a:buFont typeface="Arial" pitchFamily="34" charset="0"/>
              <a:buChar char="•"/>
              <a:tabLst>
                <a:tab pos="755650" algn="l"/>
              </a:tabLst>
            </a:pPr>
            <a:r>
              <a:rPr lang="en-US" sz="2400" dirty="0">
                <a:latin typeface="Times New Roman" pitchFamily="18" charset="0"/>
                <a:cs typeface="Times New Roman" pitchFamily="18" charset="0"/>
              </a:rPr>
              <a:t>Pillow</a:t>
            </a:r>
          </a:p>
          <a:p>
            <a:pPr marL="1384300" lvl="2" indent="-457200" algn="just">
              <a:spcBef>
                <a:spcPts val="500"/>
              </a:spcBef>
              <a:buClr>
                <a:schemeClr val="tx1">
                  <a:lumMod val="85000"/>
                  <a:lumOff val="15000"/>
                </a:schemeClr>
              </a:buClr>
              <a:buFont typeface="Arial" pitchFamily="34" charset="0"/>
              <a:buChar char="•"/>
              <a:tabLst>
                <a:tab pos="755650" algn="l"/>
              </a:tabLst>
            </a:pPr>
            <a:endParaRPr lang="en-US" sz="2300" dirty="0">
              <a:latin typeface="Times New Roman"/>
              <a:cs typeface="Times New Roman"/>
            </a:endParaRPr>
          </a:p>
          <a:p>
            <a:pPr marL="800100" lvl="1" indent="-342900" algn="just">
              <a:spcAft>
                <a:spcPts val="1200"/>
              </a:spcAft>
              <a:buFont typeface="Wingdings" pitchFamily="2" charset="2"/>
              <a:buChar char="ü"/>
            </a:pPr>
            <a:endParaRPr lang="en-US" sz="23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91494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projectabstracts.com/wp-content/uploads/2017/08/p-17045-raspberry-pi-robot-arm212.png"/>
          <p:cNvPicPr/>
          <p:nvPr/>
        </p:nvPicPr>
        <p:blipFill>
          <a:blip r:embed="rId2">
            <a:extLst>
              <a:ext uri="{28A0092B-C50C-407E-A947-70E740481C1C}">
                <a14:useLocalDpi xmlns:a14="http://schemas.microsoft.com/office/drawing/2010/main" val="0"/>
              </a:ext>
            </a:extLst>
          </a:blip>
          <a:srcRect/>
          <a:stretch>
            <a:fillRect/>
          </a:stretch>
        </p:blipFill>
        <p:spPr bwMode="auto">
          <a:xfrm>
            <a:off x="1322043" y="2222500"/>
            <a:ext cx="7162800" cy="3187700"/>
          </a:xfrm>
          <a:prstGeom prst="rect">
            <a:avLst/>
          </a:prstGeom>
          <a:noFill/>
          <a:ln w="19050">
            <a:solidFill>
              <a:schemeClr val="tx1"/>
            </a:solidFill>
          </a:ln>
        </p:spPr>
      </p:pic>
      <p:sp>
        <p:nvSpPr>
          <p:cNvPr id="4" name="TextBox 3"/>
          <p:cNvSpPr txBox="1"/>
          <p:nvPr/>
        </p:nvSpPr>
        <p:spPr>
          <a:xfrm>
            <a:off x="1143000" y="405825"/>
            <a:ext cx="76200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Project Overview</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1418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027867"/>
            <a:ext cx="7467600" cy="5601533"/>
          </a:xfrm>
          <a:prstGeom prst="rect">
            <a:avLst/>
          </a:prstGeom>
        </p:spPr>
        <p:txBody>
          <a:bodyPr wrap="square">
            <a:spAutoFit/>
          </a:bodyPr>
          <a:lstStyle/>
          <a:p>
            <a:pPr marL="285750" indent="-285750" algn="just">
              <a:spcAft>
                <a:spcPts val="1200"/>
              </a:spcAft>
              <a:buFont typeface="Wingdings" pitchFamily="2" charset="2"/>
              <a:buChar char="v"/>
            </a:pPr>
            <a:r>
              <a:rPr lang="en-US" sz="2400" b="1" dirty="0" smtClean="0">
                <a:latin typeface="Times New Roman" pitchFamily="18" charset="0"/>
                <a:cs typeface="Times New Roman" pitchFamily="18" charset="0"/>
              </a:rPr>
              <a:t> Advantages</a:t>
            </a:r>
          </a:p>
          <a:p>
            <a:pPr marL="742950" lvl="1" indent="-285750" algn="just">
              <a:spcAft>
                <a:spcPts val="1200"/>
              </a:spcAft>
              <a:buFont typeface="Wingdings" pitchFamily="2" charset="2"/>
              <a:buChar char="Ø"/>
            </a:pPr>
            <a:r>
              <a:rPr lang="en-US" sz="2400" dirty="0" smtClean="0">
                <a:latin typeface="Times New Roman" pitchFamily="18" charset="0"/>
                <a:cs typeface="Times New Roman" pitchFamily="18" charset="0"/>
              </a:rPr>
              <a:t>Digital </a:t>
            </a:r>
            <a:r>
              <a:rPr lang="en-US" sz="2400" dirty="0">
                <a:latin typeface="Times New Roman" pitchFamily="18" charset="0"/>
                <a:cs typeface="Times New Roman" pitchFamily="18" charset="0"/>
              </a:rPr>
              <a:t>images can be processed by digital computers</a:t>
            </a:r>
            <a:r>
              <a:rPr lang="en-US" sz="2400" dirty="0" smtClean="0">
                <a:latin typeface="Times New Roman" pitchFamily="18" charset="0"/>
                <a:cs typeface="Times New Roman" pitchFamily="18" charset="0"/>
              </a:rPr>
              <a:t>.</a:t>
            </a:r>
          </a:p>
          <a:p>
            <a:pPr marL="742950" lvl="1" indent="-285750" algn="just">
              <a:spcAft>
                <a:spcPts val="1200"/>
              </a:spcAft>
              <a:buFont typeface="Wingdings" pitchFamily="2" charset="2"/>
              <a:buChar char="Ø"/>
            </a:pPr>
            <a:r>
              <a:rPr lang="en-US" sz="2400" dirty="0">
                <a:latin typeface="Times New Roman" pitchFamily="18" charset="0"/>
                <a:cs typeface="Times New Roman" pitchFamily="18" charset="0"/>
              </a:rPr>
              <a:t>Images can be given more sharpness and better visual </a:t>
            </a:r>
            <a:r>
              <a:rPr lang="en-US" sz="2400" dirty="0" smtClean="0">
                <a:latin typeface="Times New Roman" pitchFamily="18" charset="0"/>
                <a:cs typeface="Times New Roman" pitchFamily="18" charset="0"/>
              </a:rPr>
              <a:t>appearance</a:t>
            </a:r>
          </a:p>
          <a:p>
            <a:pPr marL="742950" lvl="1" indent="-285750" algn="just">
              <a:spcAft>
                <a:spcPts val="1200"/>
              </a:spcAft>
              <a:buFont typeface="Wingdings" pitchFamily="2" charset="2"/>
              <a:buChar char="Ø"/>
            </a:pPr>
            <a:r>
              <a:rPr lang="en-US" sz="2400" dirty="0">
                <a:latin typeface="Times New Roman" pitchFamily="18" charset="0"/>
                <a:cs typeface="Times New Roman" pitchFamily="18" charset="0"/>
              </a:rPr>
              <a:t>Minor errors can be rectified</a:t>
            </a:r>
            <a:r>
              <a:rPr lang="en-US" sz="2400" dirty="0" smtClean="0">
                <a:latin typeface="Times New Roman" pitchFamily="18" charset="0"/>
                <a:cs typeface="Times New Roman" pitchFamily="18" charset="0"/>
              </a:rPr>
              <a:t>.</a:t>
            </a:r>
          </a:p>
          <a:p>
            <a:pPr marL="742950" lvl="1" indent="-285750" algn="just">
              <a:spcAft>
                <a:spcPts val="1200"/>
              </a:spcAft>
              <a:buFont typeface="Wingdings" pitchFamily="2" charset="2"/>
              <a:buChar char="Ø"/>
            </a:pPr>
            <a:r>
              <a:rPr lang="en-US" sz="2400" dirty="0">
                <a:latin typeface="Times New Roman" pitchFamily="18" charset="0"/>
                <a:cs typeface="Times New Roman" pitchFamily="18" charset="0"/>
              </a:rPr>
              <a:t>remove noises.</a:t>
            </a:r>
          </a:p>
          <a:p>
            <a:pPr marL="742950" lvl="1" indent="-285750" algn="just">
              <a:spcAft>
                <a:spcPts val="1200"/>
              </a:spcAft>
              <a:buFont typeface="Wingdings" pitchFamily="2" charset="2"/>
              <a:buChar char="Ø"/>
            </a:pPr>
            <a:r>
              <a:rPr lang="en-US" sz="2400" dirty="0">
                <a:latin typeface="Times New Roman" pitchFamily="18" charset="0"/>
                <a:cs typeface="Times New Roman" pitchFamily="18" charset="0"/>
              </a:rPr>
              <a:t>Image can be made available in any desired formats like black and white, negative </a:t>
            </a:r>
            <a:r>
              <a:rPr lang="en-US" sz="2400" dirty="0" smtClean="0">
                <a:latin typeface="Times New Roman" pitchFamily="18" charset="0"/>
                <a:cs typeface="Times New Roman" pitchFamily="18" charset="0"/>
              </a:rPr>
              <a:t>image.</a:t>
            </a:r>
            <a:endParaRPr lang="en-US" sz="2400" dirty="0">
              <a:latin typeface="Times New Roman" pitchFamily="18" charset="0"/>
              <a:cs typeface="Times New Roman" pitchFamily="18" charset="0"/>
            </a:endParaRPr>
          </a:p>
          <a:p>
            <a:pPr marL="285750" indent="-285750" algn="just">
              <a:spcAft>
                <a:spcPts val="1200"/>
              </a:spcAft>
              <a:buFont typeface="Wingdings" pitchFamily="2" charset="2"/>
              <a:buChar char="v"/>
            </a:pPr>
            <a:r>
              <a:rPr lang="en-US" sz="2400" b="1" dirty="0" smtClean="0">
                <a:latin typeface="Times New Roman" pitchFamily="18" charset="0"/>
                <a:cs typeface="Times New Roman" pitchFamily="18" charset="0"/>
              </a:rPr>
              <a:t>  Disadvantages</a:t>
            </a:r>
          </a:p>
          <a:p>
            <a:pPr marL="800100" lvl="1" indent="-342900" algn="just">
              <a:spcAft>
                <a:spcPts val="1200"/>
              </a:spcAft>
              <a:buFont typeface="Wingdings" pitchFamily="2" charset="2"/>
              <a:buChar char="Ø"/>
            </a:pPr>
            <a:r>
              <a:rPr lang="en-US" sz="2400" dirty="0">
                <a:latin typeface="Times New Roman" pitchFamily="18" charset="0"/>
                <a:cs typeface="Times New Roman" pitchFamily="18" charset="0"/>
              </a:rPr>
              <a:t>It's very costly depending on the system used, the number of detectors purchased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TextBox 3"/>
          <p:cNvSpPr txBox="1"/>
          <p:nvPr/>
        </p:nvSpPr>
        <p:spPr>
          <a:xfrm>
            <a:off x="1219200" y="152400"/>
            <a:ext cx="76200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Advantages &amp; Disadvantages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083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752600"/>
            <a:ext cx="7239000" cy="3416320"/>
          </a:xfrm>
          <a:prstGeom prst="rect">
            <a:avLst/>
          </a:prstGeom>
        </p:spPr>
        <p:txBody>
          <a:bodyPr wrap="square">
            <a:spAutoFit/>
          </a:bodyPr>
          <a:lstStyle/>
          <a:p>
            <a:pPr marL="285750" indent="-285750">
              <a:lnSpc>
                <a:spcPct val="150000"/>
              </a:lnSpc>
              <a:buFont typeface="Wingdings" pitchFamily="2" charset="2"/>
              <a:buChar char="Ø"/>
            </a:pPr>
            <a:r>
              <a:rPr lang="en-US" sz="2400" dirty="0" smtClean="0">
                <a:latin typeface="Times New Roman" pitchFamily="18" charset="0"/>
                <a:cs typeface="Times New Roman" pitchFamily="18" charset="0"/>
              </a:rPr>
              <a:t>Medical</a:t>
            </a:r>
            <a:endParaRPr lang="en-US" sz="24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2400" dirty="0" smtClean="0">
                <a:latin typeface="Times New Roman" pitchFamily="18" charset="0"/>
                <a:cs typeface="Times New Roman" pitchFamily="18" charset="0"/>
              </a:rPr>
              <a:t>Security</a:t>
            </a:r>
            <a:endParaRPr lang="en-US" sz="2400" dirty="0">
              <a:latin typeface="Times New Roman" pitchFamily="18" charset="0"/>
              <a:cs typeface="Times New Roman" pitchFamily="18" charset="0"/>
            </a:endParaRPr>
          </a:p>
          <a:p>
            <a:pPr marL="285750" indent="-285750">
              <a:lnSpc>
                <a:spcPct val="150000"/>
              </a:lnSpc>
              <a:buFont typeface="Wingdings" pitchFamily="2" charset="2"/>
              <a:buChar char="Ø"/>
            </a:pPr>
            <a:r>
              <a:rPr lang="en-US" sz="2400" dirty="0" smtClean="0">
                <a:latin typeface="Times New Roman" pitchFamily="18" charset="0"/>
                <a:cs typeface="Times New Roman" pitchFamily="18" charset="0"/>
              </a:rPr>
              <a:t>Astronomy</a:t>
            </a:r>
          </a:p>
          <a:p>
            <a:pPr marL="285750" indent="-285750">
              <a:lnSpc>
                <a:spcPct val="150000"/>
              </a:lnSpc>
              <a:buFont typeface="Wingdings" pitchFamily="2" charset="2"/>
              <a:buChar char="Ø"/>
            </a:pPr>
            <a:r>
              <a:rPr lang="en-US" sz="2400" dirty="0" smtClean="0">
                <a:latin typeface="Times New Roman" pitchFamily="18" charset="0"/>
                <a:cs typeface="Times New Roman" pitchFamily="18" charset="0"/>
              </a:rPr>
              <a:t>Defense</a:t>
            </a:r>
          </a:p>
          <a:p>
            <a:pPr marL="285750" indent="-285750">
              <a:lnSpc>
                <a:spcPct val="150000"/>
              </a:lnSpc>
              <a:buFont typeface="Wingdings" pitchFamily="2" charset="2"/>
              <a:buChar char="Ø"/>
            </a:pPr>
            <a:r>
              <a:rPr lang="en-US" sz="2400" dirty="0">
                <a:latin typeface="Times New Roman" pitchFamily="18" charset="0"/>
                <a:cs typeface="Times New Roman" pitchFamily="18" charset="0"/>
              </a:rPr>
              <a:t>Self Driving </a:t>
            </a:r>
            <a:r>
              <a:rPr lang="en-US" sz="2400" dirty="0" smtClean="0">
                <a:latin typeface="Times New Roman" pitchFamily="18" charset="0"/>
                <a:cs typeface="Times New Roman" pitchFamily="18" charset="0"/>
              </a:rPr>
              <a:t>Cars</a:t>
            </a:r>
          </a:p>
          <a:p>
            <a:pPr marL="285750" indent="-285750">
              <a:lnSpc>
                <a:spcPct val="150000"/>
              </a:lnSpc>
              <a:buFont typeface="Wingdings" pitchFamily="2" charset="2"/>
              <a:buChar char="Ø"/>
            </a:pPr>
            <a:r>
              <a:rPr lang="en-US" sz="2400" dirty="0" smtClean="0">
                <a:latin typeface="Times New Roman" pitchFamily="18" charset="0"/>
                <a:cs typeface="Times New Roman" pitchFamily="18" charset="0"/>
              </a:rPr>
              <a:t>Needed for visual </a:t>
            </a:r>
            <a:r>
              <a:rPr lang="en-US" sz="2400" dirty="0" err="1" smtClean="0">
                <a:latin typeface="Times New Roman" pitchFamily="18" charset="0"/>
                <a:cs typeface="Times New Roman" pitchFamily="18" charset="0"/>
              </a:rPr>
              <a:t>appplication</a:t>
            </a:r>
            <a:r>
              <a:rPr lang="en-US" sz="2400" dirty="0" smtClean="0">
                <a:latin typeface="Times New Roman" pitchFamily="18" charset="0"/>
                <a:cs typeface="Times New Roman" pitchFamily="18" charset="0"/>
              </a:rPr>
              <a:t> Robotics</a:t>
            </a:r>
            <a:endParaRPr lang="en-US" sz="2400" dirty="0">
              <a:latin typeface="Times New Roman" pitchFamily="18" charset="0"/>
              <a:cs typeface="Times New Roman" pitchFamily="18" charset="0"/>
            </a:endParaRPr>
          </a:p>
        </p:txBody>
      </p:sp>
      <p:sp>
        <p:nvSpPr>
          <p:cNvPr id="4" name="TextBox 3"/>
          <p:cNvSpPr txBox="1"/>
          <p:nvPr/>
        </p:nvSpPr>
        <p:spPr>
          <a:xfrm>
            <a:off x="1143000" y="457200"/>
            <a:ext cx="76200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Application Of Image Analytics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360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1489501"/>
            <a:ext cx="6858000" cy="3847207"/>
          </a:xfrm>
          <a:prstGeom prst="rect">
            <a:avLst/>
          </a:prstGeom>
          <a:noFill/>
        </p:spPr>
        <p:txBody>
          <a:bodyPr wrap="square" rtlCol="0">
            <a:spAutoFit/>
          </a:bodyPr>
          <a:lstStyle/>
          <a:p>
            <a:pPr marL="342900" indent="-342900" algn="just">
              <a:buFont typeface="Arial" pitchFamily="34" charset="0"/>
              <a:buChar char="•"/>
            </a:pPr>
            <a:r>
              <a:rPr lang="en-US" sz="2400" dirty="0" smtClean="0">
                <a:latin typeface="Times New Roman" pitchFamily="18" charset="0"/>
                <a:cs typeface="Times New Roman" pitchFamily="18" charset="0"/>
              </a:rPr>
              <a:t>Introduction</a:t>
            </a:r>
          </a:p>
          <a:p>
            <a:pPr marL="342900" indent="-342900" algn="just">
              <a:buFont typeface="Arial" pitchFamily="34" charset="0"/>
              <a:buChar char="•"/>
            </a:pPr>
            <a:r>
              <a:rPr lang="en-US" sz="2400" dirty="0" smtClean="0">
                <a:latin typeface="Times New Roman" pitchFamily="18" charset="0"/>
                <a:cs typeface="Times New Roman" pitchFamily="18" charset="0"/>
              </a:rPr>
              <a:t>Application</a:t>
            </a:r>
          </a:p>
          <a:p>
            <a:pPr marL="342900" indent="-342900" algn="just">
              <a:buFont typeface="Arial" pitchFamily="34" charset="0"/>
              <a:buChar char="•"/>
            </a:pPr>
            <a:r>
              <a:rPr lang="en-US" sz="2400" dirty="0" smtClean="0">
                <a:latin typeface="Times New Roman" pitchFamily="18" charset="0"/>
                <a:cs typeface="Times New Roman" pitchFamily="18" charset="0"/>
              </a:rPr>
              <a:t>Advantages &amp; Disadvantages</a:t>
            </a:r>
          </a:p>
          <a:p>
            <a:pPr marL="342900" indent="-342900" algn="just">
              <a:buFont typeface="Arial" pitchFamily="34" charset="0"/>
              <a:buChar char="•"/>
            </a:pPr>
            <a:r>
              <a:rPr lang="en-US" sz="2400" dirty="0" smtClean="0">
                <a:latin typeface="Times New Roman" pitchFamily="18" charset="0"/>
                <a:cs typeface="Times New Roman" pitchFamily="18" charset="0"/>
              </a:rPr>
              <a:t>Project Overview</a:t>
            </a:r>
          </a:p>
          <a:p>
            <a:pPr marL="342900" indent="-342900" algn="just">
              <a:buFont typeface="Arial" pitchFamily="34" charset="0"/>
              <a:buChar char="•"/>
            </a:pPr>
            <a:r>
              <a:rPr lang="en-US" sz="2400" dirty="0" smtClean="0">
                <a:latin typeface="Times New Roman" pitchFamily="18" charset="0"/>
                <a:cs typeface="Times New Roman" pitchFamily="18" charset="0"/>
              </a:rPr>
              <a:t>Conclusion</a:t>
            </a:r>
          </a:p>
          <a:p>
            <a:pPr marL="342900" indent="-342900" algn="just">
              <a:buFont typeface="Arial" pitchFamily="34" charset="0"/>
              <a:buChar char="•"/>
            </a:pPr>
            <a:endParaRPr lang="en-US" sz="2400" dirty="0" smtClean="0">
              <a:latin typeface="Times New Roman" pitchFamily="18" charset="0"/>
              <a:cs typeface="Times New Roman" pitchFamily="18" charset="0"/>
            </a:endParaRPr>
          </a:p>
          <a:p>
            <a:pPr marL="342900" indent="-342900" algn="just">
              <a:buFont typeface="Arial" pitchFamily="34" charset="0"/>
              <a:buChar char="•"/>
            </a:pPr>
            <a:endParaRPr lang="en-US" sz="2400" dirty="0" smtClean="0">
              <a:latin typeface="Times New Roman" pitchFamily="18" charset="0"/>
              <a:cs typeface="Times New Roman" pitchFamily="18" charset="0"/>
            </a:endParaRPr>
          </a:p>
          <a:p>
            <a:pPr marL="342900" indent="-342900" algn="just">
              <a:buFont typeface="Arial" pitchFamily="34" charset="0"/>
              <a:buChar char="•"/>
            </a:pPr>
            <a:endParaRPr lang="en-US" sz="2400" dirty="0" smtClean="0">
              <a:latin typeface="Times New Roman" pitchFamily="18" charset="0"/>
              <a:cs typeface="Times New Roman" pitchFamily="18" charset="0"/>
            </a:endParaRPr>
          </a:p>
          <a:p>
            <a:pPr marL="342900" indent="-342900" algn="just">
              <a:buFont typeface="Arial" pitchFamily="34" charset="0"/>
              <a:buChar char="•"/>
            </a:pPr>
            <a:endParaRPr lang="en-US" sz="2400" dirty="0" smtClean="0">
              <a:latin typeface="Times New Roman" pitchFamily="18" charset="0"/>
              <a:cs typeface="Times New Roman" pitchFamily="18" charset="0"/>
            </a:endParaRPr>
          </a:p>
          <a:p>
            <a:pPr marL="342900" indent="-342900" algn="just">
              <a:buFont typeface="Arial" pitchFamily="34" charset="0"/>
              <a:buChar char="•"/>
            </a:pPr>
            <a:endParaRPr lang="en-US" sz="2400" dirty="0">
              <a:latin typeface="Times New Roman" pitchFamily="18" charset="0"/>
              <a:cs typeface="Times New Roman" pitchFamily="18" charset="0"/>
            </a:endParaRPr>
          </a:p>
        </p:txBody>
      </p:sp>
      <p:sp>
        <p:nvSpPr>
          <p:cNvPr id="4" name="TextBox 3"/>
          <p:cNvSpPr txBox="1"/>
          <p:nvPr/>
        </p:nvSpPr>
        <p:spPr>
          <a:xfrm>
            <a:off x="1295400" y="268069"/>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3600" b="1" dirty="0">
                <a:latin typeface="Times New Roman" pitchFamily="18" charset="0"/>
                <a:cs typeface="Times New Roman" pitchFamily="18" charset="0"/>
              </a:rPr>
              <a:t>Content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741165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222745" y="1600906"/>
            <a:ext cx="8825658" cy="4140926"/>
          </a:xfrm>
          <a:prstGeom prst="rect">
            <a:avLst/>
          </a:prstGeom>
        </p:spPr>
        <p:txBody>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0" indent="0">
              <a:buClr>
                <a:schemeClr val="bg1"/>
              </a:buClr>
              <a:buNone/>
            </a:pPr>
            <a:endParaRPr lang="en-IN" dirty="0" smtClean="0"/>
          </a:p>
          <a:p>
            <a:pPr marL="0" indent="0">
              <a:buClr>
                <a:schemeClr val="bg1"/>
              </a:buClr>
              <a:buNone/>
            </a:pPr>
            <a:endParaRPr lang="en-IN" dirty="0"/>
          </a:p>
          <a:p>
            <a:pPr marL="0" indent="0">
              <a:buClr>
                <a:schemeClr val="bg1"/>
              </a:buClr>
              <a:buNone/>
            </a:pPr>
            <a:r>
              <a:rPr lang="en-IN" dirty="0" smtClean="0"/>
              <a:t> </a:t>
            </a:r>
            <a:endParaRPr lang="en-IN" dirty="0"/>
          </a:p>
          <a:p>
            <a:pPr marL="0" indent="0">
              <a:buClr>
                <a:schemeClr val="bg1"/>
              </a:buClr>
              <a:buNone/>
            </a:pPr>
            <a:endParaRPr lang="en-IN" dirty="0"/>
          </a:p>
        </p:txBody>
      </p:sp>
      <p:sp>
        <p:nvSpPr>
          <p:cNvPr id="4" name="TextBox 3"/>
          <p:cNvSpPr txBox="1"/>
          <p:nvPr/>
        </p:nvSpPr>
        <p:spPr>
          <a:xfrm>
            <a:off x="1143000" y="2057400"/>
            <a:ext cx="7391400" cy="2331536"/>
          </a:xfrm>
          <a:prstGeom prst="rect">
            <a:avLst/>
          </a:prstGeom>
          <a:noFill/>
        </p:spPr>
        <p:txBody>
          <a:bodyPr wrap="square" rtlCol="0">
            <a:spAutoFit/>
          </a:bodyPr>
          <a:lstStyle/>
          <a:p>
            <a:pPr marL="285750" indent="-285750" algn="just">
              <a:lnSpc>
                <a:spcPct val="150000"/>
              </a:lnSpc>
              <a:buFont typeface="Wingdings" pitchFamily="2" charset="2"/>
              <a:buChar char="Ø"/>
            </a:pPr>
            <a:r>
              <a:rPr lang="en-IN" sz="2500" dirty="0">
                <a:latin typeface="Times New Roman" panose="02020603050405020304" pitchFamily="18" charset="0"/>
                <a:cs typeface="Times New Roman" panose="02020603050405020304" pitchFamily="18" charset="0"/>
              </a:rPr>
              <a:t>The computational models, which were implemented in this project, were chosen after extensive research, and the successful testing results confirm that the choices made by the researcher were reliable.</a:t>
            </a:r>
            <a:endParaRPr lang="en-US" sz="2500" dirty="0">
              <a:latin typeface="Times New Roman" pitchFamily="18" charset="0"/>
              <a:cs typeface="Times New Roman" pitchFamily="18" charset="0"/>
            </a:endParaRPr>
          </a:p>
        </p:txBody>
      </p:sp>
      <p:sp>
        <p:nvSpPr>
          <p:cNvPr id="5" name="TextBox 4"/>
          <p:cNvSpPr txBox="1"/>
          <p:nvPr/>
        </p:nvSpPr>
        <p:spPr>
          <a:xfrm>
            <a:off x="1143000" y="533400"/>
            <a:ext cx="76200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71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rot="21432292">
            <a:off x="1295400" y="2438400"/>
            <a:ext cx="7498080" cy="2514600"/>
          </a:xfrm>
        </p:spPr>
        <p:txBody>
          <a:bodyPr>
            <a:normAutofit/>
          </a:bodyPr>
          <a:lstStyle/>
          <a:p>
            <a:pPr marL="0" indent="0" algn="ctr">
              <a:buNone/>
            </a:pPr>
            <a:r>
              <a:rPr lang="en-US" sz="7200" dirty="0" smtClean="0">
                <a:latin typeface="Algerian" panose="04020705040A02060702" pitchFamily="82" charset="0"/>
              </a:rPr>
              <a:t>Thank You…</a:t>
            </a:r>
            <a:endParaRPr lang="en-US" sz="7200" dirty="0">
              <a:latin typeface="Algerian" panose="04020705040A02060702" pitchFamily="82" charset="0"/>
            </a:endParaRPr>
          </a:p>
        </p:txBody>
      </p:sp>
    </p:spTree>
    <p:extLst>
      <p:ext uri="{BB962C8B-B14F-4D97-AF65-F5344CB8AC3E}">
        <p14:creationId xmlns:p14="http://schemas.microsoft.com/office/powerpoint/2010/main" val="42722012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1663005"/>
            <a:ext cx="6858000" cy="1384995"/>
          </a:xfrm>
          <a:prstGeom prst="rect">
            <a:avLst/>
          </a:prstGeom>
          <a:noFill/>
        </p:spPr>
        <p:txBody>
          <a:bodyPr wrap="square" rtlCol="0">
            <a:spAutoFit/>
          </a:bodyPr>
          <a:lstStyle/>
          <a:p>
            <a:pPr marL="342900" indent="-342900" algn="just">
              <a:buFont typeface="Arial" pitchFamily="34" charset="0"/>
              <a:buChar char="•"/>
            </a:pPr>
            <a:r>
              <a:rPr lang="en-US" sz="2800" dirty="0" smtClean="0">
                <a:latin typeface="Times New Roman" pitchFamily="18" charset="0"/>
                <a:cs typeface="Times New Roman" pitchFamily="18" charset="0"/>
              </a:rPr>
              <a:t>Objective of our project is to design software that can detect face an image and predict Whose are they?</a:t>
            </a:r>
            <a:endParaRPr lang="en-US" sz="2800" dirty="0">
              <a:latin typeface="Times New Roman" pitchFamily="18" charset="0"/>
              <a:cs typeface="Times New Roman" pitchFamily="18" charset="0"/>
            </a:endParaRPr>
          </a:p>
        </p:txBody>
      </p:sp>
      <p:sp>
        <p:nvSpPr>
          <p:cNvPr id="4" name="TextBox 3"/>
          <p:cNvSpPr txBox="1"/>
          <p:nvPr/>
        </p:nvSpPr>
        <p:spPr>
          <a:xfrm>
            <a:off x="1295400" y="268069"/>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3600" b="1" dirty="0" smtClean="0">
                <a:latin typeface="Times New Roman" pitchFamily="18" charset="0"/>
                <a:cs typeface="Times New Roman" pitchFamily="18" charset="0"/>
              </a:rPr>
              <a:t>Objective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04020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2000071"/>
            <a:ext cx="6858000" cy="2862322"/>
          </a:xfrm>
          <a:prstGeom prst="rect">
            <a:avLst/>
          </a:prstGeom>
          <a:noFill/>
        </p:spPr>
        <p:txBody>
          <a:bodyPr wrap="square" rtlCol="0">
            <a:spAutoFit/>
          </a:bodyPr>
          <a:lstStyle/>
          <a:p>
            <a:pPr marL="342900" indent="-342900" algn="just">
              <a:spcAft>
                <a:spcPts val="1200"/>
              </a:spcAft>
              <a:buFont typeface="Arial" pitchFamily="34" charset="0"/>
              <a:buChar char="•"/>
            </a:pPr>
            <a:r>
              <a:rPr lang="en-US" sz="3200" dirty="0" smtClean="0">
                <a:latin typeface="Calibri" pitchFamily="34" charset="0"/>
                <a:cs typeface="Times New Roman" pitchFamily="18" charset="0"/>
              </a:rPr>
              <a:t>Compatible with modern Era.</a:t>
            </a:r>
          </a:p>
          <a:p>
            <a:pPr marL="342900" indent="-342900" algn="just">
              <a:spcAft>
                <a:spcPts val="1200"/>
              </a:spcAft>
              <a:buFont typeface="Arial" pitchFamily="34" charset="0"/>
              <a:buChar char="•"/>
            </a:pPr>
            <a:r>
              <a:rPr lang="en-US" sz="3200" dirty="0" smtClean="0">
                <a:latin typeface="Calibri" pitchFamily="34" charset="0"/>
                <a:cs typeface="Times New Roman" pitchFamily="18" charset="0"/>
              </a:rPr>
              <a:t>Security </a:t>
            </a:r>
            <a:r>
              <a:rPr lang="en-US" sz="3200" dirty="0" err="1" smtClean="0">
                <a:latin typeface="Calibri" pitchFamily="34" charset="0"/>
                <a:cs typeface="Times New Roman" pitchFamily="18" charset="0"/>
              </a:rPr>
              <a:t>Maintenace</a:t>
            </a:r>
            <a:r>
              <a:rPr lang="en-US" sz="3200" dirty="0" smtClean="0">
                <a:latin typeface="Calibri" pitchFamily="34" charset="0"/>
                <a:cs typeface="Times New Roman" pitchFamily="18" charset="0"/>
              </a:rPr>
              <a:t> and Media Empowering.</a:t>
            </a:r>
          </a:p>
          <a:p>
            <a:pPr marL="342900" indent="-342900" algn="just">
              <a:spcAft>
                <a:spcPts val="1200"/>
              </a:spcAft>
              <a:buFont typeface="Arial" pitchFamily="34" charset="0"/>
              <a:buChar char="•"/>
            </a:pPr>
            <a:r>
              <a:rPr lang="en-US" sz="3200" dirty="0" smtClean="0">
                <a:latin typeface="Calibri" pitchFamily="34" charset="0"/>
                <a:cs typeface="Times New Roman" pitchFamily="18" charset="0"/>
              </a:rPr>
              <a:t>Needed for visual application in Robotics.</a:t>
            </a:r>
            <a:endParaRPr lang="en-US" sz="3200" dirty="0">
              <a:latin typeface="Calibri" pitchFamily="34" charset="0"/>
              <a:cs typeface="Times New Roman" pitchFamily="18" charset="0"/>
            </a:endParaRPr>
          </a:p>
        </p:txBody>
      </p:sp>
      <p:sp>
        <p:nvSpPr>
          <p:cNvPr id="4" name="TextBox 3"/>
          <p:cNvSpPr txBox="1"/>
          <p:nvPr/>
        </p:nvSpPr>
        <p:spPr>
          <a:xfrm>
            <a:off x="1295400" y="268069"/>
            <a:ext cx="6947847"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3600" b="1" dirty="0" smtClean="0">
                <a:latin typeface="Times New Roman" pitchFamily="18" charset="0"/>
                <a:cs typeface="Times New Roman" pitchFamily="18" charset="0"/>
              </a:rPr>
              <a:t>Why we chose Image Analytics Project?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939691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2" y="405825"/>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
        <p:nvSpPr>
          <p:cNvPr id="4" name="TextBox 3"/>
          <p:cNvSpPr txBox="1"/>
          <p:nvPr/>
        </p:nvSpPr>
        <p:spPr>
          <a:xfrm>
            <a:off x="1136175" y="1371600"/>
            <a:ext cx="7703025" cy="4970591"/>
          </a:xfrm>
          <a:prstGeom prst="rect">
            <a:avLst/>
          </a:prstGeom>
          <a:noFill/>
        </p:spPr>
        <p:txBody>
          <a:bodyPr wrap="square" rtlCol="0">
            <a:spAutoFit/>
          </a:bodyPr>
          <a:lstStyle/>
          <a:p>
            <a:pPr marL="457200" indent="-457200" algn="just">
              <a:spcAft>
                <a:spcPts val="1800"/>
              </a:spcAft>
              <a:buFont typeface="Wingdings" pitchFamily="2" charset="2"/>
              <a:buChar char="Ø"/>
            </a:pPr>
            <a:r>
              <a:rPr lang="en-US" sz="2200" b="1" dirty="0">
                <a:latin typeface="Times New Roman" pitchFamily="18" charset="0"/>
                <a:cs typeface="Times New Roman" pitchFamily="18" charset="0"/>
              </a:rPr>
              <a:t>Image analysis</a:t>
            </a:r>
            <a:endParaRPr lang="en-US" sz="2200" b="1" dirty="0" smtClean="0">
              <a:latin typeface="Times New Roman" pitchFamily="18" charset="0"/>
              <a:cs typeface="Times New Roman" pitchFamily="18" charset="0"/>
            </a:endParaRPr>
          </a:p>
          <a:p>
            <a:pPr marL="800100" lvl="1" indent="-342900" algn="just">
              <a:spcAft>
                <a:spcPts val="1800"/>
              </a:spcAft>
              <a:buFont typeface="Wingdings" pitchFamily="2" charset="2"/>
              <a:buChar char="§"/>
            </a:pPr>
            <a:r>
              <a:rPr lang="en-US" sz="2200" b="1" dirty="0">
                <a:latin typeface="Times New Roman" pitchFamily="18" charset="0"/>
                <a:cs typeface="Times New Roman" pitchFamily="18" charset="0"/>
              </a:rPr>
              <a:t>Image analysis</a:t>
            </a:r>
            <a:r>
              <a:rPr lang="en-US" sz="2200" dirty="0">
                <a:latin typeface="Times New Roman" pitchFamily="18" charset="0"/>
                <a:cs typeface="Times New Roman" pitchFamily="18" charset="0"/>
              </a:rPr>
              <a:t> is the extraction of meaningful information from </a:t>
            </a:r>
            <a:r>
              <a:rPr lang="en-US" sz="2200" b="1" dirty="0" smtClean="0">
                <a:latin typeface="Times New Roman" pitchFamily="18" charset="0"/>
                <a:cs typeface="Times New Roman" pitchFamily="18" charset="0"/>
              </a:rPr>
              <a:t>images</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800100" lvl="1" indent="-342900" algn="just">
              <a:spcAft>
                <a:spcPts val="1800"/>
              </a:spcAft>
              <a:buFont typeface="Wingdings" pitchFamily="2" charset="2"/>
              <a:buChar char="§"/>
            </a:pPr>
            <a:r>
              <a:rPr lang="en-US" sz="2200" b="1" dirty="0" smtClean="0">
                <a:latin typeface="Times New Roman" pitchFamily="18" charset="0"/>
                <a:cs typeface="Times New Roman" pitchFamily="18" charset="0"/>
              </a:rPr>
              <a:t>Image </a:t>
            </a:r>
            <a:r>
              <a:rPr lang="en-US" sz="2200" b="1" dirty="0">
                <a:latin typeface="Times New Roman" pitchFamily="18" charset="0"/>
                <a:cs typeface="Times New Roman" pitchFamily="18" charset="0"/>
              </a:rPr>
              <a:t>analysis</a:t>
            </a:r>
            <a:r>
              <a:rPr lang="en-US" sz="2200" dirty="0">
                <a:latin typeface="Times New Roman" pitchFamily="18" charset="0"/>
                <a:cs typeface="Times New Roman" pitchFamily="18" charset="0"/>
              </a:rPr>
              <a:t> tasks can be as simple as reading bar coded tags or as sophisticated as identifying a person from their face</a:t>
            </a:r>
            <a:r>
              <a:rPr lang="en-US" sz="2200" dirty="0" smtClean="0">
                <a:latin typeface="Times New Roman" pitchFamily="18" charset="0"/>
                <a:cs typeface="Times New Roman" pitchFamily="18" charset="0"/>
              </a:rPr>
              <a:t>.</a:t>
            </a:r>
          </a:p>
          <a:p>
            <a:pPr marL="457200" indent="-457200" algn="just">
              <a:spcAft>
                <a:spcPts val="1800"/>
              </a:spcAft>
              <a:buFont typeface="Wingdings" pitchFamily="2" charset="2"/>
              <a:buChar char="Ø"/>
            </a:pPr>
            <a:r>
              <a:rPr lang="en-US" sz="2200" b="1" dirty="0" smtClean="0">
                <a:latin typeface="Times New Roman" pitchFamily="18" charset="0"/>
                <a:cs typeface="Times New Roman" pitchFamily="18" charset="0"/>
              </a:rPr>
              <a:t>Data Set</a:t>
            </a:r>
          </a:p>
          <a:p>
            <a:pPr marL="914400" lvl="1" indent="-457200" algn="just">
              <a:spcAft>
                <a:spcPts val="1800"/>
              </a:spcAft>
              <a:buFont typeface="Wingdings" pitchFamily="2" charset="2"/>
              <a:buChar char="§"/>
            </a:pPr>
            <a:r>
              <a:rPr lang="en-IN" sz="2200" b="1" dirty="0">
                <a:latin typeface="Times New Roman" pitchFamily="18" charset="0"/>
                <a:cs typeface="Times New Roman" pitchFamily="18" charset="0"/>
              </a:rPr>
              <a:t>A data set </a:t>
            </a:r>
            <a:r>
              <a:rPr lang="en-IN" sz="2200" dirty="0">
                <a:latin typeface="Times New Roman" pitchFamily="18" charset="0"/>
                <a:cs typeface="Times New Roman" pitchFamily="18" charset="0"/>
              </a:rPr>
              <a:t>is a collection of related, discrete items of related data that may be accessed individually or in combination or managed as a whole entity.</a:t>
            </a:r>
            <a:endParaRPr lang="en-US" sz="2200" dirty="0">
              <a:latin typeface="Times New Roman" pitchFamily="18" charset="0"/>
              <a:cs typeface="Times New Roman" pitchFamily="18" charset="0"/>
            </a:endParaRPr>
          </a:p>
          <a:p>
            <a:pPr algn="just">
              <a:spcAft>
                <a:spcPts val="1800"/>
              </a:spcAft>
            </a:pP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1546967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2" y="405825"/>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What is </a:t>
            </a:r>
            <a:r>
              <a:rPr lang="en-US" sz="3600" b="1" dirty="0">
                <a:latin typeface="Times New Roman" pitchFamily="18" charset="0"/>
                <a:cs typeface="Times New Roman" pitchFamily="18" charset="0"/>
              </a:rPr>
              <a:t>I</a:t>
            </a:r>
            <a:r>
              <a:rPr lang="en-US" sz="3600" b="1" dirty="0" smtClean="0">
                <a:latin typeface="Times New Roman" pitchFamily="18" charset="0"/>
                <a:cs typeface="Times New Roman" pitchFamily="18" charset="0"/>
              </a:rPr>
              <a:t>mage Analytics?</a:t>
            </a:r>
            <a:endParaRPr lang="en-US" sz="3600" b="1" dirty="0">
              <a:latin typeface="Times New Roman" pitchFamily="18" charset="0"/>
              <a:cs typeface="Times New Roman" pitchFamily="18" charset="0"/>
            </a:endParaRPr>
          </a:p>
        </p:txBody>
      </p:sp>
      <p:sp>
        <p:nvSpPr>
          <p:cNvPr id="3" name="TextBox 2"/>
          <p:cNvSpPr txBox="1"/>
          <p:nvPr/>
        </p:nvSpPr>
        <p:spPr>
          <a:xfrm>
            <a:off x="1434152" y="1524000"/>
            <a:ext cx="7100248" cy="4247317"/>
          </a:xfrm>
          <a:prstGeom prst="rect">
            <a:avLst/>
          </a:prstGeom>
          <a:noFill/>
        </p:spPr>
        <p:txBody>
          <a:bodyPr wrap="square" rtlCol="0">
            <a:spAutoFit/>
          </a:bodyPr>
          <a:lstStyle/>
          <a:p>
            <a:pPr marL="285750" indent="-285750" algn="just">
              <a:spcAft>
                <a:spcPts val="1200"/>
              </a:spcAft>
              <a:buFont typeface="Wingdings" pitchFamily="2" charset="2"/>
              <a:buChar char="§"/>
            </a:pPr>
            <a:r>
              <a:rPr lang="en-US" sz="2500" dirty="0">
                <a:latin typeface="Times New Roman" pitchFamily="18" charset="0"/>
                <a:cs typeface="Times New Roman" pitchFamily="18" charset="0"/>
              </a:rPr>
              <a:t>Image analytics is the automatic algorithmic extraction and logical analysis of information found in image through digital image processing techniques</a:t>
            </a:r>
            <a:r>
              <a:rPr lang="en-US" sz="2500" dirty="0" smtClean="0">
                <a:latin typeface="Times New Roman" pitchFamily="18" charset="0"/>
                <a:cs typeface="Times New Roman" pitchFamily="18" charset="0"/>
              </a:rPr>
              <a:t>.</a:t>
            </a:r>
          </a:p>
          <a:p>
            <a:pPr marL="285750" indent="-285750" algn="just">
              <a:spcAft>
                <a:spcPts val="1200"/>
              </a:spcAft>
              <a:buFont typeface="Wingdings" pitchFamily="2" charset="2"/>
              <a:buChar char="§"/>
            </a:pPr>
            <a:r>
              <a:rPr lang="en-US" sz="2500" dirty="0">
                <a:latin typeface="Times New Roman" pitchFamily="18" charset="0"/>
                <a:cs typeface="Times New Roman" pitchFamily="18" charset="0"/>
              </a:rPr>
              <a:t>Image analytics can also identify faces within photos to determine sentiment, gender, age, and more</a:t>
            </a:r>
            <a:r>
              <a:rPr lang="en-US" sz="2500" dirty="0" smtClean="0">
                <a:latin typeface="Times New Roman" pitchFamily="18" charset="0"/>
                <a:cs typeface="Times New Roman" pitchFamily="18" charset="0"/>
              </a:rPr>
              <a:t>.</a:t>
            </a:r>
          </a:p>
          <a:p>
            <a:pPr marL="285750" indent="-285750" algn="just">
              <a:spcAft>
                <a:spcPts val="1200"/>
              </a:spcAft>
              <a:buFont typeface="Wingdings" pitchFamily="2" charset="2"/>
              <a:buChar char="§"/>
            </a:pPr>
            <a:r>
              <a:rPr lang="en-US" sz="2500" dirty="0">
                <a:latin typeface="Times New Roman" pitchFamily="18" charset="0"/>
                <a:cs typeface="Times New Roman" pitchFamily="18" charset="0"/>
              </a:rPr>
              <a:t>It can recognize multiple elements within a photo at the same time, including logos, faces, activities, objects, and scenes.</a:t>
            </a: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7326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2" y="405825"/>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Digital Image</a:t>
            </a:r>
            <a:endParaRPr lang="en-US" sz="3600" b="1" dirty="0">
              <a:latin typeface="Times New Roman" pitchFamily="18" charset="0"/>
              <a:cs typeface="Times New Roman" pitchFamily="18" charset="0"/>
            </a:endParaRPr>
          </a:p>
        </p:txBody>
      </p:sp>
      <p:sp>
        <p:nvSpPr>
          <p:cNvPr id="3" name="TextBox 2"/>
          <p:cNvSpPr txBox="1"/>
          <p:nvPr/>
        </p:nvSpPr>
        <p:spPr>
          <a:xfrm>
            <a:off x="1295400" y="1686104"/>
            <a:ext cx="7100248" cy="3724096"/>
          </a:xfrm>
          <a:prstGeom prst="rect">
            <a:avLst/>
          </a:prstGeom>
          <a:noFill/>
        </p:spPr>
        <p:txBody>
          <a:bodyPr wrap="square" rtlCol="0">
            <a:spAutoFit/>
          </a:bodyPr>
          <a:lstStyle/>
          <a:p>
            <a:pPr marL="285750" indent="-285750" algn="just">
              <a:spcAft>
                <a:spcPts val="1200"/>
              </a:spcAft>
              <a:buFont typeface="Wingdings" pitchFamily="2" charset="2"/>
              <a:buChar char="§"/>
            </a:pPr>
            <a:r>
              <a:rPr lang="en-US" sz="2400" dirty="0">
                <a:latin typeface="Times New Roman" pitchFamily="18" charset="0"/>
                <a:cs typeface="Times New Roman" pitchFamily="18" charset="0"/>
              </a:rPr>
              <a:t> Digital images are made of picture elements called pixels.  Typically, pixels are organized in an ordered rectangular array</a:t>
            </a:r>
            <a:r>
              <a:rPr lang="en-US" sz="2400" dirty="0" smtClean="0">
                <a:latin typeface="Times New Roman" pitchFamily="18" charset="0"/>
                <a:cs typeface="Times New Roman" pitchFamily="18" charset="0"/>
              </a:rPr>
              <a:t>.</a:t>
            </a:r>
          </a:p>
          <a:p>
            <a:pPr marL="285750" indent="-285750" algn="just">
              <a:spcAft>
                <a:spcPts val="1200"/>
              </a:spcAft>
              <a:buFont typeface="Wingdings" pitchFamily="2" charset="2"/>
              <a:buChar char="§"/>
            </a:pPr>
            <a:r>
              <a:rPr lang="en-US" sz="2400" dirty="0">
                <a:latin typeface="Times New Roman" pitchFamily="18" charset="0"/>
                <a:cs typeface="Times New Roman" pitchFamily="18" charset="0"/>
              </a:rPr>
              <a:t> The size of an image is determined by the dimensions of this pixel array.  The image width is the number of columns, and the image height is the number of rows in the array. </a:t>
            </a:r>
            <a:endParaRPr lang="en-US" sz="2400" dirty="0" smtClean="0">
              <a:latin typeface="Times New Roman" pitchFamily="18" charset="0"/>
              <a:cs typeface="Times New Roman" pitchFamily="18" charset="0"/>
            </a:endParaRPr>
          </a:p>
          <a:p>
            <a:pPr marL="285750" indent="-285750" algn="just">
              <a:spcAft>
                <a:spcPts val="1200"/>
              </a:spcAft>
              <a:buFont typeface="Wingdings" pitchFamily="2" charset="2"/>
              <a:buChar char="§"/>
            </a:pPr>
            <a:r>
              <a:rPr lang="en-US" sz="2400" dirty="0">
                <a:latin typeface="Times New Roman" pitchFamily="18" charset="0"/>
                <a:cs typeface="Times New Roman" pitchFamily="18" charset="0"/>
              </a:rPr>
              <a:t>Image size specifically describes the number of pixels within a digital image.</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39245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152" y="405825"/>
            <a:ext cx="694784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smtClean="0">
                <a:latin typeface="Times New Roman" pitchFamily="18" charset="0"/>
                <a:cs typeface="Times New Roman" pitchFamily="18" charset="0"/>
              </a:rPr>
              <a:t>Step by Step Analysis</a:t>
            </a:r>
            <a:endParaRPr lang="en-US" sz="3600" b="1" dirty="0">
              <a:latin typeface="Times New Roman" pitchFamily="18" charset="0"/>
              <a:cs typeface="Times New Roman" pitchFamily="18" charset="0"/>
            </a:endParaRPr>
          </a:p>
        </p:txBody>
      </p:sp>
      <p:sp>
        <p:nvSpPr>
          <p:cNvPr id="3" name="TextBox 2"/>
          <p:cNvSpPr txBox="1"/>
          <p:nvPr/>
        </p:nvSpPr>
        <p:spPr>
          <a:xfrm>
            <a:off x="1434152" y="1524000"/>
            <a:ext cx="7100248" cy="1015663"/>
          </a:xfrm>
          <a:prstGeom prst="rect">
            <a:avLst/>
          </a:prstGeom>
          <a:noFill/>
        </p:spPr>
        <p:txBody>
          <a:bodyPr wrap="square" rtlCol="0">
            <a:spAutoFit/>
          </a:bodyPr>
          <a:lstStyle/>
          <a:p>
            <a:pPr algn="ctr">
              <a:spcAft>
                <a:spcPts val="1200"/>
              </a:spcAft>
            </a:pPr>
            <a:r>
              <a:rPr lang="en-US" sz="2500" b="1" smtClean="0">
                <a:latin typeface="Times New Roman" pitchFamily="18" charset="0"/>
                <a:cs typeface="Times New Roman" pitchFamily="18" charset="0"/>
              </a:rPr>
              <a:t>Step 1</a:t>
            </a:r>
            <a:endParaRPr lang="en-US" sz="2500" b="1" dirty="0">
              <a:latin typeface="Times New Roman" pitchFamily="18" charset="0"/>
              <a:cs typeface="Times New Roman" pitchFamily="18" charset="0"/>
            </a:endParaRPr>
          </a:p>
          <a:p>
            <a:pPr marL="342900" indent="-342900">
              <a:spcAft>
                <a:spcPts val="1200"/>
              </a:spcAft>
              <a:buFont typeface="Arial" pitchFamily="34" charset="0"/>
              <a:buChar char="•"/>
            </a:pPr>
            <a:endParaRPr lang="en-US" sz="2500" b="1" smtClean="0">
              <a:latin typeface="Times New Roman" pitchFamily="18" charset="0"/>
              <a:cs typeface="Times New Roman" pitchFamily="18" charset="0"/>
            </a:endParaRPr>
          </a:p>
        </p:txBody>
      </p:sp>
    </p:spTree>
    <p:extLst>
      <p:ext uri="{BB962C8B-B14F-4D97-AF65-F5344CB8AC3E}">
        <p14:creationId xmlns:p14="http://schemas.microsoft.com/office/powerpoint/2010/main" val="1372142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2400"/>
            <a:ext cx="72390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3600" b="1" dirty="0">
                <a:latin typeface="Times New Roman" pitchFamily="18" charset="0"/>
                <a:cs typeface="Times New Roman" pitchFamily="18" charset="0"/>
              </a:rPr>
              <a:t>Template Matching</a:t>
            </a:r>
          </a:p>
        </p:txBody>
      </p:sp>
      <p:sp>
        <p:nvSpPr>
          <p:cNvPr id="3" name="TextBox 2"/>
          <p:cNvSpPr txBox="1"/>
          <p:nvPr/>
        </p:nvSpPr>
        <p:spPr>
          <a:xfrm>
            <a:off x="1371600" y="1183719"/>
            <a:ext cx="7100248" cy="2092881"/>
          </a:xfrm>
          <a:prstGeom prst="rect">
            <a:avLst/>
          </a:prstGeom>
          <a:noFill/>
        </p:spPr>
        <p:txBody>
          <a:bodyPr wrap="square" rtlCol="0">
            <a:spAutoFit/>
          </a:bodyPr>
          <a:lstStyle/>
          <a:p>
            <a:pPr marL="285750" indent="-285750" algn="just">
              <a:spcAft>
                <a:spcPts val="1200"/>
              </a:spcAft>
              <a:buFont typeface="Wingdings" pitchFamily="2" charset="2"/>
              <a:buChar char="§"/>
            </a:pPr>
            <a:r>
              <a:rPr lang="en-US" sz="2400" dirty="0">
                <a:latin typeface="Times New Roman" pitchFamily="18" charset="0"/>
                <a:cs typeface="Times New Roman" pitchFamily="18" charset="0"/>
              </a:rPr>
              <a:t>Template </a:t>
            </a:r>
            <a:r>
              <a:rPr lang="en-US" sz="2400" dirty="0" smtClean="0">
                <a:latin typeface="Times New Roman" pitchFamily="18" charset="0"/>
                <a:cs typeface="Times New Roman" pitchFamily="18" charset="0"/>
              </a:rPr>
              <a:t>Matching uses </a:t>
            </a:r>
            <a:r>
              <a:rPr lang="en-US" sz="2400" dirty="0">
                <a:latin typeface="Times New Roman" pitchFamily="18" charset="0"/>
                <a:cs typeface="Times New Roman" pitchFamily="18" charset="0"/>
              </a:rPr>
              <a:t>pre-defined or </a:t>
            </a:r>
            <a:r>
              <a:rPr lang="en-US" sz="2400" dirty="0" err="1">
                <a:latin typeface="Times New Roman" pitchFamily="18" charset="0"/>
                <a:cs typeface="Times New Roman" pitchFamily="18" charset="0"/>
              </a:rPr>
              <a:t>parameterised</a:t>
            </a:r>
            <a:r>
              <a:rPr lang="en-US" sz="2400" dirty="0">
                <a:latin typeface="Times New Roman" pitchFamily="18" charset="0"/>
                <a:cs typeface="Times New Roman" pitchFamily="18" charset="0"/>
              </a:rPr>
              <a:t> face templates to locate or detect the faces by the correlation between the templates and input images</a:t>
            </a:r>
            <a:r>
              <a:rPr lang="en-US" sz="2400" dirty="0" smtClean="0">
                <a:latin typeface="Times New Roman" pitchFamily="18" charset="0"/>
                <a:cs typeface="Times New Roman" pitchFamily="18" charset="0"/>
              </a:rPr>
              <a:t>.</a:t>
            </a:r>
          </a:p>
          <a:p>
            <a:pPr marL="285750" indent="-285750" algn="just">
              <a:spcAft>
                <a:spcPts val="1200"/>
              </a:spcAft>
              <a:buFont typeface="Wingdings" pitchFamily="2" charset="2"/>
              <a:buChar char="§"/>
            </a:pPr>
            <a:r>
              <a:rPr lang="en-US" sz="2400" dirty="0">
                <a:latin typeface="Times New Roman" pitchFamily="18" charset="0"/>
                <a:cs typeface="Times New Roman" pitchFamily="18" charset="0"/>
              </a:rPr>
              <a:t>Ex- a human face can be divided into eyes, face contour, nose, and mouth. </a:t>
            </a:r>
            <a:endParaRPr lang="en-US" sz="2400" b="1" dirty="0" smtClean="0">
              <a:latin typeface="Times New Roman" pitchFamily="18" charset="0"/>
              <a:cs typeface="Times New Roman" pitchFamily="18" charset="0"/>
            </a:endParaRPr>
          </a:p>
        </p:txBody>
      </p:sp>
      <p:pic>
        <p:nvPicPr>
          <p:cNvPr id="1027" name="Picture 3" descr="C:\Users\Pranav Mundre\Desktop\Python\pranav\Proc Data\template matc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599"/>
            <a:ext cx="6172200" cy="370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4945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4332</TotalTime>
  <Words>439</Words>
  <Application>Microsoft Office PowerPoint</Application>
  <PresentationFormat>On-screen Show (4:3)</PresentationFormat>
  <Paragraphs>90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Mundre</dc:creator>
  <cp:lastModifiedBy>Pranav Mundre</cp:lastModifiedBy>
  <cp:revision>53</cp:revision>
  <dcterms:created xsi:type="dcterms:W3CDTF">2019-03-24T03:08:13Z</dcterms:created>
  <dcterms:modified xsi:type="dcterms:W3CDTF">2019-03-29T14:48:21Z</dcterms:modified>
</cp:coreProperties>
</file>