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7"/>
  </p:notesMasterIdLst>
  <p:sldIdLst>
    <p:sldId id="256" r:id="rId2"/>
    <p:sldId id="261" r:id="rId3"/>
    <p:sldId id="259" r:id="rId4"/>
    <p:sldId id="262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81" r:id="rId22"/>
    <p:sldId id="294" r:id="rId23"/>
    <p:sldId id="295" r:id="rId24"/>
    <p:sldId id="296" r:id="rId25"/>
    <p:sldId id="298" r:id="rId26"/>
    <p:sldId id="297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5" r:id="rId39"/>
    <p:sldId id="310" r:id="rId40"/>
    <p:sldId id="311" r:id="rId41"/>
    <p:sldId id="312" r:id="rId42"/>
    <p:sldId id="313" r:id="rId43"/>
    <p:sldId id="314" r:id="rId44"/>
    <p:sldId id="285" r:id="rId45"/>
    <p:sldId id="258" r:id="rId4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Slab" panose="020B0604020202020204" charset="0"/>
      <p:regular r:id="rId56"/>
      <p:bold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CFCF9-EB90-4EA4-BA1D-B0166F391BF1}">
  <a:tblStyle styleId="{83ECFCF9-EB90-4EA4-BA1D-B0166F391B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74B0BC-8218-4BC4-B384-D648047DA5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21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031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3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654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482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17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002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1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980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7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2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52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90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3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2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59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80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361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99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75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588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49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83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552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7817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05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034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317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129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74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62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34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948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49719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137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4843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59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42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80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524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46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221240"/>
            <a:ext cx="5807400" cy="24047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ALGoRITHM</a:t>
            </a:r>
            <a:br>
              <a:rPr lang="en" dirty="0"/>
            </a:br>
            <a:r>
              <a:rPr lang="en-US" sz="1600" b="0" dirty="0" err="1"/>
              <a:t>mAchine</a:t>
            </a:r>
            <a:r>
              <a:rPr lang="en-US" sz="1600" b="0" dirty="0"/>
              <a:t> </a:t>
            </a:r>
            <a:r>
              <a:rPr lang="en-US" sz="1600" b="0" dirty="0" err="1"/>
              <a:t>LearninG</a:t>
            </a:r>
            <a:r>
              <a:rPr lang="en-US" sz="1600" b="0" dirty="0"/>
              <a:t> to </a:t>
            </a:r>
            <a:r>
              <a:rPr lang="en-US" sz="1600" b="0" dirty="0" err="1"/>
              <a:t>deteRmIne</a:t>
            </a:r>
            <a:r>
              <a:rPr lang="en-US" sz="1600" b="0" dirty="0"/>
              <a:t> </a:t>
            </a:r>
            <a:r>
              <a:rPr lang="en-US" sz="1600" b="0" dirty="0" err="1"/>
              <a:t>THe</a:t>
            </a:r>
            <a:r>
              <a:rPr lang="en-US" sz="1600" b="0" dirty="0"/>
              <a:t> Materials </a:t>
            </a:r>
            <a:r>
              <a:rPr lang="en-US" sz="1600" b="0" dirty="0" err="1"/>
              <a:t>behaviour</a:t>
            </a:r>
            <a:br>
              <a:rPr lang="en-US" sz="1600" b="0" dirty="0"/>
            </a:br>
            <a:br>
              <a:rPr lang="en-US" sz="1600" b="0" dirty="0"/>
            </a:br>
            <a:endParaRPr sz="1600" dirty="0"/>
          </a:p>
        </p:txBody>
      </p:sp>
      <p:pic>
        <p:nvPicPr>
          <p:cNvPr id="1026" name="Picture 2" descr="Résultat de recherche d'images pour &quot;IRDL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68" y="4290262"/>
            <a:ext cx="1025525" cy="6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31775" y="3825916"/>
            <a:ext cx="2607678" cy="569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1600" b="0" dirty="0"/>
              <a:t>A project launched by : </a:t>
            </a:r>
            <a:endParaRPr lang="en-US" sz="1600" dirty="0"/>
          </a:p>
        </p:txBody>
      </p:sp>
      <p:pic>
        <p:nvPicPr>
          <p:cNvPr id="1028" name="Picture 4" descr="Résultat de recherche d'images pour &quot;IRDL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4290262"/>
            <a:ext cx="1030423" cy="61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Université Rennes 1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63" y="4288078"/>
            <a:ext cx="1763505" cy="61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institut de physique de rennes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438" y="4288079"/>
            <a:ext cx="825409" cy="61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région Bretagne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4" t="9920" r="21361" b="11184"/>
          <a:stretch/>
        </p:blipFill>
        <p:spPr bwMode="auto">
          <a:xfrm>
            <a:off x="5436917" y="4288078"/>
            <a:ext cx="627410" cy="61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ED9D7A-78E1-4088-964F-3E2F04AE04E7}"/>
              </a:ext>
            </a:extLst>
          </p:cNvPr>
          <p:cNvSpPr txBox="1"/>
          <p:nvPr/>
        </p:nvSpPr>
        <p:spPr>
          <a:xfrm>
            <a:off x="5750622" y="3032760"/>
            <a:ext cx="2004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-Pranav A. Nerurkar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580150" y="0"/>
            <a:ext cx="10027858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IN" sz="3200" dirty="0"/>
          </a:p>
          <a:p>
            <a:r>
              <a:rPr lang="en-IN" sz="3200" dirty="0"/>
              <a:t>Data description </a:t>
            </a:r>
            <a:r>
              <a:rPr lang="en-US" sz="3200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94C68-1342-4331-A7DA-D2048F4CFC1C}"/>
              </a:ext>
            </a:extLst>
          </p:cNvPr>
          <p:cNvSpPr txBox="1"/>
          <p:nvPr/>
        </p:nvSpPr>
        <p:spPr>
          <a:xfrm>
            <a:off x="1245071" y="728264"/>
            <a:ext cx="72457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Inputs have no missing values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Outputs have missing values:</a:t>
            </a:r>
          </a:p>
          <a:p>
            <a:r>
              <a:rPr lang="en-US" dirty="0"/>
              <a:t>       </a:t>
            </a:r>
            <a:r>
              <a:rPr lang="en-US" dirty="0">
                <a:latin typeface="+mj-lt"/>
              </a:rPr>
              <a:t>a.   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ML(1+4)@121°C         -  11</a:t>
            </a:r>
          </a:p>
          <a:p>
            <a:r>
              <a:rPr lang="en-US" dirty="0">
                <a:latin typeface="+mj-lt"/>
              </a:rPr>
              <a:t>       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b.   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Complex viscosity       -  11</a:t>
            </a:r>
          </a:p>
          <a:p>
            <a:r>
              <a:rPr lang="en-US" dirty="0">
                <a:latin typeface="+mj-lt"/>
              </a:rPr>
              <a:t>       </a:t>
            </a:r>
            <a:r>
              <a:rPr lang="en-US" dirty="0">
                <a:solidFill>
                  <a:srgbClr val="212121"/>
                </a:solidFill>
                <a:latin typeface="+mj-lt"/>
              </a:rPr>
              <a:t>c.   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Cold flexibility              -  11</a:t>
            </a:r>
          </a:p>
          <a:p>
            <a:r>
              <a:rPr lang="en-US" dirty="0">
                <a:solidFill>
                  <a:srgbClr val="212121"/>
                </a:solidFill>
                <a:latin typeface="+mj-lt"/>
              </a:rPr>
              <a:t>       d.   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Ozone resistance        -  98</a:t>
            </a:r>
            <a:endParaRPr lang="en-US" dirty="0">
              <a:solidFill>
                <a:srgbClr val="212121"/>
              </a:solidFill>
              <a:latin typeface="+mj-lt"/>
            </a:endParaRPr>
          </a:p>
          <a:p>
            <a:r>
              <a:rPr lang="en-US" dirty="0">
                <a:solidFill>
                  <a:srgbClr val="212121"/>
                </a:solidFill>
                <a:latin typeface="+mj-lt"/>
              </a:rPr>
              <a:t>       e.   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Ageing in air 168hrs at 135C Ozone resistance  -  98</a:t>
            </a:r>
          </a:p>
          <a:p>
            <a:r>
              <a:rPr lang="en-US" dirty="0">
                <a:solidFill>
                  <a:srgbClr val="212121"/>
                </a:solidFill>
                <a:latin typeface="+mj-lt"/>
              </a:rPr>
              <a:t>        f.    </a:t>
            </a:r>
            <a:r>
              <a:rPr lang="en-US" b="0" i="0" dirty="0">
                <a:solidFill>
                  <a:srgbClr val="212121"/>
                </a:solidFill>
                <a:effectLst/>
                <a:latin typeface="+mj-lt"/>
              </a:rPr>
              <a:t>Ageing in air 168hrs at 150C Ozone resistance  -  98</a:t>
            </a:r>
            <a:endParaRPr lang="en-US" dirty="0">
              <a:solidFill>
                <a:srgbClr val="212121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342900" indent="-342900">
              <a:buAutoNum type="arabicPeriod" startAt="3"/>
            </a:pPr>
            <a:r>
              <a:rPr lang="en-US" dirty="0"/>
              <a:t>Illegal characters:</a:t>
            </a:r>
          </a:p>
          <a:p>
            <a:r>
              <a:rPr lang="en-US" dirty="0"/>
              <a:t>       a.   NOK – 17 rows</a:t>
            </a:r>
          </a:p>
          <a:p>
            <a:pPr marL="342900" indent="-342900">
              <a:buAutoNum type="arabicPeriod" startAt="3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/>
              <a:t>Data entry errors</a:t>
            </a:r>
          </a:p>
          <a:p>
            <a:r>
              <a:rPr lang="en-US" dirty="0"/>
              <a:t>       a. Elastomer 53 has 52118,9 in Complex viscosity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5.    Following ingredients have never been used and can be removed:</a:t>
            </a:r>
          </a:p>
          <a:p>
            <a:pPr lvl="8"/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      a.   Carbon black 7</a:t>
            </a:r>
          </a:p>
          <a:p>
            <a:pPr lvl="8"/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      b.   Anti-degradant 4</a:t>
            </a:r>
          </a:p>
          <a:p>
            <a:pPr lvl="8"/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       c.   Curing agent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81054" y="2467064"/>
            <a:ext cx="8420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/>
              <a:t>3. </a:t>
            </a:r>
            <a:r>
              <a:rPr lang="en-US" sz="6000" b="0" dirty="0"/>
              <a:t>Data visualization</a:t>
            </a:r>
            <a:br>
              <a:rPr lang="en-US" sz="6000" dirty="0">
                <a:solidFill>
                  <a:schemeClr val="accent4"/>
                </a:solidFill>
              </a:rPr>
            </a:b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2" descr="Image result for nissan logo">
            <a:extLst>
              <a:ext uri="{FF2B5EF4-FFF2-40B4-BE49-F238E27FC236}">
                <a16:creationId xmlns:a16="http://schemas.microsoft.com/office/drawing/2014/main" id="{DB33F274-CF08-4AE0-994B-686A4FA3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394078"/>
            <a:ext cx="1004888" cy="9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2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</a:t>
            </a:r>
            <a:r>
              <a:rPr lang="en-US" sz="3200" dirty="0"/>
              <a:t>Curing Agents</a:t>
            </a:r>
            <a:endParaRPr lang="en-IN" dirty="0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04E266C-E505-4175-AD20-0064B686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5" y="578374"/>
            <a:ext cx="5134444" cy="422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1: Use of Curing Agents</a:t>
            </a:r>
          </a:p>
        </p:txBody>
      </p:sp>
    </p:spTree>
    <p:extLst>
      <p:ext uri="{BB962C8B-B14F-4D97-AF65-F5344CB8AC3E}">
        <p14:creationId xmlns:p14="http://schemas.microsoft.com/office/powerpoint/2010/main" val="2590428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Anti-degradant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2: Use of Anti-degradant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9DC32B8-A1E8-43C5-8FCB-09C056F92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87" y="584775"/>
            <a:ext cx="4150410" cy="41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7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Carbon black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3: Use of Carbon black</a:t>
            </a: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9E2E697-2DC0-4EFA-8324-15D8E4B3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619" y="520669"/>
            <a:ext cx="4214290" cy="42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4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</a:t>
            </a:r>
            <a:r>
              <a:rPr lang="en-IN" sz="3200" dirty="0" err="1"/>
              <a:t>Dessicant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4: Use of </a:t>
            </a:r>
            <a:r>
              <a:rPr lang="en-US" sz="1200" dirty="0" err="1"/>
              <a:t>Dessicant</a:t>
            </a:r>
            <a:r>
              <a:rPr lang="en-US" sz="1200" dirty="0"/>
              <a:t> 1</a:t>
            </a: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2507A61-A768-4CD7-8ACA-2B70ED841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46" y="793345"/>
            <a:ext cx="354410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0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Fillers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5: Use of Filler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3BAAB8-4B92-46C3-A7B9-1B44FFAA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175" y="468745"/>
            <a:ext cx="4325501" cy="43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1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Metal oxide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5: Use of Metal oxide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274103F-E717-459F-95A7-1155228E1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87" y="793345"/>
            <a:ext cx="7139026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1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Processing Aids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6: Use of Processing Aids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124BD09-44D6-4E8C-BDAD-7E08B86ED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766" y="639365"/>
            <a:ext cx="3864769" cy="386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Plasticizers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7: Use of Plasticizers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ECA6D1-A081-4B1F-BF07-7A54D931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615" y="853644"/>
            <a:ext cx="3662920" cy="37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147975" y="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Contents</a:t>
            </a:r>
            <a:endParaRPr sz="3200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160209" y="702600"/>
            <a:ext cx="5104985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–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Nissan 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Odor project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Use of Polymers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7: Use of Polymers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569F1D-23E2-4408-8749-D0A2DDA9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446" y="542571"/>
            <a:ext cx="4036923" cy="405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442912" y="2467064"/>
            <a:ext cx="969264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/>
              <a:t>4. </a:t>
            </a:r>
            <a:r>
              <a:rPr lang="en-US" sz="6000" b="0" dirty="0"/>
              <a:t>Experimental Results</a:t>
            </a:r>
            <a:br>
              <a:rPr lang="en-US" sz="6000" dirty="0">
                <a:solidFill>
                  <a:schemeClr val="accent4"/>
                </a:solidFill>
              </a:rPr>
            </a:br>
            <a:endParaRPr sz="6000" dirty="0">
              <a:solidFill>
                <a:schemeClr val="accent4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2" descr="Image result for nissan logo">
            <a:extLst>
              <a:ext uri="{FF2B5EF4-FFF2-40B4-BE49-F238E27FC236}">
                <a16:creationId xmlns:a16="http://schemas.microsoft.com/office/drawing/2014/main" id="{DBF52DFA-5C2B-464A-B7F8-E9178E11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394078"/>
            <a:ext cx="1004888" cy="9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8: Performance of Linear models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54BFD0A-E03E-4367-A610-82836CB7A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03" y="950118"/>
            <a:ext cx="3300413" cy="362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1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9: Performance of Non-linear models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AE63AD-DFED-4BE9-9536-A4EA4605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05" y="628852"/>
            <a:ext cx="3479188" cy="406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20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percentage on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455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10: Best model for each performance target 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4C8DB16-9352-4B74-84FA-BDFBF4F8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1651" y="-1124496"/>
            <a:ext cx="3834910" cy="772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1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552035" y="-73749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Summary of Outcomes and Lessons Learnt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0CE47-445B-4C4B-AC12-745FE73B9F15}"/>
              </a:ext>
            </a:extLst>
          </p:cNvPr>
          <p:cNvSpPr txBox="1"/>
          <p:nvPr/>
        </p:nvSpPr>
        <p:spPr>
          <a:xfrm>
            <a:off x="1671638" y="604956"/>
            <a:ext cx="5493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 single model to predict all performance targets had lower accuracy then multiple models.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formula to understand which ingredient has impact of the performance target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Confidence of our predictions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B3522D9-11D8-40C2-91F5-DB905836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69068"/>
              </p:ext>
            </p:extLst>
          </p:nvPr>
        </p:nvGraphicFramePr>
        <p:xfrm>
          <a:off x="1414462" y="2176780"/>
          <a:ext cx="6691315" cy="296672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07068620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15600258"/>
                    </a:ext>
                  </a:extLst>
                </a:gridCol>
                <a:gridCol w="1685926">
                  <a:extLst>
                    <a:ext uri="{9D8B030D-6E8A-4147-A177-3AD203B41FA5}">
                      <a16:colId xmlns:a16="http://schemas.microsoft.com/office/drawing/2014/main" val="1465019127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4144124259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365642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Mean_MAE_%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Stddev_MAE_%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74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ML(1+4)@121Ã‚Â°C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TweedieRegressor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9.427497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13.39514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783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Complex vscosity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ElasticNet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12.96506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17.90196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96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S' max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RidgeReg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20.78166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31.37592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200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S' 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PLSRegression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15.21905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22.87749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71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4.405956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6.325531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91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5.797389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193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T90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baggedDTree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3.353349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4.214014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602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33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552035" y="0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Summary of Outcomes and Lessons Learnt</a:t>
            </a:r>
            <a:endParaRPr lang="en-IN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B3522D9-11D8-40C2-91F5-DB905836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33132"/>
              </p:ext>
            </p:extLst>
          </p:nvPr>
        </p:nvGraphicFramePr>
        <p:xfrm>
          <a:off x="1621633" y="624019"/>
          <a:ext cx="6096000" cy="445008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7068620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1560025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6501912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41242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5642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Mean_MAE_%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Stddev_MAE_%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74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 gravity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1.103252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1.423295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16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1.406106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2.024292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00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Elastomer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0.772048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1.190107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921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 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1.625891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00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Calcium carbonate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1.255442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2.450146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244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8.907841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11.96839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032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 (Troughput resistivity)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PLSRegression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7.733561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9.402155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85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3.383795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4.852995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1799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M30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Ignore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TweedieRegressor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8.254001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10.50354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677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14.46953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21.80333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495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Elongation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RidgeReg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13.4632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16.44931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304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0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552035" y="0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Summary of Outcomes and Lessons Learnt</a:t>
            </a:r>
            <a:endParaRPr lang="en-IN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B3522D9-11D8-40C2-91F5-DB905836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6383"/>
              </p:ext>
            </p:extLst>
          </p:nvPr>
        </p:nvGraphicFramePr>
        <p:xfrm>
          <a:off x="1152110" y="702600"/>
          <a:ext cx="7165600" cy="407924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112584">
                  <a:extLst>
                    <a:ext uri="{9D8B030D-6E8A-4147-A177-3AD203B41FA5}">
                      <a16:colId xmlns:a16="http://schemas.microsoft.com/office/drawing/2014/main" val="1070686206"/>
                    </a:ext>
                  </a:extLst>
                </a:gridCol>
                <a:gridCol w="753656">
                  <a:extLst>
                    <a:ext uri="{9D8B030D-6E8A-4147-A177-3AD203B41FA5}">
                      <a16:colId xmlns:a16="http://schemas.microsoft.com/office/drawing/2014/main" val="2015600258"/>
                    </a:ext>
                  </a:extLst>
                </a:gridCol>
                <a:gridCol w="1433120">
                  <a:extLst>
                    <a:ext uri="{9D8B030D-6E8A-4147-A177-3AD203B41FA5}">
                      <a16:colId xmlns:a16="http://schemas.microsoft.com/office/drawing/2014/main" val="1465019127"/>
                    </a:ext>
                  </a:extLst>
                </a:gridCol>
                <a:gridCol w="1433120">
                  <a:extLst>
                    <a:ext uri="{9D8B030D-6E8A-4147-A177-3AD203B41FA5}">
                      <a16:colId xmlns:a16="http://schemas.microsoft.com/office/drawing/2014/main" val="4144124259"/>
                    </a:ext>
                  </a:extLst>
                </a:gridCol>
                <a:gridCol w="1433120">
                  <a:extLst>
                    <a:ext uri="{9D8B030D-6E8A-4147-A177-3AD203B41FA5}">
                      <a16:colId xmlns:a16="http://schemas.microsoft.com/office/drawing/2014/main" val="365642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Mean_MAE_%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Stddev_MAE_%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74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Tear resistance ISO 34.1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AdaBoostElasticNet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7.328024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9.525831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28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Tear resistance ISO 34.2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7.916047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10.26493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729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 set 168hrs at 135Ã‚Â°C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LinearSVR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10.19896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13.92175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566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 set 168hrs at 150Ã‚Â°C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tsne3LinearRegression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9.720428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13.32882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38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 set 22hrs at -20Ã‚Â°C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RidgeReg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9.266888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11.69419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44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Cold flexibility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1.864593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2.380878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974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air 168hrs at 135C Change of Hardness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LinReg_Ind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59.21897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94.8328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3897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air 168hrs at 135C Change of stress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BayesianRidge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95.36933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27.47139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155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air 168hrs at 135C Change of elongation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66.22553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84.90135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881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air 168hrs at 150C Change of Hardness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ExtraTreesRegressor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27.20412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37.40239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9072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40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552035" y="0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Summary of Outcomes and Lessons Learnt</a:t>
            </a:r>
            <a:endParaRPr lang="en-IN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EB3522D9-11D8-40C2-91F5-DB905836C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75253"/>
              </p:ext>
            </p:extLst>
          </p:nvPr>
        </p:nvGraphicFramePr>
        <p:xfrm>
          <a:off x="948154" y="901751"/>
          <a:ext cx="7526715" cy="384810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409409">
                  <a:extLst>
                    <a:ext uri="{9D8B030D-6E8A-4147-A177-3AD203B41FA5}">
                      <a16:colId xmlns:a16="http://schemas.microsoft.com/office/drawing/2014/main" val="1070686206"/>
                    </a:ext>
                  </a:extLst>
                </a:gridCol>
                <a:gridCol w="601277">
                  <a:extLst>
                    <a:ext uri="{9D8B030D-6E8A-4147-A177-3AD203B41FA5}">
                      <a16:colId xmlns:a16="http://schemas.microsoft.com/office/drawing/2014/main" val="2015600258"/>
                    </a:ext>
                  </a:extLst>
                </a:gridCol>
                <a:gridCol w="1505343">
                  <a:extLst>
                    <a:ext uri="{9D8B030D-6E8A-4147-A177-3AD203B41FA5}">
                      <a16:colId xmlns:a16="http://schemas.microsoft.com/office/drawing/2014/main" val="1465019127"/>
                    </a:ext>
                  </a:extLst>
                </a:gridCol>
                <a:gridCol w="1505343">
                  <a:extLst>
                    <a:ext uri="{9D8B030D-6E8A-4147-A177-3AD203B41FA5}">
                      <a16:colId xmlns:a16="http://schemas.microsoft.com/office/drawing/2014/main" val="4144124259"/>
                    </a:ext>
                  </a:extLst>
                </a:gridCol>
                <a:gridCol w="1505343">
                  <a:extLst>
                    <a:ext uri="{9D8B030D-6E8A-4147-A177-3AD203B41FA5}">
                      <a16:colId xmlns:a16="http://schemas.microsoft.com/office/drawing/2014/main" val="3656427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Priority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Mean_MAE_%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Stddev_MAE_%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774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air 168hrs at 150C Change of stress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tsne2LinearRegression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92.04042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28.15645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721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air 168hrs at 150C Change of elongation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AdaBoostDecisionTreeRegressor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54.08215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69.33101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8279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10-90% DW coolant mixture 240hrs at 115C Change of Hardness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KNeighborsRegressor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34.51986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54.64367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257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10-90% DW coolant mixture 240hrs at 115C Change of stress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103.2144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147.4875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732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10-90% DW coolant mixture 240hrs at 115C Change of elongation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tsne3LinearRegression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100.0301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70.77282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774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10-90% DW coolant mixture 240hrs at 115C Change of volume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ARDRegression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84.32137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142.428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35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Extraction by coolant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51.74107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73.76162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422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oil 72hrs at 100C Change of volume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GradientBoostingRegressor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8.438752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11.94158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693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Ageing in oil 72hrs at 150C Change of volume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LinReg_2000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11.90596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20.70381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38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0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01091" y="1770395"/>
            <a:ext cx="74214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/>
              <a:t>5. Data description</a:t>
            </a:r>
            <a:endParaRPr sz="6000" b="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" name="Picture 4" descr="Image result for odor logo">
            <a:extLst>
              <a:ext uri="{FF2B5EF4-FFF2-40B4-BE49-F238E27FC236}">
                <a16:creationId xmlns:a16="http://schemas.microsoft.com/office/drawing/2014/main" id="{372C0695-2C0B-4D36-A84B-099548DD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14" y="724897"/>
            <a:ext cx="859632" cy="1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8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58290" y="1710979"/>
            <a:ext cx="671555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/>
              <a:t>1. Background</a:t>
            </a:r>
            <a:endParaRPr sz="6000" b="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772752" y="18342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 description: Ingredients</a:t>
            </a:r>
            <a:endParaRPr lang="en-IN" dirty="0"/>
          </a:p>
        </p:txBody>
      </p:sp>
      <p:pic>
        <p:nvPicPr>
          <p:cNvPr id="8" name="Picture 7" descr="Image result for odor logo">
            <a:extLst>
              <a:ext uri="{FF2B5EF4-FFF2-40B4-BE49-F238E27FC236}">
                <a16:creationId xmlns:a16="http://schemas.microsoft.com/office/drawing/2014/main" id="{A03EA095-2425-4534-842C-188819DA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14" y="724897"/>
            <a:ext cx="859632" cy="1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C81CE70E-908F-46F1-BF8F-368F0C24B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87044"/>
              </p:ext>
            </p:extLst>
          </p:nvPr>
        </p:nvGraphicFramePr>
        <p:xfrm>
          <a:off x="1588294" y="953351"/>
          <a:ext cx="4883944" cy="3796500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441972">
                  <a:extLst>
                    <a:ext uri="{9D8B030D-6E8A-4147-A177-3AD203B41FA5}">
                      <a16:colId xmlns:a16="http://schemas.microsoft.com/office/drawing/2014/main" val="575556841"/>
                    </a:ext>
                  </a:extLst>
                </a:gridCol>
                <a:gridCol w="2441972">
                  <a:extLst>
                    <a:ext uri="{9D8B030D-6E8A-4147-A177-3AD203B41FA5}">
                      <a16:colId xmlns:a16="http://schemas.microsoft.com/office/drawing/2014/main" val="2290773768"/>
                    </a:ext>
                  </a:extLst>
                </a:gridCol>
              </a:tblGrid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9671792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Polymer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3336340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4592752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 Black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6657561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 Filler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286849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Activator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6174832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Plasticizer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627364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Sulfur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3961520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Blowing Agent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500012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Aid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8776543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Retarder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1425864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Desiccant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088229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Antidegradant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7437808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140036"/>
                  </a:ext>
                </a:extLst>
              </a:tr>
              <a:tr h="253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939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772752" y="18342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 description: Performance targets</a:t>
            </a:r>
            <a:endParaRPr lang="en-IN" dirty="0"/>
          </a:p>
        </p:txBody>
      </p:sp>
      <p:pic>
        <p:nvPicPr>
          <p:cNvPr id="8" name="Picture 7" descr="Image result for odor logo">
            <a:extLst>
              <a:ext uri="{FF2B5EF4-FFF2-40B4-BE49-F238E27FC236}">
                <a16:creationId xmlns:a16="http://schemas.microsoft.com/office/drawing/2014/main" id="{A03EA095-2425-4534-842C-188819DA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20" y="1089228"/>
            <a:ext cx="859632" cy="1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914FFD-64F2-4ED5-9C33-ED6D73EF1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74290"/>
              </p:ext>
            </p:extLst>
          </p:nvPr>
        </p:nvGraphicFramePr>
        <p:xfrm>
          <a:off x="1778794" y="1034661"/>
          <a:ext cx="4579144" cy="3573465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2289572">
                  <a:extLst>
                    <a:ext uri="{9D8B030D-6E8A-4147-A177-3AD203B41FA5}">
                      <a16:colId xmlns:a16="http://schemas.microsoft.com/office/drawing/2014/main" val="719774711"/>
                    </a:ext>
                  </a:extLst>
                </a:gridCol>
                <a:gridCol w="2289572">
                  <a:extLst>
                    <a:ext uri="{9D8B030D-6E8A-4147-A177-3AD203B41FA5}">
                      <a16:colId xmlns:a16="http://schemas.microsoft.com/office/drawing/2014/main" val="1442621139"/>
                    </a:ext>
                  </a:extLst>
                </a:gridCol>
              </a:tblGrid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Hardness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51730626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Tensile strength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382568745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Elongation at break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1453501137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Compression Set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2501283344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Modulus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07768453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Tear resistance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385403313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Specific gravity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5169157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Odor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1087924531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Tension 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605067076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4261052593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ML (S'min)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2529970083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Water absorption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857615404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Garvey die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2388041788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Ts2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1016400026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VVOC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99459179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Mooney Viscosity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11949054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MH (S'max)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909669386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963675180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571976297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Scorch T5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1693031439"/>
                  </a:ext>
                </a:extLst>
              </a:tr>
              <a:tr h="1701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 dirty="0">
                          <a:effectLst/>
                        </a:rPr>
                        <a:t>75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0" marR="7090" marT="7090" marB="0" anchor="b"/>
                </a:tc>
                <a:extLst>
                  <a:ext uri="{0D108BD9-81ED-4DB2-BD59-A6C34878D82A}">
                    <a16:rowId xmlns:a16="http://schemas.microsoft.com/office/drawing/2014/main" val="360632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8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772752" y="18342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 description</a:t>
            </a:r>
            <a:endParaRPr lang="en-IN" dirty="0"/>
          </a:p>
        </p:txBody>
      </p:sp>
      <p:pic>
        <p:nvPicPr>
          <p:cNvPr id="8" name="Picture 7" descr="Image result for odor logo">
            <a:extLst>
              <a:ext uri="{FF2B5EF4-FFF2-40B4-BE49-F238E27FC236}">
                <a16:creationId xmlns:a16="http://schemas.microsoft.com/office/drawing/2014/main" id="{A03EA095-2425-4534-842C-188819DA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20" y="1089228"/>
            <a:ext cx="859632" cy="1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94BDB-29BB-4A36-902C-9D09211FC0B4}"/>
              </a:ext>
            </a:extLst>
          </p:cNvPr>
          <p:cNvSpPr txBox="1"/>
          <p:nvPr/>
        </p:nvSpPr>
        <p:spPr>
          <a:xfrm>
            <a:off x="1664494" y="886027"/>
            <a:ext cx="5929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Total observations : 602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Groups: dense60, dense70, dense75, dense85, sponge, </a:t>
            </a:r>
            <a:r>
              <a:rPr lang="en-US" dirty="0" err="1"/>
              <a:t>microdense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Missing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963E76B-0193-4436-87C2-1F08144A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17855"/>
              </p:ext>
            </p:extLst>
          </p:nvPr>
        </p:nvGraphicFramePr>
        <p:xfrm>
          <a:off x="2028825" y="1864912"/>
          <a:ext cx="4166394" cy="2962776"/>
        </p:xfrm>
        <a:graphic>
          <a:graphicData uri="http://schemas.openxmlformats.org/drawingml/2006/table">
            <a:tbl>
              <a:tblPr firstRow="1" bandRow="1">
                <a:tableStyleId>{83ECFCF9-EB90-4EA4-BA1D-B0166F391BF1}</a:tableStyleId>
              </a:tblPr>
              <a:tblGrid>
                <a:gridCol w="2490788">
                  <a:extLst>
                    <a:ext uri="{9D8B030D-6E8A-4147-A177-3AD203B41FA5}">
                      <a16:colId xmlns:a16="http://schemas.microsoft.com/office/drawing/2014/main" val="80956037"/>
                    </a:ext>
                  </a:extLst>
                </a:gridCol>
                <a:gridCol w="1675606">
                  <a:extLst>
                    <a:ext uri="{9D8B030D-6E8A-4147-A177-3AD203B41FA5}">
                      <a16:colId xmlns:a16="http://schemas.microsoft.com/office/drawing/2014/main" val="485151248"/>
                    </a:ext>
                  </a:extLst>
                </a:gridCol>
              </a:tblGrid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target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missing values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759067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Scorch T5: Uncured, 121Â°C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5929092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Mooney Viscosity: Uncured, 121Â°C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3941684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Blooming: TL 52 704, 90Â°C, Audi, 22hours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2088957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Compression Set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326429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Tensile strength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219087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Elongation at break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4283587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Hardness: Shore 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7687096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VVOC: VDA 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8089213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T90: Uncured, MDR, 3minutes, 180Â°C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8065654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VOC: VDA 278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5976555"/>
                  </a:ext>
                </a:extLst>
              </a:tr>
              <a:tr h="2468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Odor: VDA 270, Dry, 2hours, 80Â°C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507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8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01090" y="1770395"/>
            <a:ext cx="78519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/>
              <a:t>6. Preliminary Work</a:t>
            </a:r>
            <a:endParaRPr sz="6000" b="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" name="Picture 4" descr="Image result for odor logo">
            <a:extLst>
              <a:ext uri="{FF2B5EF4-FFF2-40B4-BE49-F238E27FC236}">
                <a16:creationId xmlns:a16="http://schemas.microsoft.com/office/drawing/2014/main" id="{372C0695-2C0B-4D36-A84B-099548DD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314" y="724897"/>
            <a:ext cx="859632" cy="1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25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Dense60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11: Performance on Dense60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8B839A8-0376-405B-BDF7-07C6ACF48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97201" y="-803941"/>
            <a:ext cx="4120997" cy="698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05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0554" y="-73748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Dense70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Dense70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A42DFC-7E7A-4DA0-9E4E-500EC195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57855" y="14084"/>
            <a:ext cx="39139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66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66260" y="-73746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Dense75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Dense75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B07D3-75B3-466D-9FCB-A4372B6F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11502" y="117603"/>
            <a:ext cx="41209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3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66260" y="-73746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Dense85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Dense85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54D844D1-3105-4640-8848-3FBDCEB5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03954" y="-46352"/>
            <a:ext cx="3994831" cy="54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2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66260" y="-73746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Dense85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Dense85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21245CF-6E51-429D-85C0-171F3111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9051" y="-51249"/>
            <a:ext cx="4060135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56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66260" y="-73746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Sponge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Sponge</a:t>
            </a:r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46E14CD9-E47E-434E-95E9-A10FC732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463012" y="117602"/>
            <a:ext cx="4017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772752" y="18342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Background to our work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5591D-52C0-4C8F-A320-BB219C6CA5D6}"/>
              </a:ext>
            </a:extLst>
          </p:cNvPr>
          <p:cNvSpPr txBox="1"/>
          <p:nvPr/>
        </p:nvSpPr>
        <p:spPr>
          <a:xfrm>
            <a:off x="1700212" y="957263"/>
            <a:ext cx="5414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input ingredients and their quantities, predict the performance targets</a:t>
            </a:r>
          </a:p>
        </p:txBody>
      </p:sp>
      <p:pic>
        <p:nvPicPr>
          <p:cNvPr id="1026" name="Picture 2" descr="Image result for nissan logo">
            <a:extLst>
              <a:ext uri="{FF2B5EF4-FFF2-40B4-BE49-F238E27FC236}">
                <a16:creationId xmlns:a16="http://schemas.microsoft.com/office/drawing/2014/main" id="{50CB606F-FBD5-407F-BAF0-58BE1133A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944" y="3373105"/>
            <a:ext cx="1004888" cy="9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odor logo">
            <a:extLst>
              <a:ext uri="{FF2B5EF4-FFF2-40B4-BE49-F238E27FC236}">
                <a16:creationId xmlns:a16="http://schemas.microsoft.com/office/drawing/2014/main" id="{3D5A1954-2F29-40D2-90AE-265B3B69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339" y="3436143"/>
            <a:ext cx="859632" cy="104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AB817-329A-44AD-8594-0348A3708CA2}"/>
              </a:ext>
            </a:extLst>
          </p:cNvPr>
          <p:cNvSpPr txBox="1"/>
          <p:nvPr/>
        </p:nvSpPr>
        <p:spPr>
          <a:xfrm>
            <a:off x="1700212" y="2811163"/>
            <a:ext cx="287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FA780-9B2C-457A-8855-0E65C7F3ED42}"/>
              </a:ext>
            </a:extLst>
          </p:cNvPr>
          <p:cNvSpPr/>
          <p:nvPr/>
        </p:nvSpPr>
        <p:spPr>
          <a:xfrm>
            <a:off x="2943225" y="2071688"/>
            <a:ext cx="1042988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FD72C-2137-4F2E-B7D1-053151CACCBD}"/>
              </a:ext>
            </a:extLst>
          </p:cNvPr>
          <p:cNvSpPr/>
          <p:nvPr/>
        </p:nvSpPr>
        <p:spPr>
          <a:xfrm>
            <a:off x="5157789" y="2071688"/>
            <a:ext cx="1171574" cy="50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targets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719376-C9A6-45FF-9DA9-371DB255887D}"/>
              </a:ext>
            </a:extLst>
          </p:cNvPr>
          <p:cNvCxnSpPr/>
          <p:nvPr/>
        </p:nvCxnSpPr>
        <p:spPr>
          <a:xfrm>
            <a:off x="4093369" y="2314575"/>
            <a:ext cx="900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1FEA41-16ED-4A22-9778-618732E48853}"/>
              </a:ext>
            </a:extLst>
          </p:cNvPr>
          <p:cNvSpPr txBox="1"/>
          <p:nvPr/>
        </p:nvSpPr>
        <p:spPr>
          <a:xfrm>
            <a:off x="3171825" y="2671763"/>
            <a:ext cx="292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                 f(x)                      y</a:t>
            </a:r>
          </a:p>
        </p:txBody>
      </p:sp>
    </p:spTree>
    <p:extLst>
      <p:ext uri="{BB962C8B-B14F-4D97-AF65-F5344CB8AC3E}">
        <p14:creationId xmlns:p14="http://schemas.microsoft.com/office/powerpoint/2010/main" val="32387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66260" y="-73746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</a:t>
            </a:r>
            <a:r>
              <a:rPr lang="en-IN" sz="3200" dirty="0" err="1"/>
              <a:t>Microdense</a:t>
            </a:r>
            <a:r>
              <a:rPr lang="en-IN" sz="3200" dirty="0"/>
              <a:t>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</a:t>
            </a:r>
            <a:r>
              <a:rPr lang="en-US" sz="1200" dirty="0" err="1"/>
              <a:t>Microdense</a:t>
            </a:r>
            <a:endParaRPr lang="en-US" sz="12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642B4E5-57FF-4669-8135-B62024CB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32605" y="-445021"/>
            <a:ext cx="4120999" cy="62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92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0" y="-148634"/>
            <a:ext cx="9349203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</a:t>
            </a:r>
            <a:r>
              <a:rPr lang="en-US" sz="3200" dirty="0"/>
              <a:t>Dense 60-70-75</a:t>
            </a:r>
            <a:r>
              <a:rPr lang="en-IN" sz="3200" dirty="0"/>
              <a:t>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Dense 60-70-75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8EDE0C6-CF4E-4E30-93A8-FBB13902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1391" y="-296828"/>
            <a:ext cx="4195885" cy="589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3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50019" y="376418"/>
            <a:ext cx="91440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</a:t>
            </a:r>
            <a:r>
              <a:rPr lang="en-US" sz="3200" dirty="0"/>
              <a:t>Dense 60-70-75-85</a:t>
            </a:r>
            <a:r>
              <a:rPr lang="en-IN" sz="3200" dirty="0"/>
              <a:t>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350294" y="4800330"/>
            <a:ext cx="3860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Dense 60-70-75-85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9DD5FFE-2CF3-4794-AB3A-AEC951A1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66027" y="-649713"/>
            <a:ext cx="3971653" cy="68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87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66260" y="-73746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Mean absolute error on </a:t>
            </a:r>
            <a:r>
              <a:rPr lang="en-IN" sz="3200" dirty="0" err="1"/>
              <a:t>Microdense</a:t>
            </a:r>
            <a:r>
              <a:rPr lang="en-IN" sz="3200" dirty="0"/>
              <a:t> 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A887-414D-4A1B-AB36-4B0D0B6DC6DB}"/>
              </a:ext>
            </a:extLst>
          </p:cNvPr>
          <p:cNvSpPr txBox="1"/>
          <p:nvPr/>
        </p:nvSpPr>
        <p:spPr>
          <a:xfrm>
            <a:off x="2910123" y="4800330"/>
            <a:ext cx="3300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12: Performance on </a:t>
            </a:r>
            <a:r>
              <a:rPr lang="en-US" sz="1200" dirty="0" err="1"/>
              <a:t>Microdense</a:t>
            </a:r>
            <a:endParaRPr lang="en-US" sz="12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E642B4E5-57FF-4669-8135-B62024CB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32605" y="-445021"/>
            <a:ext cx="4120999" cy="62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5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37698" y="83415"/>
            <a:ext cx="907774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200" dirty="0"/>
              <a:t>Our next steps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36B46-2F2E-44ED-8E9D-E9E2F572EAD5}"/>
              </a:ext>
            </a:extLst>
          </p:cNvPr>
          <p:cNvSpPr txBox="1"/>
          <p:nvPr/>
        </p:nvSpPr>
        <p:spPr>
          <a:xfrm>
            <a:off x="1573055" y="1143203"/>
            <a:ext cx="530066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Nissan: We can generate performance targets given the input recipes.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Nissan: We can understand if we reduce ingredients what performance targets we can get.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Odor: Find best models for performance targets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Odor: Get simple mathematical relation to explain how ingredients lead to performance targets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24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 you!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-Pranav NERURKAR</a:t>
            </a:r>
            <a:endParaRPr sz="3600" b="1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3C8D8-6B2F-4AC2-9575-BC7550D4A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0761" y="2729405"/>
            <a:ext cx="701039" cy="9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101091" y="1770395"/>
            <a:ext cx="74214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0" dirty="0"/>
              <a:t>2. Data description</a:t>
            </a:r>
            <a:endParaRPr sz="6000" b="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Picture 2" descr="Image result for nissan logo">
            <a:extLst>
              <a:ext uri="{FF2B5EF4-FFF2-40B4-BE49-F238E27FC236}">
                <a16:creationId xmlns:a16="http://schemas.microsoft.com/office/drawing/2014/main" id="{35B03537-FF6C-457F-8D7B-D9835DF8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545" y="622761"/>
            <a:ext cx="1004888" cy="9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772752" y="183427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 description: Ingredients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10036-AF73-44A4-994C-5EFF7CC9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18382"/>
              </p:ext>
            </p:extLst>
          </p:nvPr>
        </p:nvGraphicFramePr>
        <p:xfrm>
          <a:off x="1526382" y="1373182"/>
          <a:ext cx="2276530" cy="3573469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2276530">
                  <a:extLst>
                    <a:ext uri="{9D8B030D-6E8A-4147-A177-3AD203B41FA5}">
                      <a16:colId xmlns:a16="http://schemas.microsoft.com/office/drawing/2014/main" val="296546800"/>
                    </a:ext>
                  </a:extLst>
                </a:gridCol>
              </a:tblGrid>
              <a:tr h="358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Ingredient Exact Trade Name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0686726"/>
                  </a:ext>
                </a:extLst>
              </a:tr>
              <a:tr h="165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Polymer 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1140805"/>
                  </a:ext>
                </a:extLst>
              </a:tr>
              <a:tr h="165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Polymer 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9669783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Polymer 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01832398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Polymer 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9041103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Polymer 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18346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Polymer 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1397294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1500188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9345378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0981468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3154762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7432819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5441845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Carbon Black 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90820774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1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404463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2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72682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3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5433358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4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2760210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5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6164464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6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13556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Filler 7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4512093"/>
                  </a:ext>
                </a:extLst>
              </a:tr>
              <a:tr h="1517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Filler 8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85407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42598A-6D89-4BDC-951D-825961094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49406"/>
              </p:ext>
            </p:extLst>
          </p:nvPr>
        </p:nvGraphicFramePr>
        <p:xfrm>
          <a:off x="4019496" y="1373182"/>
          <a:ext cx="2514600" cy="3501389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011636194"/>
                    </a:ext>
                  </a:extLst>
                </a:gridCol>
              </a:tblGrid>
              <a:tr h="371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</a:rPr>
                        <a:t>Ingredient Exact Trade Name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7203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Plasticizer 1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15516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Plasticizer 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596577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Plasticizer 3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787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Processing Aids 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91336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Processing Aids 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9669665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Processing Aids 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3791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Dessiccant 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54524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Metal oxide 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3565875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Metal oxide 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0409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Antidegradant 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123485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Antidegradant 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644433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Antidegradant 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290503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Antidegradant 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50001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Curing Agent 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238674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Curing Agent 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4366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Curing Agent 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49745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Curing Agent 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28625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Curing Agent 5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090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5512EE-B86A-4BB2-B172-4A109C250F0B}"/>
              </a:ext>
            </a:extLst>
          </p:cNvPr>
          <p:cNvSpPr txBox="1"/>
          <p:nvPr/>
        </p:nvSpPr>
        <p:spPr>
          <a:xfrm>
            <a:off x="1526382" y="975716"/>
            <a:ext cx="537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List of ingredients used for synthesizing elastomers</a:t>
            </a:r>
          </a:p>
        </p:txBody>
      </p:sp>
      <p:pic>
        <p:nvPicPr>
          <p:cNvPr id="7" name="Picture 2" descr="Image result for nissan logo">
            <a:extLst>
              <a:ext uri="{FF2B5EF4-FFF2-40B4-BE49-F238E27FC236}">
                <a16:creationId xmlns:a16="http://schemas.microsoft.com/office/drawing/2014/main" id="{E11C7DE6-45EF-46E3-AEEF-6F9D39EE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975716"/>
            <a:ext cx="1004888" cy="9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3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1185863" y="212002"/>
            <a:ext cx="8808243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 description: Elastomers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091A1-2EA3-43E0-BE6C-FE47217D199E}"/>
              </a:ext>
            </a:extLst>
          </p:cNvPr>
          <p:cNvSpPr txBox="1"/>
          <p:nvPr/>
        </p:nvSpPr>
        <p:spPr>
          <a:xfrm>
            <a:off x="1493044" y="1271588"/>
            <a:ext cx="49791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Using the ingredients in Table 1, Total 98 elastomers are made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Locations where elastomers were made: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7"/>
            <a:r>
              <a:rPr lang="en-US" dirty="0"/>
              <a:t>       a.  North America    – 30</a:t>
            </a:r>
          </a:p>
          <a:p>
            <a:pPr lvl="7"/>
            <a:endParaRPr lang="en-US" dirty="0"/>
          </a:p>
          <a:p>
            <a:pPr lvl="7"/>
            <a:r>
              <a:rPr lang="en-US" dirty="0"/>
              <a:t>       b.  European Union – 68</a:t>
            </a:r>
          </a:p>
          <a:p>
            <a:pPr lvl="7"/>
            <a:endParaRPr lang="en-US" dirty="0"/>
          </a:p>
          <a:p>
            <a:pPr lvl="7"/>
            <a:r>
              <a:rPr lang="en-US" dirty="0"/>
              <a:t>       c.  Total                   – 98		</a:t>
            </a:r>
          </a:p>
        </p:txBody>
      </p:sp>
      <p:pic>
        <p:nvPicPr>
          <p:cNvPr id="5" name="Picture 2" descr="Image result for nissan logo">
            <a:extLst>
              <a:ext uri="{FF2B5EF4-FFF2-40B4-BE49-F238E27FC236}">
                <a16:creationId xmlns:a16="http://schemas.microsoft.com/office/drawing/2014/main" id="{A80275FD-CFA6-4A05-9A70-A8E5E2F3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975716"/>
            <a:ext cx="1004888" cy="94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1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335757" y="-123754"/>
            <a:ext cx="8808243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 description: Performance targets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6550CC-9A8E-45DD-8267-6212920A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872761"/>
              </p:ext>
            </p:extLst>
          </p:nvPr>
        </p:nvGraphicFramePr>
        <p:xfrm>
          <a:off x="853501" y="743152"/>
          <a:ext cx="7436998" cy="4339502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1717813">
                  <a:extLst>
                    <a:ext uri="{9D8B030D-6E8A-4147-A177-3AD203B41FA5}">
                      <a16:colId xmlns:a16="http://schemas.microsoft.com/office/drawing/2014/main" val="2371198483"/>
                    </a:ext>
                  </a:extLst>
                </a:gridCol>
                <a:gridCol w="2300724">
                  <a:extLst>
                    <a:ext uri="{9D8B030D-6E8A-4147-A177-3AD203B41FA5}">
                      <a16:colId xmlns:a16="http://schemas.microsoft.com/office/drawing/2014/main" val="2503748201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1294175229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24091859"/>
                    </a:ext>
                  </a:extLst>
                </a:gridCol>
                <a:gridCol w="653076">
                  <a:extLst>
                    <a:ext uri="{9D8B030D-6E8A-4147-A177-3AD203B41FA5}">
                      <a16:colId xmlns:a16="http://schemas.microsoft.com/office/drawing/2014/main" val="4001828263"/>
                    </a:ext>
                  </a:extLst>
                </a:gridCol>
                <a:gridCol w="740614">
                  <a:extLst>
                    <a:ext uri="{9D8B030D-6E8A-4147-A177-3AD203B41FA5}">
                      <a16:colId xmlns:a16="http://schemas.microsoft.com/office/drawing/2014/main" val="853714017"/>
                    </a:ext>
                  </a:extLst>
                </a:gridCol>
                <a:gridCol w="781759">
                  <a:extLst>
                    <a:ext uri="{9D8B030D-6E8A-4147-A177-3AD203B41FA5}">
                      <a16:colId xmlns:a16="http://schemas.microsoft.com/office/drawing/2014/main" val="1300327653"/>
                    </a:ext>
                  </a:extLst>
                </a:gridCol>
              </a:tblGrid>
              <a:tr h="178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Property Category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Property Name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Standard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Unit [SI]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Directionality 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Priority 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5990274"/>
                  </a:ext>
                </a:extLst>
              </a:tr>
              <a:tr h="13577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Viscosity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ML(1+4)@121°C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MU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Ignore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7845242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Complex vscosity 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 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 err="1">
                          <a:effectLst/>
                        </a:rPr>
                        <a:t>Pa.s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Trend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Ignore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94598689"/>
                  </a:ext>
                </a:extLst>
              </a:tr>
              <a:tr h="1357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MDR </a:t>
                      </a:r>
                      <a:br>
                        <a:rPr lang="en-US" sz="1050" u="none" strike="noStrike" dirty="0">
                          <a:effectLst/>
                        </a:rPr>
                      </a:br>
                      <a:r>
                        <a:rPr lang="en-US" sz="1050" u="none" strike="noStrike" dirty="0">
                          <a:effectLst/>
                        </a:rPr>
                        <a:t>Curing time at 180°C, 7%, 1,67 Hz, 10min isothermal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S' max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Ignore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1847241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S' min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dNm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Ignore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3210585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T10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Ignore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3241970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T50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Ignore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3990375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T90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Ignore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3437044"/>
                  </a:ext>
                </a:extLst>
              </a:tr>
              <a:tr h="135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Density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Specific gravity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+-0,03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NES M 0516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g.cm-3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Medium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0825069"/>
                  </a:ext>
                </a:extLst>
              </a:tr>
              <a:tr h="135779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recalculated TGA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Volatiles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+-2%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Medium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6658949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Elastomer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+-2%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Medium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9978519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Carbon black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+-2%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Medium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0897553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Calcium carbonate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+-2%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Medium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0448678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Residues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+-2%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Medium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36542715"/>
                  </a:ext>
                </a:extLst>
              </a:tr>
              <a:tr h="135779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As received properties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log (Troughput resistivity)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DIN IEC 60093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050" u="none" strike="noStrike">
                          <a:effectLst/>
                        </a:rPr>
                        <a:t>Ω.</a:t>
                      </a:r>
                      <a:r>
                        <a:rPr lang="en-US" sz="1050" u="none" strike="noStrike">
                          <a:effectLst/>
                        </a:rPr>
                        <a:t>cm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Maximize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4739961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Hardness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+-3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ISO 48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IRDH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1098744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M30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ISO 37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Mpa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Trend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Ignore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571073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Stress at break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+-10%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ISO 37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Mpa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Maximize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14929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Elongation at break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+-20%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ISO 37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%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Maximize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030878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Tear resistance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+-10%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ISO 34.1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N/cm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Maximize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5141038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Tear resistance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>
                          <a:effectLst/>
                        </a:rPr>
                        <a:t>+-10%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ISO 34.2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N/cm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Maximize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7214603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Compression set 168hrs at 135°C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+-15%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NES M 0517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%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Minimize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1894469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Compression set 168hrs at 150°C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+-15%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NES M 0517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%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Minimize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9672779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Compression set 22hrs at -20°C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NES M 0517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%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Minimize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Low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5775089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Cold flexibility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+-3°C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Internal DSC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°C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Minimize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Low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133107"/>
                  </a:ext>
                </a:extLst>
              </a:tr>
              <a:tr h="1357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Ozone resistance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 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NES M 0507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-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</a:rPr>
                        <a:t>Minimize</a:t>
                      </a:r>
                      <a:endParaRPr lang="en-US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</a:rPr>
                        <a:t>Ignore</a:t>
                      </a:r>
                      <a:endParaRPr lang="en-US" sz="105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765283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F74E71-986F-4DF1-A535-86C4B2E9C5D1}"/>
              </a:ext>
            </a:extLst>
          </p:cNvPr>
          <p:cNvSpPr txBox="1"/>
          <p:nvPr/>
        </p:nvSpPr>
        <p:spPr>
          <a:xfrm>
            <a:off x="3093244" y="463950"/>
            <a:ext cx="42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List of Performance targets</a:t>
            </a:r>
          </a:p>
        </p:txBody>
      </p:sp>
    </p:spTree>
    <p:extLst>
      <p:ext uri="{BB962C8B-B14F-4D97-AF65-F5344CB8AC3E}">
        <p14:creationId xmlns:p14="http://schemas.microsoft.com/office/powerpoint/2010/main" val="28545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Google Shape;110;p17">
            <a:extLst>
              <a:ext uri="{FF2B5EF4-FFF2-40B4-BE49-F238E27FC236}">
                <a16:creationId xmlns:a16="http://schemas.microsoft.com/office/drawing/2014/main" id="{DC2DE014-653C-4723-BE01-00B33A57FECB}"/>
              </a:ext>
            </a:extLst>
          </p:cNvPr>
          <p:cNvSpPr txBox="1">
            <a:spLocks/>
          </p:cNvSpPr>
          <p:nvPr/>
        </p:nvSpPr>
        <p:spPr>
          <a:xfrm>
            <a:off x="442913" y="326303"/>
            <a:ext cx="8808243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IN" sz="3200" dirty="0"/>
              <a:t>Dataset description: Performance targets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6550CC-9A8E-45DD-8267-6212920AA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85573"/>
              </p:ext>
            </p:extLst>
          </p:nvPr>
        </p:nvGraphicFramePr>
        <p:xfrm>
          <a:off x="853501" y="1643264"/>
          <a:ext cx="7436998" cy="178982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1717813">
                  <a:extLst>
                    <a:ext uri="{9D8B030D-6E8A-4147-A177-3AD203B41FA5}">
                      <a16:colId xmlns:a16="http://schemas.microsoft.com/office/drawing/2014/main" val="2371198483"/>
                    </a:ext>
                  </a:extLst>
                </a:gridCol>
                <a:gridCol w="2300724">
                  <a:extLst>
                    <a:ext uri="{9D8B030D-6E8A-4147-A177-3AD203B41FA5}">
                      <a16:colId xmlns:a16="http://schemas.microsoft.com/office/drawing/2014/main" val="2503748201"/>
                    </a:ext>
                  </a:extLst>
                </a:gridCol>
                <a:gridCol w="407193">
                  <a:extLst>
                    <a:ext uri="{9D8B030D-6E8A-4147-A177-3AD203B41FA5}">
                      <a16:colId xmlns:a16="http://schemas.microsoft.com/office/drawing/2014/main" val="1294175229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2024091859"/>
                    </a:ext>
                  </a:extLst>
                </a:gridCol>
                <a:gridCol w="653076">
                  <a:extLst>
                    <a:ext uri="{9D8B030D-6E8A-4147-A177-3AD203B41FA5}">
                      <a16:colId xmlns:a16="http://schemas.microsoft.com/office/drawing/2014/main" val="4001828263"/>
                    </a:ext>
                  </a:extLst>
                </a:gridCol>
                <a:gridCol w="740614">
                  <a:extLst>
                    <a:ext uri="{9D8B030D-6E8A-4147-A177-3AD203B41FA5}">
                      <a16:colId xmlns:a16="http://schemas.microsoft.com/office/drawing/2014/main" val="853714017"/>
                    </a:ext>
                  </a:extLst>
                </a:gridCol>
                <a:gridCol w="781759">
                  <a:extLst>
                    <a:ext uri="{9D8B030D-6E8A-4147-A177-3AD203B41FA5}">
                      <a16:colId xmlns:a16="http://schemas.microsoft.com/office/drawing/2014/main" val="1300327653"/>
                    </a:ext>
                  </a:extLst>
                </a:gridCol>
              </a:tblGrid>
              <a:tr h="178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Property Category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Property Name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 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Standard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Unit [SI]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Directionality 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Priority 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59902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F74E71-986F-4DF1-A535-86C4B2E9C5D1}"/>
              </a:ext>
            </a:extLst>
          </p:cNvPr>
          <p:cNvSpPr txBox="1"/>
          <p:nvPr/>
        </p:nvSpPr>
        <p:spPr>
          <a:xfrm>
            <a:off x="2786063" y="1289151"/>
            <a:ext cx="42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List of Performance targets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35C397-9936-4110-A5EE-4CED5167D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83139"/>
              </p:ext>
            </p:extLst>
          </p:nvPr>
        </p:nvGraphicFramePr>
        <p:xfrm>
          <a:off x="853501" y="1836145"/>
          <a:ext cx="7440393" cy="2400300"/>
        </p:xfrm>
        <a:graphic>
          <a:graphicData uri="http://schemas.openxmlformats.org/drawingml/2006/table">
            <a:tbl>
              <a:tblPr>
                <a:tableStyleId>{83ECFCF9-EB90-4EA4-BA1D-B0166F391BF1}</a:tableStyleId>
              </a:tblPr>
              <a:tblGrid>
                <a:gridCol w="1749082">
                  <a:extLst>
                    <a:ext uri="{9D8B030D-6E8A-4147-A177-3AD203B41FA5}">
                      <a16:colId xmlns:a16="http://schemas.microsoft.com/office/drawing/2014/main" val="3705631729"/>
                    </a:ext>
                  </a:extLst>
                </a:gridCol>
                <a:gridCol w="2269455">
                  <a:extLst>
                    <a:ext uri="{9D8B030D-6E8A-4147-A177-3AD203B41FA5}">
                      <a16:colId xmlns:a16="http://schemas.microsoft.com/office/drawing/2014/main" val="2436900287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1803692916"/>
                    </a:ext>
                  </a:extLst>
                </a:gridCol>
                <a:gridCol w="835819">
                  <a:extLst>
                    <a:ext uri="{9D8B030D-6E8A-4147-A177-3AD203B41FA5}">
                      <a16:colId xmlns:a16="http://schemas.microsoft.com/office/drawing/2014/main" val="3127343055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3488247319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val="603077275"/>
                    </a:ext>
                  </a:extLst>
                </a:gridCol>
                <a:gridCol w="778669">
                  <a:extLst>
                    <a:ext uri="{9D8B030D-6E8A-4147-A177-3AD203B41FA5}">
                      <a16:colId xmlns:a16="http://schemas.microsoft.com/office/drawing/2014/main" val="39904427"/>
                    </a:ext>
                  </a:extLst>
                </a:gridCol>
              </a:tblGrid>
              <a:tr h="1382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Ageing in air 168hrs at 135°C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Hardness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IRDH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3663264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stress at break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+-10%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1773651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elongation at break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+-20%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7679522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Ozone resistance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NES M 0507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Ignore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97770626"/>
                  </a:ext>
                </a:extLst>
              </a:tr>
              <a:tr h="138251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Ageing in air 168hrs at 150°C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Hardness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IRDH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1986216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stress at break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+-10%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93474604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elongation at break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+-20%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5601748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Ozone resistance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NES M 0507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Ignore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0352064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Ageing in 10-90% DW - coolant mixture 240hrs at 115°C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Hardness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IRDH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6478000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stress at break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+-10%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80142210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elongation at break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+-20%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ISO 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9994220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volume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NES M 0516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Trend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6822373"/>
                  </a:ext>
                </a:extLst>
              </a:tr>
              <a:tr h="1382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Extraction by coolant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D5806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0270182"/>
                  </a:ext>
                </a:extLst>
              </a:tr>
              <a:tr h="1382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Ageing in oil 72hrs at 100°C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volume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+-10%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NES M 0516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836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Ageing in oil 72hrs at 150°C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Change of volume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+-10%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NES M 0516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Low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875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19376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Microsoft Office PowerPoint</Application>
  <PresentationFormat>On-screen Show (16:9)</PresentationFormat>
  <Paragraphs>792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Roboto Slab</vt:lpstr>
      <vt:lpstr>Arial</vt:lpstr>
      <vt:lpstr>Calibri</vt:lpstr>
      <vt:lpstr>Times New Roman</vt:lpstr>
      <vt:lpstr>Roboto</vt:lpstr>
      <vt:lpstr>Source Sans Pro</vt:lpstr>
      <vt:lpstr>Wingdings</vt:lpstr>
      <vt:lpstr>Cordelia template</vt:lpstr>
      <vt:lpstr>ALGoRITHM mAchine LearninG to deteRmIne THe Materials behaviour  </vt:lpstr>
      <vt:lpstr>Contents</vt:lpstr>
      <vt:lpstr>1. Background</vt:lpstr>
      <vt:lpstr>PowerPoint Presentation</vt:lpstr>
      <vt:lpstr>2. Data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Experimental 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Data description</vt:lpstr>
      <vt:lpstr>PowerPoint Presentation</vt:lpstr>
      <vt:lpstr>PowerPoint Presentation</vt:lpstr>
      <vt:lpstr>PowerPoint Presentation</vt:lpstr>
      <vt:lpstr>6. Preliminary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mAchine LearninG to deteRmIne THe Materials behaviour</dc:title>
  <dc:creator>Noelie Di Cesare</dc:creator>
  <cp:lastModifiedBy>upsc fever</cp:lastModifiedBy>
  <cp:revision>82</cp:revision>
  <dcterms:modified xsi:type="dcterms:W3CDTF">2021-06-01T09:23:53Z</dcterms:modified>
</cp:coreProperties>
</file>