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ppt/tags/tag83.xml" ContentType="application/vnd.openxmlformats-officedocument.presentationml.tags+xml"/>
  <Override PartName="/ppt/tags/tag87.xml" ContentType="application/vnd.openxmlformats-officedocument.presentationml.tags+xml"/>
  <Override PartName="/ppt/tags/tag1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1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9.xml" ContentType="application/vnd.openxmlformats-officedocument.presentationml.tags+xml"/>
  <Override PartName="/ppt/tags/tag93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app.xml" ContentType="application/vnd.openxmlformats-officedocument.extended-propertie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92.xml" ContentType="application/vnd.openxmlformats-officedocument.presentationml.tags+xml"/>
  <Override PartName="/ppt/tags/tag63.xml" ContentType="application/vnd.openxmlformats-officedocument.presentationml.tags+xml"/>
  <Override PartName="/ppt/tags/tag7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79.xml" ContentType="application/vnd.openxmlformats-officedocument.presentationml.tag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1220" r:id="rId2"/>
    <p:sldId id="1221" r:id="rId3"/>
    <p:sldId id="2359" r:id="rId4"/>
    <p:sldId id="1195" r:id="rId5"/>
    <p:sldId id="1232" r:id="rId6"/>
    <p:sldId id="1127" r:id="rId7"/>
    <p:sldId id="1128" r:id="rId8"/>
    <p:sldId id="1129" r:id="rId9"/>
    <p:sldId id="1130" r:id="rId10"/>
    <p:sldId id="2360" r:id="rId11"/>
  </p:sldIdLst>
  <p:sldSz cx="12192000" cy="6858000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1B5BE"/>
    <a:srgbClr val="F9CFC5"/>
    <a:srgbClr val="D0D0D0"/>
    <a:srgbClr val="054A5F"/>
    <a:srgbClr val="1E3376"/>
    <a:srgbClr val="7F7F7F"/>
    <a:srgbClr val="C3E19B"/>
    <a:srgbClr val="E8E8E8"/>
    <a:srgbClr val="054357"/>
    <a:srgbClr val="0B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426" autoAdjust="0"/>
  </p:normalViewPr>
  <p:slideViewPr>
    <p:cSldViewPr snapToGrid="0">
      <p:cViewPr varScale="1">
        <p:scale>
          <a:sx n="111" d="100"/>
          <a:sy n="111" d="100"/>
        </p:scale>
        <p:origin x="101" y="13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920"/>
    </p:cViewPr>
  </p:sorterViewPr>
  <p:notesViewPr>
    <p:cSldViewPr snapToGrid="0">
      <p:cViewPr varScale="1">
        <p:scale>
          <a:sx n="84" d="100"/>
          <a:sy n="84" d="100"/>
        </p:scale>
        <p:origin x="4092" y="90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672" y="4336723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5325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5585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75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9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5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1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4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17365"/>
              </p:ext>
            </p:extLst>
          </p:nvPr>
        </p:nvGraphicFramePr>
        <p:xfrm>
          <a:off x="2162" y="1625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5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D5581C-C062-4E66-A4C2-D2C0F8C2A6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1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F1D67-453F-4076-BB8B-2BEA7064B5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03" y="5715000"/>
            <a:ext cx="2020828" cy="9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4E879-4993-4990-9B13-18911E567E91}"/>
              </a:ext>
            </a:extLst>
          </p:cNvPr>
          <p:cNvSpPr/>
          <p:nvPr/>
        </p:nvSpPr>
        <p:spPr>
          <a:xfrm>
            <a:off x="228601" y="228600"/>
            <a:ext cx="11734800" cy="5486400"/>
          </a:xfrm>
          <a:prstGeom prst="rect">
            <a:avLst/>
          </a:prstGeom>
          <a:solidFill>
            <a:srgbClr val="FFB8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398" tIns="45699" rIns="91398" bIns="45699" rtlCol="0" anchor="ctr"/>
          <a:lstStyle/>
          <a:p>
            <a:pPr marL="0" marR="0" lvl="0" indent="0" algn="ctr" defTabSz="456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69D67-24CD-494C-A505-9EE1CB9D8F9C}"/>
              </a:ext>
            </a:extLst>
          </p:cNvPr>
          <p:cNvCxnSpPr/>
          <p:nvPr/>
        </p:nvCxnSpPr>
        <p:spPr>
          <a:xfrm>
            <a:off x="717714" y="249671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CA8B1-787F-436A-B6C8-008E185B9893}"/>
              </a:ext>
            </a:extLst>
          </p:cNvPr>
          <p:cNvCxnSpPr/>
          <p:nvPr/>
        </p:nvCxnSpPr>
        <p:spPr>
          <a:xfrm>
            <a:off x="11607307" y="600378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555555"/>
            </a:solidFill>
            <a:prstDash val="solid"/>
            <a:miter lim="800000"/>
          </a:ln>
          <a:effectLst/>
        </p:spPr>
      </p:cxn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717714" y="593213"/>
            <a:ext cx="10331842" cy="153888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7714" y="2881410"/>
            <a:ext cx="10331842" cy="33855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2200" b="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auto">
          <a:xfrm>
            <a:off x="717714" y="3604663"/>
            <a:ext cx="10331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0" baseline="0" dirty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7662861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30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6565381-D421-44F7-B88D-C93C1208C1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8" y="316748"/>
            <a:ext cx="10238380" cy="546305"/>
          </a:xfrm>
          <a:prstGeom prst="rect">
            <a:avLst/>
          </a:prstGeom>
          <a:effectLst/>
        </p:spPr>
        <p:txBody>
          <a:bodyPr/>
          <a:lstStyle>
            <a:lvl1pPr>
              <a:defRPr sz="3200">
                <a:solidFill>
                  <a:srgbClr val="FFB81E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296568" y="859372"/>
            <a:ext cx="10236199" cy="613830"/>
          </a:xfrm>
          <a:effectLst/>
        </p:spPr>
        <p:txBody>
          <a:bodyPr tIns="0">
            <a:noAutofit/>
          </a:bodyPr>
          <a:lstStyle>
            <a:lvl1pPr marL="0" indent="0">
              <a:lnSpc>
                <a:spcPts val="2200"/>
              </a:lnSpc>
              <a:spcBef>
                <a:spcPct val="0"/>
              </a:spcBef>
              <a:buNone/>
              <a:defRPr b="1">
                <a:effectLst/>
              </a:defRPr>
            </a:lvl1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47268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9" Type="http://schemas.openxmlformats.org/officeDocument/2006/relationships/tags" Target="../tags/tag35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42" Type="http://schemas.openxmlformats.org/officeDocument/2006/relationships/tags" Target="../tags/tag3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37" Type="http://schemas.openxmlformats.org/officeDocument/2006/relationships/tags" Target="../tags/tag33.xml"/><Relationship Id="rId40" Type="http://schemas.openxmlformats.org/officeDocument/2006/relationships/tags" Target="../tags/tag36.xml"/><Relationship Id="rId45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tags" Target="../tags/tag32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4" Type="http://schemas.openxmlformats.org/officeDocument/2006/relationships/image" Target="../media/image1.emf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tags" Target="../tags/tag31.xml"/><Relationship Id="rId43" Type="http://schemas.openxmlformats.org/officeDocument/2006/relationships/oleObject" Target="../embeddings/oleObject1.bin"/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38" Type="http://schemas.openxmlformats.org/officeDocument/2006/relationships/tags" Target="../tags/tag34.xml"/><Relationship Id="rId20" Type="http://schemas.openxmlformats.org/officeDocument/2006/relationships/tags" Target="../tags/tag16.xml"/><Relationship Id="rId41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82628590"/>
              </p:ext>
            </p:extLst>
          </p:nvPr>
        </p:nvGraphicFramePr>
        <p:xfrm>
          <a:off x="2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6" name="think-cell Slide" r:id="rId43" imgW="270" imgH="270" progId="TCLayout.ActiveDocument.1">
                  <p:embed/>
                </p:oleObj>
              </mc:Choice>
              <mc:Fallback>
                <p:oleObj name="think-cell Slide" r:id="rId4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2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8A852B2-FD48-4C38-99B6-8DC5939D09E9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7864" y="360155"/>
            <a:ext cx="1468014" cy="698148"/>
          </a:xfrm>
          <a:prstGeom prst="rect">
            <a:avLst/>
          </a:prstGeom>
        </p:spPr>
      </p:pic>
      <p:sp>
        <p:nvSpPr>
          <p:cNvPr id="107" name="Slide Number"/>
          <p:cNvSpPr txBox="1">
            <a:spLocks/>
          </p:cNvSpPr>
          <p:nvPr/>
        </p:nvSpPr>
        <p:spPr bwMode="auto">
          <a:xfrm>
            <a:off x="11615815" y="6627912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rgbClr val="7F7F7F"/>
                </a:solidFill>
                <a:latin typeface="+mn-lt"/>
              </a:rPr>
              <a:pPr algn="r"/>
              <a:t>‹#›</a:t>
            </a:fld>
            <a:endParaRPr lang="en-US" sz="1000" b="0" baseline="0" dirty="0">
              <a:solidFill>
                <a:srgbClr val="7F7F7F"/>
              </a:solidFill>
              <a:latin typeface="+mn-lt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07A106-3D37-4C2B-B815-6059241F3597}"/>
              </a:ext>
            </a:extLst>
          </p:cNvPr>
          <p:cNvCxnSpPr/>
          <p:nvPr/>
        </p:nvCxnSpPr>
        <p:spPr>
          <a:xfrm flipH="1">
            <a:off x="419100" y="298280"/>
            <a:ext cx="11353802" cy="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F2F802-6A86-4F36-835E-E85D1F3D1929}"/>
              </a:ext>
            </a:extLst>
          </p:cNvPr>
          <p:cNvCxnSpPr>
            <a:cxnSpLocks/>
          </p:cNvCxnSpPr>
          <p:nvPr/>
        </p:nvCxnSpPr>
        <p:spPr>
          <a:xfrm flipH="1">
            <a:off x="419108" y="1443248"/>
            <a:ext cx="1135380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19108" y="513351"/>
            <a:ext cx="988642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419108" y="0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rgbClr val="7F7F7F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419108" y="1485064"/>
            <a:ext cx="98864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rgbClr val="7F7F7F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rgbClr val="7F7F7F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419101" y="6417390"/>
            <a:ext cx="1135380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4806" indent="-104806">
              <a:defRPr/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419100" y="6627912"/>
            <a:ext cx="108440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19311" indent="-619311" defTabSz="914074">
              <a:tabLst>
                <a:tab pos="733645" algn="l"/>
              </a:tabLst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rgbClr val="7F7F7F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2" name="Moon" hidden="1"/>
          <p:cNvGrpSpPr/>
          <p:nvPr>
            <p:custDataLst>
              <p:tags r:id="rId8"/>
            </p:custDataLst>
          </p:nvPr>
        </p:nvGrpSpPr>
        <p:grpSpPr bwMode="auto">
          <a:xfrm>
            <a:off x="8884205" y="1540371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5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5"/>
            </a:p>
          </p:txBody>
        </p:sp>
      </p:grpSp>
      <p:grpSp>
        <p:nvGrpSpPr>
          <p:cNvPr id="104" name="LegendBoxes" hidden="1">
            <a:extLst>
              <a:ext uri="{FF2B5EF4-FFF2-40B4-BE49-F238E27FC236}">
                <a16:creationId xmlns:a16="http://schemas.microsoft.com/office/drawing/2014/main" id="{5F56CC7B-BC61-466B-8BD2-7033ADBDFC8C}"/>
              </a:ext>
            </a:extLst>
          </p:cNvPr>
          <p:cNvGrpSpPr>
            <a:grpSpLocks/>
          </p:cNvGrpSpPr>
          <p:nvPr/>
        </p:nvGrpSpPr>
        <p:grpSpPr bwMode="auto">
          <a:xfrm>
            <a:off x="11009321" y="1540371"/>
            <a:ext cx="763588" cy="996951"/>
            <a:chOff x="4936" y="176"/>
            <a:chExt cx="481" cy="628"/>
          </a:xfrm>
        </p:grpSpPr>
        <p:sp>
          <p:nvSpPr>
            <p:cNvPr id="105" name="Legend1">
              <a:extLst>
                <a:ext uri="{FF2B5EF4-FFF2-40B4-BE49-F238E27FC236}">
                  <a16:creationId xmlns:a16="http://schemas.microsoft.com/office/drawing/2014/main" id="{04EEB940-6089-4E02-8B5D-814B54FF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8" name="LegendRectangle1">
              <a:extLst>
                <a:ext uri="{FF2B5EF4-FFF2-40B4-BE49-F238E27FC236}">
                  <a16:creationId xmlns:a16="http://schemas.microsoft.com/office/drawing/2014/main" id="{7A110182-1053-4120-9712-3D22EA1A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egend2">
              <a:extLst>
                <a:ext uri="{FF2B5EF4-FFF2-40B4-BE49-F238E27FC236}">
                  <a16:creationId xmlns:a16="http://schemas.microsoft.com/office/drawing/2014/main" id="{E36909C3-EE05-4BE7-9F87-0DE0682F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2" name="LegendRectangle2">
              <a:extLst>
                <a:ext uri="{FF2B5EF4-FFF2-40B4-BE49-F238E27FC236}">
                  <a16:creationId xmlns:a16="http://schemas.microsoft.com/office/drawing/2014/main" id="{B2BE8AC7-DF3B-4D3F-98EB-E4A42F4C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egend3">
              <a:extLst>
                <a:ext uri="{FF2B5EF4-FFF2-40B4-BE49-F238E27FC236}">
                  <a16:creationId xmlns:a16="http://schemas.microsoft.com/office/drawing/2014/main" id="{ADD4C5C1-22AE-4F8E-80B9-4701EC24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4" name="LegendRectangle3">
              <a:extLst>
                <a:ext uri="{FF2B5EF4-FFF2-40B4-BE49-F238E27FC236}">
                  <a16:creationId xmlns:a16="http://schemas.microsoft.com/office/drawing/2014/main" id="{6418B999-E865-4C78-93BA-7F31A331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egend4">
              <a:extLst>
                <a:ext uri="{FF2B5EF4-FFF2-40B4-BE49-F238E27FC236}">
                  <a16:creationId xmlns:a16="http://schemas.microsoft.com/office/drawing/2014/main" id="{D5FF2FD5-652C-41D6-A18B-1CC6189DE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6" name="LegendRectangle4">
              <a:extLst>
                <a:ext uri="{FF2B5EF4-FFF2-40B4-BE49-F238E27FC236}">
                  <a16:creationId xmlns:a16="http://schemas.microsoft.com/office/drawing/2014/main" id="{25022A8C-55F2-4414-A6E0-F907DF32B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7" name="LegendLines" hidden="1">
            <a:extLst>
              <a:ext uri="{FF2B5EF4-FFF2-40B4-BE49-F238E27FC236}">
                <a16:creationId xmlns:a16="http://schemas.microsoft.com/office/drawing/2014/main" id="{BD5820C5-8370-48C1-844B-5F3303D76569}"/>
              </a:ext>
            </a:extLst>
          </p:cNvPr>
          <p:cNvGrpSpPr>
            <a:grpSpLocks/>
          </p:cNvGrpSpPr>
          <p:nvPr/>
        </p:nvGrpSpPr>
        <p:grpSpPr bwMode="auto">
          <a:xfrm>
            <a:off x="10701346" y="1540371"/>
            <a:ext cx="1071563" cy="730251"/>
            <a:chOff x="4750" y="176"/>
            <a:chExt cx="675" cy="460"/>
          </a:xfrm>
        </p:grpSpPr>
        <p:sp>
          <p:nvSpPr>
            <p:cNvPr id="118" name="LineLegend1">
              <a:extLst>
                <a:ext uri="{FF2B5EF4-FFF2-40B4-BE49-F238E27FC236}">
                  <a16:creationId xmlns:a16="http://schemas.microsoft.com/office/drawing/2014/main" id="{550799B3-865F-4DD5-946E-B5A5D97FC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Legend2">
              <a:extLst>
                <a:ext uri="{FF2B5EF4-FFF2-40B4-BE49-F238E27FC236}">
                  <a16:creationId xmlns:a16="http://schemas.microsoft.com/office/drawing/2014/main" id="{18886479-5324-4019-8EB0-F23C11658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LineLegend3">
              <a:extLst>
                <a:ext uri="{FF2B5EF4-FFF2-40B4-BE49-F238E27FC236}">
                  <a16:creationId xmlns:a16="http://schemas.microsoft.com/office/drawing/2014/main" id="{9298B9FF-0A09-4B66-B5EE-2E4FEF890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egend1">
              <a:extLst>
                <a:ext uri="{FF2B5EF4-FFF2-40B4-BE49-F238E27FC236}">
                  <a16:creationId xmlns:a16="http://schemas.microsoft.com/office/drawing/2014/main" id="{F484ECF6-C105-4EB0-9875-C8E66FB95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2" name="Legend2">
              <a:extLst>
                <a:ext uri="{FF2B5EF4-FFF2-40B4-BE49-F238E27FC236}">
                  <a16:creationId xmlns:a16="http://schemas.microsoft.com/office/drawing/2014/main" id="{D5C137B4-A4E3-4A3F-A4F4-01FC95FD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3" name="Legend3">
              <a:extLst>
                <a:ext uri="{FF2B5EF4-FFF2-40B4-BE49-F238E27FC236}">
                  <a16:creationId xmlns:a16="http://schemas.microsoft.com/office/drawing/2014/main" id="{F6153ED6-6C62-4B1B-961B-4D7AD92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24" name="LegendMoons" hidden="1">
            <a:extLst>
              <a:ext uri="{FF2B5EF4-FFF2-40B4-BE49-F238E27FC236}">
                <a16:creationId xmlns:a16="http://schemas.microsoft.com/office/drawing/2014/main" id="{C98C7503-7457-431D-91DF-B9CBEDB26357}"/>
              </a:ext>
            </a:extLst>
          </p:cNvPr>
          <p:cNvGrpSpPr/>
          <p:nvPr/>
        </p:nvGrpSpPr>
        <p:grpSpPr>
          <a:xfrm>
            <a:off x="10942479" y="1540371"/>
            <a:ext cx="830430" cy="1306516"/>
            <a:chOff x="7875175" y="286625"/>
            <a:chExt cx="830430" cy="1306516"/>
          </a:xfrm>
        </p:grpSpPr>
        <p:grpSp>
          <p:nvGrpSpPr>
            <p:cNvPr id="125" name="MoonLegend2">
              <a:extLst>
                <a:ext uri="{FF2B5EF4-FFF2-40B4-BE49-F238E27FC236}">
                  <a16:creationId xmlns:a16="http://schemas.microsoft.com/office/drawing/2014/main" id="{E6F643F8-A2A6-4F66-999E-E242D41877B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43" name="Oval 41">
                <a:extLst>
                  <a:ext uri="{FF2B5EF4-FFF2-40B4-BE49-F238E27FC236}">
                    <a16:creationId xmlns:a16="http://schemas.microsoft.com/office/drawing/2014/main" id="{3AC91890-8EA7-4350-9A7A-00E1F3D745F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4" name="Arc 42">
                <a:extLst>
                  <a:ext uri="{FF2B5EF4-FFF2-40B4-BE49-F238E27FC236}">
                    <a16:creationId xmlns:a16="http://schemas.microsoft.com/office/drawing/2014/main" id="{60AC8A78-0459-4C05-B4F9-799A91EC311B}"/>
                  </a:ext>
                </a:extLst>
              </p:cNvPr>
              <p:cNvSpPr>
                <a:spLocks noChangeAspect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6" name="MoonLegend4">
              <a:extLst>
                <a:ext uri="{FF2B5EF4-FFF2-40B4-BE49-F238E27FC236}">
                  <a16:creationId xmlns:a16="http://schemas.microsoft.com/office/drawing/2014/main" id="{D84FE912-40EC-4490-BAEB-37AF7CCE1220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41" name="Oval 47">
                <a:extLst>
                  <a:ext uri="{FF2B5EF4-FFF2-40B4-BE49-F238E27FC236}">
                    <a16:creationId xmlns:a16="http://schemas.microsoft.com/office/drawing/2014/main" id="{9DE7184B-1300-452E-9DF9-8F6A55A6F5E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2" name="Arc 48">
                <a:extLst>
                  <a:ext uri="{FF2B5EF4-FFF2-40B4-BE49-F238E27FC236}">
                    <a16:creationId xmlns:a16="http://schemas.microsoft.com/office/drawing/2014/main" id="{72CF51C1-C281-4666-BADA-2333F927F0AD}"/>
                  </a:ext>
                </a:extLst>
              </p:cNvPr>
              <p:cNvSpPr>
                <a:spLocks noChangeAspect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7" name="MoonLegend5">
              <a:extLst>
                <a:ext uri="{FF2B5EF4-FFF2-40B4-BE49-F238E27FC236}">
                  <a16:creationId xmlns:a16="http://schemas.microsoft.com/office/drawing/2014/main" id="{39A5EAFF-E14A-4A9D-BEC5-B5DBB33090F6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39" name="Oval 50">
                <a:extLst>
                  <a:ext uri="{FF2B5EF4-FFF2-40B4-BE49-F238E27FC236}">
                    <a16:creationId xmlns:a16="http://schemas.microsoft.com/office/drawing/2014/main" id="{8270C99A-C97C-472E-87ED-CB953614E82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0" name="Oval 51">
                <a:extLst>
                  <a:ext uri="{FF2B5EF4-FFF2-40B4-BE49-F238E27FC236}">
                    <a16:creationId xmlns:a16="http://schemas.microsoft.com/office/drawing/2014/main" id="{DD90D9A1-5CEF-4E9B-BB5D-EEB826FA8803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8" name="Legend1">
              <a:extLst>
                <a:ext uri="{FF2B5EF4-FFF2-40B4-BE49-F238E27FC236}">
                  <a16:creationId xmlns:a16="http://schemas.microsoft.com/office/drawing/2014/main" id="{3B3FE0A6-A43F-4445-83DD-61C1D3F3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29" name="Legend2">
              <a:extLst>
                <a:ext uri="{FF2B5EF4-FFF2-40B4-BE49-F238E27FC236}">
                  <a16:creationId xmlns:a16="http://schemas.microsoft.com/office/drawing/2014/main" id="{1B7F5E72-496E-4D7D-B786-F7193891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0" name="Legend3">
              <a:extLst>
                <a:ext uri="{FF2B5EF4-FFF2-40B4-BE49-F238E27FC236}">
                  <a16:creationId xmlns:a16="http://schemas.microsoft.com/office/drawing/2014/main" id="{6BED788B-8BCA-4C41-A136-FC1C4EA69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1" name="Legend4">
              <a:extLst>
                <a:ext uri="{FF2B5EF4-FFF2-40B4-BE49-F238E27FC236}">
                  <a16:creationId xmlns:a16="http://schemas.microsoft.com/office/drawing/2014/main" id="{1F435492-F49A-4452-9DDF-F3F389C6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2" name="Legend5">
              <a:extLst>
                <a:ext uri="{FF2B5EF4-FFF2-40B4-BE49-F238E27FC236}">
                  <a16:creationId xmlns:a16="http://schemas.microsoft.com/office/drawing/2014/main" id="{0197AD73-8E7A-45CF-9B82-09781B9D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133" name="MoonLegend3">
              <a:extLst>
                <a:ext uri="{FF2B5EF4-FFF2-40B4-BE49-F238E27FC236}">
                  <a16:creationId xmlns:a16="http://schemas.microsoft.com/office/drawing/2014/main" id="{F1793A71-763A-452B-ADFD-0DD24348043B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37" name="Oval 47">
                <a:extLst>
                  <a:ext uri="{FF2B5EF4-FFF2-40B4-BE49-F238E27FC236}">
                    <a16:creationId xmlns:a16="http://schemas.microsoft.com/office/drawing/2014/main" id="{23A52D72-0154-4DCA-AEE1-728AAE0848A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8" name="Arc 48">
                <a:extLst>
                  <a:ext uri="{FF2B5EF4-FFF2-40B4-BE49-F238E27FC236}">
                    <a16:creationId xmlns:a16="http://schemas.microsoft.com/office/drawing/2014/main" id="{F92F2FC3-5B75-4314-BDC9-55AA2E96DF1A}"/>
                  </a:ext>
                </a:extLst>
              </p:cNvPr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34" name="MoonLegend1">
              <a:extLst>
                <a:ext uri="{FF2B5EF4-FFF2-40B4-BE49-F238E27FC236}">
                  <a16:creationId xmlns:a16="http://schemas.microsoft.com/office/drawing/2014/main" id="{0BF7D195-32BD-4E73-8849-D49FD6E69E34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3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135" name="Oval 41">
                <a:extLst>
                  <a:ext uri="{FF2B5EF4-FFF2-40B4-BE49-F238E27FC236}">
                    <a16:creationId xmlns:a16="http://schemas.microsoft.com/office/drawing/2014/main" id="{E1F3D45D-EA9E-493A-977C-E636C233CBF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6" name="Arc 42" hidden="1">
                <a:extLst>
                  <a:ext uri="{FF2B5EF4-FFF2-40B4-BE49-F238E27FC236}">
                    <a16:creationId xmlns:a16="http://schemas.microsoft.com/office/drawing/2014/main" id="{AE3E6A33-1A84-4021-A61D-3EC708989732}"/>
                  </a:ext>
                </a:extLst>
              </p:cNvPr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45" name="Sticker" hidden="1">
            <a:extLst>
              <a:ext uri="{FF2B5EF4-FFF2-40B4-BE49-F238E27FC236}">
                <a16:creationId xmlns:a16="http://schemas.microsoft.com/office/drawing/2014/main" id="{9C024B52-C17F-4168-87B9-CE02B993FB17}"/>
              </a:ext>
            </a:extLst>
          </p:cNvPr>
          <p:cNvGrpSpPr/>
          <p:nvPr/>
        </p:nvGrpSpPr>
        <p:grpSpPr bwMode="auto">
          <a:xfrm>
            <a:off x="10706014" y="1540371"/>
            <a:ext cx="1066895" cy="212366"/>
            <a:chOff x="7673880" y="285750"/>
            <a:chExt cx="1066895" cy="212366"/>
          </a:xfrm>
        </p:grpSpPr>
        <p:sp>
          <p:nvSpPr>
            <p:cNvPr id="146" name="StickerRectangle">
              <a:extLst>
                <a:ext uri="{FF2B5EF4-FFF2-40B4-BE49-F238E27FC236}">
                  <a16:creationId xmlns:a16="http://schemas.microsoft.com/office/drawing/2014/main" id="{B7537C0A-1B15-4B0E-9EF4-A35E77A8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47" name="AutoShape 31">
              <a:extLst>
                <a:ext uri="{FF2B5EF4-FFF2-40B4-BE49-F238E27FC236}">
                  <a16:creationId xmlns:a16="http://schemas.microsoft.com/office/drawing/2014/main" id="{673C8C22-0BA5-4463-9173-5A674AF13030}"/>
                </a:ext>
              </a:extLst>
            </p:cNvPr>
            <p:cNvCxnSpPr>
              <a:cxnSpLocks noChangeShapeType="1"/>
              <a:stCxn id="146" idx="2"/>
              <a:endCxn id="1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32">
              <a:extLst>
                <a:ext uri="{FF2B5EF4-FFF2-40B4-BE49-F238E27FC236}">
                  <a16:creationId xmlns:a16="http://schemas.microsoft.com/office/drawing/2014/main" id="{C24B97FC-D58E-4E90-AF0E-5485454577A4}"/>
                </a:ext>
              </a:extLst>
            </p:cNvPr>
            <p:cNvCxnSpPr>
              <a:cxnSpLocks noChangeShapeType="1"/>
              <a:stCxn id="146" idx="4"/>
              <a:endCxn id="1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Oval" hidden="1">
            <a:extLst>
              <a:ext uri="{FF2B5EF4-FFF2-40B4-BE49-F238E27FC236}">
                <a16:creationId xmlns:a16="http://schemas.microsoft.com/office/drawing/2014/main" id="{DED8CC2C-699C-4834-B356-C859528F20D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521375" y="1457384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6" name="Rectangle" hidden="1">
            <a:extLst>
              <a:ext uri="{FF2B5EF4-FFF2-40B4-BE49-F238E27FC236}">
                <a16:creationId xmlns:a16="http://schemas.microsoft.com/office/drawing/2014/main" id="{47A57643-7B5F-42E7-BBDF-3FFA9307BEF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21375" y="3108384"/>
            <a:ext cx="1524000" cy="1524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7" name="RoundedRectangle" hidden="1">
            <a:extLst>
              <a:ext uri="{FF2B5EF4-FFF2-40B4-BE49-F238E27FC236}">
                <a16:creationId xmlns:a16="http://schemas.microsoft.com/office/drawing/2014/main" id="{480E966B-458C-4869-BC2C-6F69E2F5E10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521375" y="4759384"/>
            <a:ext cx="1524000" cy="1524000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8" name="Arrow" hidden="1">
            <a:extLst>
              <a:ext uri="{FF2B5EF4-FFF2-40B4-BE49-F238E27FC236}">
                <a16:creationId xmlns:a16="http://schemas.microsoft.com/office/drawing/2014/main" id="{FEAD16E3-17A4-43D6-9716-9ED19906E7B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77175" y="1457384"/>
            <a:ext cx="1828800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9" name="DirArrow" hidden="1">
            <a:extLst>
              <a:ext uri="{FF2B5EF4-FFF2-40B4-BE49-F238E27FC236}">
                <a16:creationId xmlns:a16="http://schemas.microsoft.com/office/drawing/2014/main" id="{65A6ADA3-1654-43AF-9A85-D9706A20ACF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>
          <a:xfrm rot="5400000">
            <a:off x="7341025" y="4251384"/>
            <a:ext cx="3086100" cy="342900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sp>
        <p:nvSpPr>
          <p:cNvPr id="70" name="Bracket" hidden="1">
            <a:extLst>
              <a:ext uri="{FF2B5EF4-FFF2-40B4-BE49-F238E27FC236}">
                <a16:creationId xmlns:a16="http://schemas.microsoft.com/office/drawing/2014/main" id="{653DD1EC-0C5D-4C59-BF81-1DCC17B87A67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9165630" y="2498784"/>
            <a:ext cx="190501" cy="1651001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/>
              </a:solidFill>
            </a:endParaRPr>
          </a:p>
        </p:txBody>
      </p:sp>
      <p:grpSp>
        <p:nvGrpSpPr>
          <p:cNvPr id="71" name="Flow" hidden="1">
            <a:extLst>
              <a:ext uri="{FF2B5EF4-FFF2-40B4-BE49-F238E27FC236}">
                <a16:creationId xmlns:a16="http://schemas.microsoft.com/office/drawing/2014/main" id="{80E90DDA-8F1D-43F2-9A17-5A0E3770973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4477175" y="4276785"/>
            <a:ext cx="1828800" cy="914400"/>
            <a:chOff x="5905500" y="3124200"/>
            <a:chExt cx="1828800" cy="914400"/>
          </a:xfrm>
          <a:solidFill>
            <a:schemeClr val="accent1"/>
          </a:solidFill>
        </p:grpSpPr>
        <p:sp>
          <p:nvSpPr>
            <p:cNvPr id="84" name="Freeform 217">
              <a:extLst>
                <a:ext uri="{FF2B5EF4-FFF2-40B4-BE49-F238E27FC236}">
                  <a16:creationId xmlns:a16="http://schemas.microsoft.com/office/drawing/2014/main" id="{C3422A31-BB50-4163-983F-341CBF101FE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237602-9EB2-4F20-BE13-3603314479C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2" name="SplitFlow" hidden="1">
            <a:extLst>
              <a:ext uri="{FF2B5EF4-FFF2-40B4-BE49-F238E27FC236}">
                <a16:creationId xmlns:a16="http://schemas.microsoft.com/office/drawing/2014/main" id="{714C3499-8C48-49B0-A70F-00CC09C96AFA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4477175" y="5318185"/>
            <a:ext cx="1828800" cy="914400"/>
            <a:chOff x="114300" y="1270000"/>
            <a:chExt cx="1828800" cy="914400"/>
          </a:xfrm>
          <a:solidFill>
            <a:schemeClr val="accent1"/>
          </a:solidFill>
        </p:grpSpPr>
        <p:sp>
          <p:nvSpPr>
            <p:cNvPr id="80" name="Freeform 213">
              <a:extLst>
                <a:ext uri="{FF2B5EF4-FFF2-40B4-BE49-F238E27FC236}">
                  <a16:creationId xmlns:a16="http://schemas.microsoft.com/office/drawing/2014/main" id="{00F59143-838F-4344-B879-BDAD5ECA155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14300" y="1270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276C6E-C5E0-4A96-9B2E-AFD003D1D09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77800" y="13271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reeform 215">
              <a:extLst>
                <a:ext uri="{FF2B5EF4-FFF2-40B4-BE49-F238E27FC236}">
                  <a16:creationId xmlns:a16="http://schemas.microsoft.com/office/drawing/2014/main" id="{9EE0B1A3-4A3F-40BB-9BB5-6074BDD82BB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14300" y="17272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68CF97-DF78-4124-B3C5-67E53B711173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77800" y="17843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73" name="SingleChevron" hidden="1">
            <a:extLst>
              <a:ext uri="{FF2B5EF4-FFF2-40B4-BE49-F238E27FC236}">
                <a16:creationId xmlns:a16="http://schemas.microsoft.com/office/drawing/2014/main" id="{E130F9F6-A5F5-43E1-BECA-605B14AD1EE6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6864775" y="1457384"/>
            <a:ext cx="666750" cy="1524000"/>
          </a:xfrm>
          <a:custGeom>
            <a:avLst/>
            <a:gdLst/>
            <a:ahLst/>
            <a:cxnLst/>
            <a:rect l="0" t="0" r="0" b="0"/>
            <a:pathLst>
              <a:path w="2222501" h="5080001">
                <a:moveTo>
                  <a:pt x="0" y="0"/>
                </a:moveTo>
                <a:lnTo>
                  <a:pt x="762000" y="0"/>
                </a:lnTo>
                <a:lnTo>
                  <a:pt x="2222500" y="2540000"/>
                </a:lnTo>
                <a:lnTo>
                  <a:pt x="762000" y="5080000"/>
                </a:lnTo>
                <a:lnTo>
                  <a:pt x="0" y="5080000"/>
                </a:lnTo>
                <a:lnTo>
                  <a:pt x="1460500" y="254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grpSp>
        <p:nvGrpSpPr>
          <p:cNvPr id="74" name="DoubleChevron" hidden="1">
            <a:extLst>
              <a:ext uri="{FF2B5EF4-FFF2-40B4-BE49-F238E27FC236}">
                <a16:creationId xmlns:a16="http://schemas.microsoft.com/office/drawing/2014/main" id="{E4D46B1D-DBE6-4280-8ABE-B888001D853B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864775" y="3108384"/>
            <a:ext cx="1014329" cy="1524000"/>
            <a:chOff x="1270000" y="1270000"/>
            <a:chExt cx="2409032" cy="3619500"/>
          </a:xfrm>
          <a:solidFill>
            <a:schemeClr val="accent1"/>
          </a:solidFill>
        </p:grpSpPr>
        <p:sp>
          <p:nvSpPr>
            <p:cNvPr id="78" name="Chevron1">
              <a:extLst>
                <a:ext uri="{FF2B5EF4-FFF2-40B4-BE49-F238E27FC236}">
                  <a16:creationId xmlns:a16="http://schemas.microsoft.com/office/drawing/2014/main" id="{829B369B-4BFD-46C1-A6DC-092E49801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Chevron2">
              <a:extLst>
                <a:ext uri="{FF2B5EF4-FFF2-40B4-BE49-F238E27FC236}">
                  <a16:creationId xmlns:a16="http://schemas.microsoft.com/office/drawing/2014/main" id="{0FF69B3B-D195-4077-8289-5ACC6CCAA48C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20955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DoubleChevron2" hidden="1">
            <a:extLst>
              <a:ext uri="{FF2B5EF4-FFF2-40B4-BE49-F238E27FC236}">
                <a16:creationId xmlns:a16="http://schemas.microsoft.com/office/drawing/2014/main" id="{9D6BEFCD-0F6B-4898-B058-7EF774C6E8B1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6864775" y="4759384"/>
            <a:ext cx="1242929" cy="1524000"/>
            <a:chOff x="1270000" y="1270000"/>
            <a:chExt cx="2951957" cy="3619500"/>
          </a:xfrm>
          <a:solidFill>
            <a:schemeClr val="accent1"/>
          </a:solidFill>
        </p:grpSpPr>
        <p:sp>
          <p:nvSpPr>
            <p:cNvPr id="76" name="Chevron1">
              <a:extLst>
                <a:ext uri="{FF2B5EF4-FFF2-40B4-BE49-F238E27FC236}">
                  <a16:creationId xmlns:a16="http://schemas.microsoft.com/office/drawing/2014/main" id="{044061E5-BFB7-41DC-88AA-79C8D52FC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Chevron2">
              <a:extLst>
                <a:ext uri="{FF2B5EF4-FFF2-40B4-BE49-F238E27FC236}">
                  <a16:creationId xmlns:a16="http://schemas.microsoft.com/office/drawing/2014/main" id="{FC873800-81BE-4F96-A196-249B6078C89C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095500" y="1270000"/>
              <a:ext cx="2126457" cy="36195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</p:sldLayoutIdLst>
  <p:hf hdr="0" ftr="0" dt="0"/>
  <p:txStyles>
    <p:titleStyle>
      <a:lvl1pPr algn="l" defTabSz="914074" rtl="0" eaLnBrk="1" fontAlgn="base" hangingPunct="1">
        <a:spcBef>
          <a:spcPct val="0"/>
        </a:spcBef>
        <a:spcAft>
          <a:spcPct val="0"/>
        </a:spcAft>
        <a:tabLst>
          <a:tab pos="275519" algn="l"/>
        </a:tabLst>
        <a:defRPr sz="28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2pPr>
      <a:lvl3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3pPr>
      <a:lvl4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4pPr>
      <a:lvl5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5pPr>
      <a:lvl6pPr marL="466761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6pPr>
      <a:lvl7pPr marL="933522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7pPr>
      <a:lvl8pPr marL="1400283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8pPr>
      <a:lvl9pPr marL="1867045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140" indent="-19610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474" indent="-26741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3016" indent="-158829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258" indent="-128092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1pPr>
      <a:lvl2pPr marL="466761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933522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3pPr>
      <a:lvl4pPr marL="1400283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4pPr>
      <a:lvl5pPr marL="1867045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5pPr>
      <a:lvl6pPr marL="2333806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6pPr>
      <a:lvl7pPr marL="2800567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7pPr>
      <a:lvl8pPr marL="3267328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8pPr>
      <a:lvl9pPr marL="3734089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1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1" Type="http://schemas.openxmlformats.org/officeDocument/2006/relationships/vmlDrawing" Target="../drawings/vmlDrawing13.v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image" Target="../media/image6.emf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oleObject" Target="../embeddings/oleObject13.bin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6.xml"/><Relationship Id="rId3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6.emf"/><Relationship Id="rId2" Type="http://schemas.openxmlformats.org/officeDocument/2006/relationships/tags" Target="../tags/tag4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5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6.emf"/><Relationship Id="rId2" Type="http://schemas.openxmlformats.org/officeDocument/2006/relationships/tags" Target="../tags/tag5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9.v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6.emf"/><Relationship Id="rId4" Type="http://schemas.openxmlformats.org/officeDocument/2006/relationships/tags" Target="../tags/tag58.xml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5.xml"/><Relationship Id="rId11" Type="http://schemas.openxmlformats.org/officeDocument/2006/relationships/image" Target="../media/image6.emf"/><Relationship Id="rId5" Type="http://schemas.openxmlformats.org/officeDocument/2006/relationships/tags" Target="../tags/tag64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63.xml"/><Relationship Id="rId9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7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6.emf"/><Relationship Id="rId2" Type="http://schemas.openxmlformats.org/officeDocument/2006/relationships/tags" Target="../tags/tag67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1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70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78.xml"/><Relationship Id="rId11" Type="http://schemas.openxmlformats.org/officeDocument/2006/relationships/image" Target="../media/image6.emf"/><Relationship Id="rId5" Type="http://schemas.openxmlformats.org/officeDocument/2006/relationships/tags" Target="../tags/tag77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76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72355"/>
              </p:ext>
            </p:extLst>
          </p:nvPr>
        </p:nvGraphicFramePr>
        <p:xfrm>
          <a:off x="-1584" y="-1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03" name="think-cell Slide" r:id="rId6" imgW="347" imgH="346" progId="TCLayout.ActiveDocument.1">
                  <p:embed/>
                </p:oleObj>
              </mc:Choice>
              <mc:Fallback>
                <p:oleObj name="think-cell Slide" r:id="rId6" imgW="347" imgH="34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584" y="-1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ABE58C-2E77-45F2-BAEF-552DA29812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5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B544F34-786D-4BB5-80AF-126AD2F4AD0C}"/>
              </a:ext>
            </a:extLst>
          </p:cNvPr>
          <p:cNvSpPr txBox="1">
            <a:spLocks/>
          </p:cNvSpPr>
          <p:nvPr/>
        </p:nvSpPr>
        <p:spPr bwMode="auto">
          <a:xfrm>
            <a:off x="717714" y="2914783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T+IL Playbook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55BE55CD-61E1-453B-AF2F-BD1237DB1A87}"/>
              </a:ext>
            </a:extLst>
          </p:cNvPr>
          <p:cNvSpPr txBox="1">
            <a:spLocks/>
          </p:cNvSpPr>
          <p:nvPr/>
        </p:nvSpPr>
        <p:spPr bwMode="auto">
          <a:xfrm>
            <a:off x="717714" y="5399595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i="1" kern="0" dirty="0"/>
              <a:t>See file name for date and time of last update (e.g., </a:t>
            </a:r>
            <a:r>
              <a:rPr lang="en-US" sz="1200" kern="0" dirty="0">
                <a:solidFill>
                  <a:srgbClr val="FF0000"/>
                </a:solidFill>
              </a:rPr>
              <a:t>20190611 </a:t>
            </a:r>
            <a:r>
              <a:rPr lang="en-US" sz="1200" kern="0" dirty="0"/>
              <a:t>Lab operations – T+IL playbook – v</a:t>
            </a:r>
            <a:r>
              <a:rPr lang="en-US" sz="1200" kern="0" dirty="0">
                <a:solidFill>
                  <a:srgbClr val="FF0000"/>
                </a:solidFill>
              </a:rPr>
              <a:t>1420</a:t>
            </a:r>
            <a:r>
              <a:rPr lang="en-US" sz="1200" i="1" kern="0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6F5052-13D9-48E1-A8EA-6E5C4A7CF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operations</a:t>
            </a:r>
          </a:p>
        </p:txBody>
      </p:sp>
    </p:spTree>
    <p:extLst>
      <p:ext uri="{BB962C8B-B14F-4D97-AF65-F5344CB8AC3E}">
        <p14:creationId xmlns:p14="http://schemas.microsoft.com/office/powerpoint/2010/main" val="404471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E6A5C3A-D883-4E65-A048-4D16F1A18A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30628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64" name="think-cell Slide" r:id="rId36" imgW="631" imgH="631" progId="TCLayout.ActiveDocument.1">
                  <p:embed/>
                </p:oleObj>
              </mc:Choice>
              <mc:Fallback>
                <p:oleObj name="think-cell Slide" r:id="rId36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2495744-7CF2-456E-8B20-532E47CB110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9FE4041-D225-452E-9CE7-CF5EB615EA34}"/>
              </a:ext>
            </a:extLst>
          </p:cNvPr>
          <p:cNvGrpSpPr/>
          <p:nvPr/>
        </p:nvGrpSpPr>
        <p:grpSpPr>
          <a:xfrm>
            <a:off x="9733069" y="2066340"/>
            <a:ext cx="2017010" cy="4696583"/>
            <a:chOff x="9733069" y="2066341"/>
            <a:chExt cx="2017010" cy="468412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296A224-EE91-4D56-9554-445C5D7B33E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513579" y="4285831"/>
              <a:ext cx="4684124" cy="24514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9525">
              <a:solidFill>
                <a:schemeClr val="bg1"/>
              </a:solidFill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BD1D2F1-4823-4D5E-8380-B3ED03BCC57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8103745" y="4285831"/>
              <a:ext cx="4684124" cy="24514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9525">
              <a:solidFill>
                <a:schemeClr val="bg1"/>
              </a:solidFill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5DD5F64-93C4-4939-8A00-880F5D29E3F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8694596" y="4285831"/>
              <a:ext cx="4684124" cy="24514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9525">
              <a:solidFill>
                <a:schemeClr val="bg1"/>
              </a:solidFill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endParaRPr lang="en-US" sz="1200" b="1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3C8B612-5C1E-4ED6-861A-2767159D78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9285446" y="4285831"/>
              <a:ext cx="4684124" cy="24514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9525">
              <a:solidFill>
                <a:schemeClr val="bg1"/>
              </a:solidFill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endParaRPr lang="en-US" sz="1200" b="1" dirty="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6AC19ED2-F71B-49F1-827B-0A1365007C62}"/>
              </a:ext>
            </a:extLst>
          </p:cNvPr>
          <p:cNvSpPr txBox="1">
            <a:spLocks/>
          </p:cNvSpPr>
          <p:nvPr/>
        </p:nvSpPr>
        <p:spPr>
          <a:xfrm rot="16200000">
            <a:off x="9746511" y="1914012"/>
            <a:ext cx="218263" cy="24514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endParaRPr lang="en-US" sz="12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25D0618-D557-4108-9051-91F31D509BBB}"/>
              </a:ext>
            </a:extLst>
          </p:cNvPr>
          <p:cNvSpPr txBox="1">
            <a:spLocks/>
          </p:cNvSpPr>
          <p:nvPr/>
        </p:nvSpPr>
        <p:spPr>
          <a:xfrm rot="16200000">
            <a:off x="10336677" y="1914012"/>
            <a:ext cx="218263" cy="24514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endParaRPr lang="en-US" sz="12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9ED01FB-8888-4992-879E-9CFF720333AF}"/>
              </a:ext>
            </a:extLst>
          </p:cNvPr>
          <p:cNvSpPr txBox="1">
            <a:spLocks/>
          </p:cNvSpPr>
          <p:nvPr/>
        </p:nvSpPr>
        <p:spPr>
          <a:xfrm rot="16200000">
            <a:off x="10927528" y="1914012"/>
            <a:ext cx="218263" cy="24514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endParaRPr lang="en-US" sz="12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980402D-0B7D-4A1B-BE0F-2742E8872F3E}"/>
              </a:ext>
            </a:extLst>
          </p:cNvPr>
          <p:cNvSpPr txBox="1">
            <a:spLocks/>
          </p:cNvSpPr>
          <p:nvPr/>
        </p:nvSpPr>
        <p:spPr>
          <a:xfrm rot="16200000">
            <a:off x="11518378" y="1914012"/>
            <a:ext cx="218263" cy="24514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12F00-B423-43AC-BF05-6AD55CB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861774"/>
          </a:xfrm>
        </p:spPr>
        <p:txBody>
          <a:bodyPr/>
          <a:lstStyle/>
          <a:p>
            <a:r>
              <a:rPr lang="en-US" dirty="0"/>
              <a:t>A set of ceremonies and mechanisms help the Lab operate in agile, even at the leadership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9D3630-440A-4A4E-A6ED-F002B1705F71}"/>
              </a:ext>
            </a:extLst>
          </p:cNvPr>
          <p:cNvSpPr/>
          <p:nvPr/>
        </p:nvSpPr>
        <p:spPr>
          <a:xfrm>
            <a:off x="419108" y="2244165"/>
            <a:ext cx="1389066" cy="46114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Lab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35858-F8EB-42A9-A02A-735F9C6281D5}"/>
              </a:ext>
            </a:extLst>
          </p:cNvPr>
          <p:cNvSpPr/>
          <p:nvPr/>
        </p:nvSpPr>
        <p:spPr>
          <a:xfrm>
            <a:off x="419108" y="2822045"/>
            <a:ext cx="1389066" cy="132796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tx1"/>
                </a:solidFill>
              </a:rPr>
              <a:t>Lab coordination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237D4-6543-4952-855B-D8BA3DF25964}"/>
              </a:ext>
            </a:extLst>
          </p:cNvPr>
          <p:cNvSpPr/>
          <p:nvPr/>
        </p:nvSpPr>
        <p:spPr>
          <a:xfrm>
            <a:off x="419108" y="4266744"/>
            <a:ext cx="1389066" cy="103902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Product team delivery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4EB90-E5C6-483F-A191-68FC0131A0AC}"/>
              </a:ext>
            </a:extLst>
          </p:cNvPr>
          <p:cNvSpPr/>
          <p:nvPr/>
        </p:nvSpPr>
        <p:spPr>
          <a:xfrm>
            <a:off x="419108" y="5422502"/>
            <a:ext cx="1389066" cy="75008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Lab Acceleration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CB1DF-1FE9-472F-AE0C-85E9FBC533B6}"/>
              </a:ext>
            </a:extLst>
          </p:cNvPr>
          <p:cNvSpPr/>
          <p:nvPr/>
        </p:nvSpPr>
        <p:spPr>
          <a:xfrm>
            <a:off x="419108" y="6300803"/>
            <a:ext cx="1389066" cy="449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Lab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36107-BBCC-449E-9BA5-1D5DBF0A6369}"/>
              </a:ext>
            </a:extLst>
          </p:cNvPr>
          <p:cNvSpPr txBox="1"/>
          <p:nvPr/>
        </p:nvSpPr>
        <p:spPr>
          <a:xfrm>
            <a:off x="1872890" y="2244165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Lab leadership stand-up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BACDE-6B53-4B6B-869A-A820147EB053}"/>
              </a:ext>
            </a:extLst>
          </p:cNvPr>
          <p:cNvSpPr txBox="1"/>
          <p:nvPr/>
        </p:nvSpPr>
        <p:spPr>
          <a:xfrm>
            <a:off x="1872890" y="2533105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Lab problem-solving session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00C21-D82F-4759-B2B5-914A8186463B}"/>
              </a:ext>
            </a:extLst>
          </p:cNvPr>
          <p:cNvSpPr txBox="1"/>
          <p:nvPr/>
        </p:nvSpPr>
        <p:spPr>
          <a:xfrm>
            <a:off x="1872890" y="2822045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Local Lab townhall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98FA6-9CAA-4BFB-A31B-DBD877A4047B}"/>
              </a:ext>
            </a:extLst>
          </p:cNvPr>
          <p:cNvSpPr txBox="1"/>
          <p:nvPr/>
        </p:nvSpPr>
        <p:spPr>
          <a:xfrm>
            <a:off x="1872890" y="3110985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Global Lab townhall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2D3068-AC11-4F60-BD87-E5E4E3D9A00C}"/>
              </a:ext>
            </a:extLst>
          </p:cNvPr>
          <p:cNvSpPr txBox="1"/>
          <p:nvPr/>
        </p:nvSpPr>
        <p:spPr>
          <a:xfrm>
            <a:off x="1872890" y="3399924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Product Owner CoP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6414E-921F-45B3-AC56-6DB622B6BFC7}"/>
              </a:ext>
            </a:extLst>
          </p:cNvPr>
          <p:cNvSpPr txBox="1"/>
          <p:nvPr/>
        </p:nvSpPr>
        <p:spPr>
          <a:xfrm>
            <a:off x="1872890" y="3688864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Technology and Data CoP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F40E5-761D-4C42-AA69-AA890DCB412B}"/>
              </a:ext>
            </a:extLst>
          </p:cNvPr>
          <p:cNvSpPr txBox="1"/>
          <p:nvPr/>
        </p:nvSpPr>
        <p:spPr>
          <a:xfrm>
            <a:off x="1872890" y="3977804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Design CoP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43C79-40C7-4DA2-A0BF-E94E0F9D864C}"/>
              </a:ext>
            </a:extLst>
          </p:cNvPr>
          <p:cNvSpPr txBox="1"/>
          <p:nvPr/>
        </p:nvSpPr>
        <p:spPr>
          <a:xfrm>
            <a:off x="1872890" y="4266744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Sprint planning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00A16-E89D-471D-881F-9FD69D7D9D31}"/>
              </a:ext>
            </a:extLst>
          </p:cNvPr>
          <p:cNvSpPr txBox="1"/>
          <p:nvPr/>
        </p:nvSpPr>
        <p:spPr>
          <a:xfrm>
            <a:off x="1872890" y="4555683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Sprint review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D806D-2493-4B1D-B7FB-7CC56EF5ADEA}"/>
              </a:ext>
            </a:extLst>
          </p:cNvPr>
          <p:cNvSpPr txBox="1"/>
          <p:nvPr/>
        </p:nvSpPr>
        <p:spPr>
          <a:xfrm>
            <a:off x="1872890" y="4844623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Sprint retro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D832B-1DE0-473E-A81A-DAFF02ADC50A}"/>
              </a:ext>
            </a:extLst>
          </p:cNvPr>
          <p:cNvSpPr txBox="1"/>
          <p:nvPr/>
        </p:nvSpPr>
        <p:spPr>
          <a:xfrm>
            <a:off x="1872890" y="5133563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Product-team stand-up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954E5-DD44-4003-A932-AC9DB6E8764E}"/>
              </a:ext>
            </a:extLst>
          </p:cNvPr>
          <p:cNvSpPr txBox="1"/>
          <p:nvPr/>
        </p:nvSpPr>
        <p:spPr>
          <a:xfrm>
            <a:off x="1872890" y="5422503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Lab Accelerator stand-up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F2BE0-22AC-4721-9926-166FC34F795B}"/>
              </a:ext>
            </a:extLst>
          </p:cNvPr>
          <p:cNvSpPr txBox="1"/>
          <p:nvPr/>
        </p:nvSpPr>
        <p:spPr>
          <a:xfrm>
            <a:off x="1872890" y="5711442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Lab Acc. sprint review and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07ABD-B5E5-4214-A09C-73A16009AAF5}"/>
              </a:ext>
            </a:extLst>
          </p:cNvPr>
          <p:cNvSpPr txBox="1"/>
          <p:nvPr/>
        </p:nvSpPr>
        <p:spPr>
          <a:xfrm>
            <a:off x="1872890" y="6000382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TWR stand-up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AB8C2-2211-4A53-A845-402EB2EC7E7A}"/>
              </a:ext>
            </a:extLst>
          </p:cNvPr>
          <p:cNvSpPr txBox="1"/>
          <p:nvPr/>
        </p:nvSpPr>
        <p:spPr>
          <a:xfrm>
            <a:off x="1872890" y="6289322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PLC Review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C5A809-7AE2-418F-A29B-EF8457FA86BA}"/>
              </a:ext>
            </a:extLst>
          </p:cNvPr>
          <p:cNvSpPr txBox="1"/>
          <p:nvPr/>
        </p:nvSpPr>
        <p:spPr>
          <a:xfrm>
            <a:off x="1872890" y="6578258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Lab strategy discussion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792B7-E77A-4473-8382-97658C504FD0}"/>
              </a:ext>
            </a:extLst>
          </p:cNvPr>
          <p:cNvSpPr txBox="1"/>
          <p:nvPr/>
        </p:nvSpPr>
        <p:spPr>
          <a:xfrm>
            <a:off x="1872890" y="1897882"/>
            <a:ext cx="2182683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Event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F8BA3-DC19-4009-8FCC-E6E702465D95}"/>
              </a:ext>
            </a:extLst>
          </p:cNvPr>
          <p:cNvSpPr txBox="1"/>
          <p:nvPr/>
        </p:nvSpPr>
        <p:spPr>
          <a:xfrm>
            <a:off x="481100" y="1973507"/>
            <a:ext cx="129491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Category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6BEC1B-F199-4D34-9E06-87946D31BA35}"/>
              </a:ext>
            </a:extLst>
          </p:cNvPr>
          <p:cNvSpPr txBox="1"/>
          <p:nvPr/>
        </p:nvSpPr>
        <p:spPr>
          <a:xfrm>
            <a:off x="4218063" y="2244165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Daily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B3D10-8FDF-414C-8EA8-CC46BA552FA5}"/>
              </a:ext>
            </a:extLst>
          </p:cNvPr>
          <p:cNvSpPr txBox="1"/>
          <p:nvPr/>
        </p:nvSpPr>
        <p:spPr>
          <a:xfrm>
            <a:off x="4218063" y="2533105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Twice per week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CAC569-6001-4A2C-9771-24E01A739A87}"/>
              </a:ext>
            </a:extLst>
          </p:cNvPr>
          <p:cNvSpPr txBox="1"/>
          <p:nvPr/>
        </p:nvSpPr>
        <p:spPr>
          <a:xfrm>
            <a:off x="4218063" y="2822045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Weekly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7A349-93FC-4D29-A33A-C9FE30DF0B78}"/>
              </a:ext>
            </a:extLst>
          </p:cNvPr>
          <p:cNvSpPr txBox="1"/>
          <p:nvPr/>
        </p:nvSpPr>
        <p:spPr>
          <a:xfrm>
            <a:off x="4218063" y="3110985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Monthly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7956D4-2131-4A74-86B1-3CA4B817755D}"/>
              </a:ext>
            </a:extLst>
          </p:cNvPr>
          <p:cNvSpPr txBox="1"/>
          <p:nvPr/>
        </p:nvSpPr>
        <p:spPr>
          <a:xfrm>
            <a:off x="4218063" y="3399924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Weekly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41C326-B5EC-410D-8148-9329FC7234E5}"/>
              </a:ext>
            </a:extLst>
          </p:cNvPr>
          <p:cNvSpPr txBox="1"/>
          <p:nvPr/>
        </p:nvSpPr>
        <p:spPr>
          <a:xfrm>
            <a:off x="4218063" y="3688864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Weekly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924CDB-CB80-4848-B887-4E50398F3F29}"/>
              </a:ext>
            </a:extLst>
          </p:cNvPr>
          <p:cNvSpPr txBox="1"/>
          <p:nvPr/>
        </p:nvSpPr>
        <p:spPr>
          <a:xfrm>
            <a:off x="4218063" y="3977804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Weekly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1FAC8D-D15F-4C23-A84E-A415C5C1A91E}"/>
              </a:ext>
            </a:extLst>
          </p:cNvPr>
          <p:cNvSpPr txBox="1"/>
          <p:nvPr/>
        </p:nvSpPr>
        <p:spPr>
          <a:xfrm>
            <a:off x="4218063" y="4266744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Every two weeks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A12046-0100-4013-A091-52007F2E4448}"/>
              </a:ext>
            </a:extLst>
          </p:cNvPr>
          <p:cNvSpPr txBox="1"/>
          <p:nvPr/>
        </p:nvSpPr>
        <p:spPr>
          <a:xfrm>
            <a:off x="4218063" y="4555683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Every two weeks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B629FD-74E8-4A11-A627-06F533DFCF07}"/>
              </a:ext>
            </a:extLst>
          </p:cNvPr>
          <p:cNvSpPr txBox="1"/>
          <p:nvPr/>
        </p:nvSpPr>
        <p:spPr>
          <a:xfrm>
            <a:off x="4218063" y="4844623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Every two weeks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3E329-1BB1-48CC-8307-FFA6ED0B6AF6}"/>
              </a:ext>
            </a:extLst>
          </p:cNvPr>
          <p:cNvSpPr txBox="1"/>
          <p:nvPr/>
        </p:nvSpPr>
        <p:spPr>
          <a:xfrm>
            <a:off x="4218063" y="5133563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Daily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9C5360-7705-4EED-8E10-17EFC381B9A5}"/>
              </a:ext>
            </a:extLst>
          </p:cNvPr>
          <p:cNvSpPr txBox="1"/>
          <p:nvPr/>
        </p:nvSpPr>
        <p:spPr>
          <a:xfrm>
            <a:off x="4218063" y="5422503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Daily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4F80E-567E-4DF7-961A-D908BCF9CE68}"/>
              </a:ext>
            </a:extLst>
          </p:cNvPr>
          <p:cNvSpPr txBox="1"/>
          <p:nvPr/>
        </p:nvSpPr>
        <p:spPr>
          <a:xfrm>
            <a:off x="4218063" y="5711442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Weekly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02B06D-FEC1-4DBA-9813-6C6FCCE87D96}"/>
              </a:ext>
            </a:extLst>
          </p:cNvPr>
          <p:cNvSpPr txBox="1"/>
          <p:nvPr/>
        </p:nvSpPr>
        <p:spPr>
          <a:xfrm>
            <a:off x="4218063" y="6000382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Daily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5B567F-F656-485A-BDD7-0785AE240387}"/>
              </a:ext>
            </a:extLst>
          </p:cNvPr>
          <p:cNvSpPr txBox="1"/>
          <p:nvPr/>
        </p:nvSpPr>
        <p:spPr>
          <a:xfrm>
            <a:off x="4218063" y="6289322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Monthly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28ADE5-F253-4FE6-BAFD-055D24BCC1EA}"/>
              </a:ext>
            </a:extLst>
          </p:cNvPr>
          <p:cNvSpPr txBox="1"/>
          <p:nvPr/>
        </p:nvSpPr>
        <p:spPr>
          <a:xfrm>
            <a:off x="4218063" y="6578258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Quarterly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EFF38F-D36A-43F3-A016-7F39A7846C3D}"/>
              </a:ext>
            </a:extLst>
          </p:cNvPr>
          <p:cNvSpPr txBox="1"/>
          <p:nvPr/>
        </p:nvSpPr>
        <p:spPr>
          <a:xfrm>
            <a:off x="4218063" y="1897882"/>
            <a:ext cx="1177195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Frequency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CBE6C2-2EBA-49A0-AA09-ED57347AB2FE}"/>
              </a:ext>
            </a:extLst>
          </p:cNvPr>
          <p:cNvSpPr txBox="1"/>
          <p:nvPr/>
        </p:nvSpPr>
        <p:spPr>
          <a:xfrm>
            <a:off x="5660877" y="2244165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15 mins.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C0695-A6B4-445A-89B5-B303CDC09A90}"/>
              </a:ext>
            </a:extLst>
          </p:cNvPr>
          <p:cNvSpPr txBox="1"/>
          <p:nvPr/>
        </p:nvSpPr>
        <p:spPr>
          <a:xfrm>
            <a:off x="5660877" y="2533105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60 mins.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0860B2-AF77-465B-A4D9-664B507568F9}"/>
              </a:ext>
            </a:extLst>
          </p:cNvPr>
          <p:cNvSpPr txBox="1"/>
          <p:nvPr/>
        </p:nvSpPr>
        <p:spPr>
          <a:xfrm>
            <a:off x="5660877" y="2822045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30-60 mins.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242D1-7C25-410E-8565-CA42FBBC6C60}"/>
              </a:ext>
            </a:extLst>
          </p:cNvPr>
          <p:cNvSpPr txBox="1"/>
          <p:nvPr/>
        </p:nvSpPr>
        <p:spPr>
          <a:xfrm>
            <a:off x="5660877" y="3110985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60 mins.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FC276B-CF5B-46D6-ADD6-4AE02621BC95}"/>
              </a:ext>
            </a:extLst>
          </p:cNvPr>
          <p:cNvSpPr txBox="1"/>
          <p:nvPr/>
        </p:nvSpPr>
        <p:spPr>
          <a:xfrm>
            <a:off x="5660877" y="3399924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30 mins.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405E8-8EDD-4D6F-B707-53C047DBBE6D}"/>
              </a:ext>
            </a:extLst>
          </p:cNvPr>
          <p:cNvSpPr txBox="1"/>
          <p:nvPr/>
        </p:nvSpPr>
        <p:spPr>
          <a:xfrm>
            <a:off x="5660877" y="3688864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30 mins.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0A2303-04B8-497A-9C34-8837D9A64F4D}"/>
              </a:ext>
            </a:extLst>
          </p:cNvPr>
          <p:cNvSpPr txBox="1"/>
          <p:nvPr/>
        </p:nvSpPr>
        <p:spPr>
          <a:xfrm>
            <a:off x="5660877" y="3977804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30 mins.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42A01-5CDF-4F8C-9DC7-E93AE2D8C7E5}"/>
              </a:ext>
            </a:extLst>
          </p:cNvPr>
          <p:cNvSpPr txBox="1"/>
          <p:nvPr/>
        </p:nvSpPr>
        <p:spPr>
          <a:xfrm>
            <a:off x="5660877" y="4266744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90 mins.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28AA41-19A9-4E9A-9B83-7CDC2567CD09}"/>
              </a:ext>
            </a:extLst>
          </p:cNvPr>
          <p:cNvSpPr txBox="1"/>
          <p:nvPr/>
        </p:nvSpPr>
        <p:spPr>
          <a:xfrm>
            <a:off x="5660877" y="4555683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60 mins.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4811E8-77A0-4B7F-9DC7-5411A59FE0CE}"/>
              </a:ext>
            </a:extLst>
          </p:cNvPr>
          <p:cNvSpPr txBox="1"/>
          <p:nvPr/>
        </p:nvSpPr>
        <p:spPr>
          <a:xfrm>
            <a:off x="5660877" y="4844623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30 mins.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8D0919-4AF4-4E7C-B0D5-C4076D5E4FF0}"/>
              </a:ext>
            </a:extLst>
          </p:cNvPr>
          <p:cNvSpPr txBox="1"/>
          <p:nvPr/>
        </p:nvSpPr>
        <p:spPr>
          <a:xfrm>
            <a:off x="5660877" y="5133563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15 mins.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830F9A-E61B-4CFD-87E5-F982C0E64DAE}"/>
              </a:ext>
            </a:extLst>
          </p:cNvPr>
          <p:cNvSpPr txBox="1"/>
          <p:nvPr/>
        </p:nvSpPr>
        <p:spPr>
          <a:xfrm>
            <a:off x="5660877" y="5422503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15 mins.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690CF-304A-415C-82AB-C6310674CBE1}"/>
              </a:ext>
            </a:extLst>
          </p:cNvPr>
          <p:cNvSpPr txBox="1"/>
          <p:nvPr/>
        </p:nvSpPr>
        <p:spPr>
          <a:xfrm>
            <a:off x="5660877" y="5711442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60 mins.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52BEB3-B9A9-4FCE-8231-66B1944AC12D}"/>
              </a:ext>
            </a:extLst>
          </p:cNvPr>
          <p:cNvSpPr txBox="1"/>
          <p:nvPr/>
        </p:nvSpPr>
        <p:spPr>
          <a:xfrm>
            <a:off x="5660877" y="6000382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15 mins. 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7B2120-CF2B-4A3F-AC3B-9586E8246579}"/>
              </a:ext>
            </a:extLst>
          </p:cNvPr>
          <p:cNvSpPr txBox="1"/>
          <p:nvPr/>
        </p:nvSpPr>
        <p:spPr>
          <a:xfrm>
            <a:off x="5660877" y="6289322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30-60 mins.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D12537-0FCB-4112-BD74-2E40609E2B66}"/>
              </a:ext>
            </a:extLst>
          </p:cNvPr>
          <p:cNvSpPr txBox="1"/>
          <p:nvPr/>
        </p:nvSpPr>
        <p:spPr>
          <a:xfrm>
            <a:off x="5660877" y="6578258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/>
              <a:t>120 mins.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949B87-C77F-4234-ACA9-20B8C85472DB}"/>
              </a:ext>
            </a:extLst>
          </p:cNvPr>
          <p:cNvSpPr txBox="1"/>
          <p:nvPr/>
        </p:nvSpPr>
        <p:spPr>
          <a:xfrm>
            <a:off x="5660877" y="1897882"/>
            <a:ext cx="972888" cy="1722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Duration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3C4B5CB-A641-4D7C-9177-2D4F816477F1}"/>
              </a:ext>
            </a:extLst>
          </p:cNvPr>
          <p:cNvGrpSpPr/>
          <p:nvPr/>
        </p:nvGrpSpPr>
        <p:grpSpPr>
          <a:xfrm>
            <a:off x="8374599" y="1531039"/>
            <a:ext cx="3416731" cy="341399"/>
            <a:chOff x="8827919" y="1565414"/>
            <a:chExt cx="3416731" cy="34139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25B906-B03C-4C55-9C22-31CAC476748F}"/>
                </a:ext>
              </a:extLst>
            </p:cNvPr>
            <p:cNvSpPr txBox="1">
              <a:spLocks/>
            </p:cNvSpPr>
            <p:nvPr/>
          </p:nvSpPr>
          <p:spPr>
            <a:xfrm rot="2049156">
              <a:off x="9169241" y="1565416"/>
              <a:ext cx="1302857" cy="24514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 dirty="0"/>
                <a:t>LET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F56F3AF-369C-4CEA-B24A-090B5EEBCDF8}"/>
                </a:ext>
              </a:extLst>
            </p:cNvPr>
            <p:cNvSpPr txBox="1">
              <a:spLocks/>
            </p:cNvSpPr>
            <p:nvPr/>
          </p:nvSpPr>
          <p:spPr>
            <a:xfrm rot="2049156">
              <a:off x="9760092" y="1565414"/>
              <a:ext cx="1302857" cy="24514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 dirty="0"/>
                <a:t>Lab leaders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0393140-D879-4913-9DBE-B92D47CA55B2}"/>
                </a:ext>
              </a:extLst>
            </p:cNvPr>
            <p:cNvSpPr txBox="1">
              <a:spLocks/>
            </p:cNvSpPr>
            <p:nvPr/>
          </p:nvSpPr>
          <p:spPr>
            <a:xfrm rot="2049156">
              <a:off x="10941793" y="1565416"/>
              <a:ext cx="1302857" cy="24514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 dirty="0"/>
                <a:t>Lab Acc. roles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AE8A8D7-B89E-4DC4-894A-A797A2CD46C7}"/>
                </a:ext>
              </a:extLst>
            </p:cNvPr>
            <p:cNvSpPr txBox="1">
              <a:spLocks/>
            </p:cNvSpPr>
            <p:nvPr/>
          </p:nvSpPr>
          <p:spPr>
            <a:xfrm rot="2049156">
              <a:off x="10350943" y="1565414"/>
              <a:ext cx="1302857" cy="24514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 dirty="0"/>
                <a:t>Product roles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23C2601-4C65-451E-B369-BAD2EBE99EC5}"/>
                </a:ext>
              </a:extLst>
            </p:cNvPr>
            <p:cNvSpPr txBox="1">
              <a:spLocks/>
            </p:cNvSpPr>
            <p:nvPr/>
          </p:nvSpPr>
          <p:spPr>
            <a:xfrm rot="2052180">
              <a:off x="8827919" y="1661670"/>
              <a:ext cx="1302857" cy="24514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algn="ctr"/>
              <a:r>
                <a:rPr lang="en-US" sz="1200" b="1" dirty="0"/>
                <a:t>Attendance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FC53D0F-5C1E-4A7B-A078-577AA986C563}"/>
              </a:ext>
            </a:extLst>
          </p:cNvPr>
          <p:cNvSpPr txBox="1"/>
          <p:nvPr/>
        </p:nvSpPr>
        <p:spPr>
          <a:xfrm>
            <a:off x="6735471" y="2244165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Daily leadership alignment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7C5BE43-9885-4C91-84AB-63602C7E3481}"/>
              </a:ext>
            </a:extLst>
          </p:cNvPr>
          <p:cNvSpPr txBox="1"/>
          <p:nvPr/>
        </p:nvSpPr>
        <p:spPr>
          <a:xfrm>
            <a:off x="6735471" y="2533105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Addressing pressing Lab issues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684CA28-593B-4761-A265-887DF183BCB9}"/>
              </a:ext>
            </a:extLst>
          </p:cNvPr>
          <p:cNvSpPr txBox="1"/>
          <p:nvPr/>
        </p:nvSpPr>
        <p:spPr>
          <a:xfrm>
            <a:off x="6735471" y="2822045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Community discussion on Lab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8E24B6-0C6C-428E-815C-A5836F51A17A}"/>
              </a:ext>
            </a:extLst>
          </p:cNvPr>
          <p:cNvSpPr txBox="1"/>
          <p:nvPr/>
        </p:nvSpPr>
        <p:spPr>
          <a:xfrm>
            <a:off x="6735471" y="3110985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High-level Lab update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28809AF-6D13-4A0A-A0B0-F961F840B0F1}"/>
              </a:ext>
            </a:extLst>
          </p:cNvPr>
          <p:cNvSpPr txBox="1"/>
          <p:nvPr/>
        </p:nvSpPr>
        <p:spPr>
          <a:xfrm>
            <a:off x="6735471" y="3399924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Learnings and functional standards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683362B-6E38-4F4D-9622-555B712C21D6}"/>
              </a:ext>
            </a:extLst>
          </p:cNvPr>
          <p:cNvSpPr txBox="1"/>
          <p:nvPr/>
        </p:nvSpPr>
        <p:spPr>
          <a:xfrm>
            <a:off x="6735471" y="3688864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Learnings and functional standards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5017B8D-BEC7-4756-9255-18CE3AE4B4AC}"/>
              </a:ext>
            </a:extLst>
          </p:cNvPr>
          <p:cNvSpPr txBox="1"/>
          <p:nvPr/>
        </p:nvSpPr>
        <p:spPr>
          <a:xfrm>
            <a:off x="6735471" y="3977804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Learnings and functional standards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21C78D-EBE6-4851-A73A-161C25A9D520}"/>
              </a:ext>
            </a:extLst>
          </p:cNvPr>
          <p:cNvSpPr txBox="1"/>
          <p:nvPr/>
        </p:nvSpPr>
        <p:spPr>
          <a:xfrm>
            <a:off x="6735471" y="4266744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Refining backlog for next sprint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633448A-D178-470B-BBC6-B07277AABB70}"/>
              </a:ext>
            </a:extLst>
          </p:cNvPr>
          <p:cNvSpPr txBox="1"/>
          <p:nvPr/>
        </p:nvSpPr>
        <p:spPr>
          <a:xfrm>
            <a:off x="6735471" y="4555683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Showing outputs of previous sprint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A4E792E-7D8F-491F-95D9-8C46D0913A1A}"/>
              </a:ext>
            </a:extLst>
          </p:cNvPr>
          <p:cNvSpPr txBox="1"/>
          <p:nvPr/>
        </p:nvSpPr>
        <p:spPr>
          <a:xfrm>
            <a:off x="6735471" y="4844623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Debrief on progress, team health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0C51FF-31CB-4F2C-B5CB-12B15E8794E2}"/>
              </a:ext>
            </a:extLst>
          </p:cNvPr>
          <p:cNvSpPr txBox="1"/>
          <p:nvPr/>
        </p:nvSpPr>
        <p:spPr>
          <a:xfrm>
            <a:off x="6735471" y="5133563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Daily team alignment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E06B547-3F8F-4025-A90B-D8FFD5B6B0D7}"/>
              </a:ext>
            </a:extLst>
          </p:cNvPr>
          <p:cNvSpPr txBox="1"/>
          <p:nvPr/>
        </p:nvSpPr>
        <p:spPr>
          <a:xfrm>
            <a:off x="6735471" y="5422503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Daily team alignment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A568DE-E44C-4F52-A367-2A62A1E91BD8}"/>
              </a:ext>
            </a:extLst>
          </p:cNvPr>
          <p:cNvSpPr txBox="1"/>
          <p:nvPr/>
        </p:nvSpPr>
        <p:spPr>
          <a:xfrm>
            <a:off x="6735471" y="5711442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Refining backlog for next sprint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783CF7-2FD2-4956-9D3E-3854F488E162}"/>
              </a:ext>
            </a:extLst>
          </p:cNvPr>
          <p:cNvSpPr txBox="1"/>
          <p:nvPr/>
        </p:nvSpPr>
        <p:spPr>
          <a:xfrm>
            <a:off x="6735471" y="6000382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Daily team / stakeholder alignment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EA24C27-1061-44DE-96CF-2286AD69DA56}"/>
              </a:ext>
            </a:extLst>
          </p:cNvPr>
          <p:cNvSpPr txBox="1"/>
          <p:nvPr/>
        </p:nvSpPr>
        <p:spPr>
          <a:xfrm>
            <a:off x="6735471" y="6289322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Product governance and strategy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DA38EE-C304-4F04-AA52-1DBEA05689D6}"/>
              </a:ext>
            </a:extLst>
          </p:cNvPr>
          <p:cNvSpPr txBox="1">
            <a:spLocks/>
          </p:cNvSpPr>
          <p:nvPr/>
        </p:nvSpPr>
        <p:spPr>
          <a:xfrm>
            <a:off x="6735471" y="6578258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Lab governance and strategy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4670834-38E2-4392-A773-F6327A49AAF3}"/>
              </a:ext>
            </a:extLst>
          </p:cNvPr>
          <p:cNvSpPr txBox="1"/>
          <p:nvPr/>
        </p:nvSpPr>
        <p:spPr>
          <a:xfrm>
            <a:off x="6735471" y="1897882"/>
            <a:ext cx="2367278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Description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F80D2-3DFA-4834-AAD3-D6DCC133DB1F}"/>
              </a:ext>
            </a:extLst>
          </p:cNvPr>
          <p:cNvCxnSpPr>
            <a:cxnSpLocks/>
          </p:cNvCxnSpPr>
          <p:nvPr/>
        </p:nvCxnSpPr>
        <p:spPr>
          <a:xfrm>
            <a:off x="8546389" y="1570988"/>
            <a:ext cx="838095" cy="56963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4C78972-55F8-40DD-9F79-5B441A84EB66}"/>
              </a:ext>
            </a:extLst>
          </p:cNvPr>
          <p:cNvCxnSpPr>
            <a:cxnSpLocks/>
          </p:cNvCxnSpPr>
          <p:nvPr/>
        </p:nvCxnSpPr>
        <p:spPr>
          <a:xfrm>
            <a:off x="9367349" y="2139708"/>
            <a:ext cx="2382732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B92C62C-AC2E-4756-8D66-77F1E58BCC5A}"/>
              </a:ext>
            </a:extLst>
          </p:cNvPr>
          <p:cNvCxnSpPr>
            <a:cxnSpLocks/>
          </p:cNvCxnSpPr>
          <p:nvPr/>
        </p:nvCxnSpPr>
        <p:spPr>
          <a:xfrm>
            <a:off x="6735471" y="2139708"/>
            <a:ext cx="2382732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D4E81A7-1694-49FC-8F7F-28CADCEB73D7}"/>
              </a:ext>
            </a:extLst>
          </p:cNvPr>
          <p:cNvCxnSpPr>
            <a:cxnSpLocks/>
          </p:cNvCxnSpPr>
          <p:nvPr/>
        </p:nvCxnSpPr>
        <p:spPr>
          <a:xfrm>
            <a:off x="5660877" y="2139708"/>
            <a:ext cx="972888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5BD00C-4352-4E09-AEDC-28D83CE8B2F4}"/>
              </a:ext>
            </a:extLst>
          </p:cNvPr>
          <p:cNvCxnSpPr>
            <a:cxnSpLocks/>
          </p:cNvCxnSpPr>
          <p:nvPr/>
        </p:nvCxnSpPr>
        <p:spPr>
          <a:xfrm>
            <a:off x="4218063" y="2139708"/>
            <a:ext cx="1177195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AA6837-4B9C-425F-A530-90AABA413519}"/>
              </a:ext>
            </a:extLst>
          </p:cNvPr>
          <p:cNvCxnSpPr>
            <a:cxnSpLocks/>
          </p:cNvCxnSpPr>
          <p:nvPr/>
        </p:nvCxnSpPr>
        <p:spPr>
          <a:xfrm>
            <a:off x="1872890" y="2139708"/>
            <a:ext cx="2182683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ick3 214">
            <a:extLst>
              <a:ext uri="{FF2B5EF4-FFF2-40B4-BE49-F238E27FC236}">
                <a16:creationId xmlns:a16="http://schemas.microsoft.com/office/drawing/2014/main" id="{AA21656B-7E89-4B0D-89DD-5C2A6380B05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362586" y="2241734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16" name="Tick3 214">
            <a:extLst>
              <a:ext uri="{FF2B5EF4-FFF2-40B4-BE49-F238E27FC236}">
                <a16:creationId xmlns:a16="http://schemas.microsoft.com/office/drawing/2014/main" id="{1951F76C-BAEE-46EE-82E6-BE99931A1E5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0349638" y="2550397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18" name="Tick3 214">
            <a:extLst>
              <a:ext uri="{FF2B5EF4-FFF2-40B4-BE49-F238E27FC236}">
                <a16:creationId xmlns:a16="http://schemas.microsoft.com/office/drawing/2014/main" id="{858F4FDE-E195-4D9F-B39B-EB7DE2DF0FB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349639" y="2854280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1" name="Tick3 214">
            <a:extLst>
              <a:ext uri="{FF2B5EF4-FFF2-40B4-BE49-F238E27FC236}">
                <a16:creationId xmlns:a16="http://schemas.microsoft.com/office/drawing/2014/main" id="{955E743C-7B15-4669-871D-06F27C3BE33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0943334" y="2854280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2" name="Tick3 214">
            <a:extLst>
              <a:ext uri="{FF2B5EF4-FFF2-40B4-BE49-F238E27FC236}">
                <a16:creationId xmlns:a16="http://schemas.microsoft.com/office/drawing/2014/main" id="{06141402-54CF-43D0-A09F-D56979F4504C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11534184" y="2854280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3" name="Tick3 214">
            <a:extLst>
              <a:ext uri="{FF2B5EF4-FFF2-40B4-BE49-F238E27FC236}">
                <a16:creationId xmlns:a16="http://schemas.microsoft.com/office/drawing/2014/main" id="{F2EE8D9B-0DAB-4EA1-A86B-11B9C983CFC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10349639" y="315816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4" name="Tick3 214">
            <a:extLst>
              <a:ext uri="{FF2B5EF4-FFF2-40B4-BE49-F238E27FC236}">
                <a16:creationId xmlns:a16="http://schemas.microsoft.com/office/drawing/2014/main" id="{0F810670-B53C-47C5-9F5B-5E17D1701A50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10943334" y="315816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5" name="Tick3 214">
            <a:extLst>
              <a:ext uri="{FF2B5EF4-FFF2-40B4-BE49-F238E27FC236}">
                <a16:creationId xmlns:a16="http://schemas.microsoft.com/office/drawing/2014/main" id="{49FEC2C5-54AF-4185-AFC6-E5908599A32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11534184" y="315816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6" name="Tick3 214">
            <a:extLst>
              <a:ext uri="{FF2B5EF4-FFF2-40B4-BE49-F238E27FC236}">
                <a16:creationId xmlns:a16="http://schemas.microsoft.com/office/drawing/2014/main" id="{8F447EC2-0F90-4FC0-BF2E-1D4D650DF113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9762317" y="315816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7" name="Tick3 214">
            <a:extLst>
              <a:ext uri="{FF2B5EF4-FFF2-40B4-BE49-F238E27FC236}">
                <a16:creationId xmlns:a16="http://schemas.microsoft.com/office/drawing/2014/main" id="{668BBFB2-01CD-4B00-9CBF-082F12C3992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10349639" y="3410422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8" name="Tick3 214">
            <a:extLst>
              <a:ext uri="{FF2B5EF4-FFF2-40B4-BE49-F238E27FC236}">
                <a16:creationId xmlns:a16="http://schemas.microsoft.com/office/drawing/2014/main" id="{35F80CFC-C83A-4CB4-8083-F2EC27313252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10943334" y="3410422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29" name="Tick3 214">
            <a:extLst>
              <a:ext uri="{FF2B5EF4-FFF2-40B4-BE49-F238E27FC236}">
                <a16:creationId xmlns:a16="http://schemas.microsoft.com/office/drawing/2014/main" id="{073FBD1E-F120-446E-98FA-332C4752562E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10349639" y="3670390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0" name="Tick3 214">
            <a:extLst>
              <a:ext uri="{FF2B5EF4-FFF2-40B4-BE49-F238E27FC236}">
                <a16:creationId xmlns:a16="http://schemas.microsoft.com/office/drawing/2014/main" id="{8A11DAD4-94CA-4FA8-9E9C-023DD74A796D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10943334" y="3670390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1" name="Tick3 214">
            <a:extLst>
              <a:ext uri="{FF2B5EF4-FFF2-40B4-BE49-F238E27FC236}">
                <a16:creationId xmlns:a16="http://schemas.microsoft.com/office/drawing/2014/main" id="{D028B453-AB8A-4EA0-A50D-A2E29F8DB05E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10349639" y="3972942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2" name="Tick3 214">
            <a:extLst>
              <a:ext uri="{FF2B5EF4-FFF2-40B4-BE49-F238E27FC236}">
                <a16:creationId xmlns:a16="http://schemas.microsoft.com/office/drawing/2014/main" id="{9EE82061-83D3-49E3-BA33-F10CC05FDE50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10943334" y="3972942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3" name="Tick3 214">
            <a:extLst>
              <a:ext uri="{FF2B5EF4-FFF2-40B4-BE49-F238E27FC236}">
                <a16:creationId xmlns:a16="http://schemas.microsoft.com/office/drawing/2014/main" id="{33CE0119-7129-4875-8DDA-E3E661F7708E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>
          <a:xfrm>
            <a:off x="10943334" y="4266744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6" name="Tick3 214">
            <a:extLst>
              <a:ext uri="{FF2B5EF4-FFF2-40B4-BE49-F238E27FC236}">
                <a16:creationId xmlns:a16="http://schemas.microsoft.com/office/drawing/2014/main" id="{01AD3391-0D51-49A7-8B6C-70BB8CE4B707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10349639" y="457063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7" name="Tick3 214">
            <a:extLst>
              <a:ext uri="{FF2B5EF4-FFF2-40B4-BE49-F238E27FC236}">
                <a16:creationId xmlns:a16="http://schemas.microsoft.com/office/drawing/2014/main" id="{F343D96B-5FA7-45B6-8134-559AC77E1EF3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>
          <a:xfrm>
            <a:off x="10943334" y="457063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8" name="Tick3 214">
            <a:extLst>
              <a:ext uri="{FF2B5EF4-FFF2-40B4-BE49-F238E27FC236}">
                <a16:creationId xmlns:a16="http://schemas.microsoft.com/office/drawing/2014/main" id="{FBA2867E-30EE-4E04-9C89-EB324FEB9987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>
          <a:xfrm>
            <a:off x="11534184" y="457063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39" name="Tick3 214">
            <a:extLst>
              <a:ext uri="{FF2B5EF4-FFF2-40B4-BE49-F238E27FC236}">
                <a16:creationId xmlns:a16="http://schemas.microsoft.com/office/drawing/2014/main" id="{FDB84892-6E5D-4E3D-8ABA-0D7E2EF7A62D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>
          <a:xfrm>
            <a:off x="9762317" y="4570633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0" name="Tick3 214">
            <a:extLst>
              <a:ext uri="{FF2B5EF4-FFF2-40B4-BE49-F238E27FC236}">
                <a16:creationId xmlns:a16="http://schemas.microsoft.com/office/drawing/2014/main" id="{9F3C51FF-5976-4953-A479-796153D05538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>
          <a:xfrm>
            <a:off x="10943334" y="4839761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1" name="Tick3 214">
            <a:extLst>
              <a:ext uri="{FF2B5EF4-FFF2-40B4-BE49-F238E27FC236}">
                <a16:creationId xmlns:a16="http://schemas.microsoft.com/office/drawing/2014/main" id="{67243914-E5F4-4847-A11C-A62424D8395F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10943334" y="5128701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2" name="Tick3 214">
            <a:extLst>
              <a:ext uri="{FF2B5EF4-FFF2-40B4-BE49-F238E27FC236}">
                <a16:creationId xmlns:a16="http://schemas.microsoft.com/office/drawing/2014/main" id="{64A53987-098D-452B-9C9A-AC76E9FF591F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10349639" y="5417641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3" name="Tick3 214">
            <a:extLst>
              <a:ext uri="{FF2B5EF4-FFF2-40B4-BE49-F238E27FC236}">
                <a16:creationId xmlns:a16="http://schemas.microsoft.com/office/drawing/2014/main" id="{DD72B34E-804B-49BB-9CE9-1347918B7542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>
          <a:xfrm>
            <a:off x="11534184" y="5417641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4" name="Tick3 214">
            <a:extLst>
              <a:ext uri="{FF2B5EF4-FFF2-40B4-BE49-F238E27FC236}">
                <a16:creationId xmlns:a16="http://schemas.microsoft.com/office/drawing/2014/main" id="{68F2809F-0D9F-419A-A742-744475B9C2A7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>
          <a:xfrm>
            <a:off x="10349639" y="5706578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5" name="Tick3 214">
            <a:extLst>
              <a:ext uri="{FF2B5EF4-FFF2-40B4-BE49-F238E27FC236}">
                <a16:creationId xmlns:a16="http://schemas.microsoft.com/office/drawing/2014/main" id="{4731FE05-89C3-4E89-AF39-3AFC7D2EA0E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>
          <a:xfrm>
            <a:off x="11534184" y="5706578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7" name="Tick3 214">
            <a:extLst>
              <a:ext uri="{FF2B5EF4-FFF2-40B4-BE49-F238E27FC236}">
                <a16:creationId xmlns:a16="http://schemas.microsoft.com/office/drawing/2014/main" id="{24C6412C-0C8F-4DFE-9600-C8C92D7BD85A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>
          <a:xfrm>
            <a:off x="11534184" y="5995515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8" name="Tick3 214">
            <a:extLst>
              <a:ext uri="{FF2B5EF4-FFF2-40B4-BE49-F238E27FC236}">
                <a16:creationId xmlns:a16="http://schemas.microsoft.com/office/drawing/2014/main" id="{CE1732F8-AB6F-4778-920A-5827D4BE0159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>
          <a:xfrm>
            <a:off x="10349639" y="6294952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49" name="Tick3 214">
            <a:extLst>
              <a:ext uri="{FF2B5EF4-FFF2-40B4-BE49-F238E27FC236}">
                <a16:creationId xmlns:a16="http://schemas.microsoft.com/office/drawing/2014/main" id="{BA2697E3-DF4A-4938-9C7C-03857BA48591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>
          <a:xfrm>
            <a:off x="10943334" y="6294952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50" name="Tick3 214">
            <a:extLst>
              <a:ext uri="{FF2B5EF4-FFF2-40B4-BE49-F238E27FC236}">
                <a16:creationId xmlns:a16="http://schemas.microsoft.com/office/drawing/2014/main" id="{1A90A529-C25B-46C8-8C37-2917DF0A4D79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9762317" y="6294952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251" name="Tick3 214">
            <a:extLst>
              <a:ext uri="{FF2B5EF4-FFF2-40B4-BE49-F238E27FC236}">
                <a16:creationId xmlns:a16="http://schemas.microsoft.com/office/drawing/2014/main" id="{9B144D85-0E4D-4851-A135-0AC7F49D0E4F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>
          <a:xfrm>
            <a:off x="9762317" y="6602306"/>
            <a:ext cx="186647" cy="184666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3C8745B-BE05-41E7-98FD-FE8062CC9871}"/>
              </a:ext>
            </a:extLst>
          </p:cNvPr>
          <p:cNvCxnSpPr>
            <a:cxnSpLocks/>
          </p:cNvCxnSpPr>
          <p:nvPr/>
        </p:nvCxnSpPr>
        <p:spPr>
          <a:xfrm>
            <a:off x="1872890" y="2770963"/>
            <a:ext cx="987491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6B267CA-408F-4475-8673-074294BF0FA1}"/>
              </a:ext>
            </a:extLst>
          </p:cNvPr>
          <p:cNvCxnSpPr>
            <a:cxnSpLocks/>
          </p:cNvCxnSpPr>
          <p:nvPr/>
        </p:nvCxnSpPr>
        <p:spPr>
          <a:xfrm>
            <a:off x="1872890" y="4207877"/>
            <a:ext cx="987491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EEE67B-9770-403F-81F7-39BA038CDC29}"/>
              </a:ext>
            </a:extLst>
          </p:cNvPr>
          <p:cNvCxnSpPr>
            <a:cxnSpLocks/>
          </p:cNvCxnSpPr>
          <p:nvPr/>
        </p:nvCxnSpPr>
        <p:spPr>
          <a:xfrm>
            <a:off x="1872890" y="5369778"/>
            <a:ext cx="987491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5B40E29-147F-4B90-9AF3-CB93597E6704}"/>
              </a:ext>
            </a:extLst>
          </p:cNvPr>
          <p:cNvCxnSpPr>
            <a:cxnSpLocks/>
          </p:cNvCxnSpPr>
          <p:nvPr/>
        </p:nvCxnSpPr>
        <p:spPr>
          <a:xfrm>
            <a:off x="1872890" y="6234322"/>
            <a:ext cx="987491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EC27809-D20D-4861-9509-3B1E9F4207CA}"/>
              </a:ext>
            </a:extLst>
          </p:cNvPr>
          <p:cNvCxnSpPr>
            <a:cxnSpLocks/>
          </p:cNvCxnSpPr>
          <p:nvPr/>
        </p:nvCxnSpPr>
        <p:spPr>
          <a:xfrm>
            <a:off x="1872890" y="2482205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0C3C5ED-3BE9-416C-8CE9-5150CBD2BE5C}"/>
              </a:ext>
            </a:extLst>
          </p:cNvPr>
          <p:cNvCxnSpPr>
            <a:cxnSpLocks/>
          </p:cNvCxnSpPr>
          <p:nvPr/>
        </p:nvCxnSpPr>
        <p:spPr>
          <a:xfrm>
            <a:off x="1872890" y="3055099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56A7EA3-2904-4C0D-980F-BD24819A6582}"/>
              </a:ext>
            </a:extLst>
          </p:cNvPr>
          <p:cNvCxnSpPr>
            <a:cxnSpLocks/>
          </p:cNvCxnSpPr>
          <p:nvPr/>
        </p:nvCxnSpPr>
        <p:spPr>
          <a:xfrm>
            <a:off x="1872890" y="3346292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8AB8D88-09BC-46B2-B484-4A5E4BAFDB89}"/>
              </a:ext>
            </a:extLst>
          </p:cNvPr>
          <p:cNvCxnSpPr>
            <a:cxnSpLocks/>
          </p:cNvCxnSpPr>
          <p:nvPr/>
        </p:nvCxnSpPr>
        <p:spPr>
          <a:xfrm>
            <a:off x="1872890" y="3630498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7A08C43-0066-4E89-8800-49B17BBF6FC5}"/>
              </a:ext>
            </a:extLst>
          </p:cNvPr>
          <p:cNvCxnSpPr>
            <a:cxnSpLocks/>
          </p:cNvCxnSpPr>
          <p:nvPr/>
        </p:nvCxnSpPr>
        <p:spPr>
          <a:xfrm>
            <a:off x="1872890" y="3919438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1288C08-471C-4EFD-9135-BA68BB8538CD}"/>
              </a:ext>
            </a:extLst>
          </p:cNvPr>
          <p:cNvCxnSpPr>
            <a:cxnSpLocks/>
          </p:cNvCxnSpPr>
          <p:nvPr/>
        </p:nvCxnSpPr>
        <p:spPr>
          <a:xfrm>
            <a:off x="1872890" y="4511360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635A6C3-6A8D-4E5E-86D3-90E87164F16C}"/>
              </a:ext>
            </a:extLst>
          </p:cNvPr>
          <p:cNvCxnSpPr>
            <a:cxnSpLocks/>
          </p:cNvCxnSpPr>
          <p:nvPr/>
        </p:nvCxnSpPr>
        <p:spPr>
          <a:xfrm>
            <a:off x="1872890" y="4795566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60C7848-4341-4A8E-B9E7-A4541E1FAD17}"/>
              </a:ext>
            </a:extLst>
          </p:cNvPr>
          <p:cNvCxnSpPr>
            <a:cxnSpLocks/>
          </p:cNvCxnSpPr>
          <p:nvPr/>
        </p:nvCxnSpPr>
        <p:spPr>
          <a:xfrm>
            <a:off x="1872890" y="5084506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62E1F68-D2C7-4D07-9FFD-06571F646356}"/>
              </a:ext>
            </a:extLst>
          </p:cNvPr>
          <p:cNvCxnSpPr>
            <a:cxnSpLocks/>
          </p:cNvCxnSpPr>
          <p:nvPr/>
        </p:nvCxnSpPr>
        <p:spPr>
          <a:xfrm>
            <a:off x="1872890" y="5660146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FB9F092-6BD4-40E0-908E-2D8F17429007}"/>
              </a:ext>
            </a:extLst>
          </p:cNvPr>
          <p:cNvCxnSpPr>
            <a:cxnSpLocks/>
          </p:cNvCxnSpPr>
          <p:nvPr/>
        </p:nvCxnSpPr>
        <p:spPr>
          <a:xfrm>
            <a:off x="1872890" y="5949086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099B5DD-306C-4574-B2D6-D33FE224F85E}"/>
              </a:ext>
            </a:extLst>
          </p:cNvPr>
          <p:cNvCxnSpPr>
            <a:cxnSpLocks/>
          </p:cNvCxnSpPr>
          <p:nvPr/>
        </p:nvCxnSpPr>
        <p:spPr>
          <a:xfrm>
            <a:off x="1872890" y="6535863"/>
            <a:ext cx="9874910" cy="0"/>
          </a:xfrm>
          <a:prstGeom prst="line">
            <a:avLst/>
          </a:prstGeom>
          <a:ln w="19050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B889B56-BB86-4E41-A1B2-C84C3EE1E8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4866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27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B889B56-BB86-4E41-A1B2-C84C3EE1E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FDF7C68-2F9F-470A-BC3A-E2D695FF0C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BEA0F5-A2DB-4B6F-9A89-7B743DC8BEA8}"/>
              </a:ext>
            </a:extLst>
          </p:cNvPr>
          <p:cNvSpPr txBox="1"/>
          <p:nvPr/>
        </p:nvSpPr>
        <p:spPr>
          <a:xfrm>
            <a:off x="237301" y="2790860"/>
            <a:ext cx="11717398" cy="7632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823F2-3D7A-4672-8B05-E6949509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context – Lab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AFC9C-0D08-448C-A730-C06D7D74A83B}"/>
              </a:ext>
            </a:extLst>
          </p:cNvPr>
          <p:cNvSpPr txBox="1"/>
          <p:nvPr/>
        </p:nvSpPr>
        <p:spPr>
          <a:xfrm>
            <a:off x="419109" y="1700245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80E2A-4C3F-401B-A75E-2422E88D1943}"/>
              </a:ext>
            </a:extLst>
          </p:cNvPr>
          <p:cNvSpPr txBox="1"/>
          <p:nvPr/>
        </p:nvSpPr>
        <p:spPr>
          <a:xfrm>
            <a:off x="2553547" y="1700245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F8C5-D67C-4D4E-8D40-2CC655962E15}"/>
              </a:ext>
            </a:extLst>
          </p:cNvPr>
          <p:cNvSpPr txBox="1"/>
          <p:nvPr/>
        </p:nvSpPr>
        <p:spPr>
          <a:xfrm>
            <a:off x="8561492" y="1700245"/>
            <a:ext cx="319023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File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D2E54-861D-428C-9F19-F3910E4573E6}"/>
              </a:ext>
            </a:extLst>
          </p:cNvPr>
          <p:cNvSpPr txBox="1"/>
          <p:nvPr/>
        </p:nvSpPr>
        <p:spPr>
          <a:xfrm>
            <a:off x="419109" y="21201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T+IL in a nutshell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8CA80-EBF3-48E7-9B97-0400BB35438A}"/>
              </a:ext>
            </a:extLst>
          </p:cNvPr>
          <p:cNvSpPr txBox="1"/>
          <p:nvPr/>
        </p:nvSpPr>
        <p:spPr>
          <a:xfrm>
            <a:off x="2553547" y="21201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An overview of the Lab’s scope, guiding principles, and purpose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A85AD-FAC7-4079-B0E7-62DA6E0DCE40}"/>
              </a:ext>
            </a:extLst>
          </p:cNvPr>
          <p:cNvSpPr txBox="1"/>
          <p:nvPr/>
        </p:nvSpPr>
        <p:spPr>
          <a:xfrm>
            <a:off x="8561492" y="21201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T+IL nutshell - T+IL playbook - v[Time]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B1F27-427B-4F2C-90A1-E76A219CD38B}"/>
              </a:ext>
            </a:extLst>
          </p:cNvPr>
          <p:cNvSpPr txBox="1"/>
          <p:nvPr/>
        </p:nvSpPr>
        <p:spPr>
          <a:xfrm>
            <a:off x="419109" y="292624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Lab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A3F7A-E4C2-4A2B-B825-F3B6E861AC38}"/>
              </a:ext>
            </a:extLst>
          </p:cNvPr>
          <p:cNvSpPr txBox="1"/>
          <p:nvPr/>
        </p:nvSpPr>
        <p:spPr>
          <a:xfrm>
            <a:off x="2553547" y="29262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A high-level view of the Lab’s structure, governance, and operating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1FFA1-0047-4330-9896-4B1868B94A49}"/>
              </a:ext>
            </a:extLst>
          </p:cNvPr>
          <p:cNvSpPr txBox="1"/>
          <p:nvPr/>
        </p:nvSpPr>
        <p:spPr>
          <a:xfrm>
            <a:off x="8561492" y="29262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[Date] Lab operations - T+IL playbook - v[Time]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BE062-0F0C-4688-955B-F79C0363915C}"/>
              </a:ext>
            </a:extLst>
          </p:cNvPr>
          <p:cNvSpPr txBox="1"/>
          <p:nvPr/>
        </p:nvSpPr>
        <p:spPr>
          <a:xfrm>
            <a:off x="419109" y="453834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Product team operating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A7137-9548-4A29-B62F-8DD9F1B5D268}"/>
              </a:ext>
            </a:extLst>
          </p:cNvPr>
          <p:cNvSpPr txBox="1"/>
          <p:nvPr/>
        </p:nvSpPr>
        <p:spPr>
          <a:xfrm>
            <a:off x="2553547" y="45383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Overview of how product teams operate, including structure and ceremonies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C0EE6-A4AF-4C67-9EBD-DEEAA26DEA05}"/>
              </a:ext>
            </a:extLst>
          </p:cNvPr>
          <p:cNvSpPr txBox="1"/>
          <p:nvPr/>
        </p:nvSpPr>
        <p:spPr>
          <a:xfrm>
            <a:off x="8561492" y="45383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Product team operating model - T+IL playbook – v[Time]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47CE3-3DD6-44C0-9C6A-E699938F7F3A}"/>
              </a:ext>
            </a:extLst>
          </p:cNvPr>
          <p:cNvSpPr txBox="1"/>
          <p:nvPr/>
        </p:nvSpPr>
        <p:spPr>
          <a:xfrm>
            <a:off x="419109" y="53443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T+IL talent guide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B23FA-1CEE-4178-AD7F-E78C2751CDDD}"/>
              </a:ext>
            </a:extLst>
          </p:cNvPr>
          <p:cNvSpPr txBox="1"/>
          <p:nvPr/>
        </p:nvSpPr>
        <p:spPr>
          <a:xfrm>
            <a:off x="2553547" y="53443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An overview of all things talent for the Lab, including recruiting, capability-building, and performance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DC713-2297-4C0C-839B-F407A5267A8E}"/>
              </a:ext>
            </a:extLst>
          </p:cNvPr>
          <p:cNvSpPr txBox="1"/>
          <p:nvPr/>
        </p:nvSpPr>
        <p:spPr>
          <a:xfrm>
            <a:off x="8561492" y="53443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T+IL talent guide - T+IL playbook - v[Time]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F5594-BF3C-4F00-BEAD-9FE21D2EE297}"/>
              </a:ext>
            </a:extLst>
          </p:cNvPr>
          <p:cNvSpPr txBox="1"/>
          <p:nvPr/>
        </p:nvSpPr>
        <p:spPr>
          <a:xfrm>
            <a:off x="419109" y="6150442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Onboarding playbook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D65AA-53BC-4A06-8468-F1DDA1DE43FA}"/>
              </a:ext>
            </a:extLst>
          </p:cNvPr>
          <p:cNvSpPr txBox="1"/>
          <p:nvPr/>
        </p:nvSpPr>
        <p:spPr>
          <a:xfrm>
            <a:off x="2553547" y="6150442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 guide for people joining the Lab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B5EC-77BA-491C-89BD-452D62B1075F}"/>
              </a:ext>
            </a:extLst>
          </p:cNvPr>
          <p:cNvSpPr txBox="1"/>
          <p:nvPr/>
        </p:nvSpPr>
        <p:spPr>
          <a:xfrm>
            <a:off x="8561492" y="6150442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Onboarding playbook - T+IL playbook - v[Time]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D00A-AEAA-4258-87EC-FCFB91287CBF}"/>
              </a:ext>
            </a:extLst>
          </p:cNvPr>
          <p:cNvSpPr txBox="1"/>
          <p:nvPr/>
        </p:nvSpPr>
        <p:spPr>
          <a:xfrm>
            <a:off x="419109" y="373229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Product Lifecycle guide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D9EBE-42DE-4B23-9EAB-609192B026B0}"/>
              </a:ext>
            </a:extLst>
          </p:cNvPr>
          <p:cNvSpPr txBox="1"/>
          <p:nvPr/>
        </p:nvSpPr>
        <p:spPr>
          <a:xfrm>
            <a:off x="2553547" y="37322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Walkthrough of the Lab’s Product Lifecycle (PLC) governance, with detailed guidance for each review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5F043-58FA-4931-9EE4-1D4A1E485571}"/>
              </a:ext>
            </a:extLst>
          </p:cNvPr>
          <p:cNvSpPr txBox="1"/>
          <p:nvPr/>
        </p:nvSpPr>
        <p:spPr>
          <a:xfrm>
            <a:off x="8561492" y="37322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PLC guidebook - T+IL playbook – v[Time]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A324B-7B81-463F-A3E3-17178C37247B}"/>
              </a:ext>
            </a:extLst>
          </p:cNvPr>
          <p:cNvSpPr txBox="1"/>
          <p:nvPr/>
        </p:nvSpPr>
        <p:spPr>
          <a:xfrm>
            <a:off x="10682838" y="1190233"/>
            <a:ext cx="132855" cy="1372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798A8-3C2A-4672-8CE7-0A4385A8A3C0}"/>
              </a:ext>
            </a:extLst>
          </p:cNvPr>
          <p:cNvSpPr txBox="1"/>
          <p:nvPr/>
        </p:nvSpPr>
        <p:spPr>
          <a:xfrm>
            <a:off x="10913763" y="1166534"/>
            <a:ext cx="9240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This chapter</a:t>
            </a:r>
          </a:p>
        </p:txBody>
      </p:sp>
    </p:spTree>
    <p:extLst>
      <p:ext uri="{BB962C8B-B14F-4D97-AF65-F5344CB8AC3E}">
        <p14:creationId xmlns:p14="http://schemas.microsoft.com/office/powerpoint/2010/main" val="4123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EB99BCA-A2C0-4A71-B428-14CBACBD4FEF}"/>
              </a:ext>
            </a:extLst>
          </p:cNvPr>
          <p:cNvSpPr/>
          <p:nvPr/>
        </p:nvSpPr>
        <p:spPr>
          <a:xfrm>
            <a:off x="406161" y="602440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Head of Lab Accelerator Team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E31AA90-FB6E-4FEC-87C4-EDD6DC63BE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4666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86" name="think-cell Slide" r:id="rId6" imgW="631" imgH="631" progId="TCLayout.ActiveDocument.1">
                  <p:embed/>
                </p:oleObj>
              </mc:Choice>
              <mc:Fallback>
                <p:oleObj name="think-cell Slide" r:id="rId6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E31AA90-FB6E-4FEC-87C4-EDD6DC63BE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97E7E1-A241-41ED-AE1D-FC82274A72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6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E1B331-66A0-429A-9AC9-8DA0641A1502}"/>
              </a:ext>
            </a:extLst>
          </p:cNvPr>
          <p:cNvSpPr/>
          <p:nvPr/>
        </p:nvSpPr>
        <p:spPr>
          <a:xfrm>
            <a:off x="3070028" y="6007046"/>
            <a:ext cx="4650930" cy="402237"/>
          </a:xfrm>
          <a:prstGeom prst="round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 Accelerator Team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AD754B-3A47-4A0B-8060-93ABBE78245C}"/>
              </a:ext>
            </a:extLst>
          </p:cNvPr>
          <p:cNvSpPr/>
          <p:nvPr/>
        </p:nvSpPr>
        <p:spPr>
          <a:xfrm>
            <a:off x="9034656" y="1177048"/>
            <a:ext cx="150454" cy="155642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E9E849-4AE0-4B81-ADC8-B189891C3E3A}"/>
              </a:ext>
            </a:extLst>
          </p:cNvPr>
          <p:cNvSpPr txBox="1"/>
          <p:nvPr/>
        </p:nvSpPr>
        <p:spPr>
          <a:xfrm>
            <a:off x="9166933" y="1125701"/>
            <a:ext cx="1248543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Other groups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1E22567-D327-4B90-B2AF-30C6471AE6ED}"/>
              </a:ext>
            </a:extLst>
          </p:cNvPr>
          <p:cNvSpPr/>
          <p:nvPr/>
        </p:nvSpPr>
        <p:spPr>
          <a:xfrm>
            <a:off x="10279338" y="1177048"/>
            <a:ext cx="150454" cy="155642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BA63CE-B250-4516-B6EF-37C1934BEB8B}"/>
              </a:ext>
            </a:extLst>
          </p:cNvPr>
          <p:cNvSpPr txBox="1"/>
          <p:nvPr/>
        </p:nvSpPr>
        <p:spPr>
          <a:xfrm>
            <a:off x="10448635" y="1125701"/>
            <a:ext cx="1391021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Agile communities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75C659-0BFD-4D40-94E9-0D65EC11DEEA}"/>
              </a:ext>
            </a:extLst>
          </p:cNvPr>
          <p:cNvSpPr/>
          <p:nvPr/>
        </p:nvSpPr>
        <p:spPr>
          <a:xfrm>
            <a:off x="6624786" y="1172779"/>
            <a:ext cx="150454" cy="155642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903400-1C7E-4147-AE65-68A94A082752}"/>
              </a:ext>
            </a:extLst>
          </p:cNvPr>
          <p:cNvSpPr txBox="1"/>
          <p:nvPr/>
        </p:nvSpPr>
        <p:spPr>
          <a:xfrm>
            <a:off x="6757063" y="1121432"/>
            <a:ext cx="100846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Leadership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9CE74-DBF1-4E03-9613-B120988F4637}"/>
              </a:ext>
            </a:extLst>
          </p:cNvPr>
          <p:cNvSpPr/>
          <p:nvPr/>
        </p:nvSpPr>
        <p:spPr>
          <a:xfrm>
            <a:off x="400782" y="1554972"/>
            <a:ext cx="7441066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Innovation Lab Executive Team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A593A-85A7-4E15-BCCB-C10C76E02750}"/>
              </a:ext>
            </a:extLst>
          </p:cNvPr>
          <p:cNvGrpSpPr/>
          <p:nvPr/>
        </p:nvGrpSpPr>
        <p:grpSpPr>
          <a:xfrm>
            <a:off x="3242788" y="2758287"/>
            <a:ext cx="4313905" cy="3003880"/>
            <a:chOff x="2759193" y="2961486"/>
            <a:chExt cx="4313905" cy="214594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35EA091-2BB2-4F60-AF1C-796BF9E21AC1}"/>
                </a:ext>
              </a:extLst>
            </p:cNvPr>
            <p:cNvSpPr/>
            <p:nvPr/>
          </p:nvSpPr>
          <p:spPr>
            <a:xfrm>
              <a:off x="2759193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B55B99-EE8B-4179-B8D8-BE528D6AF0F1}"/>
                </a:ext>
              </a:extLst>
            </p:cNvPr>
            <p:cNvSpPr/>
            <p:nvPr/>
          </p:nvSpPr>
          <p:spPr>
            <a:xfrm>
              <a:off x="3731574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D5A6E1-96C2-4D37-B70F-9B2F6C9FD2A1}"/>
                </a:ext>
              </a:extLst>
            </p:cNvPr>
            <p:cNvSpPr/>
            <p:nvPr/>
          </p:nvSpPr>
          <p:spPr>
            <a:xfrm>
              <a:off x="4703955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F27AD6-44C2-4504-9B55-C29B956FB181}"/>
                </a:ext>
              </a:extLst>
            </p:cNvPr>
            <p:cNvSpPr/>
            <p:nvPr/>
          </p:nvSpPr>
          <p:spPr>
            <a:xfrm>
              <a:off x="5676336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5C697-C1CC-4364-98D9-71448CF242A1}"/>
                </a:ext>
              </a:extLst>
            </p:cNvPr>
            <p:cNvSpPr/>
            <p:nvPr/>
          </p:nvSpPr>
          <p:spPr>
            <a:xfrm>
              <a:off x="6648718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BB29294-1479-4918-A7F6-9DD89D171080}"/>
              </a:ext>
            </a:extLst>
          </p:cNvPr>
          <p:cNvSpPr/>
          <p:nvPr/>
        </p:nvSpPr>
        <p:spPr>
          <a:xfrm>
            <a:off x="7752954" y="1177048"/>
            <a:ext cx="150454" cy="155642"/>
          </a:xfrm>
          <a:prstGeom prst="rect">
            <a:avLst/>
          </a:prstGeom>
          <a:solidFill>
            <a:srgbClr val="FFB8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A2E160-817C-4B2C-9FA3-CEC27C74A69B}"/>
              </a:ext>
            </a:extLst>
          </p:cNvPr>
          <p:cNvSpPr txBox="1"/>
          <p:nvPr/>
        </p:nvSpPr>
        <p:spPr>
          <a:xfrm>
            <a:off x="7885231" y="1125701"/>
            <a:ext cx="160313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Product teams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01A1678-A4BE-48A8-A4D9-DCC37CF3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82" y="473978"/>
            <a:ext cx="10134166" cy="80021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tabLst/>
            </a:pPr>
            <a:r>
              <a:rPr lang="en-US" sz="2600" dirty="0">
                <a:solidFill>
                  <a:schemeClr val="accent1"/>
                </a:solidFill>
              </a:rPr>
              <a:t>In the T+IL, product teams focus on agile delivery with leadership and functional support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9D8D8D-97AC-4DE7-9DD0-18A21097F322}"/>
              </a:ext>
            </a:extLst>
          </p:cNvPr>
          <p:cNvSpPr/>
          <p:nvPr/>
        </p:nvSpPr>
        <p:spPr>
          <a:xfrm>
            <a:off x="4163233" y="2065853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Local Lab Heads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9650F4-7B7E-4527-B42C-3433E335BDA5}"/>
              </a:ext>
            </a:extLst>
          </p:cNvPr>
          <p:cNvSpPr/>
          <p:nvPr/>
        </p:nvSpPr>
        <p:spPr>
          <a:xfrm>
            <a:off x="3070028" y="2905419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Product Owner community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F55D53-57EE-4F18-B5C3-F53C24B17054}"/>
              </a:ext>
            </a:extLst>
          </p:cNvPr>
          <p:cNvSpPr/>
          <p:nvPr/>
        </p:nvSpPr>
        <p:spPr>
          <a:xfrm>
            <a:off x="3070028" y="3495465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community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B2A7D6-65AA-4607-87DB-BC77AC1D7D18}"/>
              </a:ext>
            </a:extLst>
          </p:cNvPr>
          <p:cNvSpPr/>
          <p:nvPr/>
        </p:nvSpPr>
        <p:spPr>
          <a:xfrm>
            <a:off x="3070028" y="4061418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community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4A32B2-7D7E-42A2-A403-972AC04E523D}"/>
              </a:ext>
            </a:extLst>
          </p:cNvPr>
          <p:cNvSpPr/>
          <p:nvPr/>
        </p:nvSpPr>
        <p:spPr>
          <a:xfrm>
            <a:off x="3070028" y="467754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Science community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45C041-A70F-44FB-B747-CEC2B83C2F40}"/>
              </a:ext>
            </a:extLst>
          </p:cNvPr>
          <p:cNvSpPr/>
          <p:nvPr/>
        </p:nvSpPr>
        <p:spPr>
          <a:xfrm>
            <a:off x="3070028" y="527175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Development community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E6D1CAB-4108-46D9-9A35-551C3C3F697D}"/>
              </a:ext>
            </a:extLst>
          </p:cNvPr>
          <p:cNvCxnSpPr>
            <a:stCxn id="54" idx="2"/>
            <a:endCxn id="70" idx="0"/>
          </p:cNvCxnSpPr>
          <p:nvPr/>
        </p:nvCxnSpPr>
        <p:spPr>
          <a:xfrm rot="5400000">
            <a:off x="4255431" y="1613976"/>
            <a:ext cx="343859" cy="1944763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5BDB690-213E-4C8E-A078-15AA34373272}"/>
              </a:ext>
            </a:extLst>
          </p:cNvPr>
          <p:cNvCxnSpPr>
            <a:cxnSpLocks/>
            <a:stCxn id="54" idx="2"/>
            <a:endCxn id="77" idx="0"/>
          </p:cNvCxnSpPr>
          <p:nvPr/>
        </p:nvCxnSpPr>
        <p:spPr>
          <a:xfrm rot="5400000">
            <a:off x="4741621" y="2100166"/>
            <a:ext cx="343859" cy="97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B32E901-5066-4467-ACA5-5AFA91941408}"/>
              </a:ext>
            </a:extLst>
          </p:cNvPr>
          <p:cNvCxnSpPr>
            <a:cxnSpLocks/>
            <a:stCxn id="54" idx="2"/>
            <a:endCxn id="79" idx="0"/>
          </p:cNvCxnSpPr>
          <p:nvPr/>
        </p:nvCxnSpPr>
        <p:spPr>
          <a:xfrm rot="5400000">
            <a:off x="5227812" y="2586357"/>
            <a:ext cx="3438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267C023-629E-49DA-A17F-B10F516AF002}"/>
              </a:ext>
            </a:extLst>
          </p:cNvPr>
          <p:cNvCxnSpPr>
            <a:cxnSpLocks/>
            <a:stCxn id="54" idx="2"/>
            <a:endCxn id="81" idx="0"/>
          </p:cNvCxnSpPr>
          <p:nvPr/>
        </p:nvCxnSpPr>
        <p:spPr>
          <a:xfrm rot="16200000" flipH="1">
            <a:off x="5714002" y="2100167"/>
            <a:ext cx="343859" cy="9723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DA5C3DA-C627-4648-8580-D33F7F025B67}"/>
              </a:ext>
            </a:extLst>
          </p:cNvPr>
          <p:cNvCxnSpPr>
            <a:cxnSpLocks/>
            <a:stCxn id="54" idx="2"/>
            <a:endCxn id="83" idx="0"/>
          </p:cNvCxnSpPr>
          <p:nvPr/>
        </p:nvCxnSpPr>
        <p:spPr>
          <a:xfrm rot="16200000" flipH="1">
            <a:off x="6200193" y="1613976"/>
            <a:ext cx="343859" cy="194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7">
            <a:extLst>
              <a:ext uri="{FF2B5EF4-FFF2-40B4-BE49-F238E27FC236}">
                <a16:creationId xmlns:a16="http://schemas.microsoft.com/office/drawing/2014/main" id="{93E52137-799E-4B9D-9B2A-8E87ED792DCE}"/>
              </a:ext>
            </a:extLst>
          </p:cNvPr>
          <p:cNvCxnSpPr>
            <a:cxnSpLocks/>
          </p:cNvCxnSpPr>
          <p:nvPr/>
        </p:nvCxnSpPr>
        <p:spPr>
          <a:xfrm>
            <a:off x="7885231" y="4355490"/>
            <a:ext cx="635265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D8CD2F5-18EE-4E75-A38B-2655CAD0EE9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74198" y="1554972"/>
            <a:ext cx="3362887" cy="5027968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 core of the Technology + Innovation Lab is comprised of cross-functional product teams working in agile 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These teams are led by product owners with scrum masters and agile coaches providing guidance in the agile methodology 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Designers, business representatives, data scientists, and developers collaborate continuously to deliver advanced-technology products across the product lifecycle 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Product teams remain dedicated to given products until substantial completion of product features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Cross-cutting communities aligned to role groups provide a forum for cross-team alignment on best practices and role-specific capability-building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Further detail on agile team structure and operating model given in Product Team Operating Model chapter of T+IL playbook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 Lab Accelerator team supports the Lab in navigating enterprise processes and resolving functional roadblocks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B4A918-7414-4000-8B06-24C1DCF673FC}"/>
              </a:ext>
            </a:extLst>
          </p:cNvPr>
          <p:cNvSpPr/>
          <p:nvPr/>
        </p:nvSpPr>
        <p:spPr>
          <a:xfrm>
            <a:off x="393153" y="350442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Coach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5817F0-FD4A-4E1B-8C75-0EDA693A4247}"/>
              </a:ext>
            </a:extLst>
          </p:cNvPr>
          <p:cNvSpPr/>
          <p:nvPr/>
        </p:nvSpPr>
        <p:spPr>
          <a:xfrm>
            <a:off x="404308" y="4085939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Head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FDABC9-538F-4E48-9995-70854ACF197C}"/>
              </a:ext>
            </a:extLst>
          </p:cNvPr>
          <p:cNvSpPr/>
          <p:nvPr/>
        </p:nvSpPr>
        <p:spPr>
          <a:xfrm>
            <a:off x="403813" y="4677546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Head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5A770F-DCFF-4C82-A5CC-478CB01FBB83}"/>
              </a:ext>
            </a:extLst>
          </p:cNvPr>
          <p:cNvSpPr/>
          <p:nvPr/>
        </p:nvSpPr>
        <p:spPr>
          <a:xfrm>
            <a:off x="406161" y="5285835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40FEF-7497-4693-A46E-035F4E936097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2866168" y="3678715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65ADAA-99CA-410D-A44D-4663F6C45D83}"/>
              </a:ext>
            </a:extLst>
          </p:cNvPr>
          <p:cNvCxnSpPr>
            <a:cxnSpLocks/>
          </p:cNvCxnSpPr>
          <p:nvPr/>
        </p:nvCxnSpPr>
        <p:spPr>
          <a:xfrm>
            <a:off x="2859089" y="4259302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80AEF0-1DD2-47D0-947B-356E0B2CF70D}"/>
              </a:ext>
            </a:extLst>
          </p:cNvPr>
          <p:cNvCxnSpPr>
            <a:cxnSpLocks/>
          </p:cNvCxnSpPr>
          <p:nvPr/>
        </p:nvCxnSpPr>
        <p:spPr>
          <a:xfrm>
            <a:off x="2859089" y="487928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9C5C30A-4D79-4E88-85C6-05BAC931BA69}"/>
              </a:ext>
            </a:extLst>
          </p:cNvPr>
          <p:cNvCxnSpPr>
            <a:cxnSpLocks/>
          </p:cNvCxnSpPr>
          <p:nvPr/>
        </p:nvCxnSpPr>
        <p:spPr>
          <a:xfrm>
            <a:off x="2859089" y="547033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341B77-FF6C-4E43-B8E3-F2DB351CD37D}"/>
              </a:ext>
            </a:extLst>
          </p:cNvPr>
          <p:cNvCxnSpPr>
            <a:cxnSpLocks/>
          </p:cNvCxnSpPr>
          <p:nvPr/>
        </p:nvCxnSpPr>
        <p:spPr>
          <a:xfrm>
            <a:off x="2859089" y="6200280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638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E31AA90-FB6E-4FEC-87C4-EDD6DC63BE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1872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65" name="think-cell Slide" r:id="rId8" imgW="631" imgH="631" progId="TCLayout.ActiveDocument.1">
                  <p:embed/>
                </p:oleObj>
              </mc:Choice>
              <mc:Fallback>
                <p:oleObj name="think-cell Slide" r:id="rId8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E31AA90-FB6E-4FEC-87C4-EDD6DC63BE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97E7E1-A241-41ED-AE1D-FC82274A72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01A1678-A4BE-48A8-A4D9-DCC37CF3F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US" dirty="0"/>
              <a:t>The Lab Executive Team (LET) will drive Lab strategy and oversee the product lifecycle (PLC)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F4779D-8163-46DA-9998-E7470D619A49}"/>
              </a:ext>
            </a:extLst>
          </p:cNvPr>
          <p:cNvSpPr/>
          <p:nvPr/>
        </p:nvSpPr>
        <p:spPr>
          <a:xfrm>
            <a:off x="202111" y="1499720"/>
            <a:ext cx="9198743" cy="526067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142227-BDE2-4A6C-BA9F-70F0177A9F3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831466" y="3373110"/>
            <a:ext cx="2408869" cy="1200329"/>
          </a:xfrm>
          <a:prstGeom prst="rect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1100" b="1" dirty="0">
                <a:solidFill>
                  <a:schemeClr val="bg1"/>
                </a:solidFill>
              </a:rPr>
              <a:t>The Lab Executive Team (LET) is responsible for driving Lab strategy and overseeing the product lifecycle (PLC) for product teams interested in or working in the Lab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21DD45-326D-469D-A6AE-F4B6DB5FB5E9}"/>
              </a:ext>
            </a:extLst>
          </p:cNvPr>
          <p:cNvSpPr/>
          <p:nvPr/>
        </p:nvSpPr>
        <p:spPr>
          <a:xfrm>
            <a:off x="406161" y="602440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Head of Lab Accelerator Team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DFB49E-7EA7-4E3A-98C9-741F0696195C}"/>
              </a:ext>
            </a:extLst>
          </p:cNvPr>
          <p:cNvSpPr/>
          <p:nvPr/>
        </p:nvSpPr>
        <p:spPr>
          <a:xfrm>
            <a:off x="3070028" y="6007046"/>
            <a:ext cx="4650930" cy="402237"/>
          </a:xfrm>
          <a:prstGeom prst="round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 Accelerator Team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47D2B8-36C6-4A83-A777-845AE4848961}"/>
              </a:ext>
            </a:extLst>
          </p:cNvPr>
          <p:cNvSpPr/>
          <p:nvPr/>
        </p:nvSpPr>
        <p:spPr>
          <a:xfrm>
            <a:off x="400782" y="1554972"/>
            <a:ext cx="7441066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Innovation Lab Executive Team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3A43F5-7EE6-412D-937B-A7D02C9B5025}"/>
              </a:ext>
            </a:extLst>
          </p:cNvPr>
          <p:cNvGrpSpPr/>
          <p:nvPr/>
        </p:nvGrpSpPr>
        <p:grpSpPr>
          <a:xfrm>
            <a:off x="3242788" y="2758287"/>
            <a:ext cx="4313905" cy="3003880"/>
            <a:chOff x="2759193" y="2961486"/>
            <a:chExt cx="4313905" cy="214594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B97F88-882C-48C9-9681-2386B2779F49}"/>
                </a:ext>
              </a:extLst>
            </p:cNvPr>
            <p:cNvSpPr/>
            <p:nvPr/>
          </p:nvSpPr>
          <p:spPr>
            <a:xfrm>
              <a:off x="2759193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D8E33-D409-4EDE-B744-71570B080A2F}"/>
                </a:ext>
              </a:extLst>
            </p:cNvPr>
            <p:cNvSpPr/>
            <p:nvPr/>
          </p:nvSpPr>
          <p:spPr>
            <a:xfrm>
              <a:off x="3731574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67789-CB02-47C0-87A1-102A9D9D5C53}"/>
                </a:ext>
              </a:extLst>
            </p:cNvPr>
            <p:cNvSpPr/>
            <p:nvPr/>
          </p:nvSpPr>
          <p:spPr>
            <a:xfrm>
              <a:off x="4703955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6B9F5A-B363-40CF-A5BE-A60DFD9AC0DD}"/>
                </a:ext>
              </a:extLst>
            </p:cNvPr>
            <p:cNvSpPr/>
            <p:nvPr/>
          </p:nvSpPr>
          <p:spPr>
            <a:xfrm>
              <a:off x="5676336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FF2D5ED-6C33-440B-9B57-43FC93EDFACF}"/>
                </a:ext>
              </a:extLst>
            </p:cNvPr>
            <p:cNvSpPr/>
            <p:nvPr/>
          </p:nvSpPr>
          <p:spPr>
            <a:xfrm>
              <a:off x="6648718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25D649D-3FEB-4782-84DD-6D2D5FE772CE}"/>
              </a:ext>
            </a:extLst>
          </p:cNvPr>
          <p:cNvSpPr/>
          <p:nvPr/>
        </p:nvSpPr>
        <p:spPr>
          <a:xfrm>
            <a:off x="4163233" y="2065853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Local Lab Heads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98C146-C499-4D49-9AFD-26EFE9892CC1}"/>
              </a:ext>
            </a:extLst>
          </p:cNvPr>
          <p:cNvSpPr/>
          <p:nvPr/>
        </p:nvSpPr>
        <p:spPr>
          <a:xfrm>
            <a:off x="3070028" y="2905419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Product Owner community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2FC364-6D76-4C5B-A649-A3A221D71584}"/>
              </a:ext>
            </a:extLst>
          </p:cNvPr>
          <p:cNvSpPr/>
          <p:nvPr/>
        </p:nvSpPr>
        <p:spPr>
          <a:xfrm>
            <a:off x="3070028" y="3495465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community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0B7BEA-6439-483C-B970-620D32F02BC6}"/>
              </a:ext>
            </a:extLst>
          </p:cNvPr>
          <p:cNvSpPr/>
          <p:nvPr/>
        </p:nvSpPr>
        <p:spPr>
          <a:xfrm>
            <a:off x="3070028" y="4061418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community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4BB8D7-8D54-45BB-9DA8-E49E7C970265}"/>
              </a:ext>
            </a:extLst>
          </p:cNvPr>
          <p:cNvSpPr/>
          <p:nvPr/>
        </p:nvSpPr>
        <p:spPr>
          <a:xfrm>
            <a:off x="3070028" y="467754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Science community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92260A-C051-4C83-B23B-E9DE6BBEEE69}"/>
              </a:ext>
            </a:extLst>
          </p:cNvPr>
          <p:cNvSpPr/>
          <p:nvPr/>
        </p:nvSpPr>
        <p:spPr>
          <a:xfrm>
            <a:off x="3070028" y="527175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Development community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2AE9706-A9D4-4319-9662-640ABC26C22B}"/>
              </a:ext>
            </a:extLst>
          </p:cNvPr>
          <p:cNvCxnSpPr>
            <a:stCxn id="64" idx="2"/>
            <a:endCxn id="59" idx="0"/>
          </p:cNvCxnSpPr>
          <p:nvPr/>
        </p:nvCxnSpPr>
        <p:spPr>
          <a:xfrm rot="5400000">
            <a:off x="4255431" y="1613976"/>
            <a:ext cx="343859" cy="1944763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26EBC5C-25D5-45F3-82F5-7CFCF201D94F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 rot="5400000">
            <a:off x="4741621" y="2100166"/>
            <a:ext cx="343859" cy="97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31FBD08-23D0-435B-9F64-158B2B44A1CD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5227812" y="2586357"/>
            <a:ext cx="3438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88564B8-D683-4E12-862F-247DF1D868DC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rot="16200000" flipH="1">
            <a:off x="5714002" y="2100167"/>
            <a:ext cx="343859" cy="9723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F4BAD19-593D-469A-A81A-BA04A5DD6DF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rot="16200000" flipH="1">
            <a:off x="6200193" y="1613976"/>
            <a:ext cx="343859" cy="194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AC3620-F62F-455E-8A03-EED2897CE5E9}"/>
              </a:ext>
            </a:extLst>
          </p:cNvPr>
          <p:cNvSpPr/>
          <p:nvPr/>
        </p:nvSpPr>
        <p:spPr>
          <a:xfrm>
            <a:off x="393153" y="350442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Coach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A70F5D8-B0EB-4529-956C-DA60D37416D2}"/>
              </a:ext>
            </a:extLst>
          </p:cNvPr>
          <p:cNvSpPr/>
          <p:nvPr/>
        </p:nvSpPr>
        <p:spPr>
          <a:xfrm>
            <a:off x="404308" y="4085939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Head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51DD3B-2EE4-40A0-A0E2-882DF6DB9499}"/>
              </a:ext>
            </a:extLst>
          </p:cNvPr>
          <p:cNvSpPr/>
          <p:nvPr/>
        </p:nvSpPr>
        <p:spPr>
          <a:xfrm>
            <a:off x="403813" y="4677546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Head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B0EB36A-9919-46EE-9622-D9A0F34E6150}"/>
              </a:ext>
            </a:extLst>
          </p:cNvPr>
          <p:cNvSpPr/>
          <p:nvPr/>
        </p:nvSpPr>
        <p:spPr>
          <a:xfrm>
            <a:off x="406161" y="5285835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Head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CAA6261-E5F6-4F84-BA18-32DFCE05DB98}"/>
              </a:ext>
            </a:extLst>
          </p:cNvPr>
          <p:cNvCxnSpPr>
            <a:cxnSpLocks/>
            <a:stCxn id="120" idx="3"/>
            <a:endCxn id="66" idx="1"/>
          </p:cNvCxnSpPr>
          <p:nvPr/>
        </p:nvCxnSpPr>
        <p:spPr>
          <a:xfrm>
            <a:off x="2866168" y="3678715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F45D6C9-8A44-43C0-9AE7-F978005FCA06}"/>
              </a:ext>
            </a:extLst>
          </p:cNvPr>
          <p:cNvCxnSpPr>
            <a:cxnSpLocks/>
          </p:cNvCxnSpPr>
          <p:nvPr/>
        </p:nvCxnSpPr>
        <p:spPr>
          <a:xfrm>
            <a:off x="2859089" y="4259302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114A80-FB6E-426E-8386-00BCFA85765A}"/>
              </a:ext>
            </a:extLst>
          </p:cNvPr>
          <p:cNvCxnSpPr>
            <a:cxnSpLocks/>
          </p:cNvCxnSpPr>
          <p:nvPr/>
        </p:nvCxnSpPr>
        <p:spPr>
          <a:xfrm>
            <a:off x="2859089" y="487928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42923CC-FCFC-4FC3-B062-D8C7DD5804E1}"/>
              </a:ext>
            </a:extLst>
          </p:cNvPr>
          <p:cNvCxnSpPr>
            <a:cxnSpLocks/>
          </p:cNvCxnSpPr>
          <p:nvPr/>
        </p:nvCxnSpPr>
        <p:spPr>
          <a:xfrm>
            <a:off x="2859089" y="547033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25C9A56-9BBF-4394-B515-717D578CDDCA}"/>
              </a:ext>
            </a:extLst>
          </p:cNvPr>
          <p:cNvCxnSpPr>
            <a:cxnSpLocks/>
          </p:cNvCxnSpPr>
          <p:nvPr/>
        </p:nvCxnSpPr>
        <p:spPr>
          <a:xfrm>
            <a:off x="2859089" y="6200280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A8803C7-EA7D-45BC-82E1-C43FF6D9244D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>
            <a:off x="7841848" y="1729260"/>
            <a:ext cx="2194053" cy="1643850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939784E-95ED-4567-B652-B91AFF78037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027" y="1957406"/>
            <a:ext cx="8202173" cy="473765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2C9D7AF-1672-44FE-AFE2-AF583D98215C}"/>
              </a:ext>
            </a:extLst>
          </p:cNvPr>
          <p:cNvSpPr/>
          <p:nvPr/>
        </p:nvSpPr>
        <p:spPr>
          <a:xfrm>
            <a:off x="9034656" y="1177048"/>
            <a:ext cx="150454" cy="155642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30B603-9D42-4C6C-9E46-60CBA1B09599}"/>
              </a:ext>
            </a:extLst>
          </p:cNvPr>
          <p:cNvSpPr txBox="1"/>
          <p:nvPr/>
        </p:nvSpPr>
        <p:spPr>
          <a:xfrm>
            <a:off x="9166933" y="1125701"/>
            <a:ext cx="1248543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Other groups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43F247A-3C11-4402-ABD7-C93AB3148009}"/>
              </a:ext>
            </a:extLst>
          </p:cNvPr>
          <p:cNvSpPr/>
          <p:nvPr/>
        </p:nvSpPr>
        <p:spPr>
          <a:xfrm>
            <a:off x="10279338" y="1177048"/>
            <a:ext cx="150454" cy="155642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3DC2CD-F921-435D-B335-D9A4AEB8A2D9}"/>
              </a:ext>
            </a:extLst>
          </p:cNvPr>
          <p:cNvSpPr txBox="1"/>
          <p:nvPr/>
        </p:nvSpPr>
        <p:spPr>
          <a:xfrm>
            <a:off x="10448635" y="1125701"/>
            <a:ext cx="1391021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Agile communities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F62BCEF-DD20-4C50-9D56-3FE667CE673A}"/>
              </a:ext>
            </a:extLst>
          </p:cNvPr>
          <p:cNvSpPr/>
          <p:nvPr/>
        </p:nvSpPr>
        <p:spPr>
          <a:xfrm>
            <a:off x="6624786" y="1172779"/>
            <a:ext cx="150454" cy="155642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2123F6-FDB9-4EE1-A1E1-71A9A63332E4}"/>
              </a:ext>
            </a:extLst>
          </p:cNvPr>
          <p:cNvSpPr txBox="1"/>
          <p:nvPr/>
        </p:nvSpPr>
        <p:spPr>
          <a:xfrm>
            <a:off x="6757063" y="1121432"/>
            <a:ext cx="100846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Leadership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86F82A-BDAA-4CF8-BCC8-64047FD999F9}"/>
              </a:ext>
            </a:extLst>
          </p:cNvPr>
          <p:cNvSpPr/>
          <p:nvPr/>
        </p:nvSpPr>
        <p:spPr>
          <a:xfrm>
            <a:off x="7752954" y="1177048"/>
            <a:ext cx="150454" cy="155642"/>
          </a:xfrm>
          <a:prstGeom prst="rect">
            <a:avLst/>
          </a:prstGeom>
          <a:solidFill>
            <a:srgbClr val="FFB8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1CD7C0B-EAF5-4B10-AD64-F4A62E5C2FCC}"/>
              </a:ext>
            </a:extLst>
          </p:cNvPr>
          <p:cNvSpPr txBox="1"/>
          <p:nvPr/>
        </p:nvSpPr>
        <p:spPr>
          <a:xfrm>
            <a:off x="7885231" y="1125701"/>
            <a:ext cx="160313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Product teams</a:t>
            </a:r>
          </a:p>
        </p:txBody>
      </p:sp>
    </p:spTree>
    <p:extLst>
      <p:ext uri="{BB962C8B-B14F-4D97-AF65-F5344CB8AC3E}">
        <p14:creationId xmlns:p14="http://schemas.microsoft.com/office/powerpoint/2010/main" val="347349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84BEFD8-2CCB-45F7-9289-10BBE23A4F8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3088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179" name="think-cell Slide" r:id="rId6" imgW="631" imgH="631" progId="TCLayout.ActiveDocument.1">
                  <p:embed/>
                </p:oleObj>
              </mc:Choice>
              <mc:Fallback>
                <p:oleObj name="think-cell Slide" r:id="rId6" imgW="631" imgH="63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84BEFD8-2CCB-45F7-9289-10BBE23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821B5BF-66AA-4FF3-8A4D-B5C32E6E70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B04990-6297-409D-BE73-FC7F6A6C4A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US" dirty="0"/>
              <a:t>The Lab Executive Team will own Lab strategy, org dev, and ops, but remain aligned with TAC guidance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0171A-56B7-4A0D-B56C-7828992D026B}"/>
              </a:ext>
            </a:extLst>
          </p:cNvPr>
          <p:cNvSpPr txBox="1">
            <a:spLocks/>
          </p:cNvSpPr>
          <p:nvPr/>
        </p:nvSpPr>
        <p:spPr>
          <a:xfrm>
            <a:off x="2433198" y="1502620"/>
            <a:ext cx="3016678" cy="1692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CA" sz="1100" b="1" dirty="0">
                <a:solidFill>
                  <a:schemeClr val="tx2"/>
                </a:solidFill>
              </a:rPr>
              <a:t>Example decisions regarding the Lab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84F0D9-E487-405A-8DC2-7FFEA39DB1E7}"/>
              </a:ext>
            </a:extLst>
          </p:cNvPr>
          <p:cNvCxnSpPr>
            <a:cxnSpLocks/>
          </p:cNvCxnSpPr>
          <p:nvPr/>
        </p:nvCxnSpPr>
        <p:spPr>
          <a:xfrm>
            <a:off x="2433198" y="1699694"/>
            <a:ext cx="301667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1E93F03-83E0-498F-881F-6FD6C93A2054}"/>
              </a:ext>
            </a:extLst>
          </p:cNvPr>
          <p:cNvSpPr txBox="1">
            <a:spLocks/>
          </p:cNvSpPr>
          <p:nvPr/>
        </p:nvSpPr>
        <p:spPr>
          <a:xfrm>
            <a:off x="5608448" y="1502620"/>
            <a:ext cx="3863096" cy="16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CA" sz="1100" b="1" dirty="0">
                <a:solidFill>
                  <a:schemeClr val="tx2"/>
                </a:solidFill>
              </a:rPr>
              <a:t>Governance mechanisms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5579B9-3E09-4EC9-B827-96073ADF1C47}"/>
              </a:ext>
            </a:extLst>
          </p:cNvPr>
          <p:cNvCxnSpPr>
            <a:cxnSpLocks/>
          </p:cNvCxnSpPr>
          <p:nvPr/>
        </p:nvCxnSpPr>
        <p:spPr>
          <a:xfrm>
            <a:off x="5608448" y="1699694"/>
            <a:ext cx="38630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B89B40-96BF-4E9E-A862-2E904F941137}"/>
              </a:ext>
            </a:extLst>
          </p:cNvPr>
          <p:cNvSpPr/>
          <p:nvPr/>
        </p:nvSpPr>
        <p:spPr>
          <a:xfrm>
            <a:off x="837644" y="1782043"/>
            <a:ext cx="1506390" cy="84191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</a:pPr>
            <a:r>
              <a:rPr lang="en-CA" sz="1100" b="1" dirty="0">
                <a:solidFill>
                  <a:schemeClr val="tx1"/>
                </a:solidFill>
              </a:rPr>
              <a:t>Enterprise Transformation Priorities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82E8E-FBE2-4CD6-AE58-E14EEB873C6C}"/>
              </a:ext>
            </a:extLst>
          </p:cNvPr>
          <p:cNvSpPr txBox="1">
            <a:spLocks/>
          </p:cNvSpPr>
          <p:nvPr/>
        </p:nvSpPr>
        <p:spPr>
          <a:xfrm>
            <a:off x="2433198" y="2696306"/>
            <a:ext cx="301667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100" dirty="0"/>
              <a:t>What business priorities is the Lab targeting?</a:t>
            </a:r>
          </a:p>
          <a:p>
            <a:pPr lvl="1"/>
            <a:r>
              <a:rPr lang="en-US" sz="1100" dirty="0"/>
              <a:t>What does the Lab do in support of product teams?</a:t>
            </a:r>
          </a:p>
          <a:p>
            <a:pPr lvl="1"/>
            <a:r>
              <a:rPr lang="en-US" sz="1100" dirty="0"/>
              <a:t>What is our timeline for insourcing roles within the Lab?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FBA887-3A34-4176-9469-50148207F8AD}"/>
              </a:ext>
            </a:extLst>
          </p:cNvPr>
          <p:cNvSpPr/>
          <p:nvPr/>
        </p:nvSpPr>
        <p:spPr>
          <a:xfrm rot="16200000">
            <a:off x="-1175580" y="4290123"/>
            <a:ext cx="3560427" cy="37105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 Executive Team (LET)</a:t>
            </a:r>
            <a:endParaRPr lang="en-CA" sz="1100" b="1" dirty="0" err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4CCD4F-375E-4079-AE0F-3B49DEC9F2D1}"/>
              </a:ext>
            </a:extLst>
          </p:cNvPr>
          <p:cNvSpPr txBox="1">
            <a:spLocks/>
          </p:cNvSpPr>
          <p:nvPr/>
        </p:nvSpPr>
        <p:spPr>
          <a:xfrm>
            <a:off x="837644" y="1502620"/>
            <a:ext cx="1506390" cy="1692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CA" sz="1100" b="1" dirty="0">
                <a:solidFill>
                  <a:schemeClr val="tx2"/>
                </a:solidFill>
              </a:rPr>
              <a:t>Responsibility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B5EC3E-D450-4C26-977C-B2F40608ACC2}"/>
              </a:ext>
            </a:extLst>
          </p:cNvPr>
          <p:cNvCxnSpPr>
            <a:cxnSpLocks/>
          </p:cNvCxnSpPr>
          <p:nvPr/>
        </p:nvCxnSpPr>
        <p:spPr>
          <a:xfrm>
            <a:off x="837644" y="1699694"/>
            <a:ext cx="150639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09468DE-D394-4DAD-9EB5-BE7B547EFBFC}"/>
              </a:ext>
            </a:extLst>
          </p:cNvPr>
          <p:cNvSpPr/>
          <p:nvPr/>
        </p:nvSpPr>
        <p:spPr>
          <a:xfrm>
            <a:off x="837644" y="2690018"/>
            <a:ext cx="1506390" cy="84191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</a:pPr>
            <a:r>
              <a:rPr lang="en-CA" sz="1100" b="1" dirty="0">
                <a:solidFill>
                  <a:schemeClr val="tx1"/>
                </a:solidFill>
              </a:rPr>
              <a:t>Lab Management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1120EE-DB48-43C0-8AA0-FC4EB5141CD2}"/>
              </a:ext>
            </a:extLst>
          </p:cNvPr>
          <p:cNvSpPr/>
          <p:nvPr/>
        </p:nvSpPr>
        <p:spPr>
          <a:xfrm>
            <a:off x="837644" y="4506326"/>
            <a:ext cx="1506390" cy="84191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</a:pPr>
            <a:r>
              <a:rPr lang="en-CA" sz="1100" b="1" dirty="0">
                <a:solidFill>
                  <a:schemeClr val="tx1"/>
                </a:solidFill>
              </a:rPr>
              <a:t>Product Development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6DE45B-F686-412F-9E2B-CC06F8E32569}"/>
              </a:ext>
            </a:extLst>
          </p:cNvPr>
          <p:cNvSpPr/>
          <p:nvPr/>
        </p:nvSpPr>
        <p:spPr>
          <a:xfrm>
            <a:off x="837644" y="5414480"/>
            <a:ext cx="1506390" cy="84191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</a:pPr>
            <a:r>
              <a:rPr lang="en-CA" sz="1100" b="1" dirty="0">
                <a:solidFill>
                  <a:schemeClr val="tx1"/>
                </a:solidFill>
              </a:rPr>
              <a:t>Team Resourcing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9EC9B8-9AEA-4691-90F7-0FA672512AE8}"/>
              </a:ext>
            </a:extLst>
          </p:cNvPr>
          <p:cNvSpPr txBox="1">
            <a:spLocks/>
          </p:cNvSpPr>
          <p:nvPr/>
        </p:nvSpPr>
        <p:spPr>
          <a:xfrm>
            <a:off x="2433198" y="4508361"/>
            <a:ext cx="301667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100" dirty="0"/>
              <a:t>Should a potential product be accepted into the Lab? </a:t>
            </a:r>
          </a:p>
          <a:p>
            <a:pPr lvl="1"/>
            <a:r>
              <a:rPr lang="en-US" sz="1100" dirty="0"/>
              <a:t>Should a product be deployed? </a:t>
            </a:r>
          </a:p>
          <a:p>
            <a:pPr lvl="1"/>
            <a:r>
              <a:rPr lang="en-US" sz="1100" dirty="0"/>
              <a:t>Should a product be shifted to “Sustain”?</a:t>
            </a:r>
          </a:p>
          <a:p>
            <a:pPr lvl="1"/>
            <a:r>
              <a:rPr lang="en-US" sz="1100" dirty="0"/>
              <a:t>What KPIs will a product evaluated on?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046581-1098-4080-A83B-58C54872FD6D}"/>
              </a:ext>
            </a:extLst>
          </p:cNvPr>
          <p:cNvSpPr txBox="1">
            <a:spLocks/>
          </p:cNvSpPr>
          <p:nvPr/>
        </p:nvSpPr>
        <p:spPr>
          <a:xfrm>
            <a:off x="2433198" y="5428961"/>
            <a:ext cx="301667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100" dirty="0"/>
              <a:t>Which roles will we need on a new product team? </a:t>
            </a:r>
          </a:p>
          <a:p>
            <a:pPr lvl="1"/>
            <a:r>
              <a:rPr lang="en-US" sz="1100" dirty="0"/>
              <a:t>How should we approach staffing for roles on a new product team? </a:t>
            </a:r>
          </a:p>
          <a:p>
            <a:pPr lvl="1"/>
            <a:r>
              <a:rPr lang="en-US" sz="1100" dirty="0"/>
              <a:t>Who will be PO for a given product?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6A9D33-BF7E-45B5-9571-1F3C820B7BB7}"/>
              </a:ext>
            </a:extLst>
          </p:cNvPr>
          <p:cNvCxnSpPr>
            <a:cxnSpLocks/>
          </p:cNvCxnSpPr>
          <p:nvPr/>
        </p:nvCxnSpPr>
        <p:spPr>
          <a:xfrm>
            <a:off x="419101" y="2659698"/>
            <a:ext cx="1131304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4DEFBE-DE00-4067-AB30-5AACD76E3218}"/>
              </a:ext>
            </a:extLst>
          </p:cNvPr>
          <p:cNvCxnSpPr>
            <a:cxnSpLocks/>
          </p:cNvCxnSpPr>
          <p:nvPr/>
        </p:nvCxnSpPr>
        <p:spPr>
          <a:xfrm>
            <a:off x="837643" y="4471936"/>
            <a:ext cx="1080560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CA4EB5-79A8-4AB2-A321-9409D5A22A2F}"/>
              </a:ext>
            </a:extLst>
          </p:cNvPr>
          <p:cNvCxnSpPr>
            <a:cxnSpLocks/>
          </p:cNvCxnSpPr>
          <p:nvPr/>
        </p:nvCxnSpPr>
        <p:spPr>
          <a:xfrm>
            <a:off x="837643" y="5379575"/>
            <a:ext cx="1080560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. Footnote">
            <a:extLst>
              <a:ext uri="{FF2B5EF4-FFF2-40B4-BE49-F238E27FC236}">
                <a16:creationId xmlns:a16="http://schemas.microsoft.com/office/drawing/2014/main" id="{FE3D4197-EF6C-43AC-B1C4-35F1B2270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1" y="6417390"/>
            <a:ext cx="1135380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4806" indent="-104806">
              <a:defRPr/>
            </a:pPr>
            <a:r>
              <a:rPr lang="en-CA" sz="1000" dirty="0">
                <a:solidFill>
                  <a:srgbClr val="7F7F7F"/>
                </a:solidFill>
                <a:latin typeface="+mn-lt"/>
                <a:ea typeface="+mn-ea"/>
              </a:rPr>
              <a:t>1 Note: Day-to-day management from the LET is limited to only those day-to-day decisions which can not be decided by Lab leadership</a:t>
            </a:r>
            <a:endParaRPr lang="en-US" sz="1000" dirty="0">
              <a:solidFill>
                <a:srgbClr val="7F7F7F"/>
              </a:solidFill>
              <a:latin typeface="+mn-lt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80F0F0-8A11-4D9D-9610-DB77017CCCD2}"/>
              </a:ext>
            </a:extLst>
          </p:cNvPr>
          <p:cNvSpPr txBox="1">
            <a:spLocks/>
          </p:cNvSpPr>
          <p:nvPr/>
        </p:nvSpPr>
        <p:spPr>
          <a:xfrm>
            <a:off x="2433198" y="1787960"/>
            <a:ext cx="3016678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100" dirty="0"/>
              <a:t>What are enterprise priorities for TIS, and how does that relate to the Lab?</a:t>
            </a:r>
          </a:p>
          <a:p>
            <a:pPr lvl="1"/>
            <a:r>
              <a:rPr lang="en-US" sz="1100" dirty="0"/>
              <a:t>What enterprise groups roll into the Lab?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DF5E0C-B471-4E36-A426-6C63E197B9C9}"/>
              </a:ext>
            </a:extLst>
          </p:cNvPr>
          <p:cNvSpPr txBox="1">
            <a:spLocks/>
          </p:cNvSpPr>
          <p:nvPr/>
        </p:nvSpPr>
        <p:spPr>
          <a:xfrm>
            <a:off x="9622173" y="1502620"/>
            <a:ext cx="2021080" cy="16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CA" sz="1100" b="1" dirty="0">
                <a:solidFill>
                  <a:schemeClr val="tx2"/>
                </a:solidFill>
              </a:rPr>
              <a:t>Members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C1F931B-1570-4AE1-844C-22C6A55B243E}"/>
              </a:ext>
            </a:extLst>
          </p:cNvPr>
          <p:cNvCxnSpPr>
            <a:cxnSpLocks/>
          </p:cNvCxnSpPr>
          <p:nvPr/>
        </p:nvCxnSpPr>
        <p:spPr>
          <a:xfrm>
            <a:off x="9622173" y="1699694"/>
            <a:ext cx="2109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AAD3DE0-6BE4-495F-82E0-2A68495D625D}"/>
              </a:ext>
            </a:extLst>
          </p:cNvPr>
          <p:cNvSpPr/>
          <p:nvPr/>
        </p:nvSpPr>
        <p:spPr>
          <a:xfrm rot="16200000">
            <a:off x="181908" y="2013385"/>
            <a:ext cx="847776" cy="37337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TAC</a:t>
            </a:r>
            <a:endParaRPr lang="en-CA" sz="1100" b="1" dirty="0" err="1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BB9336-E4BB-4634-9C62-D1F013E150CB}"/>
              </a:ext>
            </a:extLst>
          </p:cNvPr>
          <p:cNvSpPr/>
          <p:nvPr/>
        </p:nvSpPr>
        <p:spPr>
          <a:xfrm>
            <a:off x="9622172" y="1782043"/>
            <a:ext cx="2109972" cy="841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Byron 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Bhushan I.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 err="1">
                <a:solidFill>
                  <a:schemeClr val="tx1"/>
                </a:solidFill>
              </a:rPr>
              <a:t>Tuong</a:t>
            </a:r>
            <a:r>
              <a:rPr lang="en-CA" sz="1100" dirty="0">
                <a:solidFill>
                  <a:schemeClr val="tx1"/>
                </a:solidFill>
              </a:rPr>
              <a:t> 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Brian J.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Andy D.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A3CF58-8F0E-4BB3-B8DC-D2E5F284929E}"/>
              </a:ext>
            </a:extLst>
          </p:cNvPr>
          <p:cNvSpPr/>
          <p:nvPr/>
        </p:nvSpPr>
        <p:spPr>
          <a:xfrm>
            <a:off x="10588266" y="1782043"/>
            <a:ext cx="1143877" cy="841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Sarah V.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Marc W.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Philippe T.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Allen Capps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Jana Jordan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A6190-40E2-4ED6-9257-19832F396391}"/>
              </a:ext>
            </a:extLst>
          </p:cNvPr>
          <p:cNvSpPr txBox="1"/>
          <p:nvPr/>
        </p:nvSpPr>
        <p:spPr>
          <a:xfrm>
            <a:off x="5608448" y="1787960"/>
            <a:ext cx="3863096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US" sz="1100" b="1" dirty="0"/>
              <a:t>TAC Bi-monthly Meeting</a:t>
            </a:r>
          </a:p>
          <a:p>
            <a:pPr marL="0" lvl="1" indent="0">
              <a:buNone/>
            </a:pPr>
            <a:r>
              <a:rPr lang="en-US" sz="1100" i="1" dirty="0"/>
              <a:t>x6 per year, 90 minutes</a:t>
            </a:r>
          </a:p>
          <a:p>
            <a:pPr lvl="1"/>
            <a:r>
              <a:rPr lang="en-CA" sz="1100" dirty="0"/>
              <a:t>Provide input on TIS transformation initiatives </a:t>
            </a:r>
          </a:p>
          <a:p>
            <a:pPr lvl="1"/>
            <a:r>
              <a:rPr lang="en-CA" sz="1100" dirty="0"/>
              <a:t>Establish vendor-management and other standards</a:t>
            </a:r>
          </a:p>
          <a:p>
            <a:pPr lvl="1"/>
            <a:r>
              <a:rPr lang="en-CA" sz="1100" dirty="0"/>
              <a:t>Shape interaction model between TIS and business</a:t>
            </a:r>
            <a:endParaRPr 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0F3337-1721-48E1-9AFA-5BE1DF386A2B}"/>
              </a:ext>
            </a:extLst>
          </p:cNvPr>
          <p:cNvSpPr txBox="1"/>
          <p:nvPr/>
        </p:nvSpPr>
        <p:spPr>
          <a:xfrm>
            <a:off x="5608448" y="4525295"/>
            <a:ext cx="3863097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CA" sz="1100" b="1" dirty="0"/>
              <a:t>PLC Review</a:t>
            </a:r>
          </a:p>
          <a:p>
            <a:pPr marL="0" lvl="1" indent="0">
              <a:buNone/>
            </a:pPr>
            <a:r>
              <a:rPr lang="en-CA" sz="1100" i="1" dirty="0"/>
              <a:t>Monthly, ~2h per meeting</a:t>
            </a:r>
          </a:p>
          <a:p>
            <a:pPr lvl="1"/>
            <a:r>
              <a:rPr lang="en-CA" sz="1100" dirty="0"/>
              <a:t>Acts as a stage gate for potential Lab candidates (e.g., at PLC Reviews 1 and 2) based on feasibility, KPIs, and business case</a:t>
            </a:r>
          </a:p>
          <a:p>
            <a:pPr lvl="1"/>
            <a:r>
              <a:rPr lang="en-CA" sz="1100" dirty="0"/>
              <a:t>Provide executive guidance and steering to product teams (e.g., at PLC Reviews 3 and 4)</a:t>
            </a:r>
          </a:p>
          <a:p>
            <a:pPr lvl="1"/>
            <a:r>
              <a:rPr lang="en-CA" sz="1100" dirty="0"/>
              <a:t>Provide staffing recommendations and team structure decisions for product teams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F91E9-50AC-40FC-9696-E360EA74CC5F}"/>
              </a:ext>
            </a:extLst>
          </p:cNvPr>
          <p:cNvSpPr/>
          <p:nvPr/>
        </p:nvSpPr>
        <p:spPr>
          <a:xfrm>
            <a:off x="837644" y="3598172"/>
            <a:ext cx="1506390" cy="84191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</a:pPr>
            <a:r>
              <a:rPr lang="en-CA" sz="1100" b="1" dirty="0">
                <a:solidFill>
                  <a:schemeClr val="tx1"/>
                </a:solidFill>
              </a:rPr>
              <a:t>Lab Growth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EA499F-D298-4A9C-B279-0B8AE3BB2F40}"/>
              </a:ext>
            </a:extLst>
          </p:cNvPr>
          <p:cNvCxnSpPr>
            <a:cxnSpLocks/>
          </p:cNvCxnSpPr>
          <p:nvPr/>
        </p:nvCxnSpPr>
        <p:spPr>
          <a:xfrm>
            <a:off x="837643" y="3564075"/>
            <a:ext cx="1080560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466B5BF-C99B-41C2-A9F9-83697B980F78}"/>
              </a:ext>
            </a:extLst>
          </p:cNvPr>
          <p:cNvSpPr txBox="1">
            <a:spLocks/>
          </p:cNvSpPr>
          <p:nvPr/>
        </p:nvSpPr>
        <p:spPr>
          <a:xfrm>
            <a:off x="2433198" y="3646132"/>
            <a:ext cx="301667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100" dirty="0"/>
              <a:t>How quickly will the Lab grow?</a:t>
            </a:r>
          </a:p>
          <a:p>
            <a:pPr lvl="1"/>
            <a:r>
              <a:rPr lang="en-US" sz="1100" dirty="0"/>
              <a:t>What kinds of projects does the Lab focus on? </a:t>
            </a:r>
          </a:p>
          <a:p>
            <a:pPr lvl="1"/>
            <a:r>
              <a:rPr lang="en-US" sz="1100" dirty="0"/>
              <a:t>To what other cities will the Lab expand?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05C812-F1B4-4D7A-96EA-DE848CBDCABE}"/>
              </a:ext>
            </a:extLst>
          </p:cNvPr>
          <p:cNvSpPr txBox="1"/>
          <p:nvPr/>
        </p:nvSpPr>
        <p:spPr>
          <a:xfrm>
            <a:off x="5608448" y="2711737"/>
            <a:ext cx="3863096" cy="17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CA" sz="1100" b="1" dirty="0"/>
              <a:t>Lab Strategy Meeting</a:t>
            </a:r>
          </a:p>
          <a:p>
            <a:r>
              <a:rPr lang="en-CA" sz="1100" i="1" dirty="0"/>
              <a:t>Quarterly, 2-3h per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/>
              <a:t>Decide on high-level Lab strategy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/>
              <a:t>Manage external relations and organizational fit of the Lab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/>
              <a:t>Govern the long term expansion plan of the Lab</a:t>
            </a:r>
          </a:p>
          <a:p>
            <a:endParaRPr lang="en-CA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CA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CA" sz="11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C839E5-1326-4DD8-9288-0B7EAA7B9FA3}"/>
              </a:ext>
            </a:extLst>
          </p:cNvPr>
          <p:cNvSpPr/>
          <p:nvPr/>
        </p:nvSpPr>
        <p:spPr>
          <a:xfrm>
            <a:off x="9622172" y="2696306"/>
            <a:ext cx="2109971" cy="35595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Bhushan Ivaturi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Kirk </a:t>
            </a:r>
            <a:r>
              <a:rPr lang="en-CA" sz="1100" dirty="0" err="1">
                <a:solidFill>
                  <a:schemeClr val="tx1"/>
                </a:solidFill>
              </a:rPr>
              <a:t>Byrtus</a:t>
            </a:r>
            <a:endParaRPr lang="en-CA" sz="11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Michele </a:t>
            </a:r>
            <a:r>
              <a:rPr lang="en-CA" sz="1100" dirty="0" err="1">
                <a:solidFill>
                  <a:schemeClr val="tx1"/>
                </a:solidFill>
              </a:rPr>
              <a:t>Harradence</a:t>
            </a:r>
            <a:r>
              <a:rPr lang="en-CA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>
                <a:solidFill>
                  <a:schemeClr val="tx1"/>
                </a:solidFill>
              </a:rPr>
              <a:t>Allen Capps</a:t>
            </a:r>
          </a:p>
        </p:txBody>
      </p:sp>
    </p:spTree>
    <p:extLst>
      <p:ext uri="{BB962C8B-B14F-4D97-AF65-F5344CB8AC3E}">
        <p14:creationId xmlns:p14="http://schemas.microsoft.com/office/powerpoint/2010/main" val="30812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E31AA90-FB6E-4FEC-87C4-EDD6DC63BE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3740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212" name="think-cell Slide" r:id="rId9" imgW="631" imgH="631" progId="TCLayout.ActiveDocument.1">
                  <p:embed/>
                </p:oleObj>
              </mc:Choice>
              <mc:Fallback>
                <p:oleObj name="think-cell Slide" r:id="rId9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E31AA90-FB6E-4FEC-87C4-EDD6DC63BE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97E7E1-A241-41ED-AE1D-FC82274A72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01A1678-A4BE-48A8-A4D9-DCC37CF3F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US" dirty="0"/>
              <a:t>Local Lab Heads are the day-to-day leaders of Lab locations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2EFBD-8295-4C4C-9587-CC93CD2D2B9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66383" y="2877994"/>
            <a:ext cx="3057170" cy="3131177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Local Lab Heads have several key formal responsibilities for their respective locations: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Making decisions on day-to-day Lab operations and requests from product teams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Building the Lab’s distinctive culture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 Lab Heads also play important informal roles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Providing substantive input and feedback to product teams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Mentoring product owners 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Championing the value of innovation and agile throughout the Enterprise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58BDDA-324A-416A-8C6C-3CD642338E94}"/>
              </a:ext>
            </a:extLst>
          </p:cNvPr>
          <p:cNvSpPr/>
          <p:nvPr/>
        </p:nvSpPr>
        <p:spPr>
          <a:xfrm>
            <a:off x="406161" y="602440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Head of Lab Accelerator Team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38B392-2B25-4A6A-ACBE-E378AED92BFD}"/>
              </a:ext>
            </a:extLst>
          </p:cNvPr>
          <p:cNvSpPr/>
          <p:nvPr/>
        </p:nvSpPr>
        <p:spPr>
          <a:xfrm>
            <a:off x="3070028" y="6007046"/>
            <a:ext cx="4650930" cy="402237"/>
          </a:xfrm>
          <a:prstGeom prst="round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 Accelerator Team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0CE6C5-3293-48D3-8DC9-7E9168EFEBD0}"/>
              </a:ext>
            </a:extLst>
          </p:cNvPr>
          <p:cNvSpPr/>
          <p:nvPr/>
        </p:nvSpPr>
        <p:spPr>
          <a:xfrm>
            <a:off x="400782" y="1554972"/>
            <a:ext cx="7441066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Innovation Lab Executive Team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2F0829-8723-4A57-A1A9-F055687161A7}"/>
              </a:ext>
            </a:extLst>
          </p:cNvPr>
          <p:cNvGrpSpPr/>
          <p:nvPr/>
        </p:nvGrpSpPr>
        <p:grpSpPr>
          <a:xfrm>
            <a:off x="3242788" y="2758287"/>
            <a:ext cx="4313905" cy="3003880"/>
            <a:chOff x="2759193" y="2961486"/>
            <a:chExt cx="4313905" cy="214594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5CD2F46-8B19-4C84-9682-6061EF962F84}"/>
                </a:ext>
              </a:extLst>
            </p:cNvPr>
            <p:cNvSpPr/>
            <p:nvPr/>
          </p:nvSpPr>
          <p:spPr>
            <a:xfrm>
              <a:off x="2759193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37E118-B39B-4243-A876-0C787BEAC779}"/>
                </a:ext>
              </a:extLst>
            </p:cNvPr>
            <p:cNvSpPr/>
            <p:nvPr/>
          </p:nvSpPr>
          <p:spPr>
            <a:xfrm>
              <a:off x="3731574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EB089D-0E8B-4CD3-A53D-77CC56149A66}"/>
                </a:ext>
              </a:extLst>
            </p:cNvPr>
            <p:cNvSpPr/>
            <p:nvPr/>
          </p:nvSpPr>
          <p:spPr>
            <a:xfrm>
              <a:off x="4703955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55A462-31F9-48C5-9F70-359188521CB6}"/>
                </a:ext>
              </a:extLst>
            </p:cNvPr>
            <p:cNvSpPr/>
            <p:nvPr/>
          </p:nvSpPr>
          <p:spPr>
            <a:xfrm>
              <a:off x="5676336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3B132D4-4613-44E1-8387-84AA261DC571}"/>
                </a:ext>
              </a:extLst>
            </p:cNvPr>
            <p:cNvSpPr/>
            <p:nvPr/>
          </p:nvSpPr>
          <p:spPr>
            <a:xfrm>
              <a:off x="6648718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D7ED5B0-49B1-4936-9D40-A8FB5ADEF67E}"/>
              </a:ext>
            </a:extLst>
          </p:cNvPr>
          <p:cNvSpPr/>
          <p:nvPr/>
        </p:nvSpPr>
        <p:spPr>
          <a:xfrm>
            <a:off x="4163233" y="2065853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Local Lab Heads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AF1860-49A5-4A8A-A0B7-FFCCE7D802AD}"/>
              </a:ext>
            </a:extLst>
          </p:cNvPr>
          <p:cNvSpPr/>
          <p:nvPr/>
        </p:nvSpPr>
        <p:spPr>
          <a:xfrm>
            <a:off x="3070028" y="2905419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Product Owner community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4355AD-B964-4F88-8C96-A9DF43E8A613}"/>
              </a:ext>
            </a:extLst>
          </p:cNvPr>
          <p:cNvSpPr/>
          <p:nvPr/>
        </p:nvSpPr>
        <p:spPr>
          <a:xfrm>
            <a:off x="3070028" y="3495465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community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F217B7-B56D-4CA3-9EE1-C2DF4B3F4FC6}"/>
              </a:ext>
            </a:extLst>
          </p:cNvPr>
          <p:cNvSpPr/>
          <p:nvPr/>
        </p:nvSpPr>
        <p:spPr>
          <a:xfrm>
            <a:off x="3070028" y="4061418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community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2F0E62-6722-4573-9DBE-07CD5B639176}"/>
              </a:ext>
            </a:extLst>
          </p:cNvPr>
          <p:cNvSpPr/>
          <p:nvPr/>
        </p:nvSpPr>
        <p:spPr>
          <a:xfrm>
            <a:off x="3070028" y="467754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Science community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668904-FB46-43A3-B3DC-AC07083C9D54}"/>
              </a:ext>
            </a:extLst>
          </p:cNvPr>
          <p:cNvSpPr/>
          <p:nvPr/>
        </p:nvSpPr>
        <p:spPr>
          <a:xfrm>
            <a:off x="3070028" y="527175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Development community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9338F9-C8E5-4AAA-BA55-704FF37BA5E4}"/>
              </a:ext>
            </a:extLst>
          </p:cNvPr>
          <p:cNvCxnSpPr>
            <a:stCxn id="68" idx="2"/>
            <a:endCxn id="59" idx="0"/>
          </p:cNvCxnSpPr>
          <p:nvPr/>
        </p:nvCxnSpPr>
        <p:spPr>
          <a:xfrm rot="5400000">
            <a:off x="4255431" y="1613976"/>
            <a:ext cx="343859" cy="1944763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CECFB39-BA5E-4863-896B-187B24186984}"/>
              </a:ext>
            </a:extLst>
          </p:cNvPr>
          <p:cNvCxnSpPr>
            <a:cxnSpLocks/>
            <a:stCxn id="68" idx="2"/>
            <a:endCxn id="60" idx="0"/>
          </p:cNvCxnSpPr>
          <p:nvPr/>
        </p:nvCxnSpPr>
        <p:spPr>
          <a:xfrm rot="5400000">
            <a:off x="4741621" y="2100166"/>
            <a:ext cx="343859" cy="97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C3D7D06-0FFB-4E5F-BA5B-506D2D142CEA}"/>
              </a:ext>
            </a:extLst>
          </p:cNvPr>
          <p:cNvCxnSpPr>
            <a:cxnSpLocks/>
            <a:stCxn id="68" idx="2"/>
            <a:endCxn id="61" idx="0"/>
          </p:cNvCxnSpPr>
          <p:nvPr/>
        </p:nvCxnSpPr>
        <p:spPr>
          <a:xfrm rot="5400000">
            <a:off x="5227812" y="2586357"/>
            <a:ext cx="3438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D7DDE63-060F-44E7-BB82-C3DF6CBBB5A0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>
          <a:xfrm rot="16200000" flipH="1">
            <a:off x="5714002" y="2100167"/>
            <a:ext cx="343859" cy="9723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BCF8675-71B8-4106-853B-A8E9FBDA1F95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 rot="16200000" flipH="1">
            <a:off x="6200193" y="1613976"/>
            <a:ext cx="343859" cy="194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128E99D-92BB-4B21-ACFB-32E47F77186B}"/>
              </a:ext>
            </a:extLst>
          </p:cNvPr>
          <p:cNvSpPr/>
          <p:nvPr/>
        </p:nvSpPr>
        <p:spPr>
          <a:xfrm>
            <a:off x="393153" y="350442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Coach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F8F9E26-33D5-4BBD-9E99-5C3D49C34651}"/>
              </a:ext>
            </a:extLst>
          </p:cNvPr>
          <p:cNvSpPr/>
          <p:nvPr/>
        </p:nvSpPr>
        <p:spPr>
          <a:xfrm>
            <a:off x="404308" y="4085939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Head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D68F0EE-6472-4CAF-967D-CE8444E2C21D}"/>
              </a:ext>
            </a:extLst>
          </p:cNvPr>
          <p:cNvSpPr/>
          <p:nvPr/>
        </p:nvSpPr>
        <p:spPr>
          <a:xfrm>
            <a:off x="403813" y="4677546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Head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20BDB53-2FC3-417E-BB70-CECFA190181A}"/>
              </a:ext>
            </a:extLst>
          </p:cNvPr>
          <p:cNvSpPr/>
          <p:nvPr/>
        </p:nvSpPr>
        <p:spPr>
          <a:xfrm>
            <a:off x="406161" y="5285835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Head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B561A39-6EBB-4154-AC8A-116419536F6D}"/>
              </a:ext>
            </a:extLst>
          </p:cNvPr>
          <p:cNvCxnSpPr>
            <a:cxnSpLocks/>
            <a:stCxn id="121" idx="3"/>
            <a:endCxn id="70" idx="1"/>
          </p:cNvCxnSpPr>
          <p:nvPr/>
        </p:nvCxnSpPr>
        <p:spPr>
          <a:xfrm>
            <a:off x="2866168" y="3678715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0B140E0-295B-4932-A388-6613562A0238}"/>
              </a:ext>
            </a:extLst>
          </p:cNvPr>
          <p:cNvCxnSpPr>
            <a:cxnSpLocks/>
          </p:cNvCxnSpPr>
          <p:nvPr/>
        </p:nvCxnSpPr>
        <p:spPr>
          <a:xfrm>
            <a:off x="2859089" y="4259302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565EC6-A75E-45AB-AE68-1669236A3BE9}"/>
              </a:ext>
            </a:extLst>
          </p:cNvPr>
          <p:cNvCxnSpPr>
            <a:cxnSpLocks/>
          </p:cNvCxnSpPr>
          <p:nvPr/>
        </p:nvCxnSpPr>
        <p:spPr>
          <a:xfrm>
            <a:off x="2859089" y="487928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307153-6197-4631-9FD2-0BF6B8327149}"/>
              </a:ext>
            </a:extLst>
          </p:cNvPr>
          <p:cNvCxnSpPr>
            <a:cxnSpLocks/>
          </p:cNvCxnSpPr>
          <p:nvPr/>
        </p:nvCxnSpPr>
        <p:spPr>
          <a:xfrm>
            <a:off x="2859089" y="547033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10C8061-A0AB-4066-B2CA-A69A154710AB}"/>
              </a:ext>
            </a:extLst>
          </p:cNvPr>
          <p:cNvCxnSpPr>
            <a:cxnSpLocks/>
          </p:cNvCxnSpPr>
          <p:nvPr/>
        </p:nvCxnSpPr>
        <p:spPr>
          <a:xfrm>
            <a:off x="2859089" y="6200280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753309-CC9D-4DA4-B5C2-F0C15C7E46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027" y="2414426"/>
            <a:ext cx="8202173" cy="42806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6068BFE-D228-435E-9BD0-BB2C2DC77B5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027" y="1481860"/>
            <a:ext cx="8202173" cy="49267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2B8EDB-9091-4164-827E-F11967A7CEA1}"/>
              </a:ext>
            </a:extLst>
          </p:cNvPr>
          <p:cNvCxnSpPr>
            <a:cxnSpLocks/>
            <a:stCxn id="52" idx="0"/>
            <a:endCxn id="68" idx="3"/>
          </p:cNvCxnSpPr>
          <p:nvPr/>
        </p:nvCxnSpPr>
        <p:spPr>
          <a:xfrm rot="16200000" flipV="1">
            <a:off x="8096682" y="779708"/>
            <a:ext cx="637853" cy="3558720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412FA2-75D7-48CE-97F2-EB0B89BA0896}"/>
              </a:ext>
            </a:extLst>
          </p:cNvPr>
          <p:cNvSpPr/>
          <p:nvPr/>
        </p:nvSpPr>
        <p:spPr>
          <a:xfrm>
            <a:off x="9034656" y="1177048"/>
            <a:ext cx="150454" cy="155642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4B69-14BF-4290-BFE3-219FEF42DDB1}"/>
              </a:ext>
            </a:extLst>
          </p:cNvPr>
          <p:cNvSpPr txBox="1"/>
          <p:nvPr/>
        </p:nvSpPr>
        <p:spPr>
          <a:xfrm>
            <a:off x="9166933" y="1125701"/>
            <a:ext cx="1248543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Other groups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BA05307-B1BE-4F82-B99A-B4470DE82CEC}"/>
              </a:ext>
            </a:extLst>
          </p:cNvPr>
          <p:cNvSpPr/>
          <p:nvPr/>
        </p:nvSpPr>
        <p:spPr>
          <a:xfrm>
            <a:off x="10279338" y="1177048"/>
            <a:ext cx="150454" cy="155642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3924ED-75C8-40D1-8028-B1FB8A1C963F}"/>
              </a:ext>
            </a:extLst>
          </p:cNvPr>
          <p:cNvSpPr txBox="1"/>
          <p:nvPr/>
        </p:nvSpPr>
        <p:spPr>
          <a:xfrm>
            <a:off x="10448635" y="1125701"/>
            <a:ext cx="1391021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Agile communities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3CB6D0-B1D0-4115-B4FA-B358D1334900}"/>
              </a:ext>
            </a:extLst>
          </p:cNvPr>
          <p:cNvSpPr/>
          <p:nvPr/>
        </p:nvSpPr>
        <p:spPr>
          <a:xfrm>
            <a:off x="6624786" y="1172779"/>
            <a:ext cx="150454" cy="155642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7338EE8-3228-4C79-8EE3-73111C99E38A}"/>
              </a:ext>
            </a:extLst>
          </p:cNvPr>
          <p:cNvSpPr txBox="1"/>
          <p:nvPr/>
        </p:nvSpPr>
        <p:spPr>
          <a:xfrm>
            <a:off x="6757063" y="1121432"/>
            <a:ext cx="100846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Leadership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FEB25A4-C4AA-433F-8545-2D44E55B7BBC}"/>
              </a:ext>
            </a:extLst>
          </p:cNvPr>
          <p:cNvSpPr/>
          <p:nvPr/>
        </p:nvSpPr>
        <p:spPr>
          <a:xfrm>
            <a:off x="7752954" y="1177048"/>
            <a:ext cx="150454" cy="155642"/>
          </a:xfrm>
          <a:prstGeom prst="rect">
            <a:avLst/>
          </a:prstGeom>
          <a:solidFill>
            <a:srgbClr val="FFB8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AF61D7-FBEE-4DBA-ACE7-E139140787C9}"/>
              </a:ext>
            </a:extLst>
          </p:cNvPr>
          <p:cNvSpPr txBox="1"/>
          <p:nvPr/>
        </p:nvSpPr>
        <p:spPr>
          <a:xfrm>
            <a:off x="7885231" y="1125701"/>
            <a:ext cx="160313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Product teams</a:t>
            </a:r>
          </a:p>
        </p:txBody>
      </p:sp>
    </p:spTree>
    <p:extLst>
      <p:ext uri="{BB962C8B-B14F-4D97-AF65-F5344CB8AC3E}">
        <p14:creationId xmlns:p14="http://schemas.microsoft.com/office/powerpoint/2010/main" val="418257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E31AA90-FB6E-4FEC-87C4-EDD6DC63BE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7846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41" name="think-cell Slide" r:id="rId10" imgW="631" imgH="631" progId="TCLayout.ActiveDocument.1">
                  <p:embed/>
                </p:oleObj>
              </mc:Choice>
              <mc:Fallback>
                <p:oleObj name="think-cell Slide" r:id="rId10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E31AA90-FB6E-4FEC-87C4-EDD6DC63BE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97E7E1-A241-41ED-AE1D-FC82274A72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6CDEB65-298E-4D28-94C8-8BFDA1660F94}"/>
              </a:ext>
            </a:extLst>
          </p:cNvPr>
          <p:cNvSpPr/>
          <p:nvPr/>
        </p:nvSpPr>
        <p:spPr>
          <a:xfrm>
            <a:off x="172489" y="1607786"/>
            <a:ext cx="9539673" cy="511240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BD955A-0D5B-4D11-B00F-021327F14670}"/>
              </a:ext>
            </a:extLst>
          </p:cNvPr>
          <p:cNvSpPr/>
          <p:nvPr/>
        </p:nvSpPr>
        <p:spPr>
          <a:xfrm>
            <a:off x="406161" y="602440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Head of Lab Accelerator Team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2094C39-75D3-49BB-9186-1D283E6BF77B}"/>
              </a:ext>
            </a:extLst>
          </p:cNvPr>
          <p:cNvSpPr/>
          <p:nvPr/>
        </p:nvSpPr>
        <p:spPr>
          <a:xfrm>
            <a:off x="3070028" y="6007046"/>
            <a:ext cx="4650930" cy="402237"/>
          </a:xfrm>
          <a:prstGeom prst="round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 Accelerator Team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01AF7C-91E6-45DF-8369-02883C79FEBD}"/>
              </a:ext>
            </a:extLst>
          </p:cNvPr>
          <p:cNvSpPr/>
          <p:nvPr/>
        </p:nvSpPr>
        <p:spPr>
          <a:xfrm>
            <a:off x="400782" y="1554972"/>
            <a:ext cx="7441066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Innovation Lab Executive Team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5FF027-A07C-4965-A320-AC2DAD11129E}"/>
              </a:ext>
            </a:extLst>
          </p:cNvPr>
          <p:cNvGrpSpPr/>
          <p:nvPr/>
        </p:nvGrpSpPr>
        <p:grpSpPr>
          <a:xfrm>
            <a:off x="3242788" y="2758287"/>
            <a:ext cx="4313905" cy="3003880"/>
            <a:chOff x="2759193" y="2961486"/>
            <a:chExt cx="4313905" cy="214594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2BBB7D-9096-43D1-9289-C18DB10959D4}"/>
                </a:ext>
              </a:extLst>
            </p:cNvPr>
            <p:cNvSpPr/>
            <p:nvPr/>
          </p:nvSpPr>
          <p:spPr>
            <a:xfrm>
              <a:off x="2759193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CB066A-5EF4-44BF-906C-DDE6DE59EEF2}"/>
                </a:ext>
              </a:extLst>
            </p:cNvPr>
            <p:cNvSpPr/>
            <p:nvPr/>
          </p:nvSpPr>
          <p:spPr>
            <a:xfrm>
              <a:off x="3731574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287FE9A-2EA9-4A71-BC57-725518DDF1C9}"/>
                </a:ext>
              </a:extLst>
            </p:cNvPr>
            <p:cNvSpPr/>
            <p:nvPr/>
          </p:nvSpPr>
          <p:spPr>
            <a:xfrm>
              <a:off x="4703955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FD368B-E7FD-4497-91F4-CD44BF1F62BB}"/>
                </a:ext>
              </a:extLst>
            </p:cNvPr>
            <p:cNvSpPr/>
            <p:nvPr/>
          </p:nvSpPr>
          <p:spPr>
            <a:xfrm>
              <a:off x="5676336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32874B-CEF9-4397-AA67-34907C8ABB52}"/>
                </a:ext>
              </a:extLst>
            </p:cNvPr>
            <p:cNvSpPr/>
            <p:nvPr/>
          </p:nvSpPr>
          <p:spPr>
            <a:xfrm>
              <a:off x="6648718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57E8F51-5BDE-4FF9-A2C9-5DBA7DFFBED4}"/>
              </a:ext>
            </a:extLst>
          </p:cNvPr>
          <p:cNvSpPr/>
          <p:nvPr/>
        </p:nvSpPr>
        <p:spPr>
          <a:xfrm>
            <a:off x="4163233" y="2065853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Local Lab Heads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D5C263-0AE0-4BD9-9A5D-6D7706AAE627}"/>
              </a:ext>
            </a:extLst>
          </p:cNvPr>
          <p:cNvSpPr/>
          <p:nvPr/>
        </p:nvSpPr>
        <p:spPr>
          <a:xfrm>
            <a:off x="3070028" y="2905419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Product Owner community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E72B39-D901-4BF8-AC2C-7050F08452DA}"/>
              </a:ext>
            </a:extLst>
          </p:cNvPr>
          <p:cNvSpPr/>
          <p:nvPr/>
        </p:nvSpPr>
        <p:spPr>
          <a:xfrm>
            <a:off x="3070028" y="3495465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community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5F72E9-7784-4082-896D-25ABA4EFA8C0}"/>
              </a:ext>
            </a:extLst>
          </p:cNvPr>
          <p:cNvSpPr/>
          <p:nvPr/>
        </p:nvSpPr>
        <p:spPr>
          <a:xfrm>
            <a:off x="3070028" y="4061418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community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112C36-4823-4732-B075-EC243798E19F}"/>
              </a:ext>
            </a:extLst>
          </p:cNvPr>
          <p:cNvSpPr/>
          <p:nvPr/>
        </p:nvSpPr>
        <p:spPr>
          <a:xfrm>
            <a:off x="3070028" y="467754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Science community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618424-AC03-4F57-93AB-CC08E131C176}"/>
              </a:ext>
            </a:extLst>
          </p:cNvPr>
          <p:cNvSpPr/>
          <p:nvPr/>
        </p:nvSpPr>
        <p:spPr>
          <a:xfrm>
            <a:off x="3070028" y="527175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Development community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D328015-6DE5-44D5-8BCE-E79B1908FA20}"/>
              </a:ext>
            </a:extLst>
          </p:cNvPr>
          <p:cNvCxnSpPr>
            <a:stCxn id="65" idx="2"/>
            <a:endCxn id="59" idx="0"/>
          </p:cNvCxnSpPr>
          <p:nvPr/>
        </p:nvCxnSpPr>
        <p:spPr>
          <a:xfrm rot="5400000">
            <a:off x="4255431" y="1613976"/>
            <a:ext cx="343859" cy="1944763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C3B3FC3-E2F7-48E0-AB68-205A6CE9E907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 rot="5400000">
            <a:off x="4741621" y="2100166"/>
            <a:ext cx="343859" cy="97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C6DC691-3542-4FF6-B74B-EE1CCFD7CC82}"/>
              </a:ext>
            </a:extLst>
          </p:cNvPr>
          <p:cNvCxnSpPr>
            <a:cxnSpLocks/>
            <a:stCxn id="65" idx="2"/>
            <a:endCxn id="61" idx="0"/>
          </p:cNvCxnSpPr>
          <p:nvPr/>
        </p:nvCxnSpPr>
        <p:spPr>
          <a:xfrm rot="5400000">
            <a:off x="5227812" y="2586357"/>
            <a:ext cx="3438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5B9EFD6-62C6-4BBF-ACA0-E0765A687304}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 rot="16200000" flipH="1">
            <a:off x="5714002" y="2100167"/>
            <a:ext cx="343859" cy="9723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A6881AD-DA3A-4553-BD79-1E9688D75DA2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 rot="16200000" flipH="1">
            <a:off x="6200193" y="1613976"/>
            <a:ext cx="343859" cy="194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C5A8152-20BB-4B69-A73E-7E8D4E1BA50A}"/>
              </a:ext>
            </a:extLst>
          </p:cNvPr>
          <p:cNvSpPr/>
          <p:nvPr/>
        </p:nvSpPr>
        <p:spPr>
          <a:xfrm>
            <a:off x="393153" y="350442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Coach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E921FF-BBF7-484B-858C-9F488A5B94B5}"/>
              </a:ext>
            </a:extLst>
          </p:cNvPr>
          <p:cNvSpPr/>
          <p:nvPr/>
        </p:nvSpPr>
        <p:spPr>
          <a:xfrm>
            <a:off x="404308" y="4085939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Head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475E22-E857-48C7-A3A5-C1CA95871527}"/>
              </a:ext>
            </a:extLst>
          </p:cNvPr>
          <p:cNvSpPr/>
          <p:nvPr/>
        </p:nvSpPr>
        <p:spPr>
          <a:xfrm>
            <a:off x="403813" y="4677546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Head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A35C4D-A190-469C-8457-43788EE0A240}"/>
              </a:ext>
            </a:extLst>
          </p:cNvPr>
          <p:cNvSpPr/>
          <p:nvPr/>
        </p:nvSpPr>
        <p:spPr>
          <a:xfrm>
            <a:off x="406161" y="5285835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Head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2DDA49-35BA-409F-B290-2911362593A2}"/>
              </a:ext>
            </a:extLst>
          </p:cNvPr>
          <p:cNvCxnSpPr>
            <a:cxnSpLocks/>
            <a:stCxn id="92" idx="3"/>
            <a:endCxn id="67" idx="1"/>
          </p:cNvCxnSpPr>
          <p:nvPr/>
        </p:nvCxnSpPr>
        <p:spPr>
          <a:xfrm>
            <a:off x="2866168" y="3678715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9783BDF-AB51-4D3F-8F39-271934600F31}"/>
              </a:ext>
            </a:extLst>
          </p:cNvPr>
          <p:cNvCxnSpPr>
            <a:cxnSpLocks/>
          </p:cNvCxnSpPr>
          <p:nvPr/>
        </p:nvCxnSpPr>
        <p:spPr>
          <a:xfrm>
            <a:off x="2859089" y="4259302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2D72C00-DE42-4193-B7FA-D98C43F1EB06}"/>
              </a:ext>
            </a:extLst>
          </p:cNvPr>
          <p:cNvCxnSpPr>
            <a:cxnSpLocks/>
          </p:cNvCxnSpPr>
          <p:nvPr/>
        </p:nvCxnSpPr>
        <p:spPr>
          <a:xfrm>
            <a:off x="2859089" y="487928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B24B725-4FB2-42F4-8DC1-E9B141CA27D3}"/>
              </a:ext>
            </a:extLst>
          </p:cNvPr>
          <p:cNvCxnSpPr>
            <a:cxnSpLocks/>
          </p:cNvCxnSpPr>
          <p:nvPr/>
        </p:nvCxnSpPr>
        <p:spPr>
          <a:xfrm>
            <a:off x="2859089" y="547033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A37F272-3AEF-4E28-A98F-1A655B8C0404}"/>
              </a:ext>
            </a:extLst>
          </p:cNvPr>
          <p:cNvCxnSpPr>
            <a:cxnSpLocks/>
          </p:cNvCxnSpPr>
          <p:nvPr/>
        </p:nvCxnSpPr>
        <p:spPr>
          <a:xfrm>
            <a:off x="2859089" y="6200280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1EEAC54-DFA9-4652-A125-13B4479325E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76829" y="2414426"/>
            <a:ext cx="5454372" cy="42806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593833-BDD8-4CF7-8914-16660BC7654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027" y="1481860"/>
            <a:ext cx="8202173" cy="92902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2EFBD-8295-4C4C-9587-CC93CD2D2B9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596521" y="2383769"/>
            <a:ext cx="4119595" cy="3736035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Functional leads offer thought- and people-leadership within certain functional areas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Agile Coach – agile practices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Design Head – user experience design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Technology Head(s) – technology and development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Data Head – data science</a:t>
            </a:r>
          </a:p>
          <a:p>
            <a:pPr marL="185737" indent="-171450"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These roles have three key responsibilities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Own and lead functions for the Lab, including shaping strategy, setting standards, and identifying best practices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Contribute to product-team problem-solving in areas of expertise</a:t>
            </a:r>
          </a:p>
          <a:p>
            <a:pPr marL="341313" lvl="1" indent="-171450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Lead people within function in the Lab, including people development and heading communities of practice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0DD3489-47E3-4E2C-9E5C-9BC7C5D66010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1629662" y="2383769"/>
            <a:ext cx="6026657" cy="873152"/>
          </a:xfrm>
          <a:prstGeom prst="bentConnector4">
            <a:avLst>
              <a:gd name="adj1" fmla="val -400"/>
              <a:gd name="adj2" fmla="val 126181"/>
            </a:avLst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9985DB-3F56-4B46-889A-791B08295F3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6748" y="5914801"/>
            <a:ext cx="2676294" cy="82819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065083-E20D-4F86-B7AD-5D8694E2C48B}"/>
              </a:ext>
            </a:extLst>
          </p:cNvPr>
          <p:cNvSpPr/>
          <p:nvPr/>
        </p:nvSpPr>
        <p:spPr>
          <a:xfrm>
            <a:off x="9034656" y="1177048"/>
            <a:ext cx="150454" cy="155642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ABD0BC-1E9D-4DDF-A210-D8426A4B69EF}"/>
              </a:ext>
            </a:extLst>
          </p:cNvPr>
          <p:cNvSpPr txBox="1"/>
          <p:nvPr/>
        </p:nvSpPr>
        <p:spPr>
          <a:xfrm>
            <a:off x="9166933" y="1125701"/>
            <a:ext cx="1248543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Other groups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19345B-DD83-4695-8C62-7F9BD7165735}"/>
              </a:ext>
            </a:extLst>
          </p:cNvPr>
          <p:cNvSpPr/>
          <p:nvPr/>
        </p:nvSpPr>
        <p:spPr>
          <a:xfrm>
            <a:off x="10279338" y="1177048"/>
            <a:ext cx="150454" cy="155642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FDB752C-DC6C-4A48-84DD-F8B45BB3EFA1}"/>
              </a:ext>
            </a:extLst>
          </p:cNvPr>
          <p:cNvSpPr txBox="1"/>
          <p:nvPr/>
        </p:nvSpPr>
        <p:spPr>
          <a:xfrm>
            <a:off x="10448635" y="1125701"/>
            <a:ext cx="1391021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Agile communities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9CEB09-F62E-487B-8D7D-E53C527775F9}"/>
              </a:ext>
            </a:extLst>
          </p:cNvPr>
          <p:cNvSpPr/>
          <p:nvPr/>
        </p:nvSpPr>
        <p:spPr>
          <a:xfrm>
            <a:off x="6624786" y="1172779"/>
            <a:ext cx="150454" cy="155642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8BE623-58AD-49F4-A795-49F37D963956}"/>
              </a:ext>
            </a:extLst>
          </p:cNvPr>
          <p:cNvSpPr txBox="1"/>
          <p:nvPr/>
        </p:nvSpPr>
        <p:spPr>
          <a:xfrm>
            <a:off x="6757063" y="1121432"/>
            <a:ext cx="100846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Leadership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C7CA2F-2229-42B3-9C26-CF2D84BDA3EB}"/>
              </a:ext>
            </a:extLst>
          </p:cNvPr>
          <p:cNvSpPr/>
          <p:nvPr/>
        </p:nvSpPr>
        <p:spPr>
          <a:xfrm>
            <a:off x="7752954" y="1177048"/>
            <a:ext cx="150454" cy="155642"/>
          </a:xfrm>
          <a:prstGeom prst="rect">
            <a:avLst/>
          </a:prstGeom>
          <a:solidFill>
            <a:srgbClr val="FFB8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CE37A5-906F-41C1-AD6D-71A1EDAEFE8F}"/>
              </a:ext>
            </a:extLst>
          </p:cNvPr>
          <p:cNvSpPr txBox="1"/>
          <p:nvPr/>
        </p:nvSpPr>
        <p:spPr>
          <a:xfrm>
            <a:off x="7885231" y="1125701"/>
            <a:ext cx="160313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Product teams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91AE288-D267-4EEE-B287-D185856EAC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Functional leads (e.g., Agile Coach, Design Head) provide functional management for the Lab</a:t>
            </a:r>
          </a:p>
        </p:txBody>
      </p:sp>
    </p:spTree>
    <p:extLst>
      <p:ext uri="{BB962C8B-B14F-4D97-AF65-F5344CB8AC3E}">
        <p14:creationId xmlns:p14="http://schemas.microsoft.com/office/powerpoint/2010/main" val="379292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E31AA90-FB6E-4FEC-87C4-EDD6DC63BE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5938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256" name="think-cell Slide" r:id="rId11" imgW="631" imgH="631" progId="TCLayout.ActiveDocument.1">
                  <p:embed/>
                </p:oleObj>
              </mc:Choice>
              <mc:Fallback>
                <p:oleObj name="think-cell Slide" r:id="rId11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E31AA90-FB6E-4FEC-87C4-EDD6DC63BE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97E7E1-A241-41ED-AE1D-FC82274A72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01A1678-A4BE-48A8-A4D9-DCC37CF3F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US" dirty="0"/>
              <a:t>Product teams build products and rely on communities for functional development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759CD0-474F-4A5A-8909-8B3789C6D23F}"/>
              </a:ext>
            </a:extLst>
          </p:cNvPr>
          <p:cNvGrpSpPr/>
          <p:nvPr/>
        </p:nvGrpSpPr>
        <p:grpSpPr>
          <a:xfrm>
            <a:off x="11027651" y="5924916"/>
            <a:ext cx="537841" cy="517128"/>
            <a:chOff x="8998433" y="5458151"/>
            <a:chExt cx="537841" cy="5171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8299546-1D23-45E8-BBB3-70F7C84C5110}"/>
                </a:ext>
              </a:extLst>
            </p:cNvPr>
            <p:cNvSpPr/>
            <p:nvPr/>
          </p:nvSpPr>
          <p:spPr bwMode="auto">
            <a:xfrm>
              <a:off x="8998433" y="5487494"/>
              <a:ext cx="487785" cy="487785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srgbClr val="808080"/>
              </a:innerShdw>
            </a:effectLst>
            <a:extLst/>
          </p:spPr>
          <p:txBody>
            <a:bodyPr vert="horz" wrap="none" lIns="91428" tIns="45714" rIns="91428" bIns="4571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06" eaLnBrk="0" hangingPunct="0">
                <a:spcBef>
                  <a:spcPct val="50000"/>
                </a:spcBef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pic>
          <p:nvPicPr>
            <p:cNvPr id="80" name="Picture 41" descr="Image result for agile icon">
              <a:extLst>
                <a:ext uri="{FF2B5EF4-FFF2-40B4-BE49-F238E27FC236}">
                  <a16:creationId xmlns:a16="http://schemas.microsoft.com/office/drawing/2014/main" id="{0CC01E41-1F7B-46A3-A2D8-FC019DA64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830" y="5571205"/>
              <a:ext cx="293896" cy="2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rackerNum 16">
              <a:extLst>
                <a:ext uri="{FF2B5EF4-FFF2-40B4-BE49-F238E27FC236}">
                  <a16:creationId xmlns:a16="http://schemas.microsoft.com/office/drawing/2014/main" id="{0721F854-1045-4545-A4F2-1A6C9C605589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9378839" y="5458151"/>
              <a:ext cx="157435" cy="15743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2EFBD-8295-4C4C-9587-CC93CD2D2B9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13525" y="2045447"/>
            <a:ext cx="3362887" cy="4520603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 core of the Technology + Innovation Lab is comprised of cross-functional product teams working in agile 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These teams are led by product owners with scrum masters providing guidance in the agile methodology 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Designers, business representatives, data scientists, and developers collaborate continuously to deliver advanced-technology products across the product lifecycle 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Product teams remain dedicated to given products until substantial completion of product features so long as value is proven out in the PLC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Cross-cutting communities of practice (CoPs) aligned to role groups provide a forum for cross-team alignment on best practices and role-specific capability-building</a:t>
            </a:r>
          </a:p>
          <a:p>
            <a:pPr marL="171450" indent="-171450"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Further detail on agile team structure and operating model given in “Product team operating model” chapter of T+IL playbook</a:t>
            </a:r>
            <a:br>
              <a:rPr lang="en-US" sz="1100" b="1" dirty="0">
                <a:solidFill>
                  <a:schemeClr val="bg1"/>
                </a:solidFill>
              </a:rPr>
            </a:b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BB8DC8-6DDC-4D47-B47B-C2C284311913}"/>
              </a:ext>
            </a:extLst>
          </p:cNvPr>
          <p:cNvSpPr/>
          <p:nvPr/>
        </p:nvSpPr>
        <p:spPr>
          <a:xfrm>
            <a:off x="406161" y="602440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Head of Lab Accelerator Team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6CD2D50-8EF0-4F1D-A448-F345D0D82772}"/>
              </a:ext>
            </a:extLst>
          </p:cNvPr>
          <p:cNvSpPr/>
          <p:nvPr/>
        </p:nvSpPr>
        <p:spPr>
          <a:xfrm>
            <a:off x="3070028" y="6007046"/>
            <a:ext cx="4650930" cy="402237"/>
          </a:xfrm>
          <a:prstGeom prst="round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 Accelerator Team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4024F4-447A-4AA6-A719-220AEA8585DD}"/>
              </a:ext>
            </a:extLst>
          </p:cNvPr>
          <p:cNvSpPr/>
          <p:nvPr/>
        </p:nvSpPr>
        <p:spPr>
          <a:xfrm>
            <a:off x="400782" y="1554972"/>
            <a:ext cx="7441066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Innovation Lab Executive Team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E34384-EF93-4284-9BD8-3494D6DF22D5}"/>
              </a:ext>
            </a:extLst>
          </p:cNvPr>
          <p:cNvGrpSpPr/>
          <p:nvPr/>
        </p:nvGrpSpPr>
        <p:grpSpPr>
          <a:xfrm>
            <a:off x="3242788" y="2758287"/>
            <a:ext cx="4313905" cy="3003880"/>
            <a:chOff x="2759193" y="2961486"/>
            <a:chExt cx="4313905" cy="214594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9948B5-C06C-4581-8A9D-B220BB028BFC}"/>
                </a:ext>
              </a:extLst>
            </p:cNvPr>
            <p:cNvSpPr/>
            <p:nvPr/>
          </p:nvSpPr>
          <p:spPr>
            <a:xfrm>
              <a:off x="2759193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BDBCF4-CDED-4598-89A6-2FCB01590922}"/>
                </a:ext>
              </a:extLst>
            </p:cNvPr>
            <p:cNvSpPr/>
            <p:nvPr/>
          </p:nvSpPr>
          <p:spPr>
            <a:xfrm>
              <a:off x="3731574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EA19CF-24B2-46CC-A2F9-9A219E23AAA4}"/>
                </a:ext>
              </a:extLst>
            </p:cNvPr>
            <p:cNvSpPr/>
            <p:nvPr/>
          </p:nvSpPr>
          <p:spPr>
            <a:xfrm>
              <a:off x="4703955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06EECD0-E4AA-4DD8-95CF-321B8EE8A009}"/>
                </a:ext>
              </a:extLst>
            </p:cNvPr>
            <p:cNvSpPr/>
            <p:nvPr/>
          </p:nvSpPr>
          <p:spPr>
            <a:xfrm>
              <a:off x="5676336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B4494-178D-49DE-A781-F7B9F5F84950}"/>
                </a:ext>
              </a:extLst>
            </p:cNvPr>
            <p:cNvSpPr/>
            <p:nvPr/>
          </p:nvSpPr>
          <p:spPr>
            <a:xfrm>
              <a:off x="6648718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CD857D4-3D5D-4334-A12F-621E990D9FF7}"/>
              </a:ext>
            </a:extLst>
          </p:cNvPr>
          <p:cNvSpPr/>
          <p:nvPr/>
        </p:nvSpPr>
        <p:spPr>
          <a:xfrm>
            <a:off x="4163233" y="2065853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Local Lab Heads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ADC920-7534-49FD-9704-83FD39E54873}"/>
              </a:ext>
            </a:extLst>
          </p:cNvPr>
          <p:cNvSpPr/>
          <p:nvPr/>
        </p:nvSpPr>
        <p:spPr>
          <a:xfrm>
            <a:off x="3070028" y="2905419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Product Owner community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47C63C-8283-4D3B-BB90-57A0663FC394}"/>
              </a:ext>
            </a:extLst>
          </p:cNvPr>
          <p:cNvSpPr/>
          <p:nvPr/>
        </p:nvSpPr>
        <p:spPr>
          <a:xfrm>
            <a:off x="3070028" y="3495465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community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4EE04F-39D9-458C-891F-31636844630E}"/>
              </a:ext>
            </a:extLst>
          </p:cNvPr>
          <p:cNvSpPr/>
          <p:nvPr/>
        </p:nvSpPr>
        <p:spPr>
          <a:xfrm>
            <a:off x="3070028" y="4061418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community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8722A0-19C8-4AD4-8CDD-644ABC229B49}"/>
              </a:ext>
            </a:extLst>
          </p:cNvPr>
          <p:cNvSpPr/>
          <p:nvPr/>
        </p:nvSpPr>
        <p:spPr>
          <a:xfrm>
            <a:off x="3070028" y="467754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Science community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4A7086-BD24-42CB-926B-47C105C3D8C0}"/>
              </a:ext>
            </a:extLst>
          </p:cNvPr>
          <p:cNvSpPr/>
          <p:nvPr/>
        </p:nvSpPr>
        <p:spPr>
          <a:xfrm>
            <a:off x="3070028" y="527175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Development community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BC7E417-5906-4477-BAF1-D6E34A607501}"/>
              </a:ext>
            </a:extLst>
          </p:cNvPr>
          <p:cNvCxnSpPr>
            <a:stCxn id="70" idx="2"/>
            <a:endCxn id="65" idx="0"/>
          </p:cNvCxnSpPr>
          <p:nvPr/>
        </p:nvCxnSpPr>
        <p:spPr>
          <a:xfrm rot="5400000">
            <a:off x="4255431" y="1613976"/>
            <a:ext cx="343859" cy="1944763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6758440-1D00-4127-A158-69FA8095EE0E}"/>
              </a:ext>
            </a:extLst>
          </p:cNvPr>
          <p:cNvCxnSpPr>
            <a:cxnSpLocks/>
            <a:stCxn id="70" idx="2"/>
            <a:endCxn id="66" idx="0"/>
          </p:cNvCxnSpPr>
          <p:nvPr/>
        </p:nvCxnSpPr>
        <p:spPr>
          <a:xfrm rot="5400000">
            <a:off x="4741621" y="2100166"/>
            <a:ext cx="343859" cy="97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58D311F-3EDF-4AB3-B270-81A036270666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 rot="5400000">
            <a:off x="5227812" y="2586357"/>
            <a:ext cx="3438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2165C76E-2179-41F1-931A-E5EC0873C09A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 rot="16200000" flipH="1">
            <a:off x="5714002" y="2100167"/>
            <a:ext cx="343859" cy="9723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DADF615-6A4B-4F04-A3E9-A7467CFC9931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 rot="16200000" flipH="1">
            <a:off x="6200193" y="1613976"/>
            <a:ext cx="343859" cy="194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FC3461A-1925-439F-8747-D006B389C567}"/>
              </a:ext>
            </a:extLst>
          </p:cNvPr>
          <p:cNvSpPr/>
          <p:nvPr/>
        </p:nvSpPr>
        <p:spPr>
          <a:xfrm>
            <a:off x="393153" y="350442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Coach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27C499-EB5F-44FF-824D-01150658D51E}"/>
              </a:ext>
            </a:extLst>
          </p:cNvPr>
          <p:cNvSpPr/>
          <p:nvPr/>
        </p:nvSpPr>
        <p:spPr>
          <a:xfrm>
            <a:off x="404308" y="4085939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Head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9EA23F0-EBD0-4E7A-A7E6-F4882FEEE5A2}"/>
              </a:ext>
            </a:extLst>
          </p:cNvPr>
          <p:cNvSpPr/>
          <p:nvPr/>
        </p:nvSpPr>
        <p:spPr>
          <a:xfrm>
            <a:off x="403813" y="4677546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Head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43D27D-E36A-46BF-8A83-7C1B53B12EF8}"/>
              </a:ext>
            </a:extLst>
          </p:cNvPr>
          <p:cNvSpPr/>
          <p:nvPr/>
        </p:nvSpPr>
        <p:spPr>
          <a:xfrm>
            <a:off x="406161" y="5285835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Head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5946C9F-38EA-43DD-8F84-D95D06348120}"/>
              </a:ext>
            </a:extLst>
          </p:cNvPr>
          <p:cNvCxnSpPr>
            <a:cxnSpLocks/>
            <a:stCxn id="131" idx="3"/>
            <a:endCxn id="72" idx="1"/>
          </p:cNvCxnSpPr>
          <p:nvPr/>
        </p:nvCxnSpPr>
        <p:spPr>
          <a:xfrm>
            <a:off x="2866168" y="3678715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A693FF8-6DE5-418C-9A76-3F09F55ACCDE}"/>
              </a:ext>
            </a:extLst>
          </p:cNvPr>
          <p:cNvCxnSpPr>
            <a:cxnSpLocks/>
          </p:cNvCxnSpPr>
          <p:nvPr/>
        </p:nvCxnSpPr>
        <p:spPr>
          <a:xfrm>
            <a:off x="2859089" y="4259302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7C64CE-E146-4921-A2B5-F466C2D14EEE}"/>
              </a:ext>
            </a:extLst>
          </p:cNvPr>
          <p:cNvCxnSpPr>
            <a:cxnSpLocks/>
          </p:cNvCxnSpPr>
          <p:nvPr/>
        </p:nvCxnSpPr>
        <p:spPr>
          <a:xfrm>
            <a:off x="2859089" y="487928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A879D0E-0E62-4F77-AC17-6FB20E679440}"/>
              </a:ext>
            </a:extLst>
          </p:cNvPr>
          <p:cNvCxnSpPr>
            <a:cxnSpLocks/>
          </p:cNvCxnSpPr>
          <p:nvPr/>
        </p:nvCxnSpPr>
        <p:spPr>
          <a:xfrm>
            <a:off x="2859089" y="547033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2EA017-DC98-47BA-AF1B-0CC464524259}"/>
              </a:ext>
            </a:extLst>
          </p:cNvPr>
          <p:cNvCxnSpPr>
            <a:cxnSpLocks/>
          </p:cNvCxnSpPr>
          <p:nvPr/>
        </p:nvCxnSpPr>
        <p:spPr>
          <a:xfrm>
            <a:off x="2859089" y="6200280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62F1384-818C-495A-863E-CCC28BAD1D9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876829" y="5888092"/>
            <a:ext cx="5454372" cy="80696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515172D-8EA2-43D6-9538-6D3E20950F3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027" y="1481860"/>
            <a:ext cx="8202173" cy="95883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881C1BA8-A0AD-4B29-8881-C581919B184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841848" y="3655118"/>
            <a:ext cx="671677" cy="6506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61FAC6-0371-40C5-9A2F-4E53B693667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6748" y="3375717"/>
            <a:ext cx="2676294" cy="336728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20E6565-E1C5-4149-98D0-6F2675D25E49}"/>
              </a:ext>
            </a:extLst>
          </p:cNvPr>
          <p:cNvSpPr/>
          <p:nvPr/>
        </p:nvSpPr>
        <p:spPr>
          <a:xfrm>
            <a:off x="9034656" y="1177048"/>
            <a:ext cx="150454" cy="155642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50649D-9554-4CD2-91E2-C4D15360F58B}"/>
              </a:ext>
            </a:extLst>
          </p:cNvPr>
          <p:cNvSpPr txBox="1"/>
          <p:nvPr/>
        </p:nvSpPr>
        <p:spPr>
          <a:xfrm>
            <a:off x="9166933" y="1125701"/>
            <a:ext cx="1248543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Other groups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71FDCD-BE20-46B6-8474-6AEC36691C2D}"/>
              </a:ext>
            </a:extLst>
          </p:cNvPr>
          <p:cNvSpPr/>
          <p:nvPr/>
        </p:nvSpPr>
        <p:spPr>
          <a:xfrm>
            <a:off x="10279338" y="1177048"/>
            <a:ext cx="150454" cy="155642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703CD4-7C84-448D-A3D0-08A78D79C696}"/>
              </a:ext>
            </a:extLst>
          </p:cNvPr>
          <p:cNvSpPr txBox="1"/>
          <p:nvPr/>
        </p:nvSpPr>
        <p:spPr>
          <a:xfrm>
            <a:off x="10448635" y="1125701"/>
            <a:ext cx="1391021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Agile communities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D2C4BD3-FA5C-4296-8DD5-2A9055093B10}"/>
              </a:ext>
            </a:extLst>
          </p:cNvPr>
          <p:cNvSpPr/>
          <p:nvPr/>
        </p:nvSpPr>
        <p:spPr>
          <a:xfrm>
            <a:off x="6624786" y="1172779"/>
            <a:ext cx="150454" cy="155642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6B92D57-2E56-48ED-80B6-9075AD580DFD}"/>
              </a:ext>
            </a:extLst>
          </p:cNvPr>
          <p:cNvSpPr txBox="1"/>
          <p:nvPr/>
        </p:nvSpPr>
        <p:spPr>
          <a:xfrm>
            <a:off x="6757063" y="1121432"/>
            <a:ext cx="100846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Leadership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6A3947A-9BDB-4808-8B32-F66C4F50080B}"/>
              </a:ext>
            </a:extLst>
          </p:cNvPr>
          <p:cNvSpPr/>
          <p:nvPr/>
        </p:nvSpPr>
        <p:spPr>
          <a:xfrm>
            <a:off x="7752954" y="1177048"/>
            <a:ext cx="150454" cy="155642"/>
          </a:xfrm>
          <a:prstGeom prst="rect">
            <a:avLst/>
          </a:prstGeom>
          <a:solidFill>
            <a:srgbClr val="FFB8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F747A9-3BD7-4561-8C77-5837B36D0F30}"/>
              </a:ext>
            </a:extLst>
          </p:cNvPr>
          <p:cNvSpPr txBox="1"/>
          <p:nvPr/>
        </p:nvSpPr>
        <p:spPr>
          <a:xfrm>
            <a:off x="7885231" y="1125701"/>
            <a:ext cx="160313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Product teams</a:t>
            </a:r>
          </a:p>
        </p:txBody>
      </p:sp>
    </p:spTree>
    <p:extLst>
      <p:ext uri="{BB962C8B-B14F-4D97-AF65-F5344CB8AC3E}">
        <p14:creationId xmlns:p14="http://schemas.microsoft.com/office/powerpoint/2010/main" val="223459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E31AA90-FB6E-4FEC-87C4-EDD6DC63BE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2506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283" name="think-cell Slide" r:id="rId10" imgW="631" imgH="631" progId="TCLayout.ActiveDocument.1">
                  <p:embed/>
                </p:oleObj>
              </mc:Choice>
              <mc:Fallback>
                <p:oleObj name="think-cell Slide" r:id="rId10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E31AA90-FB6E-4FEC-87C4-EDD6DC63BE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97E7E1-A241-41ED-AE1D-FC82274A72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01A1678-A4BE-48A8-A4D9-DCC37CF3F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US" dirty="0"/>
              <a:t>The Lab Accelerator Team supports product teams by providing functional support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4AC502-5515-4227-B983-F050A48B1F0A}"/>
              </a:ext>
            </a:extLst>
          </p:cNvPr>
          <p:cNvSpPr/>
          <p:nvPr/>
        </p:nvSpPr>
        <p:spPr>
          <a:xfrm>
            <a:off x="30348" y="1505612"/>
            <a:ext cx="8348339" cy="5207540"/>
          </a:xfrm>
          <a:prstGeom prst="rect">
            <a:avLst/>
          </a:prstGeom>
          <a:solidFill>
            <a:schemeClr val="bg1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0DD3489-47E3-4E2C-9E5C-9BC7C5D66010}"/>
              </a:ext>
            </a:extLst>
          </p:cNvPr>
          <p:cNvCxnSpPr>
            <a:cxnSpLocks/>
            <a:stCxn id="60" idx="3"/>
            <a:endCxn id="52" idx="2"/>
          </p:cNvCxnSpPr>
          <p:nvPr/>
        </p:nvCxnSpPr>
        <p:spPr>
          <a:xfrm flipV="1">
            <a:off x="7720958" y="5721076"/>
            <a:ext cx="2145907" cy="487089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ED440-384C-431B-9F73-FC1E47C8145F}"/>
              </a:ext>
            </a:extLst>
          </p:cNvPr>
          <p:cNvSpPr/>
          <p:nvPr/>
        </p:nvSpPr>
        <p:spPr>
          <a:xfrm>
            <a:off x="406161" y="602440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Head of Lab Accelerator Team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A18B469-28B2-4330-80BA-492AFC24C2FC}"/>
              </a:ext>
            </a:extLst>
          </p:cNvPr>
          <p:cNvSpPr/>
          <p:nvPr/>
        </p:nvSpPr>
        <p:spPr>
          <a:xfrm>
            <a:off x="3070028" y="6007046"/>
            <a:ext cx="4650930" cy="402237"/>
          </a:xfrm>
          <a:prstGeom prst="round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 Accelerator Team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4BEF35-B4CD-47F3-BA2D-81E123621F36}"/>
              </a:ext>
            </a:extLst>
          </p:cNvPr>
          <p:cNvSpPr/>
          <p:nvPr/>
        </p:nvSpPr>
        <p:spPr>
          <a:xfrm>
            <a:off x="400782" y="1554972"/>
            <a:ext cx="7441066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Innovation Lab Executive Team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BC2C6E5-3AAD-4649-B6B6-5E05C2FDD2E7}"/>
              </a:ext>
            </a:extLst>
          </p:cNvPr>
          <p:cNvGrpSpPr/>
          <p:nvPr/>
        </p:nvGrpSpPr>
        <p:grpSpPr>
          <a:xfrm>
            <a:off x="3242788" y="2758287"/>
            <a:ext cx="4313905" cy="3003880"/>
            <a:chOff x="2759193" y="2961486"/>
            <a:chExt cx="4313905" cy="214594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3A0C0FC-E6B7-4FE2-83FA-BAB4A1E767C5}"/>
                </a:ext>
              </a:extLst>
            </p:cNvPr>
            <p:cNvSpPr/>
            <p:nvPr/>
          </p:nvSpPr>
          <p:spPr>
            <a:xfrm>
              <a:off x="2759193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AFC15FE-019C-4B36-AEEA-26F0E5D6B5CD}"/>
                </a:ext>
              </a:extLst>
            </p:cNvPr>
            <p:cNvSpPr/>
            <p:nvPr/>
          </p:nvSpPr>
          <p:spPr>
            <a:xfrm>
              <a:off x="3731574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97D68C-1172-400A-8FC7-A3880ACBED56}"/>
                </a:ext>
              </a:extLst>
            </p:cNvPr>
            <p:cNvSpPr/>
            <p:nvPr/>
          </p:nvSpPr>
          <p:spPr>
            <a:xfrm>
              <a:off x="4703955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57C0853-BC0D-4CDE-89CA-C225C39AC615}"/>
                </a:ext>
              </a:extLst>
            </p:cNvPr>
            <p:cNvSpPr/>
            <p:nvPr/>
          </p:nvSpPr>
          <p:spPr>
            <a:xfrm>
              <a:off x="5676336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91A75AB-2D93-4010-9BCB-DBF330817F6E}"/>
                </a:ext>
              </a:extLst>
            </p:cNvPr>
            <p:cNvSpPr/>
            <p:nvPr/>
          </p:nvSpPr>
          <p:spPr>
            <a:xfrm>
              <a:off x="6648718" y="2961486"/>
              <a:ext cx="424380" cy="2145949"/>
            </a:xfrm>
            <a:prstGeom prst="rect">
              <a:avLst/>
            </a:prstGeom>
            <a:solidFill>
              <a:srgbClr val="FFB81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A791639-F598-4DDE-9B8C-B7E0DAA382A5}"/>
              </a:ext>
            </a:extLst>
          </p:cNvPr>
          <p:cNvSpPr/>
          <p:nvPr/>
        </p:nvSpPr>
        <p:spPr>
          <a:xfrm>
            <a:off x="4163233" y="2065853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Local Lab Heads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6A944C-A72B-410D-9B31-A6F99B68B41F}"/>
              </a:ext>
            </a:extLst>
          </p:cNvPr>
          <p:cNvSpPr/>
          <p:nvPr/>
        </p:nvSpPr>
        <p:spPr>
          <a:xfrm>
            <a:off x="3070028" y="2905419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Product Owner community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433D80-FD16-41FD-A7B7-FBDE397C086B}"/>
              </a:ext>
            </a:extLst>
          </p:cNvPr>
          <p:cNvSpPr/>
          <p:nvPr/>
        </p:nvSpPr>
        <p:spPr>
          <a:xfrm>
            <a:off x="3070028" y="3495465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community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4FF42F-32C5-438A-B0B9-18A83E971620}"/>
              </a:ext>
            </a:extLst>
          </p:cNvPr>
          <p:cNvSpPr/>
          <p:nvPr/>
        </p:nvSpPr>
        <p:spPr>
          <a:xfrm>
            <a:off x="3070028" y="4061418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community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CFC6E92-4660-474C-816C-5E6D71E9A51D}"/>
              </a:ext>
            </a:extLst>
          </p:cNvPr>
          <p:cNvSpPr/>
          <p:nvPr/>
        </p:nvSpPr>
        <p:spPr>
          <a:xfrm>
            <a:off x="3070028" y="467754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Science community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27DBA5-301C-4D02-B596-A1BFB0D34B56}"/>
              </a:ext>
            </a:extLst>
          </p:cNvPr>
          <p:cNvSpPr/>
          <p:nvPr/>
        </p:nvSpPr>
        <p:spPr>
          <a:xfrm>
            <a:off x="3070028" y="5271756"/>
            <a:ext cx="4650930" cy="366996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and Development community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A1E690F-166C-40AD-B68A-90325A6ECACA}"/>
              </a:ext>
            </a:extLst>
          </p:cNvPr>
          <p:cNvCxnSpPr>
            <a:stCxn id="68" idx="2"/>
            <a:endCxn id="63" idx="0"/>
          </p:cNvCxnSpPr>
          <p:nvPr/>
        </p:nvCxnSpPr>
        <p:spPr>
          <a:xfrm rot="5400000">
            <a:off x="4255431" y="1613976"/>
            <a:ext cx="343859" cy="1944763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E402D73-ED57-4658-B1B7-6B94F2F93326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 rot="5400000">
            <a:off x="4741621" y="2100166"/>
            <a:ext cx="343859" cy="97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C708C8C-5C56-4966-AC55-25B50FDDEA5E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rot="5400000">
            <a:off x="5227812" y="2586357"/>
            <a:ext cx="3438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D59E4DB-29EA-4DEC-AB0A-2A19E00FD93D}"/>
              </a:ext>
            </a:extLst>
          </p:cNvPr>
          <p:cNvCxnSpPr>
            <a:cxnSpLocks/>
            <a:stCxn id="68" idx="2"/>
            <a:endCxn id="66" idx="0"/>
          </p:cNvCxnSpPr>
          <p:nvPr/>
        </p:nvCxnSpPr>
        <p:spPr>
          <a:xfrm rot="16200000" flipH="1">
            <a:off x="5714002" y="2100167"/>
            <a:ext cx="343859" cy="9723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21D6B419-97AD-44B1-8715-CEF07B7199CA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 rot="16200000" flipH="1">
            <a:off x="6200193" y="1613976"/>
            <a:ext cx="343859" cy="194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54C004-F316-43F2-A6DE-1FE15282D327}"/>
              </a:ext>
            </a:extLst>
          </p:cNvPr>
          <p:cNvSpPr/>
          <p:nvPr/>
        </p:nvSpPr>
        <p:spPr>
          <a:xfrm>
            <a:off x="393153" y="3504427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Agile Coach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C72D31B-3371-45DB-A3B3-E46755EF4A61}"/>
              </a:ext>
            </a:extLst>
          </p:cNvPr>
          <p:cNvSpPr/>
          <p:nvPr/>
        </p:nvSpPr>
        <p:spPr>
          <a:xfrm>
            <a:off x="404308" y="4085939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Design Head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F86D093-8057-4B74-8D91-A2F77A7E4E94}"/>
              </a:ext>
            </a:extLst>
          </p:cNvPr>
          <p:cNvSpPr/>
          <p:nvPr/>
        </p:nvSpPr>
        <p:spPr>
          <a:xfrm>
            <a:off x="403813" y="4677546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Head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382E48-3E92-4FE1-9408-C4551F8C8904}"/>
              </a:ext>
            </a:extLst>
          </p:cNvPr>
          <p:cNvSpPr/>
          <p:nvPr/>
        </p:nvSpPr>
        <p:spPr>
          <a:xfrm>
            <a:off x="406161" y="5285835"/>
            <a:ext cx="2473015" cy="348575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Technology Head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175CEE-C65E-4643-9D7E-5DDD03166F2F}"/>
              </a:ext>
            </a:extLst>
          </p:cNvPr>
          <p:cNvCxnSpPr>
            <a:cxnSpLocks/>
            <a:stCxn id="125" idx="3"/>
            <a:endCxn id="70" idx="1"/>
          </p:cNvCxnSpPr>
          <p:nvPr/>
        </p:nvCxnSpPr>
        <p:spPr>
          <a:xfrm>
            <a:off x="2866168" y="3678715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AE58453-F2D2-400E-8933-1903DCD5AB36}"/>
              </a:ext>
            </a:extLst>
          </p:cNvPr>
          <p:cNvCxnSpPr>
            <a:cxnSpLocks/>
          </p:cNvCxnSpPr>
          <p:nvPr/>
        </p:nvCxnSpPr>
        <p:spPr>
          <a:xfrm>
            <a:off x="2859089" y="4259302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61A464C-7932-468E-A23B-00C942881209}"/>
              </a:ext>
            </a:extLst>
          </p:cNvPr>
          <p:cNvCxnSpPr>
            <a:cxnSpLocks/>
          </p:cNvCxnSpPr>
          <p:nvPr/>
        </p:nvCxnSpPr>
        <p:spPr>
          <a:xfrm>
            <a:off x="2859089" y="487928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8CFBC43-AA1B-469F-A48B-2C3B874C68B0}"/>
              </a:ext>
            </a:extLst>
          </p:cNvPr>
          <p:cNvCxnSpPr>
            <a:cxnSpLocks/>
          </p:cNvCxnSpPr>
          <p:nvPr/>
        </p:nvCxnSpPr>
        <p:spPr>
          <a:xfrm>
            <a:off x="2859089" y="5470337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098C15-C3E7-46AC-AC60-F13F4EC79E07}"/>
              </a:ext>
            </a:extLst>
          </p:cNvPr>
          <p:cNvCxnSpPr>
            <a:cxnSpLocks/>
          </p:cNvCxnSpPr>
          <p:nvPr/>
        </p:nvCxnSpPr>
        <p:spPr>
          <a:xfrm>
            <a:off x="2859089" y="6200280"/>
            <a:ext cx="203860" cy="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0F69EF6-D7DE-4158-88ED-BDF088D718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0534" y="3330331"/>
            <a:ext cx="2676294" cy="258081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DB28D7-3D7D-43EC-9BB9-8F0E883F7CA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876829" y="1952908"/>
            <a:ext cx="5454372" cy="382775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C1BE8C-8D4B-471E-A6E3-FE5AC4B4F28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027" y="1481860"/>
            <a:ext cx="8202173" cy="45188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>
              <a:spcBef>
                <a:spcPct val="100000"/>
              </a:spcBef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2EFBD-8295-4C4C-9587-CC93CD2D2B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38280" y="3135753"/>
            <a:ext cx="3057170" cy="2585323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73152" rtlCol="0" anchor="ctr">
            <a:spAutoFit/>
          </a:bodyPr>
          <a:lstStyle/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Lab Accelerator Team supports the product teams by helping navigate the broader organization and providing specific functional support</a:t>
            </a:r>
          </a:p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The team is managed by a Lab Accelerator Head, who works closely with the LET, Local Lab Heads, and functional leads</a:t>
            </a:r>
          </a:p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</a:rPr>
              <a:t>Example key Lab Accelerator roles include (but are not limited to):</a:t>
            </a:r>
          </a:p>
          <a:p>
            <a:pPr marL="457200" lvl="1" indent="-1714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Talent Management</a:t>
            </a:r>
          </a:p>
          <a:p>
            <a:pPr marL="457200" lvl="1" indent="-1714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Value Analyst</a:t>
            </a:r>
          </a:p>
          <a:p>
            <a:pPr marL="457200" lvl="1" indent="-1714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1100" b="1" dirty="0">
                <a:solidFill>
                  <a:schemeClr val="bg1"/>
                </a:solidFill>
              </a:rPr>
              <a:t>Communications Support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C742D93-7A17-4481-923B-10D6F184EE27}"/>
              </a:ext>
            </a:extLst>
          </p:cNvPr>
          <p:cNvSpPr/>
          <p:nvPr/>
        </p:nvSpPr>
        <p:spPr>
          <a:xfrm>
            <a:off x="9034656" y="1177048"/>
            <a:ext cx="150454" cy="155642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79DE6C-F6BB-4892-94BE-29D07917BAE4}"/>
              </a:ext>
            </a:extLst>
          </p:cNvPr>
          <p:cNvSpPr txBox="1"/>
          <p:nvPr/>
        </p:nvSpPr>
        <p:spPr>
          <a:xfrm>
            <a:off x="9166933" y="1125701"/>
            <a:ext cx="1248543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Other groups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2397FA7-C79F-4992-9264-431D460D9ADF}"/>
              </a:ext>
            </a:extLst>
          </p:cNvPr>
          <p:cNvSpPr/>
          <p:nvPr/>
        </p:nvSpPr>
        <p:spPr>
          <a:xfrm>
            <a:off x="10279338" y="1177048"/>
            <a:ext cx="150454" cy="155642"/>
          </a:xfrm>
          <a:prstGeom prst="rect">
            <a:avLst/>
          </a:prstGeom>
          <a:solidFill>
            <a:schemeClr val="bg2">
              <a:alpha val="33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21EF29-20EA-41CB-AB9B-14C9A628CD0B}"/>
              </a:ext>
            </a:extLst>
          </p:cNvPr>
          <p:cNvSpPr txBox="1"/>
          <p:nvPr/>
        </p:nvSpPr>
        <p:spPr>
          <a:xfrm>
            <a:off x="10448635" y="1125701"/>
            <a:ext cx="1391021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Agile communities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A9A6630-CA8A-42F3-BD4D-33FE9C292E57}"/>
              </a:ext>
            </a:extLst>
          </p:cNvPr>
          <p:cNvSpPr/>
          <p:nvPr/>
        </p:nvSpPr>
        <p:spPr>
          <a:xfrm>
            <a:off x="6624786" y="1172779"/>
            <a:ext cx="150454" cy="155642"/>
          </a:xfrm>
          <a:prstGeom prst="rect">
            <a:avLst/>
          </a:prstGeom>
          <a:solidFill>
            <a:srgbClr val="3CDC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D1639E-D6BF-4A09-91A2-1661B7549602}"/>
              </a:ext>
            </a:extLst>
          </p:cNvPr>
          <p:cNvSpPr txBox="1"/>
          <p:nvPr/>
        </p:nvSpPr>
        <p:spPr>
          <a:xfrm>
            <a:off x="6757063" y="1121432"/>
            <a:ext cx="100846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Leadership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92E783-4705-4176-B174-0AD325EA3AE9}"/>
              </a:ext>
            </a:extLst>
          </p:cNvPr>
          <p:cNvSpPr/>
          <p:nvPr/>
        </p:nvSpPr>
        <p:spPr>
          <a:xfrm>
            <a:off x="7752954" y="1177048"/>
            <a:ext cx="150454" cy="155642"/>
          </a:xfrm>
          <a:prstGeom prst="rect">
            <a:avLst/>
          </a:prstGeom>
          <a:solidFill>
            <a:srgbClr val="FFB8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4E86D7-7A11-4889-9842-F4AE3F828D0A}"/>
              </a:ext>
            </a:extLst>
          </p:cNvPr>
          <p:cNvSpPr txBox="1"/>
          <p:nvPr/>
        </p:nvSpPr>
        <p:spPr>
          <a:xfrm>
            <a:off x="7885231" y="1125701"/>
            <a:ext cx="1603137" cy="261610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buNone/>
            </a:pPr>
            <a:r>
              <a:rPr lang="en-US" sz="1100" dirty="0"/>
              <a:t>Product teams</a:t>
            </a:r>
          </a:p>
        </p:txBody>
      </p:sp>
    </p:spTree>
    <p:extLst>
      <p:ext uri="{BB962C8B-B14F-4D97-AF65-F5344CB8AC3E}">
        <p14:creationId xmlns:p14="http://schemas.microsoft.com/office/powerpoint/2010/main" val="74918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83&quot; g=&quot;8F&quot; b=&quot;B4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1ColorBoldText"/>
  <p:tag name="PREVIOUSNAME" val="C:\Users\Andrew Just\Box Sync\Enbridge Tech + Innovation Labs\1. Design of Tech + Innovation Labs\2. Digital Hub design playbook\20190201 Digital Hub design playbook - v39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DoubleBoa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skRTHHR7umpCzBVbFTE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KGJ5UESWibKHdWPbMpL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LaTvhpReWL0UvH1O0.L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dNgfA2SQiXlXKuJygpe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lSPoDIR0GO1dS_HcQYn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lSPoDIR0GO1dS_HcQY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KZmj9VRRSpTH..275HK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lSPoDIR0GO1dS_HcQYn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lSPoDIR0GO1dS_HcQYn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lSPoDIR0GO1dS_HcQYn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lSPoDIR0GO1dS_HcQYn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cHQiqL7vtZ6BHdHcyZD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3"/>
</p:tagLst>
</file>

<file path=ppt/theme/theme1.xml><?xml version="1.0" encoding="utf-8"?>
<a:theme xmlns:a="http://schemas.openxmlformats.org/drawingml/2006/main" name="NGQ004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D0D0D0"/>
      </a:lt2>
      <a:accent1>
        <a:srgbClr val="FFB81E"/>
      </a:accent1>
      <a:accent2>
        <a:srgbClr val="555555"/>
      </a:accent2>
      <a:accent3>
        <a:srgbClr val="95999C"/>
      </a:accent3>
      <a:accent4>
        <a:srgbClr val="017DBB"/>
      </a:accent4>
      <a:accent5>
        <a:srgbClr val="3CDCC0"/>
      </a:accent5>
      <a:accent6>
        <a:srgbClr val="64CE36"/>
      </a:accent6>
      <a:hlink>
        <a:srgbClr val="95999C"/>
      </a:hlink>
      <a:folHlink>
        <a:srgbClr val="017DBB"/>
      </a:folHlink>
    </a:clrScheme>
    <a:fontScheme name="Custom 14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D0D0D0"/>
        </a:lt2>
        <a:accent1>
          <a:srgbClr val="FFB81E"/>
        </a:accent1>
        <a:accent2>
          <a:srgbClr val="555555"/>
        </a:accent2>
        <a:accent3>
          <a:srgbClr val="95999C"/>
        </a:accent3>
        <a:accent4>
          <a:srgbClr val="017DBB"/>
        </a:accent4>
        <a:accent5>
          <a:srgbClr val="3CDCC0"/>
        </a:accent5>
        <a:accent6>
          <a:srgbClr val="64CE36"/>
        </a:accent6>
        <a:hlink>
          <a:srgbClr val="95999C"/>
        </a:hlink>
        <a:folHlink>
          <a:srgbClr val="017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GQ004_CF.potx" id="{411D41B8-F39A-4615-9B12-AD583E85102F}" vid="{00DC91BC-1071-47DA-BF01-9DC5CD7FA0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14ab40f3-767a-43a9-8b62-265d64c54f3b" ContentTypeId="0x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ACD8B69292544BEB327398DD573AD" ma:contentTypeVersion="0" ma:contentTypeDescription="Create a new document." ma:contentTypeScope="" ma:versionID="4e5cb3191656c31de60a1ab25caca8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f5960cb5d5bc59f81cb04112adb3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BF1B1C-0905-4C36-B4AB-523FF1CB535A}"/>
</file>

<file path=customXml/itemProps2.xml><?xml version="1.0" encoding="utf-8"?>
<ds:datastoreItem xmlns:ds="http://schemas.openxmlformats.org/officeDocument/2006/customXml" ds:itemID="{569C0DAA-B2B8-48CC-9BAC-2F4A348BAA18}"/>
</file>

<file path=customXml/itemProps3.xml><?xml version="1.0" encoding="utf-8"?>
<ds:datastoreItem xmlns:ds="http://schemas.openxmlformats.org/officeDocument/2006/customXml" ds:itemID="{853C0F0B-D0B1-4B3A-AAF5-719710A22432}"/>
</file>

<file path=customXml/itemProps4.xml><?xml version="1.0" encoding="utf-8"?>
<ds:datastoreItem xmlns:ds="http://schemas.openxmlformats.org/officeDocument/2006/customXml" ds:itemID="{B86E27E4-C68A-4AF7-AA7D-5047B27A9D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1699</Words>
  <Application>Microsoft Office PowerPoint</Application>
  <PresentationFormat>Widescreen</PresentationFormat>
  <Paragraphs>318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Unicode MS</vt:lpstr>
      <vt:lpstr>Verdana</vt:lpstr>
      <vt:lpstr>Wingdings</vt:lpstr>
      <vt:lpstr>NGQ004_CF</vt:lpstr>
      <vt:lpstr>think-cell Slide</vt:lpstr>
      <vt:lpstr>Lab operations</vt:lpstr>
      <vt:lpstr>Playbook context – Lab operations</vt:lpstr>
      <vt:lpstr>In the T+IL, product teams focus on agile delivery with leadership and functional support</vt:lpstr>
      <vt:lpstr>The Lab Executive Team (LET) will drive Lab strategy and oversee the product lifecycle (PLC)</vt:lpstr>
      <vt:lpstr>The Lab Executive Team will own Lab strategy, org dev, and ops, but remain aligned with TAC guidance</vt:lpstr>
      <vt:lpstr>Local Lab Heads are the day-to-day leaders of Lab locations</vt:lpstr>
      <vt:lpstr>Functional leads (e.g., Agile Coach, Design Head) provide functional management for the Lab</vt:lpstr>
      <vt:lpstr>Product teams build products and rely on communities for functional development</vt:lpstr>
      <vt:lpstr>The Lab Accelerator Team supports product teams by providing functional support</vt:lpstr>
      <vt:lpstr>A set of ceremonies and mechanisms help the Lab operate in agile, even at the leadership level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2018-12-19T11:52:54Z</dcterms:created>
  <dcterms:modified xsi:type="dcterms:W3CDTF">2019-06-12T14:54:39Z</dcterms:modified>
  <cp:category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0x010100CB3ACD8B69292544BEB327398DD573AD</vt:lpwstr>
  </property>
</Properties>
</file>