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5"/>
  </p:sldMasterIdLst>
  <p:notesMasterIdLst>
    <p:notesMasterId r:id="rId20"/>
  </p:notesMasterIdLst>
  <p:handoutMasterIdLst>
    <p:handoutMasterId r:id="rId21"/>
  </p:handoutMasterIdLst>
  <p:sldIdLst>
    <p:sldId id="1220" r:id="rId6"/>
    <p:sldId id="1221" r:id="rId7"/>
    <p:sldId id="1109" r:id="rId8"/>
    <p:sldId id="821" r:id="rId9"/>
    <p:sldId id="365" r:id="rId10"/>
    <p:sldId id="366" r:id="rId11"/>
    <p:sldId id="1083" r:id="rId12"/>
    <p:sldId id="1102" r:id="rId13"/>
    <p:sldId id="445" r:id="rId14"/>
    <p:sldId id="446" r:id="rId15"/>
    <p:sldId id="1105" r:id="rId16"/>
    <p:sldId id="1106" r:id="rId17"/>
    <p:sldId id="1107" r:id="rId18"/>
    <p:sldId id="1108" r:id="rId19"/>
  </p:sldIdLst>
  <p:sldSz cx="12192000" cy="6858000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26D01FB-3773-4E44-AD1F-5290095408EC}">
          <p14:sldIdLst>
            <p14:sldId id="1220"/>
          </p14:sldIdLst>
        </p14:section>
        <p14:section name="Agile Op Model" id="{3C711714-9C04-4A49-A07C-4DC0A5F51013}">
          <p14:sldIdLst>
            <p14:sldId id="1221"/>
            <p14:sldId id="1109"/>
            <p14:sldId id="821"/>
            <p14:sldId id="365"/>
            <p14:sldId id="366"/>
            <p14:sldId id="1083"/>
            <p14:sldId id="1102"/>
            <p14:sldId id="445"/>
            <p14:sldId id="446"/>
            <p14:sldId id="1105"/>
            <p14:sldId id="1106"/>
            <p14:sldId id="1107"/>
            <p14:sldId id="11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1B5BE"/>
    <a:srgbClr val="F9CFC5"/>
    <a:srgbClr val="D0D0D0"/>
    <a:srgbClr val="054A5F"/>
    <a:srgbClr val="1E3376"/>
    <a:srgbClr val="7F7F7F"/>
    <a:srgbClr val="C3E19B"/>
    <a:srgbClr val="E8E8E8"/>
    <a:srgbClr val="054357"/>
    <a:srgbClr val="0B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426" autoAdjust="0"/>
  </p:normalViewPr>
  <p:slideViewPr>
    <p:cSldViewPr snapToGrid="0">
      <p:cViewPr varScale="1">
        <p:scale>
          <a:sx n="76" d="100"/>
          <a:sy n="76" d="100"/>
        </p:scale>
        <p:origin x="-8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920"/>
    </p:cViewPr>
  </p:sorterViewPr>
  <p:notesViewPr>
    <p:cSldViewPr snapToGrid="0">
      <p:cViewPr varScale="1">
        <p:scale>
          <a:sx n="84" d="100"/>
          <a:sy n="84" d="100"/>
        </p:scale>
        <p:origin x="4092" y="90"/>
      </p:cViewPr>
      <p:guideLst>
        <p:guide orient="horz" pos="4524"/>
        <p:guide orient="horz" pos="3024"/>
        <p:guide pos="3152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672" y="4336723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5325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5585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75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2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19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E71AD-39DE-48A0-AD14-5ED68F275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9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7697" y="4995326"/>
            <a:ext cx="5974023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7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-149225" y="495300"/>
            <a:ext cx="7042150" cy="396240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>
          <a:xfrm>
            <a:off x="731944" y="4787900"/>
            <a:ext cx="5279813" cy="166199"/>
          </a:xfr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296509" y="9715500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7D73A5-2386-4400-B0F0-1BD4135E8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79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17365"/>
              </p:ext>
            </p:extLst>
          </p:nvPr>
        </p:nvGraphicFramePr>
        <p:xfrm>
          <a:off x="2162" y="1625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5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21D5581C-C062-4E66-A4C2-D2C0F8C2A6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1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8F1D67-453F-4076-BB8B-2BEA7064B5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03" y="5715000"/>
            <a:ext cx="2020828" cy="9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E4E879-4993-4990-9B13-18911E567E91}"/>
              </a:ext>
            </a:extLst>
          </p:cNvPr>
          <p:cNvSpPr/>
          <p:nvPr/>
        </p:nvSpPr>
        <p:spPr>
          <a:xfrm>
            <a:off x="228601" y="228600"/>
            <a:ext cx="11734800" cy="5486400"/>
          </a:xfrm>
          <a:prstGeom prst="rect">
            <a:avLst/>
          </a:prstGeom>
          <a:solidFill>
            <a:srgbClr val="FFB8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398" tIns="45699" rIns="91398" bIns="45699" rtlCol="0" anchor="ctr"/>
          <a:lstStyle/>
          <a:p>
            <a:pPr marL="0" marR="0" lvl="0" indent="0" algn="ctr" defTabSz="456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9D69D67-24CD-494C-A505-9EE1CB9D8F9C}"/>
              </a:ext>
            </a:extLst>
          </p:cNvPr>
          <p:cNvCxnSpPr/>
          <p:nvPr/>
        </p:nvCxnSpPr>
        <p:spPr>
          <a:xfrm>
            <a:off x="717714" y="249671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A1CA8B1-787F-436A-B6C8-008E185B9893}"/>
              </a:ext>
            </a:extLst>
          </p:cNvPr>
          <p:cNvCxnSpPr/>
          <p:nvPr/>
        </p:nvCxnSpPr>
        <p:spPr>
          <a:xfrm>
            <a:off x="11607307" y="600378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555555"/>
            </a:solidFill>
            <a:prstDash val="solid"/>
            <a:miter lim="800000"/>
          </a:ln>
          <a:effectLst/>
        </p:spPr>
      </p:cxn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717714" y="593213"/>
            <a:ext cx="10331842" cy="153888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7714" y="2881410"/>
            <a:ext cx="10331842" cy="33855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2200" b="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auto">
          <a:xfrm>
            <a:off x="717714" y="3604663"/>
            <a:ext cx="10331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0" baseline="0" dirty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7662861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30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96565381-D421-44F7-B88D-C93C1208C1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9" Type="http://schemas.openxmlformats.org/officeDocument/2006/relationships/tags" Target="../tags/tag36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42" Type="http://schemas.openxmlformats.org/officeDocument/2006/relationships/oleObject" Target="../embeddings/oleObject1.bin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41" Type="http://schemas.openxmlformats.org/officeDocument/2006/relationships/tags" Target="../tags/tag38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tags" Target="../tags/tag34.xml"/><Relationship Id="rId40" Type="http://schemas.openxmlformats.org/officeDocument/2006/relationships/tags" Target="../tags/tag37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tags" Target="../tags/tag33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4" Type="http://schemas.openxmlformats.org/officeDocument/2006/relationships/image" Target="../media/image2.png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4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82628590"/>
              </p:ext>
            </p:extLst>
          </p:nvPr>
        </p:nvGraphicFramePr>
        <p:xfrm>
          <a:off x="2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5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6"/>
            </p:custDataLst>
          </p:nvPr>
        </p:nvSpPr>
        <p:spPr bwMode="auto">
          <a:xfrm>
            <a:off x="2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98A852B2-FD48-4C38-99B6-8DC5939D09E9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7864" y="360155"/>
            <a:ext cx="1468014" cy="698148"/>
          </a:xfrm>
          <a:prstGeom prst="rect">
            <a:avLst/>
          </a:prstGeom>
        </p:spPr>
      </p:pic>
      <p:sp>
        <p:nvSpPr>
          <p:cNvPr id="107" name="Slide Number"/>
          <p:cNvSpPr txBox="1">
            <a:spLocks/>
          </p:cNvSpPr>
          <p:nvPr/>
        </p:nvSpPr>
        <p:spPr bwMode="auto">
          <a:xfrm>
            <a:off x="11615815" y="6627912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rgbClr val="7F7F7F"/>
                </a:solidFill>
                <a:latin typeface="+mn-lt"/>
              </a:rPr>
              <a:pPr algn="r"/>
              <a:t>‹#›</a:t>
            </a:fld>
            <a:endParaRPr lang="en-US" sz="1000" b="0" baseline="0" dirty="0">
              <a:solidFill>
                <a:srgbClr val="7F7F7F"/>
              </a:solidFill>
              <a:latin typeface="+mn-lt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7207A106-3D37-4C2B-B815-6059241F3597}"/>
              </a:ext>
            </a:extLst>
          </p:cNvPr>
          <p:cNvCxnSpPr/>
          <p:nvPr/>
        </p:nvCxnSpPr>
        <p:spPr>
          <a:xfrm flipH="1">
            <a:off x="419100" y="298280"/>
            <a:ext cx="11353802" cy="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1CF2F802-6A86-4F36-835E-E85D1F3D1929}"/>
              </a:ext>
            </a:extLst>
          </p:cNvPr>
          <p:cNvCxnSpPr>
            <a:cxnSpLocks/>
          </p:cNvCxnSpPr>
          <p:nvPr/>
        </p:nvCxnSpPr>
        <p:spPr>
          <a:xfrm flipH="1">
            <a:off x="419108" y="1443248"/>
            <a:ext cx="1135380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19108" y="513351"/>
            <a:ext cx="988642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419108" y="0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rgbClr val="7F7F7F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419108" y="1485064"/>
            <a:ext cx="98864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rgbClr val="7F7F7F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rgbClr val="7F7F7F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419101" y="6417390"/>
            <a:ext cx="1135380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4806" indent="-104806">
              <a:defRPr/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419100" y="6627912"/>
            <a:ext cx="108440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19311" indent="-619311" defTabSz="914074">
              <a:tabLst>
                <a:tab pos="733645" algn="l"/>
              </a:tabLst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rgbClr val="7F7F7F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2" name="Moon" hidden="1"/>
          <p:cNvGrpSpPr/>
          <p:nvPr>
            <p:custDataLst>
              <p:tags r:id="rId7"/>
            </p:custDataLst>
          </p:nvPr>
        </p:nvGrpSpPr>
        <p:grpSpPr bwMode="auto">
          <a:xfrm>
            <a:off x="8884205" y="1540371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5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5"/>
            </a:p>
          </p:txBody>
        </p:sp>
      </p:grpSp>
      <p:grpSp>
        <p:nvGrpSpPr>
          <p:cNvPr id="104" name="LegendBoxes" hidden="1">
            <a:extLst>
              <a:ext uri="{FF2B5EF4-FFF2-40B4-BE49-F238E27FC236}">
                <a16:creationId xmlns:a16="http://schemas.microsoft.com/office/drawing/2014/main" xmlns="" id="{5F56CC7B-BC61-466B-8BD2-7033ADBDFC8C}"/>
              </a:ext>
            </a:extLst>
          </p:cNvPr>
          <p:cNvGrpSpPr>
            <a:grpSpLocks/>
          </p:cNvGrpSpPr>
          <p:nvPr/>
        </p:nvGrpSpPr>
        <p:grpSpPr bwMode="auto">
          <a:xfrm>
            <a:off x="11009321" y="1540371"/>
            <a:ext cx="763588" cy="996951"/>
            <a:chOff x="4936" y="176"/>
            <a:chExt cx="481" cy="628"/>
          </a:xfrm>
        </p:grpSpPr>
        <p:sp>
          <p:nvSpPr>
            <p:cNvPr id="105" name="Legend1">
              <a:extLst>
                <a:ext uri="{FF2B5EF4-FFF2-40B4-BE49-F238E27FC236}">
                  <a16:creationId xmlns:a16="http://schemas.microsoft.com/office/drawing/2014/main" xmlns="" id="{04EEB940-6089-4E02-8B5D-814B54FF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8" name="LegendRectangle1">
              <a:extLst>
                <a:ext uri="{FF2B5EF4-FFF2-40B4-BE49-F238E27FC236}">
                  <a16:creationId xmlns:a16="http://schemas.microsoft.com/office/drawing/2014/main" xmlns="" id="{7A110182-1053-4120-9712-3D22EA1A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egend2">
              <a:extLst>
                <a:ext uri="{FF2B5EF4-FFF2-40B4-BE49-F238E27FC236}">
                  <a16:creationId xmlns:a16="http://schemas.microsoft.com/office/drawing/2014/main" xmlns="" id="{E36909C3-EE05-4BE7-9F87-0DE0682F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2" name="LegendRectangle2">
              <a:extLst>
                <a:ext uri="{FF2B5EF4-FFF2-40B4-BE49-F238E27FC236}">
                  <a16:creationId xmlns:a16="http://schemas.microsoft.com/office/drawing/2014/main" xmlns="" id="{B2BE8AC7-DF3B-4D3F-98EB-E4A42F4C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egend3">
              <a:extLst>
                <a:ext uri="{FF2B5EF4-FFF2-40B4-BE49-F238E27FC236}">
                  <a16:creationId xmlns:a16="http://schemas.microsoft.com/office/drawing/2014/main" xmlns="" id="{ADD4C5C1-22AE-4F8E-80B9-4701EC24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4" name="LegendRectangle3">
              <a:extLst>
                <a:ext uri="{FF2B5EF4-FFF2-40B4-BE49-F238E27FC236}">
                  <a16:creationId xmlns:a16="http://schemas.microsoft.com/office/drawing/2014/main" xmlns="" id="{6418B999-E865-4C78-93BA-7F31A331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egend4">
              <a:extLst>
                <a:ext uri="{FF2B5EF4-FFF2-40B4-BE49-F238E27FC236}">
                  <a16:creationId xmlns:a16="http://schemas.microsoft.com/office/drawing/2014/main" xmlns="" id="{D5FF2FD5-652C-41D6-A18B-1CC6189DE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6" name="LegendRectangle4">
              <a:extLst>
                <a:ext uri="{FF2B5EF4-FFF2-40B4-BE49-F238E27FC236}">
                  <a16:creationId xmlns:a16="http://schemas.microsoft.com/office/drawing/2014/main" xmlns="" id="{25022A8C-55F2-4414-A6E0-F907DF32B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7" name="LegendLines" hidden="1">
            <a:extLst>
              <a:ext uri="{FF2B5EF4-FFF2-40B4-BE49-F238E27FC236}">
                <a16:creationId xmlns:a16="http://schemas.microsoft.com/office/drawing/2014/main" xmlns="" id="{BD5820C5-8370-48C1-844B-5F3303D76569}"/>
              </a:ext>
            </a:extLst>
          </p:cNvPr>
          <p:cNvGrpSpPr>
            <a:grpSpLocks/>
          </p:cNvGrpSpPr>
          <p:nvPr/>
        </p:nvGrpSpPr>
        <p:grpSpPr bwMode="auto">
          <a:xfrm>
            <a:off x="10701346" y="1540371"/>
            <a:ext cx="1071563" cy="730251"/>
            <a:chOff x="4750" y="176"/>
            <a:chExt cx="675" cy="460"/>
          </a:xfrm>
        </p:grpSpPr>
        <p:sp>
          <p:nvSpPr>
            <p:cNvPr id="118" name="LineLegend1">
              <a:extLst>
                <a:ext uri="{FF2B5EF4-FFF2-40B4-BE49-F238E27FC236}">
                  <a16:creationId xmlns:a16="http://schemas.microsoft.com/office/drawing/2014/main" xmlns="" id="{550799B3-865F-4DD5-946E-B5A5D97FC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Legend2">
              <a:extLst>
                <a:ext uri="{FF2B5EF4-FFF2-40B4-BE49-F238E27FC236}">
                  <a16:creationId xmlns:a16="http://schemas.microsoft.com/office/drawing/2014/main" xmlns="" id="{18886479-5324-4019-8EB0-F23C11658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LineLegend3">
              <a:extLst>
                <a:ext uri="{FF2B5EF4-FFF2-40B4-BE49-F238E27FC236}">
                  <a16:creationId xmlns:a16="http://schemas.microsoft.com/office/drawing/2014/main" xmlns="" id="{9298B9FF-0A09-4B66-B5EE-2E4FEF890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egend1">
              <a:extLst>
                <a:ext uri="{FF2B5EF4-FFF2-40B4-BE49-F238E27FC236}">
                  <a16:creationId xmlns:a16="http://schemas.microsoft.com/office/drawing/2014/main" xmlns="" id="{F484ECF6-C105-4EB0-9875-C8E66FB95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2" name="Legend2">
              <a:extLst>
                <a:ext uri="{FF2B5EF4-FFF2-40B4-BE49-F238E27FC236}">
                  <a16:creationId xmlns:a16="http://schemas.microsoft.com/office/drawing/2014/main" xmlns="" id="{D5C137B4-A4E3-4A3F-A4F4-01FC95FD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3" name="Legend3">
              <a:extLst>
                <a:ext uri="{FF2B5EF4-FFF2-40B4-BE49-F238E27FC236}">
                  <a16:creationId xmlns:a16="http://schemas.microsoft.com/office/drawing/2014/main" xmlns="" id="{F6153ED6-6C62-4B1B-961B-4D7AD92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24" name="LegendMoons" hidden="1">
            <a:extLst>
              <a:ext uri="{FF2B5EF4-FFF2-40B4-BE49-F238E27FC236}">
                <a16:creationId xmlns:a16="http://schemas.microsoft.com/office/drawing/2014/main" xmlns="" id="{C98C7503-7457-431D-91DF-B9CBEDB26357}"/>
              </a:ext>
            </a:extLst>
          </p:cNvPr>
          <p:cNvGrpSpPr/>
          <p:nvPr/>
        </p:nvGrpSpPr>
        <p:grpSpPr>
          <a:xfrm>
            <a:off x="10942479" y="1540371"/>
            <a:ext cx="830430" cy="1306516"/>
            <a:chOff x="7875175" y="286625"/>
            <a:chExt cx="830430" cy="1306516"/>
          </a:xfrm>
        </p:grpSpPr>
        <p:grpSp>
          <p:nvGrpSpPr>
            <p:cNvPr id="125" name="MoonLegend2">
              <a:extLst>
                <a:ext uri="{FF2B5EF4-FFF2-40B4-BE49-F238E27FC236}">
                  <a16:creationId xmlns:a16="http://schemas.microsoft.com/office/drawing/2014/main" xmlns="" id="{E6F643F8-A2A6-4F66-999E-E242D41877B7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43" name="Oval 41">
                <a:extLst>
                  <a:ext uri="{FF2B5EF4-FFF2-40B4-BE49-F238E27FC236}">
                    <a16:creationId xmlns:a16="http://schemas.microsoft.com/office/drawing/2014/main" xmlns="" id="{3AC91890-8EA7-4350-9A7A-00E1F3D745F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4" name="Arc 42">
                <a:extLst>
                  <a:ext uri="{FF2B5EF4-FFF2-40B4-BE49-F238E27FC236}">
                    <a16:creationId xmlns:a16="http://schemas.microsoft.com/office/drawing/2014/main" xmlns="" id="{60AC8A78-0459-4C05-B4F9-799A91EC311B}"/>
                  </a:ext>
                </a:extLst>
              </p:cNvPr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6" name="MoonLegend4">
              <a:extLst>
                <a:ext uri="{FF2B5EF4-FFF2-40B4-BE49-F238E27FC236}">
                  <a16:creationId xmlns:a16="http://schemas.microsoft.com/office/drawing/2014/main" xmlns="" id="{D84FE912-40EC-4490-BAEB-37AF7CCE122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41" name="Oval 47">
                <a:extLst>
                  <a:ext uri="{FF2B5EF4-FFF2-40B4-BE49-F238E27FC236}">
                    <a16:creationId xmlns:a16="http://schemas.microsoft.com/office/drawing/2014/main" xmlns="" id="{9DE7184B-1300-452E-9DF9-8F6A55A6F5E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2" name="Arc 48">
                <a:extLst>
                  <a:ext uri="{FF2B5EF4-FFF2-40B4-BE49-F238E27FC236}">
                    <a16:creationId xmlns:a16="http://schemas.microsoft.com/office/drawing/2014/main" xmlns="" id="{72CF51C1-C281-4666-BADA-2333F927F0AD}"/>
                  </a:ext>
                </a:extLst>
              </p:cNvPr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7" name="MoonLegend5">
              <a:extLst>
                <a:ext uri="{FF2B5EF4-FFF2-40B4-BE49-F238E27FC236}">
                  <a16:creationId xmlns:a16="http://schemas.microsoft.com/office/drawing/2014/main" xmlns="" id="{39A5EAFF-E14A-4A9D-BEC5-B5DBB33090F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39" name="Oval 50">
                <a:extLst>
                  <a:ext uri="{FF2B5EF4-FFF2-40B4-BE49-F238E27FC236}">
                    <a16:creationId xmlns:a16="http://schemas.microsoft.com/office/drawing/2014/main" xmlns="" id="{8270C99A-C97C-472E-87ED-CB953614E82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0" name="Oval 51">
                <a:extLst>
                  <a:ext uri="{FF2B5EF4-FFF2-40B4-BE49-F238E27FC236}">
                    <a16:creationId xmlns:a16="http://schemas.microsoft.com/office/drawing/2014/main" xmlns="" id="{DD90D9A1-5CEF-4E9B-BB5D-EEB826FA8803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8" name="Legend1">
              <a:extLst>
                <a:ext uri="{FF2B5EF4-FFF2-40B4-BE49-F238E27FC236}">
                  <a16:creationId xmlns:a16="http://schemas.microsoft.com/office/drawing/2014/main" xmlns="" id="{3B3FE0A6-A43F-4445-83DD-61C1D3F3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29" name="Legend2">
              <a:extLst>
                <a:ext uri="{FF2B5EF4-FFF2-40B4-BE49-F238E27FC236}">
                  <a16:creationId xmlns:a16="http://schemas.microsoft.com/office/drawing/2014/main" xmlns="" id="{1B7F5E72-496E-4D7D-B786-F7193891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0" name="Legend3">
              <a:extLst>
                <a:ext uri="{FF2B5EF4-FFF2-40B4-BE49-F238E27FC236}">
                  <a16:creationId xmlns:a16="http://schemas.microsoft.com/office/drawing/2014/main" xmlns="" id="{6BED788B-8BCA-4C41-A136-FC1C4EA69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1" name="Legend4">
              <a:extLst>
                <a:ext uri="{FF2B5EF4-FFF2-40B4-BE49-F238E27FC236}">
                  <a16:creationId xmlns:a16="http://schemas.microsoft.com/office/drawing/2014/main" xmlns="" id="{1F435492-F49A-4452-9DDF-F3F389C6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2" name="Legend5">
              <a:extLst>
                <a:ext uri="{FF2B5EF4-FFF2-40B4-BE49-F238E27FC236}">
                  <a16:creationId xmlns:a16="http://schemas.microsoft.com/office/drawing/2014/main" xmlns="" id="{0197AD73-8E7A-45CF-9B82-09781B9D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133" name="MoonLegend3">
              <a:extLst>
                <a:ext uri="{FF2B5EF4-FFF2-40B4-BE49-F238E27FC236}">
                  <a16:creationId xmlns:a16="http://schemas.microsoft.com/office/drawing/2014/main" xmlns="" id="{F1793A71-763A-452B-ADFD-0DD24348043B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37" name="Oval 47">
                <a:extLst>
                  <a:ext uri="{FF2B5EF4-FFF2-40B4-BE49-F238E27FC236}">
                    <a16:creationId xmlns:a16="http://schemas.microsoft.com/office/drawing/2014/main" xmlns="" id="{23A52D72-0154-4DCA-AEE1-728AAE0848A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8" name="Arc 48">
                <a:extLst>
                  <a:ext uri="{FF2B5EF4-FFF2-40B4-BE49-F238E27FC236}">
                    <a16:creationId xmlns:a16="http://schemas.microsoft.com/office/drawing/2014/main" xmlns="" id="{F92F2FC3-5B75-4314-BDC9-55AA2E96DF1A}"/>
                  </a:ext>
                </a:extLst>
              </p:cNvPr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34" name="MoonLegend1">
              <a:extLst>
                <a:ext uri="{FF2B5EF4-FFF2-40B4-BE49-F238E27FC236}">
                  <a16:creationId xmlns:a16="http://schemas.microsoft.com/office/drawing/2014/main" xmlns="" id="{0BF7D195-32BD-4E73-8849-D49FD6E69E34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31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135" name="Oval 41">
                <a:extLst>
                  <a:ext uri="{FF2B5EF4-FFF2-40B4-BE49-F238E27FC236}">
                    <a16:creationId xmlns:a16="http://schemas.microsoft.com/office/drawing/2014/main" xmlns="" id="{E1F3D45D-EA9E-493A-977C-E636C233CBF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6" name="Arc 42" hidden="1">
                <a:extLst>
                  <a:ext uri="{FF2B5EF4-FFF2-40B4-BE49-F238E27FC236}">
                    <a16:creationId xmlns:a16="http://schemas.microsoft.com/office/drawing/2014/main" xmlns="" id="{AE3E6A33-1A84-4021-A61D-3EC708989732}"/>
                  </a:ext>
                </a:extLst>
              </p:cNvPr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45" name="Sticker" hidden="1">
            <a:extLst>
              <a:ext uri="{FF2B5EF4-FFF2-40B4-BE49-F238E27FC236}">
                <a16:creationId xmlns:a16="http://schemas.microsoft.com/office/drawing/2014/main" xmlns="" id="{9C024B52-C17F-4168-87B9-CE02B993FB17}"/>
              </a:ext>
            </a:extLst>
          </p:cNvPr>
          <p:cNvGrpSpPr/>
          <p:nvPr/>
        </p:nvGrpSpPr>
        <p:grpSpPr bwMode="auto">
          <a:xfrm>
            <a:off x="10706014" y="1540371"/>
            <a:ext cx="1066895" cy="212366"/>
            <a:chOff x="7673880" y="285750"/>
            <a:chExt cx="1066895" cy="212366"/>
          </a:xfrm>
        </p:grpSpPr>
        <p:sp>
          <p:nvSpPr>
            <p:cNvPr id="146" name="StickerRectangle">
              <a:extLst>
                <a:ext uri="{FF2B5EF4-FFF2-40B4-BE49-F238E27FC236}">
                  <a16:creationId xmlns:a16="http://schemas.microsoft.com/office/drawing/2014/main" xmlns="" id="{B7537C0A-1B15-4B0E-9EF4-A35E77A8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47" name="AutoShape 31">
              <a:extLst>
                <a:ext uri="{FF2B5EF4-FFF2-40B4-BE49-F238E27FC236}">
                  <a16:creationId xmlns:a16="http://schemas.microsoft.com/office/drawing/2014/main" xmlns="" id="{673C8C22-0BA5-4463-9173-5A674AF13030}"/>
                </a:ext>
              </a:extLst>
            </p:cNvPr>
            <p:cNvCxnSpPr>
              <a:cxnSpLocks noChangeShapeType="1"/>
              <a:stCxn id="146" idx="2"/>
              <a:endCxn id="1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32">
              <a:extLst>
                <a:ext uri="{FF2B5EF4-FFF2-40B4-BE49-F238E27FC236}">
                  <a16:creationId xmlns:a16="http://schemas.microsoft.com/office/drawing/2014/main" xmlns="" id="{C24B97FC-D58E-4E90-AF0E-5485454577A4}"/>
                </a:ext>
              </a:extLst>
            </p:cNvPr>
            <p:cNvCxnSpPr>
              <a:cxnSpLocks noChangeShapeType="1"/>
              <a:stCxn id="146" idx="4"/>
              <a:endCxn id="1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Oval" hidden="1">
            <a:extLst>
              <a:ext uri="{FF2B5EF4-FFF2-40B4-BE49-F238E27FC236}">
                <a16:creationId xmlns:a16="http://schemas.microsoft.com/office/drawing/2014/main" xmlns="" id="{DED8CC2C-699C-4834-B356-C859528F20D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521375" y="1457384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6" name="Rectangle" hidden="1">
            <a:extLst>
              <a:ext uri="{FF2B5EF4-FFF2-40B4-BE49-F238E27FC236}">
                <a16:creationId xmlns:a16="http://schemas.microsoft.com/office/drawing/2014/main" xmlns="" id="{47A57643-7B5F-42E7-BBDF-3FFA9307BEF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521375" y="3108384"/>
            <a:ext cx="1524000" cy="1524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7" name="RoundedRectangle" hidden="1">
            <a:extLst>
              <a:ext uri="{FF2B5EF4-FFF2-40B4-BE49-F238E27FC236}">
                <a16:creationId xmlns:a16="http://schemas.microsoft.com/office/drawing/2014/main" xmlns="" id="{480E966B-458C-4869-BC2C-6F69E2F5E10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21375" y="4759384"/>
            <a:ext cx="1524000" cy="1524000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8" name="Arrow" hidden="1">
            <a:extLst>
              <a:ext uri="{FF2B5EF4-FFF2-40B4-BE49-F238E27FC236}">
                <a16:creationId xmlns:a16="http://schemas.microsoft.com/office/drawing/2014/main" xmlns="" id="{FEAD16E3-17A4-43D6-9716-9ED19906E7B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477175" y="1457384"/>
            <a:ext cx="1828800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9" name="DirArrow" hidden="1">
            <a:extLst>
              <a:ext uri="{FF2B5EF4-FFF2-40B4-BE49-F238E27FC236}">
                <a16:creationId xmlns:a16="http://schemas.microsoft.com/office/drawing/2014/main" xmlns="" id="{65A6ADA3-1654-43AF-9A85-D9706A20ACF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>
          <a:xfrm rot="5400000">
            <a:off x="7341025" y="4251384"/>
            <a:ext cx="3086100" cy="342900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sp>
        <p:nvSpPr>
          <p:cNvPr id="70" name="Bracket" hidden="1">
            <a:extLst>
              <a:ext uri="{FF2B5EF4-FFF2-40B4-BE49-F238E27FC236}">
                <a16:creationId xmlns:a16="http://schemas.microsoft.com/office/drawing/2014/main" xmlns="" id="{653DD1EC-0C5D-4C59-BF81-1DCC17B87A67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9165630" y="2498784"/>
            <a:ext cx="190501" cy="1651001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/>
              </a:solidFill>
            </a:endParaRPr>
          </a:p>
        </p:txBody>
      </p:sp>
      <p:grpSp>
        <p:nvGrpSpPr>
          <p:cNvPr id="71" name="Flow" hidden="1">
            <a:extLst>
              <a:ext uri="{FF2B5EF4-FFF2-40B4-BE49-F238E27FC236}">
                <a16:creationId xmlns:a16="http://schemas.microsoft.com/office/drawing/2014/main" xmlns="" id="{80E90DDA-8F1D-43F2-9A17-5A0E3770973D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4477175" y="4276785"/>
            <a:ext cx="1828800" cy="914400"/>
            <a:chOff x="5905500" y="3124200"/>
            <a:chExt cx="1828800" cy="914400"/>
          </a:xfrm>
          <a:solidFill>
            <a:schemeClr val="accent1"/>
          </a:solidFill>
        </p:grpSpPr>
        <p:sp>
          <p:nvSpPr>
            <p:cNvPr id="84" name="Freeform 217">
              <a:extLst>
                <a:ext uri="{FF2B5EF4-FFF2-40B4-BE49-F238E27FC236}">
                  <a16:creationId xmlns:a16="http://schemas.microsoft.com/office/drawing/2014/main" xmlns="" id="{C3422A31-BB50-4163-983F-341CBF101FE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15237602-9EB2-4F20-BE13-3603314479C5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2" name="SplitFlow" hidden="1">
            <a:extLst>
              <a:ext uri="{FF2B5EF4-FFF2-40B4-BE49-F238E27FC236}">
                <a16:creationId xmlns:a16="http://schemas.microsoft.com/office/drawing/2014/main" xmlns="" id="{714C3499-8C48-49B0-A70F-00CC09C96AF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4477175" y="5318185"/>
            <a:ext cx="1828800" cy="914400"/>
            <a:chOff x="114300" y="1270000"/>
            <a:chExt cx="1828800" cy="914400"/>
          </a:xfrm>
          <a:solidFill>
            <a:schemeClr val="accent1"/>
          </a:solidFill>
        </p:grpSpPr>
        <p:sp>
          <p:nvSpPr>
            <p:cNvPr id="80" name="Freeform 213">
              <a:extLst>
                <a:ext uri="{FF2B5EF4-FFF2-40B4-BE49-F238E27FC236}">
                  <a16:creationId xmlns:a16="http://schemas.microsoft.com/office/drawing/2014/main" xmlns="" id="{00F59143-838F-4344-B879-BDAD5ECA155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14300" y="1270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8276C6E-C5E0-4A96-9B2E-AFD003D1D093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77800" y="13271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reeform 215">
              <a:extLst>
                <a:ext uri="{FF2B5EF4-FFF2-40B4-BE49-F238E27FC236}">
                  <a16:creationId xmlns:a16="http://schemas.microsoft.com/office/drawing/2014/main" xmlns="" id="{9EE0B1A3-4A3F-40BB-9BB5-6074BDD82BB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14300" y="17272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B68CF97-DF78-4124-B3C5-67E53B711173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77800" y="17843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73" name="SingleChevron" hidden="1">
            <a:extLst>
              <a:ext uri="{FF2B5EF4-FFF2-40B4-BE49-F238E27FC236}">
                <a16:creationId xmlns:a16="http://schemas.microsoft.com/office/drawing/2014/main" xmlns="" id="{E130F9F6-A5F5-43E1-BECA-605B14AD1EE6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6864775" y="1457384"/>
            <a:ext cx="666750" cy="1524000"/>
          </a:xfrm>
          <a:custGeom>
            <a:avLst/>
            <a:gdLst/>
            <a:ahLst/>
            <a:cxnLst/>
            <a:rect l="0" t="0" r="0" b="0"/>
            <a:pathLst>
              <a:path w="2222501" h="5080001">
                <a:moveTo>
                  <a:pt x="0" y="0"/>
                </a:moveTo>
                <a:lnTo>
                  <a:pt x="762000" y="0"/>
                </a:lnTo>
                <a:lnTo>
                  <a:pt x="2222500" y="2540000"/>
                </a:lnTo>
                <a:lnTo>
                  <a:pt x="762000" y="5080000"/>
                </a:lnTo>
                <a:lnTo>
                  <a:pt x="0" y="5080000"/>
                </a:lnTo>
                <a:lnTo>
                  <a:pt x="1460500" y="254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grpSp>
        <p:nvGrpSpPr>
          <p:cNvPr id="74" name="DoubleChevron" hidden="1">
            <a:extLst>
              <a:ext uri="{FF2B5EF4-FFF2-40B4-BE49-F238E27FC236}">
                <a16:creationId xmlns:a16="http://schemas.microsoft.com/office/drawing/2014/main" xmlns="" id="{E4D46B1D-DBE6-4280-8ABE-B888001D853B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6864775" y="3108384"/>
            <a:ext cx="1014329" cy="1524000"/>
            <a:chOff x="1270000" y="1270000"/>
            <a:chExt cx="2409032" cy="3619500"/>
          </a:xfrm>
          <a:solidFill>
            <a:schemeClr val="accent1"/>
          </a:solidFill>
        </p:grpSpPr>
        <p:sp>
          <p:nvSpPr>
            <p:cNvPr id="78" name="Chevron1">
              <a:extLst>
                <a:ext uri="{FF2B5EF4-FFF2-40B4-BE49-F238E27FC236}">
                  <a16:creationId xmlns:a16="http://schemas.microsoft.com/office/drawing/2014/main" xmlns="" id="{829B369B-4BFD-46C1-A6DC-092E49801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Chevron2">
              <a:extLst>
                <a:ext uri="{FF2B5EF4-FFF2-40B4-BE49-F238E27FC236}">
                  <a16:creationId xmlns:a16="http://schemas.microsoft.com/office/drawing/2014/main" xmlns="" id="{0FF69B3B-D195-4077-8289-5ACC6CCAA48C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0955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DoubleChevron2" hidden="1">
            <a:extLst>
              <a:ext uri="{FF2B5EF4-FFF2-40B4-BE49-F238E27FC236}">
                <a16:creationId xmlns:a16="http://schemas.microsoft.com/office/drawing/2014/main" xmlns="" id="{9D6BEFCD-0F6B-4898-B058-7EF774C6E8B1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864775" y="4759384"/>
            <a:ext cx="1242929" cy="1524000"/>
            <a:chOff x="1270000" y="1270000"/>
            <a:chExt cx="2951957" cy="3619500"/>
          </a:xfrm>
          <a:solidFill>
            <a:schemeClr val="accent1"/>
          </a:solidFill>
        </p:grpSpPr>
        <p:sp>
          <p:nvSpPr>
            <p:cNvPr id="76" name="Chevron1">
              <a:extLst>
                <a:ext uri="{FF2B5EF4-FFF2-40B4-BE49-F238E27FC236}">
                  <a16:creationId xmlns:a16="http://schemas.microsoft.com/office/drawing/2014/main" xmlns="" id="{044061E5-BFB7-41DC-88AA-79C8D52FC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Chevron2">
              <a:extLst>
                <a:ext uri="{FF2B5EF4-FFF2-40B4-BE49-F238E27FC236}">
                  <a16:creationId xmlns:a16="http://schemas.microsoft.com/office/drawing/2014/main" xmlns="" id="{FC873800-81BE-4F96-A196-249B6078C89C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2095500" y="1270000"/>
              <a:ext cx="2126457" cy="36195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algn="l" defTabSz="914074" rtl="0" eaLnBrk="1" fontAlgn="base" hangingPunct="1">
        <a:spcBef>
          <a:spcPct val="0"/>
        </a:spcBef>
        <a:spcAft>
          <a:spcPct val="0"/>
        </a:spcAft>
        <a:tabLst>
          <a:tab pos="275519" algn="l"/>
        </a:tabLst>
        <a:defRPr sz="28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2pPr>
      <a:lvl3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3pPr>
      <a:lvl4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4pPr>
      <a:lvl5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5pPr>
      <a:lvl6pPr marL="466761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6pPr>
      <a:lvl7pPr marL="933522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7pPr>
      <a:lvl8pPr marL="1400283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8pPr>
      <a:lvl9pPr marL="1867045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140" indent="-19610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474" indent="-26741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3016" indent="-158829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258" indent="-128092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1pPr>
      <a:lvl2pPr marL="466761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933522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3pPr>
      <a:lvl4pPr marL="1400283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4pPr>
      <a:lvl5pPr marL="1867045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5pPr>
      <a:lvl6pPr marL="2333806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6pPr>
      <a:lvl7pPr marL="2800567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7pPr>
      <a:lvl8pPr marL="3267328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8pPr>
      <a:lvl9pPr marL="3734089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21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12.jpeg"/><Relationship Id="rId2" Type="http://schemas.openxmlformats.org/officeDocument/2006/relationships/tags" Target="../tags/tag101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5.xml"/><Relationship Id="rId11" Type="http://schemas.openxmlformats.org/officeDocument/2006/relationships/image" Target="../media/image3.emf"/><Relationship Id="rId5" Type="http://schemas.openxmlformats.org/officeDocument/2006/relationships/tags" Target="../tags/tag104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13.png"/><Relationship Id="rId2" Type="http://schemas.openxmlformats.org/officeDocument/2006/relationships/tags" Target="../tags/tag10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12.xml"/><Relationship Id="rId11" Type="http://schemas.openxmlformats.org/officeDocument/2006/relationships/image" Target="../media/image3.emf"/><Relationship Id="rId5" Type="http://schemas.openxmlformats.org/officeDocument/2006/relationships/tags" Target="../tags/tag111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19.xml"/><Relationship Id="rId11" Type="http://schemas.openxmlformats.org/officeDocument/2006/relationships/image" Target="../media/image14.jpeg"/><Relationship Id="rId5" Type="http://schemas.openxmlformats.org/officeDocument/2006/relationships/tags" Target="../tags/tag118.xml"/><Relationship Id="rId10" Type="http://schemas.openxmlformats.org/officeDocument/2006/relationships/image" Target="../media/image3.emf"/><Relationship Id="rId4" Type="http://schemas.openxmlformats.org/officeDocument/2006/relationships/tags" Target="../tags/tag117.xml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25.xml"/><Relationship Id="rId11" Type="http://schemas.openxmlformats.org/officeDocument/2006/relationships/image" Target="../media/image16.emf"/><Relationship Id="rId5" Type="http://schemas.openxmlformats.org/officeDocument/2006/relationships/tags" Target="../tags/tag124.xml"/><Relationship Id="rId10" Type="http://schemas.openxmlformats.org/officeDocument/2006/relationships/image" Target="../media/image15.emf"/><Relationship Id="rId4" Type="http://schemas.openxmlformats.org/officeDocument/2006/relationships/tags" Target="../tags/tag123.xml"/><Relationship Id="rId9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17.png"/><Relationship Id="rId2" Type="http://schemas.openxmlformats.org/officeDocument/2006/relationships/tags" Target="../tags/tag126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30.xml"/><Relationship Id="rId11" Type="http://schemas.openxmlformats.org/officeDocument/2006/relationships/image" Target="../media/image3.emf"/><Relationship Id="rId5" Type="http://schemas.openxmlformats.org/officeDocument/2006/relationships/tags" Target="../tags/tag129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128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7.v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7.emf"/><Relationship Id="rId4" Type="http://schemas.openxmlformats.org/officeDocument/2006/relationships/tags" Target="../tags/tag51.xml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8.v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image" Target="../media/image8.emf"/><Relationship Id="rId4" Type="http://schemas.openxmlformats.org/officeDocument/2006/relationships/tags" Target="../tags/tag56.xml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8.emf"/><Relationship Id="rId2" Type="http://schemas.openxmlformats.org/officeDocument/2006/relationships/tags" Target="../tags/tag59.xml"/><Relationship Id="rId1" Type="http://schemas.openxmlformats.org/officeDocument/2006/relationships/vmlDrawing" Target="../drawings/vmlDrawing9.vml"/><Relationship Id="rId6" Type="http://schemas.openxmlformats.org/officeDocument/2006/relationships/tags" Target="../tags/tag63.xml"/><Relationship Id="rId11" Type="http://schemas.openxmlformats.org/officeDocument/2006/relationships/oleObject" Target="../embeddings/oleObject9.bin"/><Relationship Id="rId5" Type="http://schemas.openxmlformats.org/officeDocument/2006/relationships/tags" Target="../tags/tag6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8.emf"/><Relationship Id="rId2" Type="http://schemas.openxmlformats.org/officeDocument/2006/relationships/tags" Target="../tags/tag66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69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tags" Target="../tags/tag97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notesSlide" Target="../notesSlides/notesSlide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image" Target="../media/image11.jpe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tags" Target="../tags/tag98.xml"/><Relationship Id="rId30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822824"/>
              </p:ext>
            </p:extLst>
          </p:nvPr>
        </p:nvGraphicFramePr>
        <p:xfrm>
          <a:off x="-1584" y="-1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70" name="think-cell Slide" r:id="rId6" imgW="347" imgH="346" progId="TCLayout.ActiveDocument.1">
                  <p:embed/>
                </p:oleObj>
              </mc:Choice>
              <mc:Fallback>
                <p:oleObj name="think-cell Slide" r:id="rId6" imgW="347" imgH="34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584" y="-1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3DABE58C-2E77-45F2-BAEF-552DA29812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5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7714" y="593213"/>
            <a:ext cx="10331842" cy="153888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Product team operating model</a:t>
            </a:r>
            <a:endParaRPr lang="en-GB" dirty="0"/>
          </a:p>
        </p:txBody>
      </p:sp>
      <p:sp>
        <p:nvSpPr>
          <p:cNvPr id="14" name="Document type"/>
          <p:cNvSpPr txBox="1">
            <a:spLocks noChangeArrowheads="1"/>
          </p:cNvSpPr>
          <p:nvPr/>
        </p:nvSpPr>
        <p:spPr bwMode="auto">
          <a:xfrm>
            <a:off x="717714" y="3604663"/>
            <a:ext cx="10331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en-US"/>
            </a:defPPr>
            <a:lvl1pPr eaLnBrk="1" hangingPunct="1">
              <a:defRPr sz="1600" b="0" baseline="0">
                <a:latin typeface="+mn-lt"/>
              </a:defRPr>
            </a:lvl1pPr>
            <a:lvl2pPr marL="742950" indent="-285750" eaLnBrk="0" hangingPunct="0">
              <a:defRPr sz="1600"/>
            </a:lvl2pPr>
            <a:lvl3pPr marL="1143000" indent="-228600" eaLnBrk="0" hangingPunct="0">
              <a:defRPr sz="1600"/>
            </a:lvl3pPr>
            <a:lvl4pPr marL="1600200" indent="-228600" eaLnBrk="0" hangingPunct="0">
              <a:defRPr sz="1600"/>
            </a:lvl4pPr>
            <a:lvl5pPr marL="2057400" indent="-228600" eaLnBrk="0" hangingPunct="0">
              <a:defRPr sz="16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xmlns="" id="{FB544F34-786D-4BB5-80AF-126AD2F4AD0C}"/>
              </a:ext>
            </a:extLst>
          </p:cNvPr>
          <p:cNvSpPr txBox="1">
            <a:spLocks/>
          </p:cNvSpPr>
          <p:nvPr/>
        </p:nvSpPr>
        <p:spPr bwMode="auto">
          <a:xfrm>
            <a:off x="717714" y="2914783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T+IL Playbook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xmlns="" id="{55BE55CD-61E1-453B-AF2F-BD1237DB1A87}"/>
              </a:ext>
            </a:extLst>
          </p:cNvPr>
          <p:cNvSpPr txBox="1">
            <a:spLocks/>
          </p:cNvSpPr>
          <p:nvPr/>
        </p:nvSpPr>
        <p:spPr bwMode="auto">
          <a:xfrm>
            <a:off x="717714" y="5399595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i="1" kern="0" dirty="0"/>
              <a:t>See file name for date and time of last update (e.g., </a:t>
            </a:r>
            <a:r>
              <a:rPr lang="en-US" sz="1200" kern="0" dirty="0">
                <a:solidFill>
                  <a:srgbClr val="FF0000"/>
                </a:solidFill>
              </a:rPr>
              <a:t>20190601 </a:t>
            </a:r>
            <a:r>
              <a:rPr lang="en-US" sz="1200" kern="0" dirty="0"/>
              <a:t>Product team operating model – T+IL playbook – v</a:t>
            </a:r>
            <a:r>
              <a:rPr lang="en-US" sz="1200" kern="0" dirty="0">
                <a:solidFill>
                  <a:srgbClr val="FF0000"/>
                </a:solidFill>
              </a:rPr>
              <a:t>1230</a:t>
            </a:r>
            <a:r>
              <a:rPr lang="en-US" sz="1200" i="1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71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319269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4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Sprint Planning</a:t>
            </a:r>
          </a:p>
        </p:txBody>
      </p:sp>
      <p:sp>
        <p:nvSpPr>
          <p:cNvPr id="40" name="5. Source"/>
          <p:cNvSpPr>
            <a:spLocks noChangeArrowheads="1"/>
          </p:cNvSpPr>
          <p:nvPr/>
        </p:nvSpPr>
        <p:spPr bwMode="gray">
          <a:xfrm>
            <a:off x="419100" y="6627912"/>
            <a:ext cx="108440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19311" indent="-619311" defTabSz="685071">
              <a:tabLst>
                <a:tab pos="463104" algn="l"/>
              </a:tabLst>
            </a:pPr>
            <a:r>
              <a:rPr lang="en-US" sz="1000" dirty="0">
                <a:solidFill>
                  <a:srgbClr val="7F7F7F"/>
                </a:solidFill>
                <a:latin typeface="+mn-lt"/>
              </a:rPr>
              <a:t>SOURCE: McKinsey</a:t>
            </a:r>
          </a:p>
        </p:txBody>
      </p:sp>
      <p:sp>
        <p:nvSpPr>
          <p:cNvPr id="5" name="TitleTrackerNum 6">
            <a:extLst>
              <a:ext uri="{FF2B5EF4-FFF2-40B4-BE49-F238E27FC236}">
                <a16:creationId xmlns:a16="http://schemas.microsoft.com/office/drawing/2014/main" xmlns="" id="{481BD21D-CED4-43F8-9823-6864EA5E28A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45641" y="557346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Picture 14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884429" y="5329153"/>
            <a:ext cx="1315658" cy="107240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 bwMode="gray">
          <a:xfrm>
            <a:off x="810533" y="5326747"/>
            <a:ext cx="3561784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  <a:latin typeface="Arial"/>
              </a:rPr>
              <a:t>Guidelines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Held at the end of each Sprint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Typically 2-3 hrs for a 2 week sprint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Deployment wall or digital backlog is used to facilitate the discussion</a:t>
            </a: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8712200" y="5326747"/>
            <a:ext cx="2669286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  <a:latin typeface="Arial"/>
              </a:rPr>
              <a:t>Who are the attendees?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Product Owner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Scrum Master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Full dev team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SMEs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3161543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6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5C647809-1090-499B-A9FF-E1DF205C127F}"/>
              </a:ext>
            </a:extLst>
          </p:cNvPr>
          <p:cNvSpPr/>
          <p:nvPr/>
        </p:nvSpPr>
        <p:spPr bwMode="gray">
          <a:xfrm>
            <a:off x="904464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xmlns="" id="{51B468C3-4B60-4D78-A9D7-788E85421FA1}"/>
              </a:ext>
            </a:extLst>
          </p:cNvPr>
          <p:cNvSpPr/>
          <p:nvPr/>
        </p:nvSpPr>
        <p:spPr bwMode="gray">
          <a:xfrm>
            <a:off x="2249135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xmlns="" id="{6730E05F-168E-4171-A957-20FCD65BA1AE}"/>
              </a:ext>
            </a:extLst>
          </p:cNvPr>
          <p:cNvSpPr/>
          <p:nvPr/>
        </p:nvSpPr>
        <p:spPr bwMode="gray">
          <a:xfrm>
            <a:off x="3695905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401E7419-71F5-4F95-8F81-829D85A86F92}"/>
              </a:ext>
            </a:extLst>
          </p:cNvPr>
          <p:cNvCxnSpPr>
            <a:cxnSpLocks/>
          </p:cNvCxnSpPr>
          <p:nvPr/>
        </p:nvCxnSpPr>
        <p:spPr bwMode="gray">
          <a:xfrm>
            <a:off x="1762076" y="3611562"/>
            <a:ext cx="2657" cy="2556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D85F5D0-301F-4FEA-A290-2403B8CE5E4A}"/>
              </a:ext>
            </a:extLst>
          </p:cNvPr>
          <p:cNvSpPr>
            <a:spLocks/>
          </p:cNvSpPr>
          <p:nvPr/>
        </p:nvSpPr>
        <p:spPr bwMode="gray">
          <a:xfrm>
            <a:off x="904472" y="3383726"/>
            <a:ext cx="117029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Product backlog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AA3AF2B-7EDA-4ADA-8069-4D06E884648D}"/>
              </a:ext>
            </a:extLst>
          </p:cNvPr>
          <p:cNvSpPr>
            <a:spLocks/>
          </p:cNvSpPr>
          <p:nvPr/>
        </p:nvSpPr>
        <p:spPr bwMode="gray">
          <a:xfrm>
            <a:off x="2955352" y="4929819"/>
            <a:ext cx="1141439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Sprint backlog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7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5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6" y="2487478"/>
            <a:ext cx="937858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Daily Huddle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544834" y="2615128"/>
            <a:ext cx="1097796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CAC64F0-D9EF-4527-8D47-14885A706103}"/>
              </a:ext>
            </a:extLst>
          </p:cNvPr>
          <p:cNvCxnSpPr>
            <a:cxnSpLocks/>
            <a:stCxn id="56" idx="2"/>
          </p:cNvCxnSpPr>
          <p:nvPr/>
        </p:nvCxnSpPr>
        <p:spPr bwMode="gray">
          <a:xfrm>
            <a:off x="5748816" y="3341255"/>
            <a:ext cx="0" cy="6826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61825C7-4CCB-40CA-A760-7F6813CC3F17}"/>
              </a:ext>
            </a:extLst>
          </p:cNvPr>
          <p:cNvSpPr>
            <a:spLocks/>
          </p:cNvSpPr>
          <p:nvPr/>
        </p:nvSpPr>
        <p:spPr bwMode="gray">
          <a:xfrm>
            <a:off x="5040894" y="2716624"/>
            <a:ext cx="1415844" cy="624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Potentially shippable product increment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72FB2212-6F77-47FE-A166-A616926A36EF}"/>
              </a:ext>
            </a:extLst>
          </p:cNvPr>
          <p:cNvSpPr/>
          <p:nvPr/>
        </p:nvSpPr>
        <p:spPr bwMode="gray">
          <a:xfrm rot="8954791">
            <a:off x="3740091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A7742CA-D673-45EE-B8EB-54B046436DA6}"/>
              </a:ext>
            </a:extLst>
          </p:cNvPr>
          <p:cNvGrpSpPr/>
          <p:nvPr/>
        </p:nvGrpSpPr>
        <p:grpSpPr>
          <a:xfrm>
            <a:off x="3650977" y="2465672"/>
            <a:ext cx="1220400" cy="1845855"/>
            <a:chOff x="2973091" y="2409291"/>
            <a:chExt cx="1485910" cy="1902235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xmlns="" id="{F76A2178-DD80-4ADB-913F-116D9A666701}"/>
                </a:ext>
              </a:extLst>
            </p:cNvPr>
            <p:cNvSpPr/>
            <p:nvPr/>
          </p:nvSpPr>
          <p:spPr bwMode="gray">
            <a:xfrm>
              <a:off x="3246732" y="2409291"/>
              <a:ext cx="879677" cy="724198"/>
            </a:xfrm>
            <a:prstGeom prst="arc">
              <a:avLst>
                <a:gd name="adj1" fmla="val 7306590"/>
                <a:gd name="adj2" fmla="val 20615636"/>
              </a:avLst>
            </a:prstGeom>
            <a:ln w="762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xmlns="" id="{42986D5A-70F8-4168-8EB8-6861DCB58C93}"/>
                </a:ext>
              </a:extLst>
            </p:cNvPr>
            <p:cNvSpPr/>
            <p:nvPr/>
          </p:nvSpPr>
          <p:spPr bwMode="gray">
            <a:xfrm>
              <a:off x="2973091" y="3050453"/>
              <a:ext cx="1485910" cy="1261073"/>
            </a:xfrm>
            <a:prstGeom prst="arc">
              <a:avLst>
                <a:gd name="adj1" fmla="val 8114464"/>
                <a:gd name="adj2" fmla="val 5644213"/>
              </a:avLst>
            </a:prstGeom>
            <a:ln w="762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xmlns="" id="{764D6E79-E93E-44BA-8068-80FB8B74FA91}"/>
              </a:ext>
            </a:extLst>
          </p:cNvPr>
          <p:cNvSpPr/>
          <p:nvPr/>
        </p:nvSpPr>
        <p:spPr bwMode="gray">
          <a:xfrm rot="8954791">
            <a:off x="4519681" y="2684995"/>
            <a:ext cx="169187" cy="105003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149">
            <a:extLst>
              <a:ext uri="{FF2B5EF4-FFF2-40B4-BE49-F238E27FC236}">
                <a16:creationId xmlns:a16="http://schemas.microsoft.com/office/drawing/2014/main" xmlns="" id="{B89D4B02-EB05-4B8B-8389-914ABFB2D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92948" y="4341536"/>
            <a:ext cx="560757" cy="16824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Freeform 150">
            <a:extLst>
              <a:ext uri="{FF2B5EF4-FFF2-40B4-BE49-F238E27FC236}">
                <a16:creationId xmlns:a16="http://schemas.microsoft.com/office/drawing/2014/main" xmlns="" id="{C7675EA7-5857-47D5-BF3E-4CF52B3988B2}"/>
              </a:ext>
            </a:extLst>
          </p:cNvPr>
          <p:cNvSpPr>
            <a:spLocks/>
          </p:cNvSpPr>
          <p:nvPr/>
        </p:nvSpPr>
        <p:spPr bwMode="gray">
          <a:xfrm>
            <a:off x="1434711" y="4284943"/>
            <a:ext cx="58240" cy="224841"/>
          </a:xfrm>
          <a:custGeom>
            <a:avLst/>
            <a:gdLst>
              <a:gd name="T0" fmla="*/ 35 w 35"/>
              <a:gd name="T1" fmla="*/ 37 h 147"/>
              <a:gd name="T2" fmla="*/ 0 w 35"/>
              <a:gd name="T3" fmla="*/ 0 h 147"/>
              <a:gd name="T4" fmla="*/ 0 w 35"/>
              <a:gd name="T5" fmla="*/ 110 h 147"/>
              <a:gd name="T6" fmla="*/ 35 w 35"/>
              <a:gd name="T7" fmla="*/ 147 h 147"/>
              <a:gd name="T8" fmla="*/ 35 w 35"/>
              <a:gd name="T9" fmla="*/ 3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7">
                <a:moveTo>
                  <a:pt x="35" y="37"/>
                </a:moveTo>
                <a:lnTo>
                  <a:pt x="0" y="0"/>
                </a:lnTo>
                <a:lnTo>
                  <a:pt x="0" y="110"/>
                </a:lnTo>
                <a:lnTo>
                  <a:pt x="35" y="147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6" name="Freeform 151">
            <a:extLst>
              <a:ext uri="{FF2B5EF4-FFF2-40B4-BE49-F238E27FC236}">
                <a16:creationId xmlns:a16="http://schemas.microsoft.com/office/drawing/2014/main" xmlns="" id="{4A6ACB72-CDDF-4F64-8BF0-3D3AF03DE651}"/>
              </a:ext>
            </a:extLst>
          </p:cNvPr>
          <p:cNvSpPr>
            <a:spLocks/>
          </p:cNvSpPr>
          <p:nvPr/>
        </p:nvSpPr>
        <p:spPr bwMode="gray">
          <a:xfrm>
            <a:off x="1434711" y="4284943"/>
            <a:ext cx="618996" cy="56594"/>
          </a:xfrm>
          <a:custGeom>
            <a:avLst/>
            <a:gdLst>
              <a:gd name="T0" fmla="*/ 372 w 372"/>
              <a:gd name="T1" fmla="*/ 37 h 37"/>
              <a:gd name="T2" fmla="*/ 337 w 372"/>
              <a:gd name="T3" fmla="*/ 0 h 37"/>
              <a:gd name="T4" fmla="*/ 0 w 372"/>
              <a:gd name="T5" fmla="*/ 0 h 37"/>
              <a:gd name="T6" fmla="*/ 35 w 372"/>
              <a:gd name="T7" fmla="*/ 37 h 37"/>
              <a:gd name="T8" fmla="*/ 372 w 372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2" y="37"/>
                </a:moveTo>
                <a:lnTo>
                  <a:pt x="337" y="0"/>
                </a:lnTo>
                <a:lnTo>
                  <a:pt x="0" y="0"/>
                </a:lnTo>
                <a:lnTo>
                  <a:pt x="35" y="37"/>
                </a:lnTo>
                <a:lnTo>
                  <a:pt x="372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7" name="Freeform 152">
            <a:extLst>
              <a:ext uri="{FF2B5EF4-FFF2-40B4-BE49-F238E27FC236}">
                <a16:creationId xmlns:a16="http://schemas.microsoft.com/office/drawing/2014/main" xmlns="" id="{AC98335F-33CA-4D85-B20D-4D74548F79EC}"/>
              </a:ext>
            </a:extLst>
          </p:cNvPr>
          <p:cNvSpPr>
            <a:spLocks noEditPoints="1"/>
          </p:cNvSpPr>
          <p:nvPr/>
        </p:nvSpPr>
        <p:spPr bwMode="gray">
          <a:xfrm>
            <a:off x="1431381" y="4281884"/>
            <a:ext cx="625652" cy="230959"/>
          </a:xfrm>
          <a:custGeom>
            <a:avLst/>
            <a:gdLst>
              <a:gd name="T0" fmla="*/ 376 w 376"/>
              <a:gd name="T1" fmla="*/ 38 h 151"/>
              <a:gd name="T2" fmla="*/ 340 w 376"/>
              <a:gd name="T3" fmla="*/ 0 h 151"/>
              <a:gd name="T4" fmla="*/ 0 w 376"/>
              <a:gd name="T5" fmla="*/ 0 h 151"/>
              <a:gd name="T6" fmla="*/ 0 w 376"/>
              <a:gd name="T7" fmla="*/ 113 h 151"/>
              <a:gd name="T8" fmla="*/ 36 w 376"/>
              <a:gd name="T9" fmla="*/ 151 h 151"/>
              <a:gd name="T10" fmla="*/ 376 w 376"/>
              <a:gd name="T11" fmla="*/ 151 h 151"/>
              <a:gd name="T12" fmla="*/ 376 w 376"/>
              <a:gd name="T13" fmla="*/ 38 h 151"/>
              <a:gd name="T14" fmla="*/ 372 w 376"/>
              <a:gd name="T15" fmla="*/ 149 h 151"/>
              <a:gd name="T16" fmla="*/ 374 w 376"/>
              <a:gd name="T17" fmla="*/ 147 h 151"/>
              <a:gd name="T18" fmla="*/ 37 w 376"/>
              <a:gd name="T19" fmla="*/ 147 h 151"/>
              <a:gd name="T20" fmla="*/ 38 w 376"/>
              <a:gd name="T21" fmla="*/ 148 h 151"/>
              <a:gd name="T22" fmla="*/ 3 w 376"/>
              <a:gd name="T23" fmla="*/ 111 h 151"/>
              <a:gd name="T24" fmla="*/ 4 w 376"/>
              <a:gd name="T25" fmla="*/ 112 h 151"/>
              <a:gd name="T26" fmla="*/ 4 w 376"/>
              <a:gd name="T27" fmla="*/ 2 h 151"/>
              <a:gd name="T28" fmla="*/ 2 w 376"/>
              <a:gd name="T29" fmla="*/ 4 h 151"/>
              <a:gd name="T30" fmla="*/ 339 w 376"/>
              <a:gd name="T31" fmla="*/ 4 h 151"/>
              <a:gd name="T32" fmla="*/ 338 w 376"/>
              <a:gd name="T33" fmla="*/ 3 h 151"/>
              <a:gd name="T34" fmla="*/ 373 w 376"/>
              <a:gd name="T35" fmla="*/ 40 h 151"/>
              <a:gd name="T36" fmla="*/ 372 w 376"/>
              <a:gd name="T37" fmla="*/ 39 h 151"/>
              <a:gd name="T38" fmla="*/ 372 w 376"/>
              <a:gd name="T39" fmla="*/ 149 h 151"/>
              <a:gd name="T40" fmla="*/ 374 w 376"/>
              <a:gd name="T41" fmla="*/ 37 h 151"/>
              <a:gd name="T42" fmla="*/ 37 w 376"/>
              <a:gd name="T43" fmla="*/ 37 h 151"/>
              <a:gd name="T44" fmla="*/ 38 w 376"/>
              <a:gd name="T45" fmla="*/ 38 h 151"/>
              <a:gd name="T46" fmla="*/ 3 w 376"/>
              <a:gd name="T47" fmla="*/ 1 h 151"/>
              <a:gd name="T48" fmla="*/ 0 w 376"/>
              <a:gd name="T49" fmla="*/ 3 h 151"/>
              <a:gd name="T50" fmla="*/ 36 w 376"/>
              <a:gd name="T51" fmla="*/ 41 h 151"/>
              <a:gd name="T52" fmla="*/ 374 w 376"/>
              <a:gd name="T53" fmla="*/ 41 h 151"/>
              <a:gd name="T54" fmla="*/ 374 w 376"/>
              <a:gd name="T55" fmla="*/ 37 h 151"/>
              <a:gd name="T56" fmla="*/ 35 w 376"/>
              <a:gd name="T57" fmla="*/ 39 h 151"/>
              <a:gd name="T58" fmla="*/ 35 w 376"/>
              <a:gd name="T59" fmla="*/ 149 h 151"/>
              <a:gd name="T60" fmla="*/ 39 w 376"/>
              <a:gd name="T61" fmla="*/ 149 h 151"/>
              <a:gd name="T62" fmla="*/ 39 w 376"/>
              <a:gd name="T63" fmla="*/ 39 h 151"/>
              <a:gd name="T64" fmla="*/ 35 w 376"/>
              <a:gd name="T65" fmla="*/ 3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151">
                <a:moveTo>
                  <a:pt x="376" y="38"/>
                </a:moveTo>
                <a:lnTo>
                  <a:pt x="340" y="0"/>
                </a:lnTo>
                <a:lnTo>
                  <a:pt x="0" y="0"/>
                </a:lnTo>
                <a:lnTo>
                  <a:pt x="0" y="113"/>
                </a:lnTo>
                <a:lnTo>
                  <a:pt x="36" y="151"/>
                </a:lnTo>
                <a:lnTo>
                  <a:pt x="376" y="151"/>
                </a:lnTo>
                <a:lnTo>
                  <a:pt x="376" y="38"/>
                </a:lnTo>
                <a:close/>
                <a:moveTo>
                  <a:pt x="372" y="149"/>
                </a:moveTo>
                <a:lnTo>
                  <a:pt x="374" y="147"/>
                </a:lnTo>
                <a:lnTo>
                  <a:pt x="37" y="147"/>
                </a:lnTo>
                <a:lnTo>
                  <a:pt x="38" y="148"/>
                </a:lnTo>
                <a:lnTo>
                  <a:pt x="3" y="111"/>
                </a:lnTo>
                <a:lnTo>
                  <a:pt x="4" y="112"/>
                </a:lnTo>
                <a:lnTo>
                  <a:pt x="4" y="2"/>
                </a:lnTo>
                <a:lnTo>
                  <a:pt x="2" y="4"/>
                </a:lnTo>
                <a:lnTo>
                  <a:pt x="339" y="4"/>
                </a:lnTo>
                <a:lnTo>
                  <a:pt x="338" y="3"/>
                </a:lnTo>
                <a:lnTo>
                  <a:pt x="373" y="40"/>
                </a:lnTo>
                <a:lnTo>
                  <a:pt x="372" y="39"/>
                </a:lnTo>
                <a:lnTo>
                  <a:pt x="372" y="149"/>
                </a:lnTo>
                <a:close/>
                <a:moveTo>
                  <a:pt x="374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0" y="3"/>
                </a:lnTo>
                <a:lnTo>
                  <a:pt x="36" y="41"/>
                </a:lnTo>
                <a:lnTo>
                  <a:pt x="374" y="41"/>
                </a:lnTo>
                <a:lnTo>
                  <a:pt x="374" y="37"/>
                </a:lnTo>
                <a:close/>
                <a:moveTo>
                  <a:pt x="35" y="39"/>
                </a:moveTo>
                <a:lnTo>
                  <a:pt x="35" y="149"/>
                </a:lnTo>
                <a:lnTo>
                  <a:pt x="39" y="149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Rectangle 153">
            <a:extLst>
              <a:ext uri="{FF2B5EF4-FFF2-40B4-BE49-F238E27FC236}">
                <a16:creationId xmlns:a16="http://schemas.microsoft.com/office/drawing/2014/main" xmlns="" id="{F0A665E1-0738-42D2-BD92-04A34C848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92948" y="4167169"/>
            <a:ext cx="560757" cy="16977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Freeform 154">
            <a:extLst>
              <a:ext uri="{FF2B5EF4-FFF2-40B4-BE49-F238E27FC236}">
                <a16:creationId xmlns:a16="http://schemas.microsoft.com/office/drawing/2014/main" xmlns="" id="{D9E49403-B959-48F3-867D-0FEBF1870E58}"/>
              </a:ext>
            </a:extLst>
          </p:cNvPr>
          <p:cNvSpPr>
            <a:spLocks/>
          </p:cNvSpPr>
          <p:nvPr/>
        </p:nvSpPr>
        <p:spPr bwMode="gray">
          <a:xfrm>
            <a:off x="1434711" y="4110577"/>
            <a:ext cx="58240" cy="226371"/>
          </a:xfrm>
          <a:custGeom>
            <a:avLst/>
            <a:gdLst>
              <a:gd name="T0" fmla="*/ 35 w 35"/>
              <a:gd name="T1" fmla="*/ 37 h 148"/>
              <a:gd name="T2" fmla="*/ 0 w 35"/>
              <a:gd name="T3" fmla="*/ 0 h 148"/>
              <a:gd name="T4" fmla="*/ 0 w 35"/>
              <a:gd name="T5" fmla="*/ 111 h 148"/>
              <a:gd name="T6" fmla="*/ 35 w 35"/>
              <a:gd name="T7" fmla="*/ 148 h 148"/>
              <a:gd name="T8" fmla="*/ 35 w 35"/>
              <a:gd name="T9" fmla="*/ 3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8">
                <a:moveTo>
                  <a:pt x="35" y="37"/>
                </a:moveTo>
                <a:lnTo>
                  <a:pt x="0" y="0"/>
                </a:lnTo>
                <a:lnTo>
                  <a:pt x="0" y="111"/>
                </a:lnTo>
                <a:lnTo>
                  <a:pt x="35" y="148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0" name="Freeform 155">
            <a:extLst>
              <a:ext uri="{FF2B5EF4-FFF2-40B4-BE49-F238E27FC236}">
                <a16:creationId xmlns:a16="http://schemas.microsoft.com/office/drawing/2014/main" xmlns="" id="{7B364641-1F0B-448B-87FF-8C0117B4323D}"/>
              </a:ext>
            </a:extLst>
          </p:cNvPr>
          <p:cNvSpPr>
            <a:spLocks/>
          </p:cNvSpPr>
          <p:nvPr/>
        </p:nvSpPr>
        <p:spPr bwMode="gray">
          <a:xfrm>
            <a:off x="1434711" y="4110577"/>
            <a:ext cx="618996" cy="56594"/>
          </a:xfrm>
          <a:custGeom>
            <a:avLst/>
            <a:gdLst>
              <a:gd name="T0" fmla="*/ 372 w 372"/>
              <a:gd name="T1" fmla="*/ 37 h 37"/>
              <a:gd name="T2" fmla="*/ 337 w 372"/>
              <a:gd name="T3" fmla="*/ 0 h 37"/>
              <a:gd name="T4" fmla="*/ 0 w 372"/>
              <a:gd name="T5" fmla="*/ 0 h 37"/>
              <a:gd name="T6" fmla="*/ 35 w 372"/>
              <a:gd name="T7" fmla="*/ 37 h 37"/>
              <a:gd name="T8" fmla="*/ 372 w 372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2" y="37"/>
                </a:moveTo>
                <a:lnTo>
                  <a:pt x="337" y="0"/>
                </a:lnTo>
                <a:lnTo>
                  <a:pt x="0" y="0"/>
                </a:lnTo>
                <a:lnTo>
                  <a:pt x="35" y="37"/>
                </a:lnTo>
                <a:lnTo>
                  <a:pt x="372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1" name="Freeform 156">
            <a:extLst>
              <a:ext uri="{FF2B5EF4-FFF2-40B4-BE49-F238E27FC236}">
                <a16:creationId xmlns:a16="http://schemas.microsoft.com/office/drawing/2014/main" xmlns="" id="{579C495B-757E-49CD-86BC-8ED6AAE888DB}"/>
              </a:ext>
            </a:extLst>
          </p:cNvPr>
          <p:cNvSpPr>
            <a:spLocks noEditPoints="1"/>
          </p:cNvSpPr>
          <p:nvPr/>
        </p:nvSpPr>
        <p:spPr bwMode="gray">
          <a:xfrm>
            <a:off x="1431381" y="4107518"/>
            <a:ext cx="625652" cy="232489"/>
          </a:xfrm>
          <a:custGeom>
            <a:avLst/>
            <a:gdLst>
              <a:gd name="T0" fmla="*/ 376 w 376"/>
              <a:gd name="T1" fmla="*/ 38 h 152"/>
              <a:gd name="T2" fmla="*/ 340 w 376"/>
              <a:gd name="T3" fmla="*/ 0 h 152"/>
              <a:gd name="T4" fmla="*/ 0 w 376"/>
              <a:gd name="T5" fmla="*/ 0 h 152"/>
              <a:gd name="T6" fmla="*/ 0 w 376"/>
              <a:gd name="T7" fmla="*/ 114 h 152"/>
              <a:gd name="T8" fmla="*/ 36 w 376"/>
              <a:gd name="T9" fmla="*/ 152 h 152"/>
              <a:gd name="T10" fmla="*/ 376 w 376"/>
              <a:gd name="T11" fmla="*/ 152 h 152"/>
              <a:gd name="T12" fmla="*/ 376 w 376"/>
              <a:gd name="T13" fmla="*/ 38 h 152"/>
              <a:gd name="T14" fmla="*/ 372 w 376"/>
              <a:gd name="T15" fmla="*/ 150 h 152"/>
              <a:gd name="T16" fmla="*/ 374 w 376"/>
              <a:gd name="T17" fmla="*/ 148 h 152"/>
              <a:gd name="T18" fmla="*/ 37 w 376"/>
              <a:gd name="T19" fmla="*/ 148 h 152"/>
              <a:gd name="T20" fmla="*/ 38 w 376"/>
              <a:gd name="T21" fmla="*/ 149 h 152"/>
              <a:gd name="T22" fmla="*/ 3 w 376"/>
              <a:gd name="T23" fmla="*/ 112 h 152"/>
              <a:gd name="T24" fmla="*/ 4 w 376"/>
              <a:gd name="T25" fmla="*/ 113 h 152"/>
              <a:gd name="T26" fmla="*/ 4 w 376"/>
              <a:gd name="T27" fmla="*/ 2 h 152"/>
              <a:gd name="T28" fmla="*/ 2 w 376"/>
              <a:gd name="T29" fmla="*/ 4 h 152"/>
              <a:gd name="T30" fmla="*/ 339 w 376"/>
              <a:gd name="T31" fmla="*/ 4 h 152"/>
              <a:gd name="T32" fmla="*/ 338 w 376"/>
              <a:gd name="T33" fmla="*/ 4 h 152"/>
              <a:gd name="T34" fmla="*/ 373 w 376"/>
              <a:gd name="T35" fmla="*/ 40 h 152"/>
              <a:gd name="T36" fmla="*/ 372 w 376"/>
              <a:gd name="T37" fmla="*/ 39 h 152"/>
              <a:gd name="T38" fmla="*/ 372 w 376"/>
              <a:gd name="T39" fmla="*/ 150 h 152"/>
              <a:gd name="T40" fmla="*/ 374 w 376"/>
              <a:gd name="T41" fmla="*/ 37 h 152"/>
              <a:gd name="T42" fmla="*/ 37 w 376"/>
              <a:gd name="T43" fmla="*/ 37 h 152"/>
              <a:gd name="T44" fmla="*/ 38 w 376"/>
              <a:gd name="T45" fmla="*/ 38 h 152"/>
              <a:gd name="T46" fmla="*/ 3 w 376"/>
              <a:gd name="T47" fmla="*/ 1 h 152"/>
              <a:gd name="T48" fmla="*/ 0 w 376"/>
              <a:gd name="T49" fmla="*/ 4 h 152"/>
              <a:gd name="T50" fmla="*/ 36 w 376"/>
              <a:gd name="T51" fmla="*/ 41 h 152"/>
              <a:gd name="T52" fmla="*/ 374 w 376"/>
              <a:gd name="T53" fmla="*/ 41 h 152"/>
              <a:gd name="T54" fmla="*/ 374 w 376"/>
              <a:gd name="T55" fmla="*/ 37 h 152"/>
              <a:gd name="T56" fmla="*/ 35 w 376"/>
              <a:gd name="T57" fmla="*/ 39 h 152"/>
              <a:gd name="T58" fmla="*/ 35 w 376"/>
              <a:gd name="T59" fmla="*/ 150 h 152"/>
              <a:gd name="T60" fmla="*/ 39 w 376"/>
              <a:gd name="T61" fmla="*/ 150 h 152"/>
              <a:gd name="T62" fmla="*/ 39 w 376"/>
              <a:gd name="T63" fmla="*/ 39 h 152"/>
              <a:gd name="T64" fmla="*/ 35 w 376"/>
              <a:gd name="T65" fmla="*/ 3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152">
                <a:moveTo>
                  <a:pt x="376" y="38"/>
                </a:moveTo>
                <a:lnTo>
                  <a:pt x="340" y="0"/>
                </a:lnTo>
                <a:lnTo>
                  <a:pt x="0" y="0"/>
                </a:lnTo>
                <a:lnTo>
                  <a:pt x="0" y="114"/>
                </a:lnTo>
                <a:lnTo>
                  <a:pt x="36" y="152"/>
                </a:lnTo>
                <a:lnTo>
                  <a:pt x="376" y="152"/>
                </a:lnTo>
                <a:lnTo>
                  <a:pt x="376" y="38"/>
                </a:lnTo>
                <a:close/>
                <a:moveTo>
                  <a:pt x="372" y="150"/>
                </a:moveTo>
                <a:lnTo>
                  <a:pt x="374" y="148"/>
                </a:lnTo>
                <a:lnTo>
                  <a:pt x="37" y="148"/>
                </a:lnTo>
                <a:lnTo>
                  <a:pt x="38" y="149"/>
                </a:lnTo>
                <a:lnTo>
                  <a:pt x="3" y="112"/>
                </a:lnTo>
                <a:lnTo>
                  <a:pt x="4" y="113"/>
                </a:lnTo>
                <a:lnTo>
                  <a:pt x="4" y="2"/>
                </a:lnTo>
                <a:lnTo>
                  <a:pt x="2" y="4"/>
                </a:lnTo>
                <a:lnTo>
                  <a:pt x="339" y="4"/>
                </a:lnTo>
                <a:lnTo>
                  <a:pt x="338" y="4"/>
                </a:lnTo>
                <a:lnTo>
                  <a:pt x="373" y="40"/>
                </a:lnTo>
                <a:lnTo>
                  <a:pt x="372" y="39"/>
                </a:lnTo>
                <a:lnTo>
                  <a:pt x="372" y="150"/>
                </a:lnTo>
                <a:close/>
                <a:moveTo>
                  <a:pt x="374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0" y="4"/>
                </a:lnTo>
                <a:lnTo>
                  <a:pt x="36" y="41"/>
                </a:lnTo>
                <a:lnTo>
                  <a:pt x="374" y="41"/>
                </a:lnTo>
                <a:lnTo>
                  <a:pt x="374" y="37"/>
                </a:lnTo>
                <a:close/>
                <a:moveTo>
                  <a:pt x="35" y="39"/>
                </a:moveTo>
                <a:lnTo>
                  <a:pt x="35" y="150"/>
                </a:lnTo>
                <a:lnTo>
                  <a:pt x="39" y="150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2" name="Rectangle 157">
            <a:extLst>
              <a:ext uri="{FF2B5EF4-FFF2-40B4-BE49-F238E27FC236}">
                <a16:creationId xmlns:a16="http://schemas.microsoft.com/office/drawing/2014/main" xmlns="" id="{25F06E8D-12B1-4009-B230-867A431ED5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92948" y="3992803"/>
            <a:ext cx="560757" cy="16977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3" name="Freeform 158">
            <a:extLst>
              <a:ext uri="{FF2B5EF4-FFF2-40B4-BE49-F238E27FC236}">
                <a16:creationId xmlns:a16="http://schemas.microsoft.com/office/drawing/2014/main" xmlns="" id="{588DC119-0D9F-493E-A7BF-F6F770C36CC9}"/>
              </a:ext>
            </a:extLst>
          </p:cNvPr>
          <p:cNvSpPr>
            <a:spLocks/>
          </p:cNvSpPr>
          <p:nvPr/>
        </p:nvSpPr>
        <p:spPr bwMode="gray">
          <a:xfrm>
            <a:off x="1434711" y="3936210"/>
            <a:ext cx="58240" cy="226371"/>
          </a:xfrm>
          <a:custGeom>
            <a:avLst/>
            <a:gdLst>
              <a:gd name="T0" fmla="*/ 35 w 35"/>
              <a:gd name="T1" fmla="*/ 37 h 148"/>
              <a:gd name="T2" fmla="*/ 0 w 35"/>
              <a:gd name="T3" fmla="*/ 0 h 148"/>
              <a:gd name="T4" fmla="*/ 0 w 35"/>
              <a:gd name="T5" fmla="*/ 111 h 148"/>
              <a:gd name="T6" fmla="*/ 35 w 35"/>
              <a:gd name="T7" fmla="*/ 148 h 148"/>
              <a:gd name="T8" fmla="*/ 35 w 35"/>
              <a:gd name="T9" fmla="*/ 3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8">
                <a:moveTo>
                  <a:pt x="35" y="37"/>
                </a:moveTo>
                <a:lnTo>
                  <a:pt x="0" y="0"/>
                </a:lnTo>
                <a:lnTo>
                  <a:pt x="0" y="111"/>
                </a:lnTo>
                <a:lnTo>
                  <a:pt x="35" y="148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Freeform 159">
            <a:extLst>
              <a:ext uri="{FF2B5EF4-FFF2-40B4-BE49-F238E27FC236}">
                <a16:creationId xmlns:a16="http://schemas.microsoft.com/office/drawing/2014/main" xmlns="" id="{C2F5B29C-DEE7-439F-8744-CA7453DC6AE4}"/>
              </a:ext>
            </a:extLst>
          </p:cNvPr>
          <p:cNvSpPr>
            <a:spLocks/>
          </p:cNvSpPr>
          <p:nvPr/>
        </p:nvSpPr>
        <p:spPr bwMode="gray">
          <a:xfrm>
            <a:off x="1434711" y="3936210"/>
            <a:ext cx="618996" cy="56594"/>
          </a:xfrm>
          <a:custGeom>
            <a:avLst/>
            <a:gdLst>
              <a:gd name="T0" fmla="*/ 372 w 372"/>
              <a:gd name="T1" fmla="*/ 37 h 37"/>
              <a:gd name="T2" fmla="*/ 337 w 372"/>
              <a:gd name="T3" fmla="*/ 0 h 37"/>
              <a:gd name="T4" fmla="*/ 0 w 372"/>
              <a:gd name="T5" fmla="*/ 0 h 37"/>
              <a:gd name="T6" fmla="*/ 35 w 372"/>
              <a:gd name="T7" fmla="*/ 37 h 37"/>
              <a:gd name="T8" fmla="*/ 372 w 372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2" y="37"/>
                </a:moveTo>
                <a:lnTo>
                  <a:pt x="337" y="0"/>
                </a:lnTo>
                <a:lnTo>
                  <a:pt x="0" y="0"/>
                </a:lnTo>
                <a:lnTo>
                  <a:pt x="35" y="37"/>
                </a:lnTo>
                <a:lnTo>
                  <a:pt x="372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5" name="Freeform 160">
            <a:extLst>
              <a:ext uri="{FF2B5EF4-FFF2-40B4-BE49-F238E27FC236}">
                <a16:creationId xmlns:a16="http://schemas.microsoft.com/office/drawing/2014/main" xmlns="" id="{BE53C6E0-4E03-4645-B665-DFAB96704CC9}"/>
              </a:ext>
            </a:extLst>
          </p:cNvPr>
          <p:cNvSpPr>
            <a:spLocks noEditPoints="1"/>
          </p:cNvSpPr>
          <p:nvPr/>
        </p:nvSpPr>
        <p:spPr bwMode="gray">
          <a:xfrm>
            <a:off x="1431381" y="3933151"/>
            <a:ext cx="625652" cy="232489"/>
          </a:xfrm>
          <a:custGeom>
            <a:avLst/>
            <a:gdLst>
              <a:gd name="T0" fmla="*/ 376 w 376"/>
              <a:gd name="T1" fmla="*/ 38 h 152"/>
              <a:gd name="T2" fmla="*/ 340 w 376"/>
              <a:gd name="T3" fmla="*/ 0 h 152"/>
              <a:gd name="T4" fmla="*/ 0 w 376"/>
              <a:gd name="T5" fmla="*/ 0 h 152"/>
              <a:gd name="T6" fmla="*/ 0 w 376"/>
              <a:gd name="T7" fmla="*/ 114 h 152"/>
              <a:gd name="T8" fmla="*/ 36 w 376"/>
              <a:gd name="T9" fmla="*/ 152 h 152"/>
              <a:gd name="T10" fmla="*/ 376 w 376"/>
              <a:gd name="T11" fmla="*/ 152 h 152"/>
              <a:gd name="T12" fmla="*/ 376 w 376"/>
              <a:gd name="T13" fmla="*/ 38 h 152"/>
              <a:gd name="T14" fmla="*/ 372 w 376"/>
              <a:gd name="T15" fmla="*/ 150 h 152"/>
              <a:gd name="T16" fmla="*/ 374 w 376"/>
              <a:gd name="T17" fmla="*/ 148 h 152"/>
              <a:gd name="T18" fmla="*/ 37 w 376"/>
              <a:gd name="T19" fmla="*/ 148 h 152"/>
              <a:gd name="T20" fmla="*/ 38 w 376"/>
              <a:gd name="T21" fmla="*/ 149 h 152"/>
              <a:gd name="T22" fmla="*/ 3 w 376"/>
              <a:gd name="T23" fmla="*/ 112 h 152"/>
              <a:gd name="T24" fmla="*/ 4 w 376"/>
              <a:gd name="T25" fmla="*/ 113 h 152"/>
              <a:gd name="T26" fmla="*/ 4 w 376"/>
              <a:gd name="T27" fmla="*/ 2 h 152"/>
              <a:gd name="T28" fmla="*/ 2 w 376"/>
              <a:gd name="T29" fmla="*/ 4 h 152"/>
              <a:gd name="T30" fmla="*/ 339 w 376"/>
              <a:gd name="T31" fmla="*/ 4 h 152"/>
              <a:gd name="T32" fmla="*/ 338 w 376"/>
              <a:gd name="T33" fmla="*/ 4 h 152"/>
              <a:gd name="T34" fmla="*/ 373 w 376"/>
              <a:gd name="T35" fmla="*/ 41 h 152"/>
              <a:gd name="T36" fmla="*/ 372 w 376"/>
              <a:gd name="T37" fmla="*/ 39 h 152"/>
              <a:gd name="T38" fmla="*/ 372 w 376"/>
              <a:gd name="T39" fmla="*/ 150 h 152"/>
              <a:gd name="T40" fmla="*/ 374 w 376"/>
              <a:gd name="T41" fmla="*/ 37 h 152"/>
              <a:gd name="T42" fmla="*/ 37 w 376"/>
              <a:gd name="T43" fmla="*/ 37 h 152"/>
              <a:gd name="T44" fmla="*/ 38 w 376"/>
              <a:gd name="T45" fmla="*/ 38 h 152"/>
              <a:gd name="T46" fmla="*/ 3 w 376"/>
              <a:gd name="T47" fmla="*/ 1 h 152"/>
              <a:gd name="T48" fmla="*/ 0 w 376"/>
              <a:gd name="T49" fmla="*/ 4 h 152"/>
              <a:gd name="T50" fmla="*/ 36 w 376"/>
              <a:gd name="T51" fmla="*/ 41 h 152"/>
              <a:gd name="T52" fmla="*/ 374 w 376"/>
              <a:gd name="T53" fmla="*/ 41 h 152"/>
              <a:gd name="T54" fmla="*/ 374 w 376"/>
              <a:gd name="T55" fmla="*/ 37 h 152"/>
              <a:gd name="T56" fmla="*/ 35 w 376"/>
              <a:gd name="T57" fmla="*/ 39 h 152"/>
              <a:gd name="T58" fmla="*/ 35 w 376"/>
              <a:gd name="T59" fmla="*/ 150 h 152"/>
              <a:gd name="T60" fmla="*/ 39 w 376"/>
              <a:gd name="T61" fmla="*/ 150 h 152"/>
              <a:gd name="T62" fmla="*/ 39 w 376"/>
              <a:gd name="T63" fmla="*/ 39 h 152"/>
              <a:gd name="T64" fmla="*/ 35 w 376"/>
              <a:gd name="T65" fmla="*/ 3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152">
                <a:moveTo>
                  <a:pt x="376" y="38"/>
                </a:moveTo>
                <a:lnTo>
                  <a:pt x="340" y="0"/>
                </a:lnTo>
                <a:lnTo>
                  <a:pt x="0" y="0"/>
                </a:lnTo>
                <a:lnTo>
                  <a:pt x="0" y="114"/>
                </a:lnTo>
                <a:lnTo>
                  <a:pt x="36" y="152"/>
                </a:lnTo>
                <a:lnTo>
                  <a:pt x="376" y="152"/>
                </a:lnTo>
                <a:lnTo>
                  <a:pt x="376" y="38"/>
                </a:lnTo>
                <a:close/>
                <a:moveTo>
                  <a:pt x="372" y="150"/>
                </a:moveTo>
                <a:lnTo>
                  <a:pt x="374" y="148"/>
                </a:lnTo>
                <a:lnTo>
                  <a:pt x="37" y="148"/>
                </a:lnTo>
                <a:lnTo>
                  <a:pt x="38" y="149"/>
                </a:lnTo>
                <a:lnTo>
                  <a:pt x="3" y="112"/>
                </a:lnTo>
                <a:lnTo>
                  <a:pt x="4" y="113"/>
                </a:lnTo>
                <a:lnTo>
                  <a:pt x="4" y="2"/>
                </a:lnTo>
                <a:lnTo>
                  <a:pt x="2" y="4"/>
                </a:lnTo>
                <a:lnTo>
                  <a:pt x="339" y="4"/>
                </a:lnTo>
                <a:lnTo>
                  <a:pt x="338" y="4"/>
                </a:lnTo>
                <a:lnTo>
                  <a:pt x="373" y="41"/>
                </a:lnTo>
                <a:lnTo>
                  <a:pt x="372" y="39"/>
                </a:lnTo>
                <a:lnTo>
                  <a:pt x="372" y="150"/>
                </a:lnTo>
                <a:close/>
                <a:moveTo>
                  <a:pt x="374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0" y="4"/>
                </a:lnTo>
                <a:lnTo>
                  <a:pt x="36" y="41"/>
                </a:lnTo>
                <a:lnTo>
                  <a:pt x="374" y="41"/>
                </a:lnTo>
                <a:lnTo>
                  <a:pt x="374" y="37"/>
                </a:lnTo>
                <a:close/>
                <a:moveTo>
                  <a:pt x="35" y="39"/>
                </a:moveTo>
                <a:lnTo>
                  <a:pt x="35" y="150"/>
                </a:lnTo>
                <a:lnTo>
                  <a:pt x="39" y="150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161">
            <a:extLst>
              <a:ext uri="{FF2B5EF4-FFF2-40B4-BE49-F238E27FC236}">
                <a16:creationId xmlns:a16="http://schemas.microsoft.com/office/drawing/2014/main" xmlns="" id="{026050D5-DD6B-4795-8877-07B0CFFF6E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51188" y="4393540"/>
            <a:ext cx="562421" cy="1682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7" name="Freeform 162">
            <a:extLst>
              <a:ext uri="{FF2B5EF4-FFF2-40B4-BE49-F238E27FC236}">
                <a16:creationId xmlns:a16="http://schemas.microsoft.com/office/drawing/2014/main" xmlns="" id="{8FB908CE-ED08-48A8-B9F8-3EBE3F8A47F1}"/>
              </a:ext>
            </a:extLst>
          </p:cNvPr>
          <p:cNvSpPr>
            <a:spLocks/>
          </p:cNvSpPr>
          <p:nvPr/>
        </p:nvSpPr>
        <p:spPr bwMode="gray">
          <a:xfrm>
            <a:off x="1492948" y="4336947"/>
            <a:ext cx="58240" cy="224841"/>
          </a:xfrm>
          <a:custGeom>
            <a:avLst/>
            <a:gdLst>
              <a:gd name="T0" fmla="*/ 35 w 35"/>
              <a:gd name="T1" fmla="*/ 37 h 147"/>
              <a:gd name="T2" fmla="*/ 0 w 35"/>
              <a:gd name="T3" fmla="*/ 0 h 147"/>
              <a:gd name="T4" fmla="*/ 0 w 35"/>
              <a:gd name="T5" fmla="*/ 110 h 147"/>
              <a:gd name="T6" fmla="*/ 35 w 35"/>
              <a:gd name="T7" fmla="*/ 147 h 147"/>
              <a:gd name="T8" fmla="*/ 35 w 35"/>
              <a:gd name="T9" fmla="*/ 3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7">
                <a:moveTo>
                  <a:pt x="35" y="37"/>
                </a:moveTo>
                <a:lnTo>
                  <a:pt x="0" y="0"/>
                </a:lnTo>
                <a:lnTo>
                  <a:pt x="0" y="110"/>
                </a:lnTo>
                <a:lnTo>
                  <a:pt x="35" y="147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Freeform 163">
            <a:extLst>
              <a:ext uri="{FF2B5EF4-FFF2-40B4-BE49-F238E27FC236}">
                <a16:creationId xmlns:a16="http://schemas.microsoft.com/office/drawing/2014/main" xmlns="" id="{D21AD72A-B574-47E3-A07D-84D96A866EDC}"/>
              </a:ext>
            </a:extLst>
          </p:cNvPr>
          <p:cNvSpPr>
            <a:spLocks/>
          </p:cNvSpPr>
          <p:nvPr/>
        </p:nvSpPr>
        <p:spPr bwMode="gray">
          <a:xfrm>
            <a:off x="1492948" y="4336947"/>
            <a:ext cx="620659" cy="56594"/>
          </a:xfrm>
          <a:custGeom>
            <a:avLst/>
            <a:gdLst>
              <a:gd name="T0" fmla="*/ 373 w 373"/>
              <a:gd name="T1" fmla="*/ 37 h 37"/>
              <a:gd name="T2" fmla="*/ 338 w 373"/>
              <a:gd name="T3" fmla="*/ 0 h 37"/>
              <a:gd name="T4" fmla="*/ 0 w 373"/>
              <a:gd name="T5" fmla="*/ 0 h 37"/>
              <a:gd name="T6" fmla="*/ 35 w 373"/>
              <a:gd name="T7" fmla="*/ 37 h 37"/>
              <a:gd name="T8" fmla="*/ 373 w 373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">
                <a:moveTo>
                  <a:pt x="373" y="37"/>
                </a:moveTo>
                <a:lnTo>
                  <a:pt x="338" y="0"/>
                </a:lnTo>
                <a:lnTo>
                  <a:pt x="0" y="0"/>
                </a:lnTo>
                <a:lnTo>
                  <a:pt x="35" y="37"/>
                </a:lnTo>
                <a:lnTo>
                  <a:pt x="373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9" name="Freeform 164">
            <a:extLst>
              <a:ext uri="{FF2B5EF4-FFF2-40B4-BE49-F238E27FC236}">
                <a16:creationId xmlns:a16="http://schemas.microsoft.com/office/drawing/2014/main" xmlns="" id="{1D46A09A-3D42-4C0F-9893-A14775F18D71}"/>
              </a:ext>
            </a:extLst>
          </p:cNvPr>
          <p:cNvSpPr>
            <a:spLocks noEditPoints="1"/>
          </p:cNvSpPr>
          <p:nvPr/>
        </p:nvSpPr>
        <p:spPr bwMode="gray">
          <a:xfrm>
            <a:off x="1489621" y="4333888"/>
            <a:ext cx="627316" cy="230959"/>
          </a:xfrm>
          <a:custGeom>
            <a:avLst/>
            <a:gdLst>
              <a:gd name="T0" fmla="*/ 377 w 377"/>
              <a:gd name="T1" fmla="*/ 38 h 151"/>
              <a:gd name="T2" fmla="*/ 341 w 377"/>
              <a:gd name="T3" fmla="*/ 0 h 151"/>
              <a:gd name="T4" fmla="*/ 0 w 377"/>
              <a:gd name="T5" fmla="*/ 0 h 151"/>
              <a:gd name="T6" fmla="*/ 0 w 377"/>
              <a:gd name="T7" fmla="*/ 113 h 151"/>
              <a:gd name="T8" fmla="*/ 36 w 377"/>
              <a:gd name="T9" fmla="*/ 151 h 151"/>
              <a:gd name="T10" fmla="*/ 377 w 377"/>
              <a:gd name="T11" fmla="*/ 151 h 151"/>
              <a:gd name="T12" fmla="*/ 377 w 377"/>
              <a:gd name="T13" fmla="*/ 38 h 151"/>
              <a:gd name="T14" fmla="*/ 373 w 377"/>
              <a:gd name="T15" fmla="*/ 149 h 151"/>
              <a:gd name="T16" fmla="*/ 375 w 377"/>
              <a:gd name="T17" fmla="*/ 147 h 151"/>
              <a:gd name="T18" fmla="*/ 37 w 377"/>
              <a:gd name="T19" fmla="*/ 147 h 151"/>
              <a:gd name="T20" fmla="*/ 38 w 377"/>
              <a:gd name="T21" fmla="*/ 148 h 151"/>
              <a:gd name="T22" fmla="*/ 3 w 377"/>
              <a:gd name="T23" fmla="*/ 111 h 151"/>
              <a:gd name="T24" fmla="*/ 4 w 377"/>
              <a:gd name="T25" fmla="*/ 112 h 151"/>
              <a:gd name="T26" fmla="*/ 4 w 377"/>
              <a:gd name="T27" fmla="*/ 2 h 151"/>
              <a:gd name="T28" fmla="*/ 2 w 377"/>
              <a:gd name="T29" fmla="*/ 4 h 151"/>
              <a:gd name="T30" fmla="*/ 340 w 377"/>
              <a:gd name="T31" fmla="*/ 4 h 151"/>
              <a:gd name="T32" fmla="*/ 339 w 377"/>
              <a:gd name="T33" fmla="*/ 3 h 151"/>
              <a:gd name="T34" fmla="*/ 374 w 377"/>
              <a:gd name="T35" fmla="*/ 40 h 151"/>
              <a:gd name="T36" fmla="*/ 373 w 377"/>
              <a:gd name="T37" fmla="*/ 39 h 151"/>
              <a:gd name="T38" fmla="*/ 373 w 377"/>
              <a:gd name="T39" fmla="*/ 149 h 151"/>
              <a:gd name="T40" fmla="*/ 375 w 377"/>
              <a:gd name="T41" fmla="*/ 37 h 151"/>
              <a:gd name="T42" fmla="*/ 37 w 377"/>
              <a:gd name="T43" fmla="*/ 37 h 151"/>
              <a:gd name="T44" fmla="*/ 38 w 377"/>
              <a:gd name="T45" fmla="*/ 37 h 151"/>
              <a:gd name="T46" fmla="*/ 3 w 377"/>
              <a:gd name="T47" fmla="*/ 1 h 151"/>
              <a:gd name="T48" fmla="*/ 1 w 377"/>
              <a:gd name="T49" fmla="*/ 3 h 151"/>
              <a:gd name="T50" fmla="*/ 36 w 377"/>
              <a:gd name="T51" fmla="*/ 41 h 151"/>
              <a:gd name="T52" fmla="*/ 375 w 377"/>
              <a:gd name="T53" fmla="*/ 41 h 151"/>
              <a:gd name="T54" fmla="*/ 375 w 377"/>
              <a:gd name="T55" fmla="*/ 37 h 151"/>
              <a:gd name="T56" fmla="*/ 35 w 377"/>
              <a:gd name="T57" fmla="*/ 39 h 151"/>
              <a:gd name="T58" fmla="*/ 35 w 377"/>
              <a:gd name="T59" fmla="*/ 149 h 151"/>
              <a:gd name="T60" fmla="*/ 39 w 377"/>
              <a:gd name="T61" fmla="*/ 149 h 151"/>
              <a:gd name="T62" fmla="*/ 39 w 377"/>
              <a:gd name="T63" fmla="*/ 39 h 151"/>
              <a:gd name="T64" fmla="*/ 35 w 377"/>
              <a:gd name="T65" fmla="*/ 3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" h="151">
                <a:moveTo>
                  <a:pt x="377" y="38"/>
                </a:moveTo>
                <a:lnTo>
                  <a:pt x="341" y="0"/>
                </a:lnTo>
                <a:lnTo>
                  <a:pt x="0" y="0"/>
                </a:lnTo>
                <a:lnTo>
                  <a:pt x="0" y="113"/>
                </a:lnTo>
                <a:lnTo>
                  <a:pt x="36" y="151"/>
                </a:lnTo>
                <a:lnTo>
                  <a:pt x="377" y="151"/>
                </a:lnTo>
                <a:lnTo>
                  <a:pt x="377" y="38"/>
                </a:lnTo>
                <a:close/>
                <a:moveTo>
                  <a:pt x="373" y="149"/>
                </a:moveTo>
                <a:lnTo>
                  <a:pt x="375" y="147"/>
                </a:lnTo>
                <a:lnTo>
                  <a:pt x="37" y="147"/>
                </a:lnTo>
                <a:lnTo>
                  <a:pt x="38" y="148"/>
                </a:lnTo>
                <a:lnTo>
                  <a:pt x="3" y="111"/>
                </a:lnTo>
                <a:lnTo>
                  <a:pt x="4" y="112"/>
                </a:lnTo>
                <a:lnTo>
                  <a:pt x="4" y="2"/>
                </a:lnTo>
                <a:lnTo>
                  <a:pt x="2" y="4"/>
                </a:lnTo>
                <a:lnTo>
                  <a:pt x="340" y="4"/>
                </a:lnTo>
                <a:lnTo>
                  <a:pt x="339" y="3"/>
                </a:lnTo>
                <a:lnTo>
                  <a:pt x="374" y="40"/>
                </a:lnTo>
                <a:lnTo>
                  <a:pt x="373" y="39"/>
                </a:lnTo>
                <a:lnTo>
                  <a:pt x="373" y="149"/>
                </a:lnTo>
                <a:close/>
                <a:moveTo>
                  <a:pt x="375" y="37"/>
                </a:moveTo>
                <a:lnTo>
                  <a:pt x="37" y="37"/>
                </a:lnTo>
                <a:lnTo>
                  <a:pt x="38" y="37"/>
                </a:lnTo>
                <a:lnTo>
                  <a:pt x="3" y="1"/>
                </a:lnTo>
                <a:lnTo>
                  <a:pt x="1" y="3"/>
                </a:lnTo>
                <a:lnTo>
                  <a:pt x="36" y="41"/>
                </a:lnTo>
                <a:lnTo>
                  <a:pt x="375" y="41"/>
                </a:lnTo>
                <a:lnTo>
                  <a:pt x="375" y="37"/>
                </a:lnTo>
                <a:close/>
                <a:moveTo>
                  <a:pt x="35" y="39"/>
                </a:moveTo>
                <a:lnTo>
                  <a:pt x="35" y="149"/>
                </a:lnTo>
                <a:lnTo>
                  <a:pt x="39" y="149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0" name="Rectangle 165">
            <a:extLst>
              <a:ext uri="{FF2B5EF4-FFF2-40B4-BE49-F238E27FC236}">
                <a16:creationId xmlns:a16="http://schemas.microsoft.com/office/drawing/2014/main" xmlns="" id="{05B4E155-6222-4E6E-8AD9-0FA547732A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51188" y="4219173"/>
            <a:ext cx="562421" cy="1682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Freeform 166">
            <a:extLst>
              <a:ext uri="{FF2B5EF4-FFF2-40B4-BE49-F238E27FC236}">
                <a16:creationId xmlns:a16="http://schemas.microsoft.com/office/drawing/2014/main" xmlns="" id="{CC798FD8-7896-445A-960B-4B80E33580DB}"/>
              </a:ext>
            </a:extLst>
          </p:cNvPr>
          <p:cNvSpPr>
            <a:spLocks/>
          </p:cNvSpPr>
          <p:nvPr/>
        </p:nvSpPr>
        <p:spPr bwMode="gray">
          <a:xfrm>
            <a:off x="1492948" y="4162581"/>
            <a:ext cx="58240" cy="224841"/>
          </a:xfrm>
          <a:custGeom>
            <a:avLst/>
            <a:gdLst>
              <a:gd name="T0" fmla="*/ 35 w 35"/>
              <a:gd name="T1" fmla="*/ 37 h 147"/>
              <a:gd name="T2" fmla="*/ 0 w 35"/>
              <a:gd name="T3" fmla="*/ 0 h 147"/>
              <a:gd name="T4" fmla="*/ 0 w 35"/>
              <a:gd name="T5" fmla="*/ 110 h 147"/>
              <a:gd name="T6" fmla="*/ 35 w 35"/>
              <a:gd name="T7" fmla="*/ 147 h 147"/>
              <a:gd name="T8" fmla="*/ 35 w 35"/>
              <a:gd name="T9" fmla="*/ 3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7">
                <a:moveTo>
                  <a:pt x="35" y="37"/>
                </a:moveTo>
                <a:lnTo>
                  <a:pt x="0" y="0"/>
                </a:lnTo>
                <a:lnTo>
                  <a:pt x="0" y="110"/>
                </a:lnTo>
                <a:lnTo>
                  <a:pt x="35" y="147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2" name="Freeform 167">
            <a:extLst>
              <a:ext uri="{FF2B5EF4-FFF2-40B4-BE49-F238E27FC236}">
                <a16:creationId xmlns:a16="http://schemas.microsoft.com/office/drawing/2014/main" xmlns="" id="{B809CE6E-1BD3-45F4-8A82-0C3C8E239A7B}"/>
              </a:ext>
            </a:extLst>
          </p:cNvPr>
          <p:cNvSpPr>
            <a:spLocks/>
          </p:cNvSpPr>
          <p:nvPr/>
        </p:nvSpPr>
        <p:spPr bwMode="gray">
          <a:xfrm>
            <a:off x="1492948" y="4162581"/>
            <a:ext cx="620659" cy="56594"/>
          </a:xfrm>
          <a:custGeom>
            <a:avLst/>
            <a:gdLst>
              <a:gd name="T0" fmla="*/ 373 w 373"/>
              <a:gd name="T1" fmla="*/ 37 h 37"/>
              <a:gd name="T2" fmla="*/ 338 w 373"/>
              <a:gd name="T3" fmla="*/ 0 h 37"/>
              <a:gd name="T4" fmla="*/ 0 w 373"/>
              <a:gd name="T5" fmla="*/ 0 h 37"/>
              <a:gd name="T6" fmla="*/ 35 w 373"/>
              <a:gd name="T7" fmla="*/ 37 h 37"/>
              <a:gd name="T8" fmla="*/ 373 w 373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">
                <a:moveTo>
                  <a:pt x="373" y="37"/>
                </a:moveTo>
                <a:lnTo>
                  <a:pt x="338" y="0"/>
                </a:lnTo>
                <a:lnTo>
                  <a:pt x="0" y="0"/>
                </a:lnTo>
                <a:lnTo>
                  <a:pt x="35" y="37"/>
                </a:lnTo>
                <a:lnTo>
                  <a:pt x="373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3" name="Freeform 168">
            <a:extLst>
              <a:ext uri="{FF2B5EF4-FFF2-40B4-BE49-F238E27FC236}">
                <a16:creationId xmlns:a16="http://schemas.microsoft.com/office/drawing/2014/main" xmlns="" id="{BFFCF03D-7CFA-49AA-ACDE-542FC930C056}"/>
              </a:ext>
            </a:extLst>
          </p:cNvPr>
          <p:cNvSpPr>
            <a:spLocks noEditPoints="1"/>
          </p:cNvSpPr>
          <p:nvPr/>
        </p:nvSpPr>
        <p:spPr bwMode="gray">
          <a:xfrm>
            <a:off x="1489621" y="4159522"/>
            <a:ext cx="627316" cy="230959"/>
          </a:xfrm>
          <a:custGeom>
            <a:avLst/>
            <a:gdLst>
              <a:gd name="T0" fmla="*/ 377 w 377"/>
              <a:gd name="T1" fmla="*/ 38 h 151"/>
              <a:gd name="T2" fmla="*/ 341 w 377"/>
              <a:gd name="T3" fmla="*/ 0 h 151"/>
              <a:gd name="T4" fmla="*/ 0 w 377"/>
              <a:gd name="T5" fmla="*/ 0 h 151"/>
              <a:gd name="T6" fmla="*/ 0 w 377"/>
              <a:gd name="T7" fmla="*/ 113 h 151"/>
              <a:gd name="T8" fmla="*/ 36 w 377"/>
              <a:gd name="T9" fmla="*/ 151 h 151"/>
              <a:gd name="T10" fmla="*/ 377 w 377"/>
              <a:gd name="T11" fmla="*/ 151 h 151"/>
              <a:gd name="T12" fmla="*/ 377 w 377"/>
              <a:gd name="T13" fmla="*/ 38 h 151"/>
              <a:gd name="T14" fmla="*/ 373 w 377"/>
              <a:gd name="T15" fmla="*/ 149 h 151"/>
              <a:gd name="T16" fmla="*/ 375 w 377"/>
              <a:gd name="T17" fmla="*/ 147 h 151"/>
              <a:gd name="T18" fmla="*/ 37 w 377"/>
              <a:gd name="T19" fmla="*/ 147 h 151"/>
              <a:gd name="T20" fmla="*/ 38 w 377"/>
              <a:gd name="T21" fmla="*/ 148 h 151"/>
              <a:gd name="T22" fmla="*/ 3 w 377"/>
              <a:gd name="T23" fmla="*/ 111 h 151"/>
              <a:gd name="T24" fmla="*/ 4 w 377"/>
              <a:gd name="T25" fmla="*/ 112 h 151"/>
              <a:gd name="T26" fmla="*/ 4 w 377"/>
              <a:gd name="T27" fmla="*/ 2 h 151"/>
              <a:gd name="T28" fmla="*/ 2 w 377"/>
              <a:gd name="T29" fmla="*/ 4 h 151"/>
              <a:gd name="T30" fmla="*/ 340 w 377"/>
              <a:gd name="T31" fmla="*/ 4 h 151"/>
              <a:gd name="T32" fmla="*/ 339 w 377"/>
              <a:gd name="T33" fmla="*/ 3 h 151"/>
              <a:gd name="T34" fmla="*/ 374 w 377"/>
              <a:gd name="T35" fmla="*/ 40 h 151"/>
              <a:gd name="T36" fmla="*/ 373 w 377"/>
              <a:gd name="T37" fmla="*/ 39 h 151"/>
              <a:gd name="T38" fmla="*/ 373 w 377"/>
              <a:gd name="T39" fmla="*/ 149 h 151"/>
              <a:gd name="T40" fmla="*/ 375 w 377"/>
              <a:gd name="T41" fmla="*/ 37 h 151"/>
              <a:gd name="T42" fmla="*/ 37 w 377"/>
              <a:gd name="T43" fmla="*/ 37 h 151"/>
              <a:gd name="T44" fmla="*/ 38 w 377"/>
              <a:gd name="T45" fmla="*/ 38 h 151"/>
              <a:gd name="T46" fmla="*/ 3 w 377"/>
              <a:gd name="T47" fmla="*/ 1 h 151"/>
              <a:gd name="T48" fmla="*/ 1 w 377"/>
              <a:gd name="T49" fmla="*/ 3 h 151"/>
              <a:gd name="T50" fmla="*/ 36 w 377"/>
              <a:gd name="T51" fmla="*/ 41 h 151"/>
              <a:gd name="T52" fmla="*/ 375 w 377"/>
              <a:gd name="T53" fmla="*/ 41 h 151"/>
              <a:gd name="T54" fmla="*/ 375 w 377"/>
              <a:gd name="T55" fmla="*/ 37 h 151"/>
              <a:gd name="T56" fmla="*/ 35 w 377"/>
              <a:gd name="T57" fmla="*/ 39 h 151"/>
              <a:gd name="T58" fmla="*/ 35 w 377"/>
              <a:gd name="T59" fmla="*/ 149 h 151"/>
              <a:gd name="T60" fmla="*/ 39 w 377"/>
              <a:gd name="T61" fmla="*/ 149 h 151"/>
              <a:gd name="T62" fmla="*/ 39 w 377"/>
              <a:gd name="T63" fmla="*/ 39 h 151"/>
              <a:gd name="T64" fmla="*/ 35 w 377"/>
              <a:gd name="T65" fmla="*/ 3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" h="151">
                <a:moveTo>
                  <a:pt x="377" y="38"/>
                </a:moveTo>
                <a:lnTo>
                  <a:pt x="341" y="0"/>
                </a:lnTo>
                <a:lnTo>
                  <a:pt x="0" y="0"/>
                </a:lnTo>
                <a:lnTo>
                  <a:pt x="0" y="113"/>
                </a:lnTo>
                <a:lnTo>
                  <a:pt x="36" y="151"/>
                </a:lnTo>
                <a:lnTo>
                  <a:pt x="377" y="151"/>
                </a:lnTo>
                <a:lnTo>
                  <a:pt x="377" y="38"/>
                </a:lnTo>
                <a:close/>
                <a:moveTo>
                  <a:pt x="373" y="149"/>
                </a:moveTo>
                <a:lnTo>
                  <a:pt x="375" y="147"/>
                </a:lnTo>
                <a:lnTo>
                  <a:pt x="37" y="147"/>
                </a:lnTo>
                <a:lnTo>
                  <a:pt x="38" y="148"/>
                </a:lnTo>
                <a:lnTo>
                  <a:pt x="3" y="111"/>
                </a:lnTo>
                <a:lnTo>
                  <a:pt x="4" y="112"/>
                </a:lnTo>
                <a:lnTo>
                  <a:pt x="4" y="2"/>
                </a:lnTo>
                <a:lnTo>
                  <a:pt x="2" y="4"/>
                </a:lnTo>
                <a:lnTo>
                  <a:pt x="340" y="4"/>
                </a:lnTo>
                <a:lnTo>
                  <a:pt x="339" y="3"/>
                </a:lnTo>
                <a:lnTo>
                  <a:pt x="374" y="40"/>
                </a:lnTo>
                <a:lnTo>
                  <a:pt x="373" y="39"/>
                </a:lnTo>
                <a:lnTo>
                  <a:pt x="373" y="149"/>
                </a:lnTo>
                <a:close/>
                <a:moveTo>
                  <a:pt x="375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1" y="3"/>
                </a:lnTo>
                <a:lnTo>
                  <a:pt x="36" y="41"/>
                </a:lnTo>
                <a:lnTo>
                  <a:pt x="375" y="41"/>
                </a:lnTo>
                <a:lnTo>
                  <a:pt x="375" y="37"/>
                </a:lnTo>
                <a:close/>
                <a:moveTo>
                  <a:pt x="35" y="39"/>
                </a:moveTo>
                <a:lnTo>
                  <a:pt x="35" y="149"/>
                </a:lnTo>
                <a:lnTo>
                  <a:pt x="39" y="149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D82BEB33-EB25-4547-843D-A78F65E57E16}"/>
              </a:ext>
            </a:extLst>
          </p:cNvPr>
          <p:cNvGrpSpPr/>
          <p:nvPr/>
        </p:nvGrpSpPr>
        <p:grpSpPr>
          <a:xfrm>
            <a:off x="2841357" y="4197560"/>
            <a:ext cx="519158" cy="728382"/>
            <a:chOff x="2841357" y="4197560"/>
            <a:chExt cx="519158" cy="72838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2BA98983-22F3-4E34-B7B5-84A0E5C31D8A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3150853" y="4561788"/>
              <a:ext cx="0" cy="3641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xmlns="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6188" y="4480522"/>
              <a:ext cx="411001" cy="229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xmlns="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82632"/>
              <a:ext cx="101502" cy="120833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xmlns="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82632"/>
              <a:ext cx="512502" cy="97890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xmlns="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381103"/>
              <a:ext cx="519158" cy="125422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xmlns="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6188" y="4419341"/>
              <a:ext cx="411001" cy="244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xmlns="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22982"/>
              <a:ext cx="101502" cy="120833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xmlns="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22982"/>
              <a:ext cx="512502" cy="96361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xmlns="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319923"/>
              <a:ext cx="519158" cy="125422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xmlns="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4523" y="4358160"/>
              <a:ext cx="412665" cy="229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xmlns="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61800"/>
              <a:ext cx="99839" cy="119304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xmlns="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61800"/>
              <a:ext cx="512502" cy="96361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xmlns="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258741"/>
              <a:ext cx="519158" cy="125422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xmlns="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6188" y="4296979"/>
              <a:ext cx="411001" cy="244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xmlns="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00619"/>
              <a:ext cx="101502" cy="120833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xmlns="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00619"/>
              <a:ext cx="512502" cy="96361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xmlns="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197560"/>
              <a:ext cx="519158" cy="125422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xmlns="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2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xmlns="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xmlns="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xmlns="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3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xmlns="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xmlns="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6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xmlns="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2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xmlns="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6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xmlns="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9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xmlns="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9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4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>
            <a:spLocks/>
          </p:cNvSpPr>
          <p:nvPr/>
        </p:nvSpPr>
        <p:spPr bwMode="gray">
          <a:xfrm>
            <a:off x="419108" y="-1251552"/>
            <a:ext cx="6127768" cy="32449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defTabSz="932962"/>
            <a:endParaRPr lang="en-US" sz="1200" b="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60BAD4-86BD-4160-BD26-D7D7254E16FD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75230" y="1568918"/>
            <a:ext cx="4097680" cy="1184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Product Owner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Assesses progress made against the deployment goals and changes based on sprint feedback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Presents sprint priorities to be considered in form of stories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Elaborates detailed acceptance criteria for each 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2EA6C-399D-403F-8C44-0F7364C1D3C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675230" y="3561369"/>
            <a:ext cx="4097680" cy="12105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The Team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Creates the sprint goals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prioritized backlog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Assesses stories they can commit to base on DoD and development best practices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Considers high-level design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501B2EB9-A8BA-4E6A-910B-79ADE333CAEF}"/>
              </a:ext>
            </a:extLst>
          </p:cNvPr>
          <p:cNvGrpSpPr>
            <a:grpSpLocks/>
          </p:cNvGrpSpPr>
          <p:nvPr/>
        </p:nvGrpSpPr>
        <p:grpSpPr>
          <a:xfrm>
            <a:off x="419108" y="1568917"/>
            <a:ext cx="6846473" cy="699030"/>
            <a:chOff x="419108" y="1568917"/>
            <a:chExt cx="6127768" cy="69903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33713081-EA1B-420F-BB0C-980BC299B8C2}"/>
                </a:ext>
              </a:extLst>
            </p:cNvPr>
            <p:cNvGrpSpPr/>
            <p:nvPr/>
          </p:nvGrpSpPr>
          <p:grpSpPr>
            <a:xfrm>
              <a:off x="419108" y="1990206"/>
              <a:ext cx="6127768" cy="277741"/>
              <a:chOff x="198383" y="1419750"/>
              <a:chExt cx="4836583" cy="257167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xmlns="" id="{8C69E2BC-CC61-43AC-A679-339F93010D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8383" y="1419750"/>
                <a:ext cx="4836583" cy="25716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962"/>
                <a:endParaRPr lang="en-US" sz="1200" dirty="0" err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154843EE-6E2E-4D8B-8981-474673F58F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9330" y="1457839"/>
                <a:ext cx="1406127" cy="18098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defTabSz="932962"/>
                <a:r>
                  <a:rPr lang="en-US" sz="1200" b="1" dirty="0">
                    <a:solidFill>
                      <a:srgbClr val="FFFFFF"/>
                    </a:solidFill>
                    <a:latin typeface="Arial"/>
                  </a:rPr>
                  <a:t>The Scrum Process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469D1C81-6FDD-468B-B510-70663CBDE9DF}"/>
                </a:ext>
              </a:extLst>
            </p:cNvPr>
            <p:cNvSpPr txBox="1"/>
            <p:nvPr/>
          </p:nvSpPr>
          <p:spPr>
            <a:xfrm>
              <a:off x="419108" y="1568917"/>
              <a:ext cx="61277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 dirty="0"/>
                <a:t>The Sprint Planning meeting is used for the team to plan what can be accomplished during the next sprint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70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9536310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0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Backlog refinement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 bwMode="gray">
          <a:xfrm>
            <a:off x="810533" y="5326747"/>
            <a:ext cx="3561784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</a:rPr>
              <a:t>Guidelines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1 – 2 times during the sprint 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Can happen anytime during the sprint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Product Owner prepares and runs the meeting</a:t>
            </a: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8712200" y="5326747"/>
            <a:ext cx="2669286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</a:rPr>
              <a:t>Who are the attendees?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Product Owner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Scrum Master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IT Architect + team (not mandatory for all team members)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3161543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6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60BAD4-86BD-4160-BD26-D7D7254E16F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75230" y="1568918"/>
            <a:ext cx="4097680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Product Owner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Discusses feedback from sprint review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Shares user feedback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Updates and prioritizes user stories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stories and acceptance criteria in collaboration with the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2EA6C-399D-403F-8C44-0F7364C1D3C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75230" y="3561369"/>
            <a:ext cx="4097680" cy="142090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/>
              <a:t>The Team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Identifies technical or business spikes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Gains functional clarity from Product Owner on new/updated stories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Discusses implementation options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Estimates stories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Influences priority based on technical dependencies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23179DA-568B-4B11-8030-5E89FFFEA049}"/>
              </a:ext>
            </a:extLst>
          </p:cNvPr>
          <p:cNvGrpSpPr/>
          <p:nvPr/>
        </p:nvGrpSpPr>
        <p:grpSpPr>
          <a:xfrm>
            <a:off x="419108" y="1990204"/>
            <a:ext cx="6846473" cy="277741"/>
            <a:chOff x="198383" y="1419748"/>
            <a:chExt cx="4836583" cy="2571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7BE2AB4D-A1B7-4F7E-8103-96FFFD195036}"/>
                </a:ext>
              </a:extLst>
            </p:cNvPr>
            <p:cNvSpPr>
              <a:spLocks/>
            </p:cNvSpPr>
            <p:nvPr/>
          </p:nvSpPr>
          <p:spPr>
            <a:xfrm>
              <a:off x="198383" y="1419748"/>
              <a:ext cx="4836583" cy="2571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962"/>
              <a:endParaRPr lang="en-US" sz="1200" dirty="0" err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 bwMode="gray">
            <a:xfrm>
              <a:off x="1899330" y="1457839"/>
              <a:ext cx="1406127" cy="18098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32962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The Scrum Process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9CDE81-2D02-4114-B9F6-79CCDED67235}"/>
              </a:ext>
            </a:extLst>
          </p:cNvPr>
          <p:cNvSpPr txBox="1"/>
          <p:nvPr/>
        </p:nvSpPr>
        <p:spPr>
          <a:xfrm>
            <a:off x="419108" y="1568917"/>
            <a:ext cx="684647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The backlog refinement meeting is used to refine the backlog: define stories, acceptance criteria, details and priority such that highest priority stories ready for work.</a:t>
            </a: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A440FCC8-78D0-4457-A256-D5DE957A8940}"/>
              </a:ext>
            </a:extLst>
          </p:cNvPr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884429" y="5329153"/>
            <a:ext cx="1315658" cy="107240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xmlns="" id="{5C647809-1090-499B-A9FF-E1DF205C127F}"/>
              </a:ext>
            </a:extLst>
          </p:cNvPr>
          <p:cNvSpPr/>
          <p:nvPr/>
        </p:nvSpPr>
        <p:spPr bwMode="gray">
          <a:xfrm>
            <a:off x="904464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xmlns="" id="{51B468C3-4B60-4D78-A9D7-788E85421FA1}"/>
              </a:ext>
            </a:extLst>
          </p:cNvPr>
          <p:cNvSpPr/>
          <p:nvPr/>
        </p:nvSpPr>
        <p:spPr bwMode="gray">
          <a:xfrm>
            <a:off x="2249135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xmlns="" id="{6730E05F-168E-4171-A957-20FCD65BA1AE}"/>
              </a:ext>
            </a:extLst>
          </p:cNvPr>
          <p:cNvSpPr/>
          <p:nvPr/>
        </p:nvSpPr>
        <p:spPr bwMode="gray">
          <a:xfrm>
            <a:off x="3695905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401E7419-71F5-4F95-8F81-829D85A86F92}"/>
              </a:ext>
            </a:extLst>
          </p:cNvPr>
          <p:cNvCxnSpPr>
            <a:cxnSpLocks/>
          </p:cNvCxnSpPr>
          <p:nvPr/>
        </p:nvCxnSpPr>
        <p:spPr bwMode="gray">
          <a:xfrm>
            <a:off x="1762076" y="3611562"/>
            <a:ext cx="2657" cy="2556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D85F5D0-301F-4FEA-A290-2403B8CE5E4A}"/>
              </a:ext>
            </a:extLst>
          </p:cNvPr>
          <p:cNvSpPr>
            <a:spLocks/>
          </p:cNvSpPr>
          <p:nvPr/>
        </p:nvSpPr>
        <p:spPr bwMode="gray">
          <a:xfrm>
            <a:off x="904472" y="3383726"/>
            <a:ext cx="117029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Product backlog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AA3AF2B-7EDA-4ADA-8069-4D06E884648D}"/>
              </a:ext>
            </a:extLst>
          </p:cNvPr>
          <p:cNvSpPr>
            <a:spLocks/>
          </p:cNvSpPr>
          <p:nvPr/>
        </p:nvSpPr>
        <p:spPr bwMode="gray">
          <a:xfrm>
            <a:off x="2955352" y="4929819"/>
            <a:ext cx="1141439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Sprint backlog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7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5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5" y="2487478"/>
            <a:ext cx="104205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Daily stand up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649028" y="2615128"/>
            <a:ext cx="99360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CAC64F0-D9EF-4527-8D47-14885A706103}"/>
              </a:ext>
            </a:extLst>
          </p:cNvPr>
          <p:cNvCxnSpPr>
            <a:cxnSpLocks/>
            <a:stCxn id="56" idx="2"/>
          </p:cNvCxnSpPr>
          <p:nvPr/>
        </p:nvCxnSpPr>
        <p:spPr bwMode="gray">
          <a:xfrm>
            <a:off x="5748816" y="3341255"/>
            <a:ext cx="0" cy="6826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61825C7-4CCB-40CA-A760-7F6813CC3F17}"/>
              </a:ext>
            </a:extLst>
          </p:cNvPr>
          <p:cNvSpPr>
            <a:spLocks/>
          </p:cNvSpPr>
          <p:nvPr/>
        </p:nvSpPr>
        <p:spPr bwMode="gray">
          <a:xfrm>
            <a:off x="5040894" y="2716624"/>
            <a:ext cx="1415844" cy="624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Potentially shippable product increment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72FB2212-6F77-47FE-A166-A616926A36EF}"/>
              </a:ext>
            </a:extLst>
          </p:cNvPr>
          <p:cNvSpPr/>
          <p:nvPr/>
        </p:nvSpPr>
        <p:spPr bwMode="gray">
          <a:xfrm rot="8954791">
            <a:off x="3740091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C2CCFC3-A74F-4632-A92C-9D00E8F2C037}"/>
              </a:ext>
            </a:extLst>
          </p:cNvPr>
          <p:cNvGrpSpPr/>
          <p:nvPr/>
        </p:nvGrpSpPr>
        <p:grpSpPr>
          <a:xfrm>
            <a:off x="3650977" y="2465672"/>
            <a:ext cx="1220400" cy="1845855"/>
            <a:chOff x="2973091" y="2064088"/>
            <a:chExt cx="1485910" cy="224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2A7742CA-D673-45EE-B8EB-54B046436DA6}"/>
                </a:ext>
              </a:extLst>
            </p:cNvPr>
            <p:cNvGrpSpPr/>
            <p:nvPr/>
          </p:nvGrpSpPr>
          <p:grpSpPr>
            <a:xfrm>
              <a:off x="2973091" y="2064088"/>
              <a:ext cx="1485910" cy="2247439"/>
              <a:chOff x="2973091" y="2409291"/>
              <a:chExt cx="1485910" cy="1902235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xmlns="" id="{F76A2178-DD80-4ADB-913F-116D9A666701}"/>
                  </a:ext>
                </a:extLst>
              </p:cNvPr>
              <p:cNvSpPr/>
              <p:nvPr/>
            </p:nvSpPr>
            <p:spPr bwMode="gray">
              <a:xfrm>
                <a:off x="3246732" y="2409291"/>
                <a:ext cx="879677" cy="724198"/>
              </a:xfrm>
              <a:prstGeom prst="arc">
                <a:avLst>
                  <a:gd name="adj1" fmla="val 7306590"/>
                  <a:gd name="adj2" fmla="val 20615636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xmlns="" id="{42986D5A-70F8-4168-8EB8-6861DCB58C93}"/>
                  </a:ext>
                </a:extLst>
              </p:cNvPr>
              <p:cNvSpPr/>
              <p:nvPr/>
            </p:nvSpPr>
            <p:spPr bwMode="gray">
              <a:xfrm>
                <a:off x="2973091" y="3050453"/>
                <a:ext cx="1485910" cy="1261073"/>
              </a:xfrm>
              <a:prstGeom prst="arc">
                <a:avLst>
                  <a:gd name="adj1" fmla="val 8114464"/>
                  <a:gd name="adj2" fmla="val 5644213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xmlns="" id="{764D6E79-E93E-44BA-8068-80FB8B74FA91}"/>
                </a:ext>
              </a:extLst>
            </p:cNvPr>
            <p:cNvSpPr/>
            <p:nvPr/>
          </p:nvSpPr>
          <p:spPr bwMode="gray">
            <a:xfrm rot="8954791">
              <a:off x="4030790" y="2331127"/>
              <a:ext cx="205995" cy="127848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2BA98983-22F3-4E34-B7B5-84A0E5C31D8A}"/>
              </a:ext>
            </a:extLst>
          </p:cNvPr>
          <p:cNvCxnSpPr>
            <a:cxnSpLocks/>
          </p:cNvCxnSpPr>
          <p:nvPr/>
        </p:nvCxnSpPr>
        <p:spPr bwMode="gray">
          <a:xfrm flipV="1">
            <a:off x="3150853" y="4561788"/>
            <a:ext cx="0" cy="3641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97BBC67B-426E-46B4-8FBD-69DF5EAA7A2B}"/>
              </a:ext>
            </a:extLst>
          </p:cNvPr>
          <p:cNvGrpSpPr/>
          <p:nvPr/>
        </p:nvGrpSpPr>
        <p:grpSpPr bwMode="gray">
          <a:xfrm>
            <a:off x="1431381" y="3933151"/>
            <a:ext cx="685556" cy="631696"/>
            <a:chOff x="829781" y="3491258"/>
            <a:chExt cx="574840" cy="595157"/>
          </a:xfrm>
          <a:solidFill>
            <a:schemeClr val="accent2"/>
          </a:solidFill>
        </p:grpSpPr>
        <p:sp>
          <p:nvSpPr>
            <p:cNvPr id="64" name="Rectangle 149">
              <a:extLst>
                <a:ext uri="{FF2B5EF4-FFF2-40B4-BE49-F238E27FC236}">
                  <a16:creationId xmlns:a16="http://schemas.microsoft.com/office/drawing/2014/main" xmlns="" id="{B89D4B02-EB05-4B8B-8389-914ABFB2D3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876021"/>
              <a:ext cx="470196" cy="158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xmlns="" id="{C7675EA7-5857-47D5-BF3E-4CF52B3988B2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xmlns="" id="{4A6ACB72-CDDF-4F64-8BF0-3D3AF03DE651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xmlns="" id="{AC98335F-33CA-4D85-B20D-4D74548F79E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819819"/>
              <a:ext cx="524610" cy="217600"/>
            </a:xfrm>
            <a:custGeom>
              <a:avLst/>
              <a:gdLst>
                <a:gd name="T0" fmla="*/ 376 w 376"/>
                <a:gd name="T1" fmla="*/ 38 h 151"/>
                <a:gd name="T2" fmla="*/ 340 w 376"/>
                <a:gd name="T3" fmla="*/ 0 h 151"/>
                <a:gd name="T4" fmla="*/ 0 w 376"/>
                <a:gd name="T5" fmla="*/ 0 h 151"/>
                <a:gd name="T6" fmla="*/ 0 w 376"/>
                <a:gd name="T7" fmla="*/ 113 h 151"/>
                <a:gd name="T8" fmla="*/ 36 w 376"/>
                <a:gd name="T9" fmla="*/ 151 h 151"/>
                <a:gd name="T10" fmla="*/ 376 w 376"/>
                <a:gd name="T11" fmla="*/ 151 h 151"/>
                <a:gd name="T12" fmla="*/ 376 w 376"/>
                <a:gd name="T13" fmla="*/ 38 h 151"/>
                <a:gd name="T14" fmla="*/ 372 w 376"/>
                <a:gd name="T15" fmla="*/ 149 h 151"/>
                <a:gd name="T16" fmla="*/ 374 w 376"/>
                <a:gd name="T17" fmla="*/ 147 h 151"/>
                <a:gd name="T18" fmla="*/ 37 w 376"/>
                <a:gd name="T19" fmla="*/ 147 h 151"/>
                <a:gd name="T20" fmla="*/ 38 w 376"/>
                <a:gd name="T21" fmla="*/ 148 h 151"/>
                <a:gd name="T22" fmla="*/ 3 w 376"/>
                <a:gd name="T23" fmla="*/ 111 h 151"/>
                <a:gd name="T24" fmla="*/ 4 w 376"/>
                <a:gd name="T25" fmla="*/ 112 h 151"/>
                <a:gd name="T26" fmla="*/ 4 w 376"/>
                <a:gd name="T27" fmla="*/ 2 h 151"/>
                <a:gd name="T28" fmla="*/ 2 w 376"/>
                <a:gd name="T29" fmla="*/ 4 h 151"/>
                <a:gd name="T30" fmla="*/ 339 w 376"/>
                <a:gd name="T31" fmla="*/ 4 h 151"/>
                <a:gd name="T32" fmla="*/ 338 w 376"/>
                <a:gd name="T33" fmla="*/ 3 h 151"/>
                <a:gd name="T34" fmla="*/ 373 w 376"/>
                <a:gd name="T35" fmla="*/ 40 h 151"/>
                <a:gd name="T36" fmla="*/ 372 w 376"/>
                <a:gd name="T37" fmla="*/ 39 h 151"/>
                <a:gd name="T38" fmla="*/ 372 w 376"/>
                <a:gd name="T39" fmla="*/ 149 h 151"/>
                <a:gd name="T40" fmla="*/ 374 w 376"/>
                <a:gd name="T41" fmla="*/ 37 h 151"/>
                <a:gd name="T42" fmla="*/ 37 w 376"/>
                <a:gd name="T43" fmla="*/ 37 h 151"/>
                <a:gd name="T44" fmla="*/ 38 w 376"/>
                <a:gd name="T45" fmla="*/ 38 h 151"/>
                <a:gd name="T46" fmla="*/ 3 w 376"/>
                <a:gd name="T47" fmla="*/ 1 h 151"/>
                <a:gd name="T48" fmla="*/ 0 w 376"/>
                <a:gd name="T49" fmla="*/ 3 h 151"/>
                <a:gd name="T50" fmla="*/ 36 w 376"/>
                <a:gd name="T51" fmla="*/ 41 h 151"/>
                <a:gd name="T52" fmla="*/ 374 w 376"/>
                <a:gd name="T53" fmla="*/ 41 h 151"/>
                <a:gd name="T54" fmla="*/ 374 w 376"/>
                <a:gd name="T55" fmla="*/ 37 h 151"/>
                <a:gd name="T56" fmla="*/ 35 w 376"/>
                <a:gd name="T57" fmla="*/ 39 h 151"/>
                <a:gd name="T58" fmla="*/ 35 w 376"/>
                <a:gd name="T59" fmla="*/ 149 h 151"/>
                <a:gd name="T60" fmla="*/ 39 w 376"/>
                <a:gd name="T61" fmla="*/ 149 h 151"/>
                <a:gd name="T62" fmla="*/ 39 w 376"/>
                <a:gd name="T63" fmla="*/ 39 h 151"/>
                <a:gd name="T64" fmla="*/ 35 w 376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1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6" y="151"/>
                  </a:lnTo>
                  <a:lnTo>
                    <a:pt x="376" y="38"/>
                  </a:lnTo>
                  <a:close/>
                  <a:moveTo>
                    <a:pt x="372" y="149"/>
                  </a:moveTo>
                  <a:lnTo>
                    <a:pt x="374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3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49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3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53">
              <a:extLst>
                <a:ext uri="{FF2B5EF4-FFF2-40B4-BE49-F238E27FC236}">
                  <a16:creationId xmlns:a16="http://schemas.microsoft.com/office/drawing/2014/main" xmlns="" id="{F0A665E1-0738-42D2-BD92-04A34C848D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71174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54">
              <a:extLst>
                <a:ext uri="{FF2B5EF4-FFF2-40B4-BE49-F238E27FC236}">
                  <a16:creationId xmlns:a16="http://schemas.microsoft.com/office/drawing/2014/main" xmlns="" id="{D9E49403-B959-48F3-867D-0FEBF1870E5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55">
              <a:extLst>
                <a:ext uri="{FF2B5EF4-FFF2-40B4-BE49-F238E27FC236}">
                  <a16:creationId xmlns:a16="http://schemas.microsoft.com/office/drawing/2014/main" xmlns="" id="{7B364641-1F0B-448B-87FF-8C0117B4323D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56">
              <a:extLst>
                <a:ext uri="{FF2B5EF4-FFF2-40B4-BE49-F238E27FC236}">
                  <a16:creationId xmlns:a16="http://schemas.microsoft.com/office/drawing/2014/main" xmlns="" id="{579C495B-757E-49CD-86BC-8ED6AAE888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655539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0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157">
              <a:extLst>
                <a:ext uri="{FF2B5EF4-FFF2-40B4-BE49-F238E27FC236}">
                  <a16:creationId xmlns:a16="http://schemas.microsoft.com/office/drawing/2014/main" xmlns="" id="{25F06E8D-12B1-4009-B230-867A431ED5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54746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:a16="http://schemas.microsoft.com/office/drawing/2014/main" xmlns="" id="{588DC119-0D9F-493E-A7BF-F6F770C36CC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xmlns="" id="{C2F5B29C-DEE7-439F-8744-CA7453DC6AE4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60">
              <a:extLst>
                <a:ext uri="{FF2B5EF4-FFF2-40B4-BE49-F238E27FC236}">
                  <a16:creationId xmlns:a16="http://schemas.microsoft.com/office/drawing/2014/main" xmlns="" id="{BE53C6E0-4E03-4645-B665-DFAB96704CC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491258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1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1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161">
              <a:extLst>
                <a:ext uri="{FF2B5EF4-FFF2-40B4-BE49-F238E27FC236}">
                  <a16:creationId xmlns:a16="http://schemas.microsoft.com/office/drawing/2014/main" xmlns="" id="{026050D5-DD6B-4795-8877-07B0CFFF6E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925017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62">
              <a:extLst>
                <a:ext uri="{FF2B5EF4-FFF2-40B4-BE49-F238E27FC236}">
                  <a16:creationId xmlns:a16="http://schemas.microsoft.com/office/drawing/2014/main" xmlns="" id="{8FB908CE-ED08-48A8-B9F8-3EBE3F8A47F1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63">
              <a:extLst>
                <a:ext uri="{FF2B5EF4-FFF2-40B4-BE49-F238E27FC236}">
                  <a16:creationId xmlns:a16="http://schemas.microsoft.com/office/drawing/2014/main" xmlns="" id="{D21AD72A-B574-47E3-A07D-84D96A866EDC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64">
              <a:extLst>
                <a:ext uri="{FF2B5EF4-FFF2-40B4-BE49-F238E27FC236}">
                  <a16:creationId xmlns:a16="http://schemas.microsoft.com/office/drawing/2014/main" xmlns="" id="{1D46A09A-3D42-4C0F-9893-A14775F18D7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86881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7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7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65">
              <a:extLst>
                <a:ext uri="{FF2B5EF4-FFF2-40B4-BE49-F238E27FC236}">
                  <a16:creationId xmlns:a16="http://schemas.microsoft.com/office/drawing/2014/main" xmlns="" id="{05B4E155-6222-4E6E-8AD9-0FA547732A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760736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66">
              <a:extLst>
                <a:ext uri="{FF2B5EF4-FFF2-40B4-BE49-F238E27FC236}">
                  <a16:creationId xmlns:a16="http://schemas.microsoft.com/office/drawing/2014/main" xmlns="" id="{CC798FD8-7896-445A-960B-4B80E33580D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67">
              <a:extLst>
                <a:ext uri="{FF2B5EF4-FFF2-40B4-BE49-F238E27FC236}">
                  <a16:creationId xmlns:a16="http://schemas.microsoft.com/office/drawing/2014/main" xmlns="" id="{B809CE6E-1BD3-45F4-8A82-0C3C8E239A7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68">
              <a:extLst>
                <a:ext uri="{FF2B5EF4-FFF2-40B4-BE49-F238E27FC236}">
                  <a16:creationId xmlns:a16="http://schemas.microsoft.com/office/drawing/2014/main" xmlns="" id="{BFFCF03D-7CFA-49AA-ACDE-542FC930C05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70453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8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45E45D4-CDA2-4230-89B0-164BD7B1405A}"/>
              </a:ext>
            </a:extLst>
          </p:cNvPr>
          <p:cNvGrpSpPr/>
          <p:nvPr/>
        </p:nvGrpSpPr>
        <p:grpSpPr bwMode="gray">
          <a:xfrm>
            <a:off x="2841357" y="4197560"/>
            <a:ext cx="519158" cy="308965"/>
            <a:chOff x="1879002" y="3795322"/>
            <a:chExt cx="435315" cy="291094"/>
          </a:xfrm>
          <a:solidFill>
            <a:schemeClr val="accent3"/>
          </a:solidFill>
        </p:grpSpPr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xmlns="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61917"/>
              <a:ext cx="344625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xmlns="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85110" cy="113844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xmlns="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429734" cy="92228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xmlns="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68249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xmlns="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04275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xmlns="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xmlns="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xmlns="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10607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xmlns="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5507" y="3946633"/>
              <a:ext cx="346020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xmlns="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83715" cy="112403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xmlns="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xmlns="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852964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xmlns="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3888990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xmlns="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xmlns="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xmlns="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795322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xmlns="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2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xmlns="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xmlns="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xmlns="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3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xmlns="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xmlns="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6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xmlns="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2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xmlns="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6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xmlns="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9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xmlns="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9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4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16A0DE6F-800F-487A-8E87-712FA853AC9A}"/>
              </a:ext>
            </a:extLst>
          </p:cNvPr>
          <p:cNvSpPr>
            <a:spLocks/>
          </p:cNvSpPr>
          <p:nvPr/>
        </p:nvSpPr>
        <p:spPr bwMode="gray">
          <a:xfrm>
            <a:off x="1444186" y="4929819"/>
            <a:ext cx="1091746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chemeClr val="tx1"/>
                </a:solidFill>
              </a:rPr>
              <a:t>Sprint planning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xmlns="" id="{9775F998-2208-4321-B916-2F4430CECBEB}"/>
              </a:ext>
            </a:extLst>
          </p:cNvPr>
          <p:cNvCxnSpPr>
            <a:cxnSpLocks/>
          </p:cNvCxnSpPr>
          <p:nvPr/>
        </p:nvCxnSpPr>
        <p:spPr bwMode="gray">
          <a:xfrm flipV="1">
            <a:off x="2444580" y="4561788"/>
            <a:ext cx="0" cy="3641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TrackerNum 6">
            <a:extLst>
              <a:ext uri="{FF2B5EF4-FFF2-40B4-BE49-F238E27FC236}">
                <a16:creationId xmlns:a16="http://schemas.microsoft.com/office/drawing/2014/main" xmlns="" id="{69114446-DD2D-47B3-A7C2-C1D2CE2256A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45641" y="551018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27541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386732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2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Daily stand-up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 bwMode="gray">
          <a:xfrm>
            <a:off x="810533" y="5680690"/>
            <a:ext cx="3561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FFFFFF"/>
                </a:solidFill>
              </a:rPr>
              <a:t>Impediments identified during daily Scrum are added to the </a:t>
            </a:r>
            <a:r>
              <a:rPr lang="en-US" sz="1200" b="1" dirty="0">
                <a:solidFill>
                  <a:srgbClr val="FFFFFF"/>
                </a:solidFill>
              </a:rPr>
              <a:t>team impediments list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3161543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5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60BAD4-86BD-4160-BD26-D7D7254E16F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75230" y="1568918"/>
            <a:ext cx="4097680" cy="102592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/>
              <a:t>Three questions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What did I do yesterday?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What do I plan to do today?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What impediments do I have?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Kudos and 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2EA6C-399D-403F-8C44-0F7364C1D3C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75230" y="3561369"/>
            <a:ext cx="4097680" cy="16312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/>
              <a:t>Parameters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Daily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15-minutes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Stand-up</a:t>
            </a:r>
          </a:p>
          <a:p>
            <a:pPr lvl="1">
              <a:spcBef>
                <a:spcPts val="200"/>
              </a:spcBef>
            </a:pPr>
            <a:r>
              <a:rPr lang="en-US" sz="1200" b="1" dirty="0"/>
              <a:t>Not for problem solving</a:t>
            </a:r>
          </a:p>
          <a:p>
            <a:pPr lvl="1">
              <a:spcBef>
                <a:spcPts val="200"/>
              </a:spcBef>
            </a:pPr>
            <a:r>
              <a:rPr lang="en-US" sz="1200" b="1" dirty="0"/>
              <a:t>Team members and stakeholders</a:t>
            </a:r>
            <a:r>
              <a:rPr lang="en-US" sz="1200" dirty="0"/>
              <a:t> are invited. Only those committed share updates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Helps avoid other unnecessary meetings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23179DA-568B-4B11-8030-5E89FFFEA049}"/>
              </a:ext>
            </a:extLst>
          </p:cNvPr>
          <p:cNvGrpSpPr/>
          <p:nvPr/>
        </p:nvGrpSpPr>
        <p:grpSpPr>
          <a:xfrm>
            <a:off x="419107" y="1990206"/>
            <a:ext cx="6846473" cy="277741"/>
            <a:chOff x="198383" y="1419750"/>
            <a:chExt cx="4836583" cy="2571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7BE2AB4D-A1B7-4F7E-8103-96FFFD195036}"/>
                </a:ext>
              </a:extLst>
            </p:cNvPr>
            <p:cNvSpPr>
              <a:spLocks/>
            </p:cNvSpPr>
            <p:nvPr/>
          </p:nvSpPr>
          <p:spPr>
            <a:xfrm>
              <a:off x="198383" y="1419750"/>
              <a:ext cx="4836583" cy="2571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962"/>
              <a:endParaRPr lang="en-US" sz="1200" dirty="0" err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 bwMode="gray">
            <a:xfrm>
              <a:off x="1899330" y="1457839"/>
              <a:ext cx="1406127" cy="18098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32962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The Scrum Process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9CDE81-2D02-4114-B9F6-79CCDED67235}"/>
              </a:ext>
            </a:extLst>
          </p:cNvPr>
          <p:cNvSpPr txBox="1"/>
          <p:nvPr/>
        </p:nvSpPr>
        <p:spPr>
          <a:xfrm>
            <a:off x="419107" y="1568917"/>
            <a:ext cx="6846473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Goal of the daily huddle is for the team to understand its status each day in order to do a daily “inspect and adapt cycle”. The team reports to itself for 15 minutes regarding 3 questions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5C647809-1090-499B-A9FF-E1DF205C127F}"/>
              </a:ext>
            </a:extLst>
          </p:cNvPr>
          <p:cNvSpPr/>
          <p:nvPr/>
        </p:nvSpPr>
        <p:spPr bwMode="gray">
          <a:xfrm>
            <a:off x="904463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xmlns="" id="{51B468C3-4B60-4D78-A9D7-788E85421FA1}"/>
              </a:ext>
            </a:extLst>
          </p:cNvPr>
          <p:cNvSpPr/>
          <p:nvPr/>
        </p:nvSpPr>
        <p:spPr bwMode="gray">
          <a:xfrm>
            <a:off x="2249134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xmlns="" id="{6730E05F-168E-4171-A957-20FCD65BA1AE}"/>
              </a:ext>
            </a:extLst>
          </p:cNvPr>
          <p:cNvSpPr/>
          <p:nvPr/>
        </p:nvSpPr>
        <p:spPr bwMode="gray">
          <a:xfrm>
            <a:off x="3695904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6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4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4" y="2487478"/>
            <a:ext cx="912210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Daily huddle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519184" y="2615128"/>
            <a:ext cx="112344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72FB2212-6F77-47FE-A166-A616926A36EF}"/>
              </a:ext>
            </a:extLst>
          </p:cNvPr>
          <p:cNvSpPr/>
          <p:nvPr/>
        </p:nvSpPr>
        <p:spPr bwMode="gray">
          <a:xfrm rot="8954791">
            <a:off x="3740090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C2CCFC3-A74F-4632-A92C-9D00E8F2C037}"/>
              </a:ext>
            </a:extLst>
          </p:cNvPr>
          <p:cNvGrpSpPr/>
          <p:nvPr/>
        </p:nvGrpSpPr>
        <p:grpSpPr>
          <a:xfrm>
            <a:off x="3650976" y="2465672"/>
            <a:ext cx="1220400" cy="1845855"/>
            <a:chOff x="2973091" y="2064088"/>
            <a:chExt cx="1485910" cy="224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2A7742CA-D673-45EE-B8EB-54B046436DA6}"/>
                </a:ext>
              </a:extLst>
            </p:cNvPr>
            <p:cNvGrpSpPr/>
            <p:nvPr/>
          </p:nvGrpSpPr>
          <p:grpSpPr>
            <a:xfrm>
              <a:off x="2973091" y="2064088"/>
              <a:ext cx="1485910" cy="2247439"/>
              <a:chOff x="2973091" y="2409291"/>
              <a:chExt cx="1485910" cy="1902235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xmlns="" id="{F76A2178-DD80-4ADB-913F-116D9A666701}"/>
                  </a:ext>
                </a:extLst>
              </p:cNvPr>
              <p:cNvSpPr/>
              <p:nvPr/>
            </p:nvSpPr>
            <p:spPr bwMode="gray">
              <a:xfrm>
                <a:off x="3246732" y="2409291"/>
                <a:ext cx="879677" cy="724198"/>
              </a:xfrm>
              <a:prstGeom prst="arc">
                <a:avLst>
                  <a:gd name="adj1" fmla="val 7306590"/>
                  <a:gd name="adj2" fmla="val 20615636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xmlns="" id="{42986D5A-70F8-4168-8EB8-6861DCB58C93}"/>
                  </a:ext>
                </a:extLst>
              </p:cNvPr>
              <p:cNvSpPr/>
              <p:nvPr/>
            </p:nvSpPr>
            <p:spPr bwMode="gray">
              <a:xfrm>
                <a:off x="2973091" y="3050453"/>
                <a:ext cx="1485910" cy="1261073"/>
              </a:xfrm>
              <a:prstGeom prst="arc">
                <a:avLst>
                  <a:gd name="adj1" fmla="val 8114464"/>
                  <a:gd name="adj2" fmla="val 5644213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xmlns="" id="{764D6E79-E93E-44BA-8068-80FB8B74FA91}"/>
                </a:ext>
              </a:extLst>
            </p:cNvPr>
            <p:cNvSpPr/>
            <p:nvPr/>
          </p:nvSpPr>
          <p:spPr bwMode="gray">
            <a:xfrm rot="8954791">
              <a:off x="4030790" y="2331127"/>
              <a:ext cx="205995" cy="127848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97BBC67B-426E-46B4-8FBD-69DF5EAA7A2B}"/>
              </a:ext>
            </a:extLst>
          </p:cNvPr>
          <p:cNvGrpSpPr/>
          <p:nvPr/>
        </p:nvGrpSpPr>
        <p:grpSpPr bwMode="gray">
          <a:xfrm>
            <a:off x="1431380" y="3933151"/>
            <a:ext cx="685556" cy="631696"/>
            <a:chOff x="829781" y="3491258"/>
            <a:chExt cx="574840" cy="595157"/>
          </a:xfrm>
          <a:solidFill>
            <a:schemeClr val="accent2"/>
          </a:solidFill>
        </p:grpSpPr>
        <p:sp>
          <p:nvSpPr>
            <p:cNvPr id="64" name="Rectangle 149">
              <a:extLst>
                <a:ext uri="{FF2B5EF4-FFF2-40B4-BE49-F238E27FC236}">
                  <a16:creationId xmlns:a16="http://schemas.microsoft.com/office/drawing/2014/main" xmlns="" id="{B89D4B02-EB05-4B8B-8389-914ABFB2D3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876021"/>
              <a:ext cx="470196" cy="158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xmlns="" id="{C7675EA7-5857-47D5-BF3E-4CF52B3988B2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xmlns="" id="{4A6ACB72-CDDF-4F64-8BF0-3D3AF03DE651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xmlns="" id="{AC98335F-33CA-4D85-B20D-4D74548F79E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819819"/>
              <a:ext cx="524610" cy="217600"/>
            </a:xfrm>
            <a:custGeom>
              <a:avLst/>
              <a:gdLst>
                <a:gd name="T0" fmla="*/ 376 w 376"/>
                <a:gd name="T1" fmla="*/ 38 h 151"/>
                <a:gd name="T2" fmla="*/ 340 w 376"/>
                <a:gd name="T3" fmla="*/ 0 h 151"/>
                <a:gd name="T4" fmla="*/ 0 w 376"/>
                <a:gd name="T5" fmla="*/ 0 h 151"/>
                <a:gd name="T6" fmla="*/ 0 w 376"/>
                <a:gd name="T7" fmla="*/ 113 h 151"/>
                <a:gd name="T8" fmla="*/ 36 w 376"/>
                <a:gd name="T9" fmla="*/ 151 h 151"/>
                <a:gd name="T10" fmla="*/ 376 w 376"/>
                <a:gd name="T11" fmla="*/ 151 h 151"/>
                <a:gd name="T12" fmla="*/ 376 w 376"/>
                <a:gd name="T13" fmla="*/ 38 h 151"/>
                <a:gd name="T14" fmla="*/ 372 w 376"/>
                <a:gd name="T15" fmla="*/ 149 h 151"/>
                <a:gd name="T16" fmla="*/ 374 w 376"/>
                <a:gd name="T17" fmla="*/ 147 h 151"/>
                <a:gd name="T18" fmla="*/ 37 w 376"/>
                <a:gd name="T19" fmla="*/ 147 h 151"/>
                <a:gd name="T20" fmla="*/ 38 w 376"/>
                <a:gd name="T21" fmla="*/ 148 h 151"/>
                <a:gd name="T22" fmla="*/ 3 w 376"/>
                <a:gd name="T23" fmla="*/ 111 h 151"/>
                <a:gd name="T24" fmla="*/ 4 w 376"/>
                <a:gd name="T25" fmla="*/ 112 h 151"/>
                <a:gd name="T26" fmla="*/ 4 w 376"/>
                <a:gd name="T27" fmla="*/ 2 h 151"/>
                <a:gd name="T28" fmla="*/ 2 w 376"/>
                <a:gd name="T29" fmla="*/ 4 h 151"/>
                <a:gd name="T30" fmla="*/ 339 w 376"/>
                <a:gd name="T31" fmla="*/ 4 h 151"/>
                <a:gd name="T32" fmla="*/ 338 w 376"/>
                <a:gd name="T33" fmla="*/ 3 h 151"/>
                <a:gd name="T34" fmla="*/ 373 w 376"/>
                <a:gd name="T35" fmla="*/ 40 h 151"/>
                <a:gd name="T36" fmla="*/ 372 w 376"/>
                <a:gd name="T37" fmla="*/ 39 h 151"/>
                <a:gd name="T38" fmla="*/ 372 w 376"/>
                <a:gd name="T39" fmla="*/ 149 h 151"/>
                <a:gd name="T40" fmla="*/ 374 w 376"/>
                <a:gd name="T41" fmla="*/ 37 h 151"/>
                <a:gd name="T42" fmla="*/ 37 w 376"/>
                <a:gd name="T43" fmla="*/ 37 h 151"/>
                <a:gd name="T44" fmla="*/ 38 w 376"/>
                <a:gd name="T45" fmla="*/ 38 h 151"/>
                <a:gd name="T46" fmla="*/ 3 w 376"/>
                <a:gd name="T47" fmla="*/ 1 h 151"/>
                <a:gd name="T48" fmla="*/ 0 w 376"/>
                <a:gd name="T49" fmla="*/ 3 h 151"/>
                <a:gd name="T50" fmla="*/ 36 w 376"/>
                <a:gd name="T51" fmla="*/ 41 h 151"/>
                <a:gd name="T52" fmla="*/ 374 w 376"/>
                <a:gd name="T53" fmla="*/ 41 h 151"/>
                <a:gd name="T54" fmla="*/ 374 w 376"/>
                <a:gd name="T55" fmla="*/ 37 h 151"/>
                <a:gd name="T56" fmla="*/ 35 w 376"/>
                <a:gd name="T57" fmla="*/ 39 h 151"/>
                <a:gd name="T58" fmla="*/ 35 w 376"/>
                <a:gd name="T59" fmla="*/ 149 h 151"/>
                <a:gd name="T60" fmla="*/ 39 w 376"/>
                <a:gd name="T61" fmla="*/ 149 h 151"/>
                <a:gd name="T62" fmla="*/ 39 w 376"/>
                <a:gd name="T63" fmla="*/ 39 h 151"/>
                <a:gd name="T64" fmla="*/ 35 w 376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1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6" y="151"/>
                  </a:lnTo>
                  <a:lnTo>
                    <a:pt x="376" y="38"/>
                  </a:lnTo>
                  <a:close/>
                  <a:moveTo>
                    <a:pt x="372" y="149"/>
                  </a:moveTo>
                  <a:lnTo>
                    <a:pt x="374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3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49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3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53">
              <a:extLst>
                <a:ext uri="{FF2B5EF4-FFF2-40B4-BE49-F238E27FC236}">
                  <a16:creationId xmlns:a16="http://schemas.microsoft.com/office/drawing/2014/main" xmlns="" id="{F0A665E1-0738-42D2-BD92-04A34C848D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71174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54">
              <a:extLst>
                <a:ext uri="{FF2B5EF4-FFF2-40B4-BE49-F238E27FC236}">
                  <a16:creationId xmlns:a16="http://schemas.microsoft.com/office/drawing/2014/main" xmlns="" id="{D9E49403-B959-48F3-867D-0FEBF1870E5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55">
              <a:extLst>
                <a:ext uri="{FF2B5EF4-FFF2-40B4-BE49-F238E27FC236}">
                  <a16:creationId xmlns:a16="http://schemas.microsoft.com/office/drawing/2014/main" xmlns="" id="{7B364641-1F0B-448B-87FF-8C0117B4323D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56">
              <a:extLst>
                <a:ext uri="{FF2B5EF4-FFF2-40B4-BE49-F238E27FC236}">
                  <a16:creationId xmlns:a16="http://schemas.microsoft.com/office/drawing/2014/main" xmlns="" id="{579C495B-757E-49CD-86BC-8ED6AAE888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655539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0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157">
              <a:extLst>
                <a:ext uri="{FF2B5EF4-FFF2-40B4-BE49-F238E27FC236}">
                  <a16:creationId xmlns:a16="http://schemas.microsoft.com/office/drawing/2014/main" xmlns="" id="{25F06E8D-12B1-4009-B230-867A431ED5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54746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:a16="http://schemas.microsoft.com/office/drawing/2014/main" xmlns="" id="{588DC119-0D9F-493E-A7BF-F6F770C36CC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xmlns="" id="{C2F5B29C-DEE7-439F-8744-CA7453DC6AE4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60">
              <a:extLst>
                <a:ext uri="{FF2B5EF4-FFF2-40B4-BE49-F238E27FC236}">
                  <a16:creationId xmlns:a16="http://schemas.microsoft.com/office/drawing/2014/main" xmlns="" id="{BE53C6E0-4E03-4645-B665-DFAB96704CC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491258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1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1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161">
              <a:extLst>
                <a:ext uri="{FF2B5EF4-FFF2-40B4-BE49-F238E27FC236}">
                  <a16:creationId xmlns:a16="http://schemas.microsoft.com/office/drawing/2014/main" xmlns="" id="{026050D5-DD6B-4795-8877-07B0CFFF6E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925017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62">
              <a:extLst>
                <a:ext uri="{FF2B5EF4-FFF2-40B4-BE49-F238E27FC236}">
                  <a16:creationId xmlns:a16="http://schemas.microsoft.com/office/drawing/2014/main" xmlns="" id="{8FB908CE-ED08-48A8-B9F8-3EBE3F8A47F1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63">
              <a:extLst>
                <a:ext uri="{FF2B5EF4-FFF2-40B4-BE49-F238E27FC236}">
                  <a16:creationId xmlns:a16="http://schemas.microsoft.com/office/drawing/2014/main" xmlns="" id="{D21AD72A-B574-47E3-A07D-84D96A866EDC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64">
              <a:extLst>
                <a:ext uri="{FF2B5EF4-FFF2-40B4-BE49-F238E27FC236}">
                  <a16:creationId xmlns:a16="http://schemas.microsoft.com/office/drawing/2014/main" xmlns="" id="{1D46A09A-3D42-4C0F-9893-A14775F18D7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86881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7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7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65">
              <a:extLst>
                <a:ext uri="{FF2B5EF4-FFF2-40B4-BE49-F238E27FC236}">
                  <a16:creationId xmlns:a16="http://schemas.microsoft.com/office/drawing/2014/main" xmlns="" id="{05B4E155-6222-4E6E-8AD9-0FA547732A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760736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66">
              <a:extLst>
                <a:ext uri="{FF2B5EF4-FFF2-40B4-BE49-F238E27FC236}">
                  <a16:creationId xmlns:a16="http://schemas.microsoft.com/office/drawing/2014/main" xmlns="" id="{CC798FD8-7896-445A-960B-4B80E33580D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67">
              <a:extLst>
                <a:ext uri="{FF2B5EF4-FFF2-40B4-BE49-F238E27FC236}">
                  <a16:creationId xmlns:a16="http://schemas.microsoft.com/office/drawing/2014/main" xmlns="" id="{B809CE6E-1BD3-45F4-8A82-0C3C8E239A7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68">
              <a:extLst>
                <a:ext uri="{FF2B5EF4-FFF2-40B4-BE49-F238E27FC236}">
                  <a16:creationId xmlns:a16="http://schemas.microsoft.com/office/drawing/2014/main" xmlns="" id="{BFFCF03D-7CFA-49AA-ACDE-542FC930C05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70453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8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45E45D4-CDA2-4230-89B0-164BD7B1405A}"/>
              </a:ext>
            </a:extLst>
          </p:cNvPr>
          <p:cNvGrpSpPr/>
          <p:nvPr/>
        </p:nvGrpSpPr>
        <p:grpSpPr bwMode="gray">
          <a:xfrm>
            <a:off x="2841356" y="4197560"/>
            <a:ext cx="519158" cy="308965"/>
            <a:chOff x="1879002" y="3795322"/>
            <a:chExt cx="435315" cy="291094"/>
          </a:xfrm>
          <a:solidFill>
            <a:schemeClr val="accent3"/>
          </a:solidFill>
        </p:grpSpPr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xmlns="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61917"/>
              <a:ext cx="344625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xmlns="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85110" cy="113844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xmlns="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429734" cy="92228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xmlns="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68249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xmlns="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04275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xmlns="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xmlns="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xmlns="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10607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xmlns="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5507" y="3946633"/>
              <a:ext cx="346020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xmlns="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83715" cy="112403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xmlns="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xmlns="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852964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xmlns="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3888990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xmlns="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xmlns="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xmlns="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795322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xmlns="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1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xmlns="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xmlns="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xmlns="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2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xmlns="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4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xmlns="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xmlns="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1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xmlns="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5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xmlns="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8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xmlns="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8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3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726C8092-B9E2-4745-B787-0EE6611DACC5}"/>
              </a:ext>
            </a:extLst>
          </p:cNvPr>
          <p:cNvGrpSpPr/>
          <p:nvPr/>
        </p:nvGrpSpPr>
        <p:grpSpPr bwMode="gray">
          <a:xfrm>
            <a:off x="5838834" y="5340538"/>
            <a:ext cx="1361253" cy="1049637"/>
            <a:chOff x="4209804" y="4665084"/>
            <a:chExt cx="1645602" cy="1214066"/>
          </a:xfrm>
        </p:grpSpPr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xmlns="" id="{D8E83253-1EF1-4722-885B-17DF5BA73442}"/>
                </a:ext>
              </a:extLst>
            </p:cNvPr>
            <p:cNvSpPr/>
            <p:nvPr/>
          </p:nvSpPr>
          <p:spPr bwMode="gray">
            <a:xfrm>
              <a:off x="4209804" y="4665084"/>
              <a:ext cx="1645602" cy="1214066"/>
            </a:xfrm>
            <a:prstGeom prst="hexag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8" tIns="34979" rIns="69958" bIns="34979" rtlCol="0" anchor="ctr"/>
            <a:lstStyle/>
            <a:p>
              <a:pPr algn="ctr" defTabSz="932962"/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Rectangle 12">
              <a:extLst>
                <a:ext uri="{FF2B5EF4-FFF2-40B4-BE49-F238E27FC236}">
                  <a16:creationId xmlns:a16="http://schemas.microsoft.com/office/drawing/2014/main" xmlns="" id="{96DD41C7-82EA-473E-A1E9-D8866083DB6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69459" y="4722936"/>
              <a:ext cx="1132305" cy="3559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13526">
                <a:buClr>
                  <a:srgbClr val="002960"/>
                </a:buClr>
              </a:pPr>
              <a:r>
                <a:rPr lang="en-US" sz="1000" b="1" dirty="0">
                  <a:latin typeface="Arial"/>
                </a:rPr>
                <a:t>Team impediments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07A43A1A-B9B7-4FCE-B054-84ECC6BA004B}"/>
                </a:ext>
              </a:extLst>
            </p:cNvPr>
            <p:cNvCxnSpPr/>
            <p:nvPr/>
          </p:nvCxnSpPr>
          <p:spPr bwMode="gray">
            <a:xfrm>
              <a:off x="4383579" y="5155873"/>
              <a:ext cx="133142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1399114E-4B10-4DAA-94A4-5814E042029E}"/>
                </a:ext>
              </a:extLst>
            </p:cNvPr>
            <p:cNvCxnSpPr/>
            <p:nvPr/>
          </p:nvCxnSpPr>
          <p:spPr bwMode="gray">
            <a:xfrm>
              <a:off x="4383579" y="5281774"/>
              <a:ext cx="133142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305245E7-C24C-4CE3-914D-9EDBEEBD1B21}"/>
                </a:ext>
              </a:extLst>
            </p:cNvPr>
            <p:cNvCxnSpPr/>
            <p:nvPr/>
          </p:nvCxnSpPr>
          <p:spPr bwMode="gray">
            <a:xfrm>
              <a:off x="4383579" y="5407675"/>
              <a:ext cx="133142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20C0C988-E4DA-4387-992D-6122C979DDEC}"/>
                </a:ext>
              </a:extLst>
            </p:cNvPr>
            <p:cNvCxnSpPr/>
            <p:nvPr/>
          </p:nvCxnSpPr>
          <p:spPr bwMode="gray">
            <a:xfrm>
              <a:off x="4509110" y="5533577"/>
              <a:ext cx="1080359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1599F420-6E2E-4515-8215-3AEF7999508A}"/>
                </a:ext>
              </a:extLst>
            </p:cNvPr>
            <p:cNvCxnSpPr/>
            <p:nvPr/>
          </p:nvCxnSpPr>
          <p:spPr bwMode="gray">
            <a:xfrm>
              <a:off x="4588614" y="5659478"/>
              <a:ext cx="92135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28CA9BCD-2587-4B43-94C5-88ED4D16866B}"/>
                </a:ext>
              </a:extLst>
            </p:cNvPr>
            <p:cNvCxnSpPr/>
            <p:nvPr/>
          </p:nvCxnSpPr>
          <p:spPr bwMode="gray">
            <a:xfrm>
              <a:off x="4656416" y="5785380"/>
              <a:ext cx="7857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7">
            <a:extLst>
              <a:ext uri="{FF2B5EF4-FFF2-40B4-BE49-F238E27FC236}">
                <a16:creationId xmlns:a16="http://schemas.microsoft.com/office/drawing/2014/main" xmlns="" id="{1AEB5439-C7CE-4C40-9C95-AAABF257A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796957" y="5415885"/>
            <a:ext cx="1854226" cy="898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itleTrackerNum 6">
            <a:extLst>
              <a:ext uri="{FF2B5EF4-FFF2-40B4-BE49-F238E27FC236}">
                <a16:creationId xmlns:a16="http://schemas.microsoft.com/office/drawing/2014/main" xmlns="" id="{266F96DE-AD8D-4147-A51E-1AF854E9E88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45641" y="541966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101495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1704802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5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Sprint 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E11ACE-0731-485D-8E51-E667FB830D1E}"/>
              </a:ext>
            </a:extLst>
          </p:cNvPr>
          <p:cNvSpPr>
            <a:spLocks/>
          </p:cNvSpPr>
          <p:nvPr/>
        </p:nvSpPr>
        <p:spPr>
          <a:xfrm>
            <a:off x="419106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9CDE81-2D02-4114-B9F6-79CCDED67235}"/>
              </a:ext>
            </a:extLst>
          </p:cNvPr>
          <p:cNvSpPr txBox="1">
            <a:spLocks/>
          </p:cNvSpPr>
          <p:nvPr/>
        </p:nvSpPr>
        <p:spPr>
          <a:xfrm>
            <a:off x="419106" y="1568917"/>
            <a:ext cx="1135380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The Sprint Review is used to demonstrate what was accomplished during the Sprint. The team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E4B5BF01-D7F7-4BBB-9DC2-894327AD11CD}"/>
              </a:ext>
            </a:extLst>
          </p:cNvPr>
          <p:cNvCxnSpPr>
            <a:cxnSpLocks/>
          </p:cNvCxnSpPr>
          <p:nvPr/>
        </p:nvCxnSpPr>
        <p:spPr>
          <a:xfrm>
            <a:off x="419106" y="1792050"/>
            <a:ext cx="1135380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EC05FC-2198-4708-B06A-A4E04798D3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19106" y="1867718"/>
            <a:ext cx="11353802" cy="123623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Presents stories committed to and completed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Demonstrates new features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Seeks feedback from leadership and stakeholders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Assesses progress made against the deployment goals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critical actions and </a:t>
            </a:r>
            <a:r>
              <a:rPr lang="en-US" sz="1200" dirty="0" err="1">
                <a:ea typeface="Arial Unicode MS"/>
              </a:rPr>
              <a:t>KPIs</a:t>
            </a:r>
            <a:endParaRPr lang="en-US" sz="1200" dirty="0">
              <a:ea typeface="Arial Unicode MS"/>
            </a:endParaRP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updates or changes to backlog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46A81C1A-1442-4442-81F3-C9CB8A1F4AF4}"/>
              </a:ext>
            </a:extLst>
          </p:cNvPr>
          <p:cNvCxnSpPr>
            <a:cxnSpLocks/>
          </p:cNvCxnSpPr>
          <p:nvPr/>
        </p:nvCxnSpPr>
        <p:spPr>
          <a:xfrm>
            <a:off x="419106" y="3197951"/>
            <a:ext cx="1135380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7630D01-CF23-415D-8846-92B5306DA317}"/>
              </a:ext>
            </a:extLst>
          </p:cNvPr>
          <p:cNvGrpSpPr/>
          <p:nvPr/>
        </p:nvGrpSpPr>
        <p:grpSpPr>
          <a:xfrm>
            <a:off x="1809294" y="3323463"/>
            <a:ext cx="1900755" cy="1870166"/>
            <a:chOff x="1809294" y="3277536"/>
            <a:chExt cx="1900755" cy="1870166"/>
          </a:xfrm>
        </p:grpSpPr>
        <p:sp>
          <p:nvSpPr>
            <p:cNvPr id="114" name="Rectangle 6">
              <a:extLst>
                <a:ext uri="{FF2B5EF4-FFF2-40B4-BE49-F238E27FC236}">
                  <a16:creationId xmlns:a16="http://schemas.microsoft.com/office/drawing/2014/main" xmlns="" id="{0CB729E0-BD06-4D2E-ACCA-F8F014AD9D2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09294" y="4963036"/>
              <a:ext cx="1900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13526">
                <a:spcBef>
                  <a:spcPct val="40000"/>
                </a:spcBef>
                <a:buClr>
                  <a:srgbClr val="002960"/>
                </a:buClr>
              </a:pPr>
              <a:r>
                <a:rPr lang="en-US" sz="1200" b="1" dirty="0">
                  <a:latin typeface="Arial"/>
                </a:rPr>
                <a:t>Demonstrate the Product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xmlns="" id="{14C4AF93-4936-4AE4-A03B-3C9CAA485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7612" y="3277536"/>
              <a:ext cx="1724118" cy="1601367"/>
            </a:xfrm>
            <a:prstGeom prst="rect">
              <a:avLst/>
            </a:prstGeom>
          </p:spPr>
        </p:pic>
      </p:grpSp>
      <p:sp>
        <p:nvSpPr>
          <p:cNvPr id="117" name="Rounded Rectangular Callout 20">
            <a:extLst>
              <a:ext uri="{FF2B5EF4-FFF2-40B4-BE49-F238E27FC236}">
                <a16:creationId xmlns:a16="http://schemas.microsoft.com/office/drawing/2014/main" xmlns="" id="{0EB4BF72-D48B-4BD9-845F-86DCB965B5B5}"/>
              </a:ext>
            </a:extLst>
          </p:cNvPr>
          <p:cNvSpPr/>
          <p:nvPr/>
        </p:nvSpPr>
        <p:spPr bwMode="gray">
          <a:xfrm>
            <a:off x="419108" y="3381742"/>
            <a:ext cx="2163538" cy="282467"/>
          </a:xfrm>
          <a:prstGeom prst="wedgeRoundRectCallout">
            <a:avLst>
              <a:gd name="adj1" fmla="val 85000"/>
              <a:gd name="adj2" fmla="val 3047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9958" tIns="34979" rIns="69958" bIns="34979" rtlCol="0" anchor="ctr"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chemeClr val="tx1"/>
                </a:solidFill>
                <a:latin typeface="Arial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what you asked for?</a:t>
            </a:r>
          </a:p>
        </p:txBody>
      </p:sp>
      <p:sp>
        <p:nvSpPr>
          <p:cNvPr id="119" name="Rectangle 6">
            <a:extLst>
              <a:ext uri="{FF2B5EF4-FFF2-40B4-BE49-F238E27FC236}">
                <a16:creationId xmlns:a16="http://schemas.microsoft.com/office/drawing/2014/main" xmlns="" id="{04A2981F-81B5-4AA4-BE80-BC3CBADBF6AF}"/>
              </a:ext>
            </a:extLst>
          </p:cNvPr>
          <p:cNvSpPr txBox="1">
            <a:spLocks/>
          </p:cNvSpPr>
          <p:nvPr/>
        </p:nvSpPr>
        <p:spPr bwMode="gray">
          <a:xfrm>
            <a:off x="5337503" y="5008963"/>
            <a:ext cx="2581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spcBef>
                <a:spcPct val="40000"/>
              </a:spcBef>
              <a:buClr>
                <a:schemeClr val="tx2"/>
              </a:buClr>
              <a:defRPr sz="1400" b="1" i="1" baseline="0">
                <a:solidFill>
                  <a:schemeClr val="accent4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13526">
              <a:buClr>
                <a:srgbClr val="002960"/>
              </a:buClr>
            </a:pPr>
            <a:r>
              <a:rPr lang="en-US" sz="1200" i="0" dirty="0">
                <a:solidFill>
                  <a:schemeClr val="tx1"/>
                </a:solidFill>
                <a:latin typeface="Arial"/>
              </a:rPr>
              <a:t>Review the deployment Progress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47EAD323-0DCE-4EDF-B2DF-06CA087936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95" y="3277800"/>
            <a:ext cx="1882468" cy="149187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F7E2C67-3B6F-4296-B615-F91A7F454AC1}"/>
              </a:ext>
            </a:extLst>
          </p:cNvPr>
          <p:cNvGrpSpPr/>
          <p:nvPr/>
        </p:nvGrpSpPr>
        <p:grpSpPr>
          <a:xfrm>
            <a:off x="9546609" y="3567829"/>
            <a:ext cx="2226299" cy="1335770"/>
            <a:chOff x="7825751" y="3345500"/>
            <a:chExt cx="2606981" cy="133577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E86A1B4F-9ED0-4C46-A254-2D80119FFDA0}"/>
                </a:ext>
              </a:extLst>
            </p:cNvPr>
            <p:cNvCxnSpPr>
              <a:cxnSpLocks/>
            </p:cNvCxnSpPr>
            <p:nvPr/>
          </p:nvCxnSpPr>
          <p:spPr>
            <a:xfrm>
              <a:off x="7825751" y="3565320"/>
              <a:ext cx="260698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8FB83B-EEFE-4AB0-9CDB-6B9E1380F4D7}"/>
                </a:ext>
              </a:extLst>
            </p:cNvPr>
            <p:cNvSpPr txBox="1"/>
            <p:nvPr/>
          </p:nvSpPr>
          <p:spPr>
            <a:xfrm>
              <a:off x="7825751" y="3345500"/>
              <a:ext cx="2606981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>
                  <a:ea typeface="Arial Unicode MS"/>
                </a:rPr>
                <a:t>Who are the attendees?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F61E28F-EFBA-46DB-9C1E-30663D1711D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825751" y="3655348"/>
              <a:ext cx="2606981" cy="102592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Tribe Leadership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Key stakeholders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Members of dev team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External teams (e.g., support)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Invite the WORLD?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2C611A5-A7CE-4ECF-882E-D62834A955C7}"/>
              </a:ext>
            </a:extLst>
          </p:cNvPr>
          <p:cNvGrpSpPr/>
          <p:nvPr/>
        </p:nvGrpSpPr>
        <p:grpSpPr>
          <a:xfrm>
            <a:off x="810533" y="5414045"/>
            <a:ext cx="10570953" cy="925622"/>
            <a:chOff x="810533" y="5476158"/>
            <a:chExt cx="10570953" cy="92562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1AC3AA32-2C02-4CB1-B866-D293B31047EA}"/>
                </a:ext>
              </a:extLst>
            </p:cNvPr>
            <p:cNvSpPr txBox="1"/>
            <p:nvPr/>
          </p:nvSpPr>
          <p:spPr bwMode="gray">
            <a:xfrm>
              <a:off x="810534" y="5476158"/>
              <a:ext cx="1025095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32071">
                <a:spcBef>
                  <a:spcPts val="408"/>
                </a:spcBef>
                <a:buClr>
                  <a:srgbClr val="002960"/>
                </a:buClr>
              </a:pPr>
              <a:r>
                <a:rPr lang="en-US" sz="1400" b="1" dirty="0">
                  <a:solidFill>
                    <a:srgbClr val="FFFFFF"/>
                  </a:solidFill>
                  <a:latin typeface="Arial"/>
                </a:rPr>
                <a:t>Guidelines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48FC715F-9076-4647-B61C-B672A56015B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332787" y="5755449"/>
              <a:ext cx="25503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32071">
                <a:spcBef>
                  <a:spcPts val="204"/>
                </a:spcBef>
                <a:buClr>
                  <a:srgbClr val="FFFFFF"/>
                </a:buClr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Typically 30 minutes of dry run / preparation time for the meeting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B80D6DD3-6F3D-44A7-B028-5CE34047511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412089" y="5755449"/>
              <a:ext cx="25503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32071">
                <a:spcBef>
                  <a:spcPts val="204"/>
                </a:spcBef>
                <a:buClr>
                  <a:srgbClr val="FFFFFF"/>
                </a:buClr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Demo software and share progress preferably with minimal slides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B94CBEB3-7DD7-44B2-817D-E1ACE61B936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154360" y="5755449"/>
              <a:ext cx="17246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32071">
                <a:spcBef>
                  <a:spcPts val="204"/>
                </a:spcBef>
                <a:buClr>
                  <a:srgbClr val="FFFFFF"/>
                </a:buClr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Held at the end of </a:t>
              </a:r>
              <a:br>
                <a:rPr lang="en-US" sz="1400" dirty="0">
                  <a:solidFill>
                    <a:srgbClr val="FFFFFF"/>
                  </a:solidFill>
                  <a:latin typeface="Arial"/>
                </a:rPr>
              </a:b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each Sprint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0E731895-41E2-422A-85F3-B1EDB8F804AD}"/>
                </a:ext>
              </a:extLst>
            </p:cNvPr>
            <p:cNvCxnSpPr>
              <a:cxnSpLocks/>
            </p:cNvCxnSpPr>
            <p:nvPr/>
          </p:nvCxnSpPr>
          <p:spPr>
            <a:xfrm>
              <a:off x="3434009" y="5755449"/>
              <a:ext cx="0" cy="369332"/>
            </a:xfrm>
            <a:prstGeom prst="line">
              <a:avLst/>
            </a:prstGeom>
            <a:ln w="952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D70A392D-4D07-46FD-AF43-FD8BF708FE09}"/>
                </a:ext>
              </a:extLst>
            </p:cNvPr>
            <p:cNvCxnSpPr>
              <a:cxnSpLocks/>
            </p:cNvCxnSpPr>
            <p:nvPr/>
          </p:nvCxnSpPr>
          <p:spPr>
            <a:xfrm>
              <a:off x="7781940" y="5755449"/>
              <a:ext cx="0" cy="369332"/>
            </a:xfrm>
            <a:prstGeom prst="line">
              <a:avLst/>
            </a:prstGeom>
            <a:ln w="952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5DF39DAC-C577-4F5E-B544-C1DFDB4BF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33" y="5672169"/>
              <a:ext cx="10570953" cy="33025"/>
            </a:xfrm>
            <a:prstGeom prst="line">
              <a:avLst/>
            </a:prstGeom>
            <a:ln w="952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tleTrackerNum 6">
            <a:extLst>
              <a:ext uri="{FF2B5EF4-FFF2-40B4-BE49-F238E27FC236}">
                <a16:creationId xmlns:a16="http://schemas.microsoft.com/office/drawing/2014/main" xmlns="" id="{FFACAA46-C591-4897-BE91-FFC03ECC4DA3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45641" y="546745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405890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7108674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Sprint Retrospective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 bwMode="gray">
          <a:xfrm>
            <a:off x="810533" y="5542191"/>
            <a:ext cx="3787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dirty="0">
                <a:solidFill>
                  <a:srgbClr val="FFFFFF"/>
                </a:solidFill>
              </a:rPr>
              <a:t>Retrospective creates an </a:t>
            </a:r>
            <a:r>
              <a:rPr lang="en-US" sz="1400" b="1" dirty="0">
                <a:solidFill>
                  <a:srgbClr val="FFFFFF"/>
                </a:solidFill>
              </a:rPr>
              <a:t>“inspect and adapt” </a:t>
            </a:r>
            <a:r>
              <a:rPr lang="en-US" sz="1400" dirty="0">
                <a:solidFill>
                  <a:srgbClr val="FFFFFF"/>
                </a:solidFill>
              </a:rPr>
              <a:t>cycle for how a team works together and alters their practices to improve productivity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4154580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5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60BAD4-86BD-4160-BD26-D7D7254E16F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75230" y="1568918"/>
            <a:ext cx="4097680" cy="81560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Team gets together to answer 3 questions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What is working well (should stay)?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What is not working well (should change)?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What do we need to do to get better (start)?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2EA6C-399D-403F-8C44-0F7364C1D3C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75230" y="4402625"/>
            <a:ext cx="4097680" cy="78996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Outcome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Team prioritizes 2-3 areas of focus and assigns ownership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Team devises solution to most vexing problems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23179DA-568B-4B11-8030-5E89FFFEA049}"/>
              </a:ext>
            </a:extLst>
          </p:cNvPr>
          <p:cNvGrpSpPr/>
          <p:nvPr/>
        </p:nvGrpSpPr>
        <p:grpSpPr>
          <a:xfrm>
            <a:off x="419107" y="1990206"/>
            <a:ext cx="6846473" cy="277741"/>
            <a:chOff x="198383" y="1419750"/>
            <a:chExt cx="4836583" cy="2571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7BE2AB4D-A1B7-4F7E-8103-96FFFD195036}"/>
                </a:ext>
              </a:extLst>
            </p:cNvPr>
            <p:cNvSpPr>
              <a:spLocks/>
            </p:cNvSpPr>
            <p:nvPr/>
          </p:nvSpPr>
          <p:spPr>
            <a:xfrm>
              <a:off x="198383" y="1419750"/>
              <a:ext cx="4836583" cy="2571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962"/>
              <a:endParaRPr lang="en-US" sz="1200" dirty="0" err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 bwMode="gray">
            <a:xfrm>
              <a:off x="1899330" y="1457839"/>
              <a:ext cx="1406127" cy="18098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32962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The Scrum Process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9CDE81-2D02-4114-B9F6-79CCDED67235}"/>
              </a:ext>
            </a:extLst>
          </p:cNvPr>
          <p:cNvSpPr txBox="1"/>
          <p:nvPr/>
        </p:nvSpPr>
        <p:spPr>
          <a:xfrm>
            <a:off x="419107" y="1568917"/>
            <a:ext cx="684647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The Sprint Retrospective is a regular review of the team and its process. Focuses on "how" the team is building software and identifies how to get better for the next sprint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5C647809-1090-499B-A9FF-E1DF205C127F}"/>
              </a:ext>
            </a:extLst>
          </p:cNvPr>
          <p:cNvSpPr/>
          <p:nvPr/>
        </p:nvSpPr>
        <p:spPr bwMode="gray">
          <a:xfrm>
            <a:off x="904463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xmlns="" id="{51B468C3-4B60-4D78-A9D7-788E85421FA1}"/>
              </a:ext>
            </a:extLst>
          </p:cNvPr>
          <p:cNvSpPr/>
          <p:nvPr/>
        </p:nvSpPr>
        <p:spPr bwMode="gray">
          <a:xfrm>
            <a:off x="2249134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xmlns="" id="{6730E05F-168E-4171-A957-20FCD65BA1AE}"/>
              </a:ext>
            </a:extLst>
          </p:cNvPr>
          <p:cNvSpPr/>
          <p:nvPr/>
        </p:nvSpPr>
        <p:spPr bwMode="gray">
          <a:xfrm>
            <a:off x="3695904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6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4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4" y="2487478"/>
            <a:ext cx="912210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Daily huddle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519184" y="2615128"/>
            <a:ext cx="112344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72FB2212-6F77-47FE-A166-A616926A36EF}"/>
              </a:ext>
            </a:extLst>
          </p:cNvPr>
          <p:cNvSpPr/>
          <p:nvPr/>
        </p:nvSpPr>
        <p:spPr bwMode="gray">
          <a:xfrm rot="8954791">
            <a:off x="3740090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C2CCFC3-A74F-4632-A92C-9D00E8F2C037}"/>
              </a:ext>
            </a:extLst>
          </p:cNvPr>
          <p:cNvGrpSpPr/>
          <p:nvPr/>
        </p:nvGrpSpPr>
        <p:grpSpPr>
          <a:xfrm>
            <a:off x="3650976" y="2465672"/>
            <a:ext cx="1220400" cy="1845855"/>
            <a:chOff x="2973091" y="2064088"/>
            <a:chExt cx="1485910" cy="224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2A7742CA-D673-45EE-B8EB-54B046436DA6}"/>
                </a:ext>
              </a:extLst>
            </p:cNvPr>
            <p:cNvGrpSpPr/>
            <p:nvPr/>
          </p:nvGrpSpPr>
          <p:grpSpPr>
            <a:xfrm>
              <a:off x="2973091" y="2064088"/>
              <a:ext cx="1485910" cy="2247439"/>
              <a:chOff x="2973091" y="2409291"/>
              <a:chExt cx="1485910" cy="1902235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xmlns="" id="{F76A2178-DD80-4ADB-913F-116D9A666701}"/>
                  </a:ext>
                </a:extLst>
              </p:cNvPr>
              <p:cNvSpPr/>
              <p:nvPr/>
            </p:nvSpPr>
            <p:spPr bwMode="gray">
              <a:xfrm>
                <a:off x="3246732" y="2409291"/>
                <a:ext cx="879677" cy="724198"/>
              </a:xfrm>
              <a:prstGeom prst="arc">
                <a:avLst>
                  <a:gd name="adj1" fmla="val 7306590"/>
                  <a:gd name="adj2" fmla="val 20615636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xmlns="" id="{42986D5A-70F8-4168-8EB8-6861DCB58C93}"/>
                  </a:ext>
                </a:extLst>
              </p:cNvPr>
              <p:cNvSpPr/>
              <p:nvPr/>
            </p:nvSpPr>
            <p:spPr bwMode="gray">
              <a:xfrm>
                <a:off x="2973091" y="3050453"/>
                <a:ext cx="1485910" cy="1261073"/>
              </a:xfrm>
              <a:prstGeom prst="arc">
                <a:avLst>
                  <a:gd name="adj1" fmla="val 8114464"/>
                  <a:gd name="adj2" fmla="val 5644213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xmlns="" id="{764D6E79-E93E-44BA-8068-80FB8B74FA91}"/>
                </a:ext>
              </a:extLst>
            </p:cNvPr>
            <p:cNvSpPr/>
            <p:nvPr/>
          </p:nvSpPr>
          <p:spPr bwMode="gray">
            <a:xfrm rot="8954791">
              <a:off x="4030790" y="2331127"/>
              <a:ext cx="205995" cy="127848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97BBC67B-426E-46B4-8FBD-69DF5EAA7A2B}"/>
              </a:ext>
            </a:extLst>
          </p:cNvPr>
          <p:cNvGrpSpPr/>
          <p:nvPr/>
        </p:nvGrpSpPr>
        <p:grpSpPr bwMode="gray">
          <a:xfrm>
            <a:off x="1431380" y="3933151"/>
            <a:ext cx="685556" cy="631696"/>
            <a:chOff x="829781" y="3491258"/>
            <a:chExt cx="574840" cy="595157"/>
          </a:xfrm>
          <a:solidFill>
            <a:schemeClr val="accent2"/>
          </a:solidFill>
        </p:grpSpPr>
        <p:sp>
          <p:nvSpPr>
            <p:cNvPr id="64" name="Rectangle 149">
              <a:extLst>
                <a:ext uri="{FF2B5EF4-FFF2-40B4-BE49-F238E27FC236}">
                  <a16:creationId xmlns:a16="http://schemas.microsoft.com/office/drawing/2014/main" xmlns="" id="{B89D4B02-EB05-4B8B-8389-914ABFB2D3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876021"/>
              <a:ext cx="470196" cy="158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xmlns="" id="{C7675EA7-5857-47D5-BF3E-4CF52B3988B2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xmlns="" id="{4A6ACB72-CDDF-4F64-8BF0-3D3AF03DE651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xmlns="" id="{AC98335F-33CA-4D85-B20D-4D74548F79E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819819"/>
              <a:ext cx="524610" cy="217600"/>
            </a:xfrm>
            <a:custGeom>
              <a:avLst/>
              <a:gdLst>
                <a:gd name="T0" fmla="*/ 376 w 376"/>
                <a:gd name="T1" fmla="*/ 38 h 151"/>
                <a:gd name="T2" fmla="*/ 340 w 376"/>
                <a:gd name="T3" fmla="*/ 0 h 151"/>
                <a:gd name="T4" fmla="*/ 0 w 376"/>
                <a:gd name="T5" fmla="*/ 0 h 151"/>
                <a:gd name="T6" fmla="*/ 0 w 376"/>
                <a:gd name="T7" fmla="*/ 113 h 151"/>
                <a:gd name="T8" fmla="*/ 36 w 376"/>
                <a:gd name="T9" fmla="*/ 151 h 151"/>
                <a:gd name="T10" fmla="*/ 376 w 376"/>
                <a:gd name="T11" fmla="*/ 151 h 151"/>
                <a:gd name="T12" fmla="*/ 376 w 376"/>
                <a:gd name="T13" fmla="*/ 38 h 151"/>
                <a:gd name="T14" fmla="*/ 372 w 376"/>
                <a:gd name="T15" fmla="*/ 149 h 151"/>
                <a:gd name="T16" fmla="*/ 374 w 376"/>
                <a:gd name="T17" fmla="*/ 147 h 151"/>
                <a:gd name="T18" fmla="*/ 37 w 376"/>
                <a:gd name="T19" fmla="*/ 147 h 151"/>
                <a:gd name="T20" fmla="*/ 38 w 376"/>
                <a:gd name="T21" fmla="*/ 148 h 151"/>
                <a:gd name="T22" fmla="*/ 3 w 376"/>
                <a:gd name="T23" fmla="*/ 111 h 151"/>
                <a:gd name="T24" fmla="*/ 4 w 376"/>
                <a:gd name="T25" fmla="*/ 112 h 151"/>
                <a:gd name="T26" fmla="*/ 4 w 376"/>
                <a:gd name="T27" fmla="*/ 2 h 151"/>
                <a:gd name="T28" fmla="*/ 2 w 376"/>
                <a:gd name="T29" fmla="*/ 4 h 151"/>
                <a:gd name="T30" fmla="*/ 339 w 376"/>
                <a:gd name="T31" fmla="*/ 4 h 151"/>
                <a:gd name="T32" fmla="*/ 338 w 376"/>
                <a:gd name="T33" fmla="*/ 3 h 151"/>
                <a:gd name="T34" fmla="*/ 373 w 376"/>
                <a:gd name="T35" fmla="*/ 40 h 151"/>
                <a:gd name="T36" fmla="*/ 372 w 376"/>
                <a:gd name="T37" fmla="*/ 39 h 151"/>
                <a:gd name="T38" fmla="*/ 372 w 376"/>
                <a:gd name="T39" fmla="*/ 149 h 151"/>
                <a:gd name="T40" fmla="*/ 374 w 376"/>
                <a:gd name="T41" fmla="*/ 37 h 151"/>
                <a:gd name="T42" fmla="*/ 37 w 376"/>
                <a:gd name="T43" fmla="*/ 37 h 151"/>
                <a:gd name="T44" fmla="*/ 38 w 376"/>
                <a:gd name="T45" fmla="*/ 38 h 151"/>
                <a:gd name="T46" fmla="*/ 3 w 376"/>
                <a:gd name="T47" fmla="*/ 1 h 151"/>
                <a:gd name="T48" fmla="*/ 0 w 376"/>
                <a:gd name="T49" fmla="*/ 3 h 151"/>
                <a:gd name="T50" fmla="*/ 36 w 376"/>
                <a:gd name="T51" fmla="*/ 41 h 151"/>
                <a:gd name="T52" fmla="*/ 374 w 376"/>
                <a:gd name="T53" fmla="*/ 41 h 151"/>
                <a:gd name="T54" fmla="*/ 374 w 376"/>
                <a:gd name="T55" fmla="*/ 37 h 151"/>
                <a:gd name="T56" fmla="*/ 35 w 376"/>
                <a:gd name="T57" fmla="*/ 39 h 151"/>
                <a:gd name="T58" fmla="*/ 35 w 376"/>
                <a:gd name="T59" fmla="*/ 149 h 151"/>
                <a:gd name="T60" fmla="*/ 39 w 376"/>
                <a:gd name="T61" fmla="*/ 149 h 151"/>
                <a:gd name="T62" fmla="*/ 39 w 376"/>
                <a:gd name="T63" fmla="*/ 39 h 151"/>
                <a:gd name="T64" fmla="*/ 35 w 376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1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6" y="151"/>
                  </a:lnTo>
                  <a:lnTo>
                    <a:pt x="376" y="38"/>
                  </a:lnTo>
                  <a:close/>
                  <a:moveTo>
                    <a:pt x="372" y="149"/>
                  </a:moveTo>
                  <a:lnTo>
                    <a:pt x="374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3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49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3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53">
              <a:extLst>
                <a:ext uri="{FF2B5EF4-FFF2-40B4-BE49-F238E27FC236}">
                  <a16:creationId xmlns:a16="http://schemas.microsoft.com/office/drawing/2014/main" xmlns="" id="{F0A665E1-0738-42D2-BD92-04A34C848D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71174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54">
              <a:extLst>
                <a:ext uri="{FF2B5EF4-FFF2-40B4-BE49-F238E27FC236}">
                  <a16:creationId xmlns:a16="http://schemas.microsoft.com/office/drawing/2014/main" xmlns="" id="{D9E49403-B959-48F3-867D-0FEBF1870E5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55">
              <a:extLst>
                <a:ext uri="{FF2B5EF4-FFF2-40B4-BE49-F238E27FC236}">
                  <a16:creationId xmlns:a16="http://schemas.microsoft.com/office/drawing/2014/main" xmlns="" id="{7B364641-1F0B-448B-87FF-8C0117B4323D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56">
              <a:extLst>
                <a:ext uri="{FF2B5EF4-FFF2-40B4-BE49-F238E27FC236}">
                  <a16:creationId xmlns:a16="http://schemas.microsoft.com/office/drawing/2014/main" xmlns="" id="{579C495B-757E-49CD-86BC-8ED6AAE888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655539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0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157">
              <a:extLst>
                <a:ext uri="{FF2B5EF4-FFF2-40B4-BE49-F238E27FC236}">
                  <a16:creationId xmlns:a16="http://schemas.microsoft.com/office/drawing/2014/main" xmlns="" id="{25F06E8D-12B1-4009-B230-867A431ED5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54746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:a16="http://schemas.microsoft.com/office/drawing/2014/main" xmlns="" id="{588DC119-0D9F-493E-A7BF-F6F770C36CC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xmlns="" id="{C2F5B29C-DEE7-439F-8744-CA7453DC6AE4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60">
              <a:extLst>
                <a:ext uri="{FF2B5EF4-FFF2-40B4-BE49-F238E27FC236}">
                  <a16:creationId xmlns:a16="http://schemas.microsoft.com/office/drawing/2014/main" xmlns="" id="{BE53C6E0-4E03-4645-B665-DFAB96704CC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491258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1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1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161">
              <a:extLst>
                <a:ext uri="{FF2B5EF4-FFF2-40B4-BE49-F238E27FC236}">
                  <a16:creationId xmlns:a16="http://schemas.microsoft.com/office/drawing/2014/main" xmlns="" id="{026050D5-DD6B-4795-8877-07B0CFFF6E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925017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62">
              <a:extLst>
                <a:ext uri="{FF2B5EF4-FFF2-40B4-BE49-F238E27FC236}">
                  <a16:creationId xmlns:a16="http://schemas.microsoft.com/office/drawing/2014/main" xmlns="" id="{8FB908CE-ED08-48A8-B9F8-3EBE3F8A47F1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63">
              <a:extLst>
                <a:ext uri="{FF2B5EF4-FFF2-40B4-BE49-F238E27FC236}">
                  <a16:creationId xmlns:a16="http://schemas.microsoft.com/office/drawing/2014/main" xmlns="" id="{D21AD72A-B574-47E3-A07D-84D96A866EDC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64">
              <a:extLst>
                <a:ext uri="{FF2B5EF4-FFF2-40B4-BE49-F238E27FC236}">
                  <a16:creationId xmlns:a16="http://schemas.microsoft.com/office/drawing/2014/main" xmlns="" id="{1D46A09A-3D42-4C0F-9893-A14775F18D7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86881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7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7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65">
              <a:extLst>
                <a:ext uri="{FF2B5EF4-FFF2-40B4-BE49-F238E27FC236}">
                  <a16:creationId xmlns:a16="http://schemas.microsoft.com/office/drawing/2014/main" xmlns="" id="{05B4E155-6222-4E6E-8AD9-0FA547732A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760736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66">
              <a:extLst>
                <a:ext uri="{FF2B5EF4-FFF2-40B4-BE49-F238E27FC236}">
                  <a16:creationId xmlns:a16="http://schemas.microsoft.com/office/drawing/2014/main" xmlns="" id="{CC798FD8-7896-445A-960B-4B80E33580D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67">
              <a:extLst>
                <a:ext uri="{FF2B5EF4-FFF2-40B4-BE49-F238E27FC236}">
                  <a16:creationId xmlns:a16="http://schemas.microsoft.com/office/drawing/2014/main" xmlns="" id="{B809CE6E-1BD3-45F4-8A82-0C3C8E239A7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68">
              <a:extLst>
                <a:ext uri="{FF2B5EF4-FFF2-40B4-BE49-F238E27FC236}">
                  <a16:creationId xmlns:a16="http://schemas.microsoft.com/office/drawing/2014/main" xmlns="" id="{BFFCF03D-7CFA-49AA-ACDE-542FC930C05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70453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8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45E45D4-CDA2-4230-89B0-164BD7B1405A}"/>
              </a:ext>
            </a:extLst>
          </p:cNvPr>
          <p:cNvGrpSpPr/>
          <p:nvPr/>
        </p:nvGrpSpPr>
        <p:grpSpPr bwMode="gray">
          <a:xfrm>
            <a:off x="2841356" y="4197560"/>
            <a:ext cx="519158" cy="308965"/>
            <a:chOff x="1879002" y="3795322"/>
            <a:chExt cx="435315" cy="291094"/>
          </a:xfrm>
          <a:solidFill>
            <a:schemeClr val="accent3"/>
          </a:solidFill>
        </p:grpSpPr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xmlns="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61917"/>
              <a:ext cx="344625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xmlns="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85110" cy="113844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xmlns="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429734" cy="92228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xmlns="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68249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xmlns="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04275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xmlns="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xmlns="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xmlns="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10607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xmlns="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5507" y="3946633"/>
              <a:ext cx="346020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xmlns="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83715" cy="112403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xmlns="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xmlns="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852964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xmlns="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3888990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xmlns="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xmlns="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xmlns="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795322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xmlns="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1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xmlns="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xmlns="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xmlns="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2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xmlns="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4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xmlns="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xmlns="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1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xmlns="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5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xmlns="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8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xmlns="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8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3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A91BDE8A-EF57-4129-A0E2-D1CE7414D05F}"/>
              </a:ext>
            </a:extLst>
          </p:cNvPr>
          <p:cNvGrpSpPr/>
          <p:nvPr/>
        </p:nvGrpSpPr>
        <p:grpSpPr>
          <a:xfrm>
            <a:off x="5684608" y="5356494"/>
            <a:ext cx="1427524" cy="1032463"/>
            <a:chOff x="3505259" y="5097276"/>
            <a:chExt cx="1520249" cy="1099526"/>
          </a:xfrm>
        </p:grpSpPr>
        <p:sp>
          <p:nvSpPr>
            <p:cNvPr id="103" name="Rectangle 16387">
              <a:extLst>
                <a:ext uri="{FF2B5EF4-FFF2-40B4-BE49-F238E27FC236}">
                  <a16:creationId xmlns:a16="http://schemas.microsoft.com/office/drawing/2014/main" xmlns="" id="{A7AF3998-A576-45E4-9235-18FDFB61A211}"/>
                </a:ext>
              </a:extLst>
            </p:cNvPr>
            <p:cNvSpPr txBox="1"/>
            <p:nvPr/>
          </p:nvSpPr>
          <p:spPr bwMode="gray">
            <a:xfrm>
              <a:off x="3505259" y="5447963"/>
              <a:ext cx="490380" cy="177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none" lIns="55967" tIns="13992" rIns="0" bIns="13992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Inspect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183B20B-3D6E-42C6-9B71-620413331BAF}"/>
                </a:ext>
              </a:extLst>
            </p:cNvPr>
            <p:cNvSpPr>
              <a:spLocks/>
            </p:cNvSpPr>
            <p:nvPr/>
          </p:nvSpPr>
          <p:spPr bwMode="gray">
            <a:xfrm>
              <a:off x="3776703" y="5154230"/>
              <a:ext cx="1185035" cy="102609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8" tIns="34979" rIns="69958" bIns="34979" rtlCol="0" anchor="ctr"/>
            <a:lstStyle/>
            <a:p>
              <a:pPr algn="ctr" defTabSz="932962"/>
              <a:endParaRPr lang="en-US" sz="9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16387">
              <a:extLst>
                <a:ext uri="{FF2B5EF4-FFF2-40B4-BE49-F238E27FC236}">
                  <a16:creationId xmlns:a16="http://schemas.microsoft.com/office/drawing/2014/main" xmlns="" id="{DE5E778C-1BF0-4FC3-A1C5-0E8F6CDE3C79}"/>
                </a:ext>
              </a:extLst>
            </p:cNvPr>
            <p:cNvSpPr txBox="1"/>
            <p:nvPr/>
          </p:nvSpPr>
          <p:spPr bwMode="gray">
            <a:xfrm>
              <a:off x="4677254" y="5344079"/>
              <a:ext cx="348254" cy="1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Adapt</a:t>
              </a:r>
            </a:p>
          </p:txBody>
        </p:sp>
        <p:sp>
          <p:nvSpPr>
            <p:cNvPr id="106" name="Rectangle 16387">
              <a:extLst>
                <a:ext uri="{FF2B5EF4-FFF2-40B4-BE49-F238E27FC236}">
                  <a16:creationId xmlns:a16="http://schemas.microsoft.com/office/drawing/2014/main" xmlns="" id="{A3672F60-4C70-4D9F-BE52-E856D7446D6B}"/>
                </a:ext>
              </a:extLst>
            </p:cNvPr>
            <p:cNvSpPr txBox="1"/>
            <p:nvPr/>
          </p:nvSpPr>
          <p:spPr bwMode="gray">
            <a:xfrm>
              <a:off x="4267879" y="6049307"/>
              <a:ext cx="198026" cy="1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Act</a:t>
              </a:r>
            </a:p>
          </p:txBody>
        </p:sp>
        <p:sp>
          <p:nvSpPr>
            <p:cNvPr id="108" name="Rectangle 16387">
              <a:extLst>
                <a:ext uri="{FF2B5EF4-FFF2-40B4-BE49-F238E27FC236}">
                  <a16:creationId xmlns:a16="http://schemas.microsoft.com/office/drawing/2014/main" xmlns="" id="{33C0EDAD-474C-439B-A768-04FCD2F83218}"/>
                </a:ext>
              </a:extLst>
            </p:cNvPr>
            <p:cNvSpPr txBox="1"/>
            <p:nvPr/>
          </p:nvSpPr>
          <p:spPr bwMode="gray">
            <a:xfrm>
              <a:off x="3824055" y="5492445"/>
              <a:ext cx="1094499" cy="294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Sprint</a:t>
              </a:r>
              <a:br>
                <a:rPr lang="en-US" sz="900" b="1" dirty="0">
                  <a:solidFill>
                    <a:srgbClr val="FFFFFF"/>
                  </a:solidFill>
                  <a:latin typeface="Arial"/>
                </a:rPr>
              </a:b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Retrospective</a:t>
              </a: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xmlns="" id="{D4C49B3A-0D93-4E82-B653-4302E561CB04}"/>
                </a:ext>
              </a:extLst>
            </p:cNvPr>
            <p:cNvSpPr/>
            <p:nvPr/>
          </p:nvSpPr>
          <p:spPr>
            <a:xfrm>
              <a:off x="3811778" y="5097276"/>
              <a:ext cx="1082552" cy="1082552"/>
            </a:xfrm>
            <a:prstGeom prst="arc">
              <a:avLst>
                <a:gd name="adj1" fmla="val 12084986"/>
                <a:gd name="adj2" fmla="val 19537859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32962"/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xmlns="" id="{9067DBEE-10E1-4042-8279-C8154D6B5B6F}"/>
                </a:ext>
              </a:extLst>
            </p:cNvPr>
            <p:cNvSpPr/>
            <p:nvPr/>
          </p:nvSpPr>
          <p:spPr>
            <a:xfrm>
              <a:off x="3811778" y="5097276"/>
              <a:ext cx="1082552" cy="1082552"/>
            </a:xfrm>
            <a:prstGeom prst="arc">
              <a:avLst>
                <a:gd name="adj1" fmla="val 20748288"/>
                <a:gd name="adj2" fmla="val 4120686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962"/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xmlns="" id="{B030679E-E7BA-48B3-A284-9A491E75A739}"/>
                </a:ext>
              </a:extLst>
            </p:cNvPr>
            <p:cNvSpPr/>
            <p:nvPr/>
          </p:nvSpPr>
          <p:spPr>
            <a:xfrm>
              <a:off x="3811778" y="5097276"/>
              <a:ext cx="1082552" cy="1082552"/>
            </a:xfrm>
            <a:prstGeom prst="arc">
              <a:avLst>
                <a:gd name="adj1" fmla="val 6399872"/>
                <a:gd name="adj2" fmla="val 10577096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32962"/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14" name="Picture 32">
            <a:extLst>
              <a:ext uri="{FF2B5EF4-FFF2-40B4-BE49-F238E27FC236}">
                <a16:creationId xmlns:a16="http://schemas.microsoft.com/office/drawing/2014/main" xmlns="" id="{DC6AB2FE-C3A6-47BE-9996-5B0FEB37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8424424" y="5423524"/>
            <a:ext cx="2870181" cy="883664"/>
          </a:xfrm>
          <a:prstGeom prst="rect">
            <a:avLst/>
          </a:prstGeom>
          <a:ex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ED933B-AFAF-47AC-98D5-A0D78FF85BF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75230" y="2880614"/>
            <a:ext cx="4097680" cy="10259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Parameters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End of each sprint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Approximately 30 minutes to 1 hour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Facilitated by a Scrum Master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Attended by all team members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C3E46690-1714-4AE7-9C57-5592AF3504F6}"/>
              </a:ext>
            </a:extLst>
          </p:cNvPr>
          <p:cNvCxnSpPr>
            <a:cxnSpLocks/>
          </p:cNvCxnSpPr>
          <p:nvPr/>
        </p:nvCxnSpPr>
        <p:spPr>
          <a:xfrm>
            <a:off x="7675230" y="2632570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97148112-210C-4058-88C5-1C067F22C289}"/>
              </a:ext>
            </a:extLst>
          </p:cNvPr>
          <p:cNvCxnSpPr>
            <a:cxnSpLocks/>
          </p:cNvCxnSpPr>
          <p:nvPr/>
        </p:nvCxnSpPr>
        <p:spPr bwMode="gray">
          <a:xfrm>
            <a:off x="1762076" y="3611562"/>
            <a:ext cx="2657" cy="2556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D5BAC72F-35ED-4CB6-8450-016A3842FABA}"/>
              </a:ext>
            </a:extLst>
          </p:cNvPr>
          <p:cNvSpPr>
            <a:spLocks/>
          </p:cNvSpPr>
          <p:nvPr/>
        </p:nvSpPr>
        <p:spPr bwMode="gray">
          <a:xfrm>
            <a:off x="904472" y="3383726"/>
            <a:ext cx="117029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Product backlog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xmlns="" id="{3A88B7E2-FE9C-4C42-8D6D-6548B5748527}"/>
              </a:ext>
            </a:extLst>
          </p:cNvPr>
          <p:cNvSpPr>
            <a:spLocks/>
          </p:cNvSpPr>
          <p:nvPr/>
        </p:nvSpPr>
        <p:spPr bwMode="gray">
          <a:xfrm>
            <a:off x="2955352" y="4929819"/>
            <a:ext cx="104205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chemeClr val="tx1"/>
                </a:solidFill>
                <a:latin typeface="Arial"/>
              </a:rPr>
              <a:t>Sprint backlog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xmlns="" id="{C15D6122-C630-4885-B6EE-5B58C55B0FCE}"/>
              </a:ext>
            </a:extLst>
          </p:cNvPr>
          <p:cNvCxnSpPr>
            <a:cxnSpLocks/>
            <a:stCxn id="211" idx="2"/>
          </p:cNvCxnSpPr>
          <p:nvPr/>
        </p:nvCxnSpPr>
        <p:spPr bwMode="gray">
          <a:xfrm>
            <a:off x="5748816" y="3341255"/>
            <a:ext cx="0" cy="6826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DBC6672-A542-4859-86F7-E8EF99BE5C5E}"/>
              </a:ext>
            </a:extLst>
          </p:cNvPr>
          <p:cNvSpPr>
            <a:spLocks/>
          </p:cNvSpPr>
          <p:nvPr/>
        </p:nvSpPr>
        <p:spPr bwMode="gray">
          <a:xfrm>
            <a:off x="5040894" y="2716624"/>
            <a:ext cx="1415844" cy="624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Potentially shippable product increment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6BC107D6-22AF-4333-8F7A-2EE42DB40EAB}"/>
              </a:ext>
            </a:extLst>
          </p:cNvPr>
          <p:cNvCxnSpPr>
            <a:cxnSpLocks/>
          </p:cNvCxnSpPr>
          <p:nvPr/>
        </p:nvCxnSpPr>
        <p:spPr bwMode="gray">
          <a:xfrm flipV="1">
            <a:off x="3150853" y="4561788"/>
            <a:ext cx="0" cy="3641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F17E6959-4C9E-43BE-BDC8-333123D94DFC}"/>
              </a:ext>
            </a:extLst>
          </p:cNvPr>
          <p:cNvSpPr>
            <a:spLocks/>
          </p:cNvSpPr>
          <p:nvPr/>
        </p:nvSpPr>
        <p:spPr bwMode="gray">
          <a:xfrm>
            <a:off x="5813158" y="4929819"/>
            <a:ext cx="1452422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Sprint Retrospective</a:t>
            </a:r>
          </a:p>
        </p:txBody>
      </p:sp>
      <p:sp>
        <p:nvSpPr>
          <p:cNvPr id="97" name="TitleTrackerNum 6">
            <a:extLst>
              <a:ext uri="{FF2B5EF4-FFF2-40B4-BE49-F238E27FC236}">
                <a16:creationId xmlns:a16="http://schemas.microsoft.com/office/drawing/2014/main" xmlns="" id="{FA959C6C-1A46-4DEB-A304-D2D6F56D47B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45641" y="541966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7661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BB889B56-BB86-4E41-A1B2-C84C3EE1E8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066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13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4FDF7C68-2F9F-470A-BC3A-E2D695FF0C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FBEA0F5-A2DB-4B6F-9A89-7B743DC8BEA8}"/>
              </a:ext>
            </a:extLst>
          </p:cNvPr>
          <p:cNvSpPr txBox="1"/>
          <p:nvPr/>
        </p:nvSpPr>
        <p:spPr>
          <a:xfrm>
            <a:off x="237301" y="4414715"/>
            <a:ext cx="11717398" cy="7632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823F2-3D7A-4672-8B05-E6949509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context – product team operating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3DAFC9C-0D08-448C-A730-C06D7D74A83B}"/>
              </a:ext>
            </a:extLst>
          </p:cNvPr>
          <p:cNvSpPr txBox="1"/>
          <p:nvPr/>
        </p:nvSpPr>
        <p:spPr>
          <a:xfrm>
            <a:off x="419109" y="1700245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F80E2A-4C3F-401B-A75E-2422E88D1943}"/>
              </a:ext>
            </a:extLst>
          </p:cNvPr>
          <p:cNvSpPr txBox="1"/>
          <p:nvPr/>
        </p:nvSpPr>
        <p:spPr>
          <a:xfrm>
            <a:off x="2553547" y="1700245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5AF8C5-D67C-4D4E-8D40-2CC655962E15}"/>
              </a:ext>
            </a:extLst>
          </p:cNvPr>
          <p:cNvSpPr txBox="1"/>
          <p:nvPr/>
        </p:nvSpPr>
        <p:spPr>
          <a:xfrm>
            <a:off x="8561492" y="1700245"/>
            <a:ext cx="319023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File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BBD2E54-861D-428C-9F19-F3910E4573E6}"/>
              </a:ext>
            </a:extLst>
          </p:cNvPr>
          <p:cNvSpPr txBox="1"/>
          <p:nvPr/>
        </p:nvSpPr>
        <p:spPr>
          <a:xfrm>
            <a:off x="419109" y="21201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T+IL in a nutshell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B8CA80-EBF3-48E7-9B97-0400BB35438A}"/>
              </a:ext>
            </a:extLst>
          </p:cNvPr>
          <p:cNvSpPr txBox="1"/>
          <p:nvPr/>
        </p:nvSpPr>
        <p:spPr>
          <a:xfrm>
            <a:off x="2553547" y="21201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An overview of the Lab’s scope, guiding principles, and purpose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5A85AD-FAC7-4079-B0E7-62DA6E0DCE40}"/>
              </a:ext>
            </a:extLst>
          </p:cNvPr>
          <p:cNvSpPr txBox="1"/>
          <p:nvPr/>
        </p:nvSpPr>
        <p:spPr>
          <a:xfrm>
            <a:off x="8561492" y="21201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T+IL nutshell - T+IL playbook - v[Time]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9B1F27-427B-4F2C-90A1-E76A219CD38B}"/>
              </a:ext>
            </a:extLst>
          </p:cNvPr>
          <p:cNvSpPr txBox="1"/>
          <p:nvPr/>
        </p:nvSpPr>
        <p:spPr>
          <a:xfrm>
            <a:off x="419109" y="292624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Lab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FA3F7A-E4C2-4A2B-B825-F3B6E861AC38}"/>
              </a:ext>
            </a:extLst>
          </p:cNvPr>
          <p:cNvSpPr txBox="1"/>
          <p:nvPr/>
        </p:nvSpPr>
        <p:spPr>
          <a:xfrm>
            <a:off x="2553547" y="29262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 high-level view of the Lab’s structure, governance, and operating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01FFA1-0047-4330-9896-4B1868B94A49}"/>
              </a:ext>
            </a:extLst>
          </p:cNvPr>
          <p:cNvSpPr txBox="1"/>
          <p:nvPr/>
        </p:nvSpPr>
        <p:spPr>
          <a:xfrm>
            <a:off x="8561492" y="29262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Lab operations - T+IL playbook - v[Time]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5BE062-0F0C-4688-955B-F79C0363915C}"/>
              </a:ext>
            </a:extLst>
          </p:cNvPr>
          <p:cNvSpPr txBox="1"/>
          <p:nvPr/>
        </p:nvSpPr>
        <p:spPr>
          <a:xfrm>
            <a:off x="419109" y="453834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Product team operating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D3A7137-9548-4A29-B62F-8DD9F1B5D268}"/>
              </a:ext>
            </a:extLst>
          </p:cNvPr>
          <p:cNvSpPr txBox="1"/>
          <p:nvPr/>
        </p:nvSpPr>
        <p:spPr>
          <a:xfrm>
            <a:off x="2553547" y="45383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Overview of how product teams operate, including structure and ceremonies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EC0EE6-A4AF-4C67-9EBD-DEEAA26DEA05}"/>
              </a:ext>
            </a:extLst>
          </p:cNvPr>
          <p:cNvSpPr txBox="1"/>
          <p:nvPr/>
        </p:nvSpPr>
        <p:spPr>
          <a:xfrm>
            <a:off x="8561492" y="45383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[Date] Product team operating model - T+IL playbook – v[Time]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547CE3-3DD6-44C0-9C6A-E699938F7F3A}"/>
              </a:ext>
            </a:extLst>
          </p:cNvPr>
          <p:cNvSpPr txBox="1"/>
          <p:nvPr/>
        </p:nvSpPr>
        <p:spPr>
          <a:xfrm>
            <a:off x="419109" y="53443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T+IL talent guide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99B23FA-1CEE-4178-AD7F-E78C2751CDDD}"/>
              </a:ext>
            </a:extLst>
          </p:cNvPr>
          <p:cNvSpPr txBox="1"/>
          <p:nvPr/>
        </p:nvSpPr>
        <p:spPr>
          <a:xfrm>
            <a:off x="2553547" y="53443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An overview of all things talent for the Lab, including recruiting, capability-building, and performance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26DC713-2297-4C0C-839B-F407A5267A8E}"/>
              </a:ext>
            </a:extLst>
          </p:cNvPr>
          <p:cNvSpPr txBox="1"/>
          <p:nvPr/>
        </p:nvSpPr>
        <p:spPr>
          <a:xfrm>
            <a:off x="8561492" y="53443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T+IL talent guide - T+IL playbook - v[Time]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B2F5594-BF3C-4F00-BEAD-9FE21D2EE297}"/>
              </a:ext>
            </a:extLst>
          </p:cNvPr>
          <p:cNvSpPr txBox="1"/>
          <p:nvPr/>
        </p:nvSpPr>
        <p:spPr>
          <a:xfrm>
            <a:off x="419109" y="6150442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Onboarding playbook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98D65AA-53BC-4A06-8468-F1DDA1DE43FA}"/>
              </a:ext>
            </a:extLst>
          </p:cNvPr>
          <p:cNvSpPr txBox="1"/>
          <p:nvPr/>
        </p:nvSpPr>
        <p:spPr>
          <a:xfrm>
            <a:off x="2553547" y="6150442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 guide for people joining the Lab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636B5EC-77BA-491C-89BD-452D62B1075F}"/>
              </a:ext>
            </a:extLst>
          </p:cNvPr>
          <p:cNvSpPr txBox="1"/>
          <p:nvPr/>
        </p:nvSpPr>
        <p:spPr>
          <a:xfrm>
            <a:off x="8561492" y="6150442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Onboarding playbook - T+IL playbook - v[Time]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0FBD00A-AEAA-4258-87EC-FCFB91287CBF}"/>
              </a:ext>
            </a:extLst>
          </p:cNvPr>
          <p:cNvSpPr txBox="1"/>
          <p:nvPr/>
        </p:nvSpPr>
        <p:spPr>
          <a:xfrm>
            <a:off x="419109" y="373229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Product Lifecycle guide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FCD9EBE-42DE-4B23-9EAB-609192B026B0}"/>
              </a:ext>
            </a:extLst>
          </p:cNvPr>
          <p:cNvSpPr txBox="1"/>
          <p:nvPr/>
        </p:nvSpPr>
        <p:spPr>
          <a:xfrm>
            <a:off x="2553547" y="37322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Walkthrough of the Lab’s Product Lifecycle (PLC) governance, with detailed guidance for each review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AD5F043-58FA-4931-9EE4-1D4A1E485571}"/>
              </a:ext>
            </a:extLst>
          </p:cNvPr>
          <p:cNvSpPr txBox="1"/>
          <p:nvPr/>
        </p:nvSpPr>
        <p:spPr>
          <a:xfrm>
            <a:off x="8561492" y="37322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PLC guidebook - T+IL playbook – v[Time]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A324B-7B81-463F-A3E3-17178C37247B}"/>
              </a:ext>
            </a:extLst>
          </p:cNvPr>
          <p:cNvSpPr txBox="1"/>
          <p:nvPr/>
        </p:nvSpPr>
        <p:spPr>
          <a:xfrm>
            <a:off x="10682838" y="1190233"/>
            <a:ext cx="132855" cy="1372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78798A8-3C2A-4672-8CE7-0A4385A8A3C0}"/>
              </a:ext>
            </a:extLst>
          </p:cNvPr>
          <p:cNvSpPr txBox="1"/>
          <p:nvPr/>
        </p:nvSpPr>
        <p:spPr>
          <a:xfrm>
            <a:off x="10913763" y="1166534"/>
            <a:ext cx="9240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This chapter</a:t>
            </a:r>
          </a:p>
        </p:txBody>
      </p:sp>
    </p:spTree>
    <p:extLst>
      <p:ext uri="{BB962C8B-B14F-4D97-AF65-F5344CB8AC3E}">
        <p14:creationId xmlns:p14="http://schemas.microsoft.com/office/powerpoint/2010/main" val="4123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9986589C-E010-45AA-A02C-7A0F2CB1F1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0483109"/>
              </p:ext>
            </p:ext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6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xmlns="" id="{9986589C-E010-45AA-A02C-7A0F2CB1F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xmlns="" id="{9CF8DE02-AA52-416B-B43A-C660B60B2E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F2A2A-0934-41BC-A60D-BC29C9A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tabLst/>
            </a:pPr>
            <a:r>
              <a:rPr lang="en-US" dirty="0"/>
              <a:t>Product teams’ agile operations are paramount to the success of the Lab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91C3EE1-8778-4CDA-A98E-9472B14A4648}"/>
              </a:ext>
            </a:extLst>
          </p:cNvPr>
          <p:cNvSpPr>
            <a:spLocks/>
          </p:cNvSpPr>
          <p:nvPr/>
        </p:nvSpPr>
        <p:spPr>
          <a:xfrm>
            <a:off x="1164025" y="1863891"/>
            <a:ext cx="6050647" cy="43818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The Technology + Innovation Lab will operate under Agile methodologies focused on product deployments, sprints, and user stories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Agile development teams will be centered around the roles of product owner, scum master, and the development team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Product teams will consist of co-located business-facing product owners, multidisciplinary development teams, and agile resources (e.g., scrum masters, agile coaches)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Product development teams will work in rapid sprints following key agile ceremonies for governance and productivity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CA" sz="1800" b="1" dirty="0">
              <a:solidFill>
                <a:schemeClr val="bg1"/>
              </a:solidFill>
            </a:endParaRPr>
          </a:p>
        </p:txBody>
      </p:sp>
      <p:sp>
        <p:nvSpPr>
          <p:cNvPr id="69" name="Block Arc 361">
            <a:extLst>
              <a:ext uri="{FF2B5EF4-FFF2-40B4-BE49-F238E27FC236}">
                <a16:creationId xmlns:a16="http://schemas.microsoft.com/office/drawing/2014/main" xmlns="" id="{B5585107-BC18-4181-A734-B95F311EC1BE}"/>
              </a:ext>
            </a:extLst>
          </p:cNvPr>
          <p:cNvSpPr/>
          <p:nvPr/>
        </p:nvSpPr>
        <p:spPr>
          <a:xfrm rot="3008740">
            <a:off x="7838898" y="2563214"/>
            <a:ext cx="2900315" cy="2983206"/>
          </a:xfrm>
          <a:custGeom>
            <a:avLst/>
            <a:gdLst/>
            <a:ahLst/>
            <a:cxnLst/>
            <a:rect l="l" t="t" r="r" b="b"/>
            <a:pathLst>
              <a:path w="2235564" h="2299457">
                <a:moveTo>
                  <a:pt x="99807" y="237380"/>
                </a:moveTo>
                <a:cubicBezTo>
                  <a:pt x="118264" y="211014"/>
                  <a:pt x="139257" y="185923"/>
                  <a:pt x="162762" y="162459"/>
                </a:cubicBezTo>
                <a:cubicBezTo>
                  <a:pt x="365226" y="-39651"/>
                  <a:pt x="688033" y="-55076"/>
                  <a:pt x="908845" y="126809"/>
                </a:cubicBezTo>
                <a:cubicBezTo>
                  <a:pt x="1104215" y="287736"/>
                  <a:pt x="1163279" y="556616"/>
                  <a:pt x="1063111" y="780604"/>
                </a:cubicBezTo>
                <a:cubicBezTo>
                  <a:pt x="1219890" y="830384"/>
                  <a:pt x="1359511" y="932468"/>
                  <a:pt x="1455615" y="1076764"/>
                </a:cubicBezTo>
                <a:cubicBezTo>
                  <a:pt x="1525600" y="1181844"/>
                  <a:pt x="1566035" y="1299589"/>
                  <a:pt x="1577573" y="1419141"/>
                </a:cubicBezTo>
                <a:lnTo>
                  <a:pt x="1976700" y="941016"/>
                </a:lnTo>
                <a:lnTo>
                  <a:pt x="1890412" y="868984"/>
                </a:lnTo>
                <a:lnTo>
                  <a:pt x="2233500" y="808786"/>
                </a:lnTo>
                <a:lnTo>
                  <a:pt x="2235564" y="1157109"/>
                </a:lnTo>
                <a:lnTo>
                  <a:pt x="2149276" y="1085078"/>
                </a:lnTo>
                <a:lnTo>
                  <a:pt x="1243477" y="2170158"/>
                </a:lnTo>
                <a:lnTo>
                  <a:pt x="1070902" y="2026095"/>
                </a:lnTo>
                <a:lnTo>
                  <a:pt x="1229185" y="1836484"/>
                </a:lnTo>
                <a:cubicBezTo>
                  <a:pt x="1228452" y="1835846"/>
                  <a:pt x="1227720" y="1835209"/>
                  <a:pt x="1226988" y="1834572"/>
                </a:cubicBezTo>
                <a:cubicBezTo>
                  <a:pt x="1381551" y="1656947"/>
                  <a:pt x="1398221" y="1397889"/>
                  <a:pt x="1267700" y="1201919"/>
                </a:cubicBezTo>
                <a:cubicBezTo>
                  <a:pt x="1137179" y="1005948"/>
                  <a:pt x="891712" y="921480"/>
                  <a:pt x="668238" y="995637"/>
                </a:cubicBezTo>
                <a:cubicBezTo>
                  <a:pt x="444763" y="1069793"/>
                  <a:pt x="298492" y="1284255"/>
                  <a:pt x="311023" y="1519378"/>
                </a:cubicBezTo>
                <a:cubicBezTo>
                  <a:pt x="322743" y="1739267"/>
                  <a:pt x="470646" y="1926423"/>
                  <a:pt x="678499" y="1988910"/>
                </a:cubicBezTo>
                <a:lnTo>
                  <a:pt x="704292" y="1858379"/>
                </a:lnTo>
                <a:lnTo>
                  <a:pt x="918219" y="2132898"/>
                </a:lnTo>
                <a:lnTo>
                  <a:pt x="617132" y="2299457"/>
                </a:lnTo>
                <a:lnTo>
                  <a:pt x="634653" y="2210791"/>
                </a:lnTo>
                <a:cubicBezTo>
                  <a:pt x="325143" y="2128024"/>
                  <a:pt x="102780" y="1854364"/>
                  <a:pt x="85568" y="1531395"/>
                </a:cubicBezTo>
                <a:cubicBezTo>
                  <a:pt x="67621" y="1194677"/>
                  <a:pt x="277095" y="887550"/>
                  <a:pt x="597131" y="781350"/>
                </a:cubicBezTo>
                <a:cubicBezTo>
                  <a:pt x="694089" y="749176"/>
                  <a:pt x="793938" y="737852"/>
                  <a:pt x="891037" y="747877"/>
                </a:cubicBezTo>
                <a:cubicBezTo>
                  <a:pt x="985840" y="585801"/>
                  <a:pt x="949309" y="377228"/>
                  <a:pt x="802310" y="256144"/>
                </a:cubicBezTo>
                <a:cubicBezTo>
                  <a:pt x="648064" y="129091"/>
                  <a:pt x="422571" y="139866"/>
                  <a:pt x="281142" y="281047"/>
                </a:cubicBezTo>
                <a:cubicBezTo>
                  <a:pt x="149862" y="412097"/>
                  <a:pt x="130818" y="615777"/>
                  <a:pt x="231581" y="766950"/>
                </a:cubicBezTo>
                <a:lnTo>
                  <a:pt x="306020" y="718144"/>
                </a:lnTo>
                <a:lnTo>
                  <a:pt x="271639" y="974362"/>
                </a:lnTo>
                <a:lnTo>
                  <a:pt x="26731" y="901259"/>
                </a:lnTo>
                <a:lnTo>
                  <a:pt x="92061" y="858426"/>
                </a:lnTo>
                <a:cubicBezTo>
                  <a:pt x="-34402" y="669034"/>
                  <a:pt x="-29395" y="421946"/>
                  <a:pt x="99807" y="23738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32962"/>
            <a:endParaRPr lang="en-US" sz="100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8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1351533"/>
              </p:ext>
            </p:extLst>
          </p:nvPr>
        </p:nvGraphicFramePr>
        <p:xfrm>
          <a:off x="1525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09" name="think-cell Slide" r:id="rId9" imgW="507" imgH="508" progId="TCLayout.ActiveDocument.1">
                  <p:embed/>
                </p:oleObj>
              </mc:Choice>
              <mc:Fallback>
                <p:oleObj name="think-cell Slide" r:id="rId9" imgW="507" imgH="50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5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4077AE3F-A675-432B-B91B-3CC0B58FC4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CA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FCA44D0-A208-434D-87E6-EE1B9B8AF6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The Lab will follow Agile methodologies focused on product deployments, sprints, and user stories</a:t>
            </a:r>
          </a:p>
        </p:txBody>
      </p:sp>
      <p:sp>
        <p:nvSpPr>
          <p:cNvPr id="89" name="Rectangle 6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99408" y="3555669"/>
            <a:ext cx="848392" cy="14854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5888" algn="ctr">
              <a:defRPr sz="1400" b="1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chemeClr val="bg1"/>
                </a:solidFill>
                <a:latin typeface="Arial"/>
              </a:rPr>
              <a:t>How</a:t>
            </a:r>
          </a:p>
        </p:txBody>
      </p:sp>
      <p:sp>
        <p:nvSpPr>
          <p:cNvPr id="91" name="Rectangle 6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99408" y="5204438"/>
            <a:ext cx="848392" cy="7279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5888" algn="ctr">
              <a:defRPr sz="1400" b="1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chemeClr val="bg1"/>
                </a:solidFill>
                <a:latin typeface="Arial"/>
              </a:rPr>
              <a:t>Where</a:t>
            </a:r>
          </a:p>
        </p:txBody>
      </p:sp>
      <p:sp>
        <p:nvSpPr>
          <p:cNvPr id="93" name="Rectangle 6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99408" y="1993957"/>
            <a:ext cx="848392" cy="14021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5888" algn="ctr">
              <a:defRPr sz="1400" b="1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chemeClr val="bg1"/>
                </a:solidFill>
                <a:latin typeface="Arial"/>
              </a:rPr>
              <a:t>Who</a:t>
            </a: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1565289" y="3474019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1565289" y="5122788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114" name="Straight Connector 113"/>
          <p:cNvCxnSpPr>
            <a:cxnSpLocks/>
          </p:cNvCxnSpPr>
          <p:nvPr/>
        </p:nvCxnSpPr>
        <p:spPr>
          <a:xfrm>
            <a:off x="1565289" y="2776124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115" name="Straight Connector 114"/>
          <p:cNvCxnSpPr>
            <a:cxnSpLocks/>
          </p:cNvCxnSpPr>
          <p:nvPr/>
        </p:nvCxnSpPr>
        <p:spPr>
          <a:xfrm>
            <a:off x="1565289" y="4149857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116" name="Straight Connector 115"/>
          <p:cNvCxnSpPr>
            <a:cxnSpLocks/>
          </p:cNvCxnSpPr>
          <p:nvPr/>
        </p:nvCxnSpPr>
        <p:spPr>
          <a:xfrm>
            <a:off x="1565289" y="4528601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sp>
        <p:nvSpPr>
          <p:cNvPr id="107" name="Rectangle 8"/>
          <p:cNvSpPr>
            <a:spLocks noChangeArrowheads="1"/>
          </p:cNvSpPr>
          <p:nvPr/>
        </p:nvSpPr>
        <p:spPr bwMode="gray">
          <a:xfrm>
            <a:off x="1565289" y="1658405"/>
            <a:ext cx="49709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Pct val="120000"/>
            </a:pPr>
            <a:r>
              <a:rPr lang="en-US" altLang="en-US" sz="1400" b="1" dirty="0">
                <a:latin typeface="Arial"/>
              </a:rPr>
              <a:t>From today’s processes…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FC0E4BB-A3AD-4ED2-89AA-5BD4CE214BFD}"/>
              </a:ext>
            </a:extLst>
          </p:cNvPr>
          <p:cNvGrpSpPr>
            <a:grpSpLocks/>
          </p:cNvGrpSpPr>
          <p:nvPr/>
        </p:nvGrpSpPr>
        <p:grpSpPr>
          <a:xfrm>
            <a:off x="1565289" y="1816643"/>
            <a:ext cx="4970940" cy="141293"/>
            <a:chOff x="1779049" y="1688657"/>
            <a:chExt cx="4970941" cy="141293"/>
          </a:xfrm>
          <a:solidFill>
            <a:schemeClr val="accent1"/>
          </a:solidFill>
        </p:grpSpPr>
        <p:sp>
          <p:nvSpPr>
            <p:cNvPr id="108" name="Rectangle 26"/>
            <p:cNvSpPr>
              <a:spLocks noChangeArrowheads="1"/>
            </p:cNvSpPr>
            <p:nvPr/>
          </p:nvSpPr>
          <p:spPr bwMode="gray">
            <a:xfrm>
              <a:off x="1779049" y="1763610"/>
              <a:ext cx="4704647" cy="6633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400" kern="0">
                <a:solidFill>
                  <a:srgbClr val="00ADEF"/>
                </a:solidFill>
                <a:latin typeface="Arial"/>
              </a:endParaRPr>
            </a:p>
          </p:txBody>
        </p:sp>
        <p:sp>
          <p:nvSpPr>
            <p:cNvPr id="109" name="AutoShape 27"/>
            <p:cNvSpPr>
              <a:spLocks noChangeArrowheads="1"/>
            </p:cNvSpPr>
            <p:nvPr/>
          </p:nvSpPr>
          <p:spPr bwMode="gray">
            <a:xfrm>
              <a:off x="6258708" y="1688657"/>
              <a:ext cx="491282" cy="14129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400" kern="0">
                <a:solidFill>
                  <a:srgbClr val="00ADEF"/>
                </a:solidFill>
                <a:latin typeface="Arial"/>
              </a:endParaRPr>
            </a:p>
          </p:txBody>
        </p:sp>
      </p:grpSp>
      <p:sp>
        <p:nvSpPr>
          <p:cNvPr id="104" name="Rectangle 8"/>
          <p:cNvSpPr>
            <a:spLocks noChangeArrowheads="1"/>
          </p:cNvSpPr>
          <p:nvPr/>
        </p:nvSpPr>
        <p:spPr bwMode="gray">
          <a:xfrm>
            <a:off x="6653719" y="1658405"/>
            <a:ext cx="51191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Pct val="120000"/>
            </a:pPr>
            <a:r>
              <a:rPr lang="en-US" altLang="en-US" sz="1400" b="1" dirty="0">
                <a:latin typeface="Arial"/>
              </a:rPr>
              <a:t>… to new Agile methodologies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gray">
          <a:xfrm>
            <a:off x="6653719" y="1891138"/>
            <a:ext cx="5119191" cy="66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kern="0">
              <a:solidFill>
                <a:srgbClr val="00ADEF"/>
              </a:solidFill>
              <a:latin typeface="Arial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66B9380-F1B0-402F-91D6-AD2F5A7DB05E}"/>
              </a:ext>
            </a:extLst>
          </p:cNvPr>
          <p:cNvGrpSpPr>
            <a:grpSpLocks/>
          </p:cNvGrpSpPr>
          <p:nvPr/>
        </p:nvGrpSpPr>
        <p:grpSpPr>
          <a:xfrm>
            <a:off x="1565289" y="1993956"/>
            <a:ext cx="10207621" cy="215444"/>
            <a:chOff x="1565289" y="1865969"/>
            <a:chExt cx="10207621" cy="215444"/>
          </a:xfrm>
        </p:grpSpPr>
        <p:sp>
          <p:nvSpPr>
            <p:cNvPr id="101" name="AutoShape 250"/>
            <p:cNvSpPr>
              <a:spLocks noChangeArrowheads="1"/>
            </p:cNvSpPr>
            <p:nvPr/>
          </p:nvSpPr>
          <p:spPr bwMode="auto">
            <a:xfrm>
              <a:off x="1565289" y="1865969"/>
              <a:ext cx="4970940" cy="2154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anchor="t" anchorCtr="0">
              <a:no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="1" dirty="0">
                  <a:latin typeface="Arial"/>
                </a:rPr>
                <a:t>Current project-oriented talent mix</a:t>
              </a:r>
            </a:p>
          </p:txBody>
        </p:sp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6653719" y="1865969"/>
              <a:ext cx="5119191" cy="2154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anchor="t" anchorCtr="0">
              <a:no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="1" dirty="0">
                  <a:latin typeface="Arial"/>
                </a:rPr>
                <a:t>New-age user and product-oriented talent mix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FB8E0682-E48A-4128-802B-9C6437C69F63}"/>
              </a:ext>
            </a:extLst>
          </p:cNvPr>
          <p:cNvGrpSpPr>
            <a:grpSpLocks/>
          </p:cNvGrpSpPr>
          <p:nvPr/>
        </p:nvGrpSpPr>
        <p:grpSpPr>
          <a:xfrm>
            <a:off x="1565289" y="2857774"/>
            <a:ext cx="10207621" cy="403425"/>
            <a:chOff x="1565289" y="2740774"/>
            <a:chExt cx="10207621" cy="403425"/>
          </a:xfrm>
        </p:grpSpPr>
        <p:sp>
          <p:nvSpPr>
            <p:cNvPr id="119" name="TextBox 118"/>
            <p:cNvSpPr txBox="1">
              <a:spLocks/>
            </p:cNvSpPr>
            <p:nvPr/>
          </p:nvSpPr>
          <p:spPr>
            <a:xfrm>
              <a:off x="1565289" y="2740774"/>
              <a:ext cx="4970940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Distinct positions grouped under separate functional/organizational units</a:t>
              </a:r>
            </a:p>
          </p:txBody>
        </p:sp>
        <p:sp>
          <p:nvSpPr>
            <p:cNvPr id="120" name="TextBox 119"/>
            <p:cNvSpPr txBox="1">
              <a:spLocks/>
            </p:cNvSpPr>
            <p:nvPr/>
          </p:nvSpPr>
          <p:spPr>
            <a:xfrm>
              <a:off x="6653719" y="2740774"/>
              <a:ext cx="5119191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Consistent execution of agile methodologies: Product owners, scrum masters, and delivery teams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0491654E-05AA-4D1C-AF5A-05B1910BB0D9}"/>
              </a:ext>
            </a:extLst>
          </p:cNvPr>
          <p:cNvGrpSpPr>
            <a:grpSpLocks/>
          </p:cNvGrpSpPr>
          <p:nvPr/>
        </p:nvGrpSpPr>
        <p:grpSpPr>
          <a:xfrm>
            <a:off x="1565289" y="2291049"/>
            <a:ext cx="10207621" cy="403425"/>
            <a:chOff x="1565289" y="2292046"/>
            <a:chExt cx="10207621" cy="403425"/>
          </a:xfrm>
        </p:grpSpPr>
        <p:sp>
          <p:nvSpPr>
            <p:cNvPr id="121" name="TextBox 120"/>
            <p:cNvSpPr txBox="1">
              <a:spLocks/>
            </p:cNvSpPr>
            <p:nvPr/>
          </p:nvSpPr>
          <p:spPr>
            <a:xfrm>
              <a:off x="1565289" y="2292046"/>
              <a:ext cx="4970940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Project-oriented teams is a mix of dedicated individuals and individuals supporting the project on a part-time basis</a:t>
              </a:r>
            </a:p>
          </p:txBody>
        </p:sp>
        <p:sp>
          <p:nvSpPr>
            <p:cNvPr id="122" name="TextBox 121"/>
            <p:cNvSpPr txBox="1">
              <a:spLocks/>
            </p:cNvSpPr>
            <p:nvPr/>
          </p:nvSpPr>
          <p:spPr>
            <a:xfrm>
              <a:off x="6653719" y="2292046"/>
              <a:ext cx="5119191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Multi-functional, agile</a:t>
              </a:r>
              <a:r>
                <a:rPr lang="en-US" sz="1400" kern="0">
                  <a:solidFill>
                    <a:srgbClr val="000000"/>
                  </a:solidFill>
                  <a:latin typeface="Arial"/>
                </a:rPr>
                <a:t>, product-based</a:t>
              </a:r>
              <a:endParaRPr lang="en-US" sz="1400" kern="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CCA48927-E36D-4987-B571-5F6F2BD8F69B}"/>
              </a:ext>
            </a:extLst>
          </p:cNvPr>
          <p:cNvGrpSpPr>
            <a:grpSpLocks/>
          </p:cNvGrpSpPr>
          <p:nvPr/>
        </p:nvGrpSpPr>
        <p:grpSpPr>
          <a:xfrm>
            <a:off x="1565289" y="3555669"/>
            <a:ext cx="10207621" cy="1485469"/>
            <a:chOff x="1565289" y="3890700"/>
            <a:chExt cx="10207621" cy="148546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BCF6DF9B-140A-41AB-9973-0E6100AADF2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3890700"/>
              <a:ext cx="10207621" cy="215444"/>
              <a:chOff x="1565289" y="3839942"/>
              <a:chExt cx="10207621" cy="215444"/>
            </a:xfrm>
          </p:grpSpPr>
          <p:sp>
            <p:nvSpPr>
              <p:cNvPr id="123" name="AutoShape 250"/>
              <p:cNvSpPr>
                <a:spLocks noChangeArrowheads="1"/>
              </p:cNvSpPr>
              <p:nvPr/>
            </p:nvSpPr>
            <p:spPr bwMode="auto">
              <a:xfrm>
                <a:off x="1565289" y="3839942"/>
                <a:ext cx="4970940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no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Agile principles, with waterfall deployment cycles</a:t>
                </a:r>
              </a:p>
            </p:txBody>
          </p:sp>
          <p:sp>
            <p:nvSpPr>
              <p:cNvPr id="102" name="AutoShape 250"/>
              <p:cNvSpPr>
                <a:spLocks noChangeArrowheads="1"/>
              </p:cNvSpPr>
              <p:nvPr/>
            </p:nvSpPr>
            <p:spPr bwMode="auto">
              <a:xfrm>
                <a:off x="6653719" y="3839942"/>
                <a:ext cx="5119191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no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Agile, iterative, and collaborative methodologies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F05B747F-F172-4992-A59B-CC3D6CCBF9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4945282"/>
              <a:ext cx="10207621" cy="430887"/>
              <a:chOff x="1565289" y="5163474"/>
              <a:chExt cx="10207621" cy="430887"/>
            </a:xfrm>
          </p:grpSpPr>
          <p:sp>
            <p:nvSpPr>
              <p:cNvPr id="126" name="TextBox 125"/>
              <p:cNvSpPr txBox="1">
                <a:spLocks/>
              </p:cNvSpPr>
              <p:nvPr/>
            </p:nvSpPr>
            <p:spPr>
              <a:xfrm>
                <a:off x="1565289" y="5163474"/>
                <a:ext cx="497094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 err="1">
                    <a:solidFill>
                      <a:srgbClr val="000000"/>
                    </a:solidFill>
                    <a:latin typeface="Arial"/>
                  </a:rPr>
                  <a:t>Silo’ed</a:t>
                </a: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 and specialized groups functionally aligned rather than product or user aligned</a:t>
                </a:r>
              </a:p>
            </p:txBody>
          </p:sp>
          <p:sp>
            <p:nvSpPr>
              <p:cNvPr id="125" name="TextBox 124"/>
              <p:cNvSpPr txBox="1">
                <a:spLocks/>
              </p:cNvSpPr>
              <p:nvPr/>
            </p:nvSpPr>
            <p:spPr>
              <a:xfrm>
                <a:off x="6653719" y="5163474"/>
                <a:ext cx="511919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Cross-functional groups collaborating across org. boundaries to deliver integrated solutions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3B3F74E3-B7C0-4598-8B7F-D3307A88CD24}"/>
              </a:ext>
            </a:extLst>
          </p:cNvPr>
          <p:cNvGrpSpPr>
            <a:grpSpLocks/>
          </p:cNvGrpSpPr>
          <p:nvPr/>
        </p:nvGrpSpPr>
        <p:grpSpPr>
          <a:xfrm>
            <a:off x="1565289" y="4231507"/>
            <a:ext cx="10207621" cy="215444"/>
            <a:chOff x="1565289" y="4714746"/>
            <a:chExt cx="10207621" cy="215444"/>
          </a:xfrm>
        </p:grpSpPr>
        <p:sp>
          <p:nvSpPr>
            <p:cNvPr id="131" name="TextBox 130"/>
            <p:cNvSpPr txBox="1">
              <a:spLocks/>
            </p:cNvSpPr>
            <p:nvPr/>
          </p:nvSpPr>
          <p:spPr>
            <a:xfrm>
              <a:off x="1565289" y="4714746"/>
              <a:ext cx="49709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Plan-analyze-design-develop-test-deploy</a:t>
              </a:r>
            </a:p>
          </p:txBody>
        </p:sp>
        <p:sp>
          <p:nvSpPr>
            <p:cNvPr id="130" name="TextBox 129"/>
            <p:cNvSpPr txBox="1">
              <a:spLocks/>
            </p:cNvSpPr>
            <p:nvPr/>
          </p:nvSpPr>
          <p:spPr>
            <a:xfrm>
              <a:off x="6653719" y="4714746"/>
              <a:ext cx="511919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Continuous improvement through user story oriented sprints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64B36336-7993-4A87-929E-4F3E39A38428}"/>
              </a:ext>
            </a:extLst>
          </p:cNvPr>
          <p:cNvGrpSpPr>
            <a:grpSpLocks/>
          </p:cNvGrpSpPr>
          <p:nvPr/>
        </p:nvGrpSpPr>
        <p:grpSpPr>
          <a:xfrm>
            <a:off x="1565289" y="3852763"/>
            <a:ext cx="10207621" cy="215444"/>
            <a:chOff x="1565289" y="4266018"/>
            <a:chExt cx="10207621" cy="215444"/>
          </a:xfrm>
        </p:grpSpPr>
        <p:sp>
          <p:nvSpPr>
            <p:cNvPr id="133" name="TextBox 132"/>
            <p:cNvSpPr txBox="1">
              <a:spLocks/>
            </p:cNvSpPr>
            <p:nvPr/>
          </p:nvSpPr>
          <p:spPr>
            <a:xfrm>
              <a:off x="1565289" y="4266018"/>
              <a:ext cx="49709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Agile methods but linear project-based work</a:t>
              </a:r>
            </a:p>
          </p:txBody>
        </p:sp>
        <p:sp>
          <p:nvSpPr>
            <p:cNvPr id="132" name="TextBox 131"/>
            <p:cNvSpPr txBox="1">
              <a:spLocks/>
            </p:cNvSpPr>
            <p:nvPr/>
          </p:nvSpPr>
          <p:spPr>
            <a:xfrm>
              <a:off x="6653719" y="4266018"/>
              <a:ext cx="511919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Iterative, 10-12-week product-based deployment cycles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905E6AB7-E2A6-4682-BDA9-D4EC4638FA74}"/>
              </a:ext>
            </a:extLst>
          </p:cNvPr>
          <p:cNvGrpSpPr>
            <a:grpSpLocks/>
          </p:cNvGrpSpPr>
          <p:nvPr/>
        </p:nvGrpSpPr>
        <p:grpSpPr>
          <a:xfrm>
            <a:off x="1565289" y="5204438"/>
            <a:ext cx="10207621" cy="727980"/>
            <a:chOff x="1565289" y="5539469"/>
            <a:chExt cx="10207621" cy="72798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323EC573-6732-4ED2-A17E-2F4C52AF08F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5539469"/>
              <a:ext cx="10207621" cy="215444"/>
              <a:chOff x="1565289" y="5612202"/>
              <a:chExt cx="10207621" cy="215444"/>
            </a:xfrm>
          </p:grpSpPr>
          <p:sp>
            <p:nvSpPr>
              <p:cNvPr id="134" name="AutoShape 250"/>
              <p:cNvSpPr>
                <a:spLocks noChangeArrowheads="1"/>
              </p:cNvSpPr>
              <p:nvPr/>
            </p:nvSpPr>
            <p:spPr bwMode="auto">
              <a:xfrm>
                <a:off x="1565289" y="5612202"/>
                <a:ext cx="4970940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Distributed, decentralized workforce</a:t>
                </a:r>
              </a:p>
            </p:txBody>
          </p:sp>
          <p:sp>
            <p:nvSpPr>
              <p:cNvPr id="103" name="AutoShape 250"/>
              <p:cNvSpPr>
                <a:spLocks noChangeArrowheads="1"/>
              </p:cNvSpPr>
              <p:nvPr/>
            </p:nvSpPr>
            <p:spPr bwMode="auto">
              <a:xfrm>
                <a:off x="6653719" y="5612202"/>
                <a:ext cx="5119191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Unified and streamlined delivery teams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30B9EB8E-F1ED-433D-B902-429B4918AEC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5836562"/>
              <a:ext cx="10207621" cy="430887"/>
              <a:chOff x="1565289" y="5836562"/>
              <a:chExt cx="10207621" cy="430887"/>
            </a:xfrm>
          </p:grpSpPr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1565289" y="5836562"/>
                <a:ext cx="497094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Large distributed teams across multiple locations relying primarily on asynchronous communications</a:t>
                </a:r>
              </a:p>
            </p:txBody>
          </p:sp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6653719" y="5836562"/>
                <a:ext cx="511919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Smaller, focuses co-located squads to target faster delivery and collaboration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46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6425366"/>
              </p:ext>
            </p:extLst>
          </p:nvPr>
        </p:nvGraphicFramePr>
        <p:xfrm>
          <a:off x="2207" y="216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22" name="think-cell Slide" r:id="rId9" imgW="353" imgH="353" progId="TCLayout.ActiveDocument.1">
                  <p:embed/>
                </p:oleObj>
              </mc:Choice>
              <mc:Fallback>
                <p:oleObj name="think-cell Slide" r:id="rId9" imgW="353" imgH="353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7" y="216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A5050CA8-56B6-4B26-A6E2-CAC8B9D89D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Arial" charset="0"/>
              </a:rPr>
              <a:t>Agile development teams are typically comprised of three key groups, each performing critical roles…</a:t>
            </a:r>
            <a:endParaRPr lang="en-GB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xmlns="" id="{E8B83CC5-8D73-45E4-9D0B-93724F767626}"/>
              </a:ext>
            </a:extLst>
          </p:cNvPr>
          <p:cNvSpPr>
            <a:spLocks/>
          </p:cNvSpPr>
          <p:nvPr/>
        </p:nvSpPr>
        <p:spPr bwMode="gray">
          <a:xfrm>
            <a:off x="4941414" y="3146945"/>
            <a:ext cx="2309195" cy="22869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lIns="91410" tIns="45704" rIns="91410" bIns="45704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Rectangle 6">
            <a:extLst>
              <a:ext uri="{FF2B5EF4-FFF2-40B4-BE49-F238E27FC236}">
                <a16:creationId xmlns:a16="http://schemas.microsoft.com/office/drawing/2014/main" xmlns="" id="{E976584E-9BFA-4EEB-856B-780DBBDF918F}"/>
              </a:ext>
            </a:extLst>
          </p:cNvPr>
          <p:cNvSpPr txBox="1"/>
          <p:nvPr/>
        </p:nvSpPr>
        <p:spPr bwMode="gray">
          <a:xfrm>
            <a:off x="5179796" y="3967273"/>
            <a:ext cx="18324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Enable the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team to build the thing fast (SM)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xmlns="" id="{2A1FCD27-03A2-4CCC-A105-49A1DE0A1007}"/>
              </a:ext>
            </a:extLst>
          </p:cNvPr>
          <p:cNvSpPr>
            <a:spLocks/>
          </p:cNvSpPr>
          <p:nvPr/>
        </p:nvSpPr>
        <p:spPr bwMode="gray">
          <a:xfrm>
            <a:off x="4090917" y="1625600"/>
            <a:ext cx="2309195" cy="2286989"/>
          </a:xfrm>
          <a:prstGeom prst="ellipse">
            <a:avLst/>
          </a:prstGeom>
          <a:solidFill>
            <a:schemeClr val="bg2">
              <a:alpha val="50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419" tIns="45711" rIns="91419" bIns="4571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3" name="Rectangle 6">
            <a:extLst>
              <a:ext uri="{FF2B5EF4-FFF2-40B4-BE49-F238E27FC236}">
                <a16:creationId xmlns:a16="http://schemas.microsoft.com/office/drawing/2014/main" xmlns="" id="{8F7AE977-A5AC-4E01-80BA-045A24D799A2}"/>
              </a:ext>
            </a:extLst>
          </p:cNvPr>
          <p:cNvSpPr txBox="1"/>
          <p:nvPr/>
        </p:nvSpPr>
        <p:spPr bwMode="gray">
          <a:xfrm>
            <a:off x="4657935" y="2445930"/>
            <a:ext cx="1175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Build the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right thing</a:t>
            </a:r>
          </a:p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(PO)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xmlns="" id="{6171863D-EA88-42A2-88EE-7506D76FC1A9}"/>
              </a:ext>
            </a:extLst>
          </p:cNvPr>
          <p:cNvSpPr>
            <a:spLocks/>
          </p:cNvSpPr>
          <p:nvPr/>
        </p:nvSpPr>
        <p:spPr bwMode="gray">
          <a:xfrm>
            <a:off x="5791908" y="1625600"/>
            <a:ext cx="2309195" cy="2286989"/>
          </a:xfrm>
          <a:prstGeom prst="ellipse">
            <a:avLst/>
          </a:prstGeom>
          <a:solidFill>
            <a:schemeClr val="bg2">
              <a:alpha val="50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419" tIns="45711" rIns="91419" bIns="45711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4" name="Rectangle 6">
            <a:extLst>
              <a:ext uri="{FF2B5EF4-FFF2-40B4-BE49-F238E27FC236}">
                <a16:creationId xmlns:a16="http://schemas.microsoft.com/office/drawing/2014/main" xmlns="" id="{777BA6E2-F264-4400-9BEB-25AFFD6227D5}"/>
              </a:ext>
            </a:extLst>
          </p:cNvPr>
          <p:cNvSpPr txBox="1"/>
          <p:nvPr/>
        </p:nvSpPr>
        <p:spPr bwMode="gray">
          <a:xfrm>
            <a:off x="6415037" y="2445928"/>
            <a:ext cx="1062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Build the thing right</a:t>
            </a:r>
          </a:p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(Dev Team)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xmlns="" id="{76BBC280-BE83-4B00-A417-40C3881405B4}"/>
              </a:ext>
            </a:extLst>
          </p:cNvPr>
          <p:cNvCxnSpPr/>
          <p:nvPr/>
        </p:nvCxnSpPr>
        <p:spPr>
          <a:xfrm>
            <a:off x="3498084" y="2121325"/>
            <a:ext cx="799768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oval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xmlns="" id="{774221CB-5FA2-47C6-8CC5-50738D68FA26}"/>
              </a:ext>
            </a:extLst>
          </p:cNvPr>
          <p:cNvCxnSpPr/>
          <p:nvPr/>
        </p:nvCxnSpPr>
        <p:spPr>
          <a:xfrm>
            <a:off x="3498084" y="4992880"/>
            <a:ext cx="1782529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oval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xmlns="" id="{5DC33058-F701-447D-8B41-536D1A178256}"/>
              </a:ext>
            </a:extLst>
          </p:cNvPr>
          <p:cNvCxnSpPr>
            <a:cxnSpLocks/>
          </p:cNvCxnSpPr>
          <p:nvPr/>
        </p:nvCxnSpPr>
        <p:spPr>
          <a:xfrm>
            <a:off x="9076404" y="1680452"/>
            <a:ext cx="0" cy="3124534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xmlns="" id="{1C4599D0-E05F-47C2-8D84-F24D35CC15F7}"/>
              </a:ext>
            </a:extLst>
          </p:cNvPr>
          <p:cNvCxnSpPr>
            <a:cxnSpLocks/>
          </p:cNvCxnSpPr>
          <p:nvPr/>
        </p:nvCxnSpPr>
        <p:spPr>
          <a:xfrm flipH="1">
            <a:off x="7950740" y="2182445"/>
            <a:ext cx="1125668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oval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xmlns="" id="{DD5CF21C-5830-4F58-A337-BC381A843340}"/>
              </a:ext>
            </a:extLst>
          </p:cNvPr>
          <p:cNvCxnSpPr>
            <a:cxnSpLocks/>
          </p:cNvCxnSpPr>
          <p:nvPr/>
        </p:nvCxnSpPr>
        <p:spPr>
          <a:xfrm>
            <a:off x="3498084" y="1680452"/>
            <a:ext cx="0" cy="1388015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xmlns="" id="{1B3F86A0-5D02-4EB4-8D19-E43DD6F1D5D7}"/>
              </a:ext>
            </a:extLst>
          </p:cNvPr>
          <p:cNvCxnSpPr>
            <a:cxnSpLocks/>
          </p:cNvCxnSpPr>
          <p:nvPr/>
        </p:nvCxnSpPr>
        <p:spPr>
          <a:xfrm>
            <a:off x="3498083" y="3340570"/>
            <a:ext cx="0" cy="2037479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A6FCD1-F309-42E0-A4D3-DEE13059DB21}"/>
              </a:ext>
            </a:extLst>
          </p:cNvPr>
          <p:cNvSpPr txBox="1">
            <a:spLocks/>
          </p:cNvSpPr>
          <p:nvPr/>
        </p:nvSpPr>
        <p:spPr>
          <a:xfrm>
            <a:off x="971550" y="1815530"/>
            <a:ext cx="2288743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400" b="1" dirty="0">
                <a:ea typeface="Arial Unicode MS"/>
              </a:rPr>
              <a:t>Product owner (PO)</a:t>
            </a:r>
          </a:p>
        </p:txBody>
      </p:sp>
      <p:sp>
        <p:nvSpPr>
          <p:cNvPr id="246" name="Oval 2">
            <a:extLst>
              <a:ext uri="{FF2B5EF4-FFF2-40B4-BE49-F238E27FC236}">
                <a16:creationId xmlns:a16="http://schemas.microsoft.com/office/drawing/2014/main" xmlns="" id="{51EA8E44-D4F2-4A65-AD11-D8044B4C434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9108" y="1680452"/>
            <a:ext cx="484021" cy="48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0" marR="0" lvl="0" indent="0" algn="ctr" defTabSz="8952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xmlns="" id="{0A796316-4D06-4983-B0B9-61C7640BE24C}"/>
              </a:ext>
            </a:extLst>
          </p:cNvPr>
          <p:cNvGrpSpPr/>
          <p:nvPr/>
        </p:nvGrpSpPr>
        <p:grpSpPr>
          <a:xfrm>
            <a:off x="555234" y="1760141"/>
            <a:ext cx="308043" cy="321430"/>
            <a:chOff x="-559877" y="2540290"/>
            <a:chExt cx="547490" cy="569424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xmlns="" id="{E9357B78-A7DA-443D-B6CB-2A20E0F07CC8}"/>
                </a:ext>
              </a:extLst>
            </p:cNvPr>
            <p:cNvGrpSpPr/>
            <p:nvPr/>
          </p:nvGrpSpPr>
          <p:grpSpPr>
            <a:xfrm>
              <a:off x="-559877" y="2540290"/>
              <a:ext cx="506403" cy="457543"/>
              <a:chOff x="428583" y="1433437"/>
              <a:chExt cx="674023" cy="608989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xmlns="" id="{0EAF8E0B-5C27-4363-9020-A674DF9B32DB}"/>
                  </a:ext>
                </a:extLst>
              </p:cNvPr>
              <p:cNvSpPr/>
              <p:nvPr/>
            </p:nvSpPr>
            <p:spPr>
              <a:xfrm>
                <a:off x="428583" y="1433437"/>
                <a:ext cx="432895" cy="43289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xmlns="" id="{228EE98A-F178-49EE-9FBB-CA8CCE83B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79" y="1792229"/>
                <a:ext cx="317627" cy="250197"/>
              </a:xfrm>
              <a:prstGeom prst="lin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xmlns="" id="{CE9DB09B-A99F-442F-B7D8-76F874C59500}"/>
                </a:ext>
              </a:extLst>
            </p:cNvPr>
            <p:cNvGrpSpPr/>
            <p:nvPr/>
          </p:nvGrpSpPr>
          <p:grpSpPr>
            <a:xfrm>
              <a:off x="-540639" y="2612099"/>
              <a:ext cx="285580" cy="497615"/>
              <a:chOff x="448261" y="3703295"/>
              <a:chExt cx="285580" cy="49761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xmlns="" id="{39F9FCE9-D5A2-4A44-9918-C92A410569E5}"/>
                  </a:ext>
                </a:extLst>
              </p:cNvPr>
              <p:cNvSpPr/>
              <p:nvPr/>
            </p:nvSpPr>
            <p:spPr>
              <a:xfrm>
                <a:off x="509446" y="3703295"/>
                <a:ext cx="163209" cy="173485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ound Same Side Corner Rectangle 49">
                <a:extLst>
                  <a:ext uri="{FF2B5EF4-FFF2-40B4-BE49-F238E27FC236}">
                    <a16:creationId xmlns:a16="http://schemas.microsoft.com/office/drawing/2014/main" xmlns="" id="{86FC2A54-DAA5-4B34-A1D6-BB43E9F25527}"/>
                  </a:ext>
                </a:extLst>
              </p:cNvPr>
              <p:cNvSpPr/>
              <p:nvPr/>
            </p:nvSpPr>
            <p:spPr>
              <a:xfrm>
                <a:off x="448261" y="3897350"/>
                <a:ext cx="285580" cy="303560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xmlns="" id="{9A0F7BAD-D695-46D4-97E1-FAAAAF5EF687}"/>
                </a:ext>
              </a:extLst>
            </p:cNvPr>
            <p:cNvSpPr/>
            <p:nvPr/>
          </p:nvSpPr>
          <p:spPr>
            <a:xfrm rot="18378396">
              <a:off x="-160201" y="2843479"/>
              <a:ext cx="93889" cy="20173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22A40E-F5E3-406F-AEFA-229806602884}"/>
              </a:ext>
            </a:extLst>
          </p:cNvPr>
          <p:cNvSpPr txBox="1">
            <a:spLocks/>
          </p:cNvSpPr>
          <p:nvPr/>
        </p:nvSpPr>
        <p:spPr>
          <a:xfrm>
            <a:off x="419108" y="2219663"/>
            <a:ext cx="2841185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400" dirty="0">
                <a:ea typeface="Arial Unicode MS"/>
              </a:rPr>
              <a:t>Represents the business</a:t>
            </a:r>
          </a:p>
          <a:p>
            <a:pPr lvl="1"/>
            <a:r>
              <a:rPr lang="en-US" sz="1400" dirty="0">
                <a:ea typeface="Arial Unicode MS"/>
              </a:rPr>
              <a:t>Ensures value delivery</a:t>
            </a:r>
          </a:p>
          <a:p>
            <a:pPr lvl="1"/>
            <a:r>
              <a:rPr lang="en-US" sz="1400" dirty="0">
                <a:ea typeface="Arial Unicode MS"/>
              </a:rPr>
              <a:t>Acts as voice of the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212AB6-C2FD-43FC-B92F-3D2C6D9E4E4C}"/>
              </a:ext>
            </a:extLst>
          </p:cNvPr>
          <p:cNvSpPr txBox="1">
            <a:spLocks/>
          </p:cNvSpPr>
          <p:nvPr/>
        </p:nvSpPr>
        <p:spPr>
          <a:xfrm>
            <a:off x="971550" y="3475648"/>
            <a:ext cx="2288743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400" b="1" dirty="0">
                <a:ea typeface="Arial Unicode MS"/>
              </a:rPr>
              <a:t>Scrum master (SM)</a:t>
            </a:r>
          </a:p>
        </p:txBody>
      </p:sp>
      <p:sp>
        <p:nvSpPr>
          <p:cNvPr id="241" name="Oval 2">
            <a:extLst>
              <a:ext uri="{FF2B5EF4-FFF2-40B4-BE49-F238E27FC236}">
                <a16:creationId xmlns:a16="http://schemas.microsoft.com/office/drawing/2014/main" xmlns="" id="{FE8D5F0E-A51F-4494-B2D4-159AC0480E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19108" y="3340570"/>
            <a:ext cx="484021" cy="48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0" marR="0" lvl="0" indent="0" algn="ctr" defTabSz="8952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xmlns="" id="{687D8602-AEF4-4A3B-A74F-0D433B104E29}"/>
              </a:ext>
            </a:extLst>
          </p:cNvPr>
          <p:cNvGrpSpPr/>
          <p:nvPr/>
        </p:nvGrpSpPr>
        <p:grpSpPr>
          <a:xfrm>
            <a:off x="589373" y="3449102"/>
            <a:ext cx="160681" cy="280895"/>
            <a:chOff x="448261" y="3703295"/>
            <a:chExt cx="285580" cy="497615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xmlns="" id="{D3F2DDE7-4FCE-45CF-ACD6-AA59BA0BE725}"/>
                </a:ext>
              </a:extLst>
            </p:cNvPr>
            <p:cNvSpPr/>
            <p:nvPr/>
          </p:nvSpPr>
          <p:spPr>
            <a:xfrm>
              <a:off x="509446" y="3703295"/>
              <a:ext cx="163209" cy="173485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Round Same Side Corner Rectangle 49">
              <a:extLst>
                <a:ext uri="{FF2B5EF4-FFF2-40B4-BE49-F238E27FC236}">
                  <a16:creationId xmlns:a16="http://schemas.microsoft.com/office/drawing/2014/main" xmlns="" id="{16F53450-5A72-48B5-BC96-6BC61E195009}"/>
                </a:ext>
              </a:extLst>
            </p:cNvPr>
            <p:cNvSpPr/>
            <p:nvPr/>
          </p:nvSpPr>
          <p:spPr>
            <a:xfrm>
              <a:off x="448261" y="3897350"/>
              <a:ext cx="285580" cy="303560"/>
            </a:xfrm>
            <a:prstGeom prst="round2SameRect">
              <a:avLst>
                <a:gd name="adj1" fmla="val 37576"/>
                <a:gd name="adj2" fmla="val 0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366477-647D-497C-B228-D78F1DD0CB87}"/>
              </a:ext>
            </a:extLst>
          </p:cNvPr>
          <p:cNvSpPr txBox="1">
            <a:spLocks/>
          </p:cNvSpPr>
          <p:nvPr/>
        </p:nvSpPr>
        <p:spPr>
          <a:xfrm>
            <a:off x="419108" y="3869944"/>
            <a:ext cx="2841185" cy="150810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400" dirty="0"/>
              <a:t>Oversees the Scrum process and coaches the team</a:t>
            </a:r>
          </a:p>
          <a:p>
            <a:pPr lvl="1"/>
            <a:r>
              <a:rPr lang="en-US" sz="1400" dirty="0"/>
              <a:t>Facilitates the removal of impediments to increase progress</a:t>
            </a:r>
          </a:p>
          <a:p>
            <a:pPr lvl="1"/>
            <a:r>
              <a:rPr lang="en-US" sz="1400" dirty="0"/>
              <a:t>Enables cooperation across all roles and functions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919AF8B-28DD-4CB5-8402-2F72288FA1C0}"/>
              </a:ext>
            </a:extLst>
          </p:cNvPr>
          <p:cNvSpPr txBox="1">
            <a:spLocks/>
          </p:cNvSpPr>
          <p:nvPr/>
        </p:nvSpPr>
        <p:spPr>
          <a:xfrm>
            <a:off x="419108" y="5506060"/>
            <a:ext cx="11353802" cy="100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 dirty="0">
                <a:solidFill>
                  <a:schemeClr val="bg1"/>
                </a:solidFill>
              </a:rPr>
              <a:t>Following true agile principles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Technology + Innovation Lab able to </a:t>
            </a:r>
            <a:r>
              <a:rPr lang="en-US" sz="1400" b="1" dirty="0">
                <a:solidFill>
                  <a:schemeClr val="bg1"/>
                </a:solidFill>
              </a:rPr>
              <a:t>transcend org. silos and fully integrated with business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Team is dynamic, flexible, and includes </a:t>
            </a:r>
            <a:r>
              <a:rPr lang="en-US" sz="1400" b="1" dirty="0">
                <a:solidFill>
                  <a:schemeClr val="bg1"/>
                </a:solidFill>
              </a:rPr>
              <a:t>business and technical roles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12 weeks in total, with </a:t>
            </a:r>
            <a:r>
              <a:rPr lang="en-US" sz="1400" b="1" dirty="0">
                <a:solidFill>
                  <a:schemeClr val="bg1"/>
                </a:solidFill>
              </a:rPr>
              <a:t>2 week sprints. </a:t>
            </a:r>
            <a:r>
              <a:rPr lang="en-US" sz="1400" dirty="0">
                <a:solidFill>
                  <a:schemeClr val="bg1"/>
                </a:solidFill>
              </a:rPr>
              <a:t>Daily stand-up/check-in to highlight milestones/roadblocks and steering committee every 2-4 weeks  </a:t>
            </a:r>
          </a:p>
        </p:txBody>
      </p:sp>
      <p:sp>
        <p:nvSpPr>
          <p:cNvPr id="256" name="Oval 2">
            <a:extLst>
              <a:ext uri="{FF2B5EF4-FFF2-40B4-BE49-F238E27FC236}">
                <a16:creationId xmlns:a16="http://schemas.microsoft.com/office/drawing/2014/main" xmlns="" id="{4196F4CF-C99F-4DF1-9D5D-604D65A3DF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430059" y="1680452"/>
            <a:ext cx="484021" cy="48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0" marR="0" lvl="0" indent="0" algn="ctr" defTabSz="8952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xmlns="" id="{9E202A02-457E-433E-B6BD-34561B6B1D36}"/>
              </a:ext>
            </a:extLst>
          </p:cNvPr>
          <p:cNvGrpSpPr/>
          <p:nvPr/>
        </p:nvGrpSpPr>
        <p:grpSpPr>
          <a:xfrm>
            <a:off x="9493915" y="1730009"/>
            <a:ext cx="355107" cy="331679"/>
            <a:chOff x="6759209" y="1296426"/>
            <a:chExt cx="573762" cy="534166"/>
          </a:xfrm>
          <a:solidFill>
            <a:srgbClr val="FFFFFF"/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xmlns="" id="{A354F3A4-A14C-4A94-80A9-0D54F456C43A}"/>
                </a:ext>
              </a:extLst>
            </p:cNvPr>
            <p:cNvSpPr/>
            <p:nvPr/>
          </p:nvSpPr>
          <p:spPr>
            <a:xfrm>
              <a:off x="7192821" y="1519797"/>
              <a:ext cx="101936" cy="108353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9" name="Round Same Side Corner Rectangle 39">
              <a:extLst>
                <a:ext uri="{FF2B5EF4-FFF2-40B4-BE49-F238E27FC236}">
                  <a16:creationId xmlns:a16="http://schemas.microsoft.com/office/drawing/2014/main" xmlns="" id="{B6119083-674B-4BFE-8A25-E52312B16CA5}"/>
                </a:ext>
              </a:extLst>
            </p:cNvPr>
            <p:cNvSpPr/>
            <p:nvPr/>
          </p:nvSpPr>
          <p:spPr>
            <a:xfrm>
              <a:off x="7154606" y="1640998"/>
              <a:ext cx="178365" cy="189594"/>
            </a:xfrm>
            <a:prstGeom prst="round2SameRect">
              <a:avLst>
                <a:gd name="adj1" fmla="val 37576"/>
                <a:gd name="adj2" fmla="val 0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xmlns="" id="{6937FE8B-539D-4EF3-8B2D-D25F4003C08A}"/>
                </a:ext>
              </a:extLst>
            </p:cNvPr>
            <p:cNvSpPr/>
            <p:nvPr/>
          </p:nvSpPr>
          <p:spPr>
            <a:xfrm>
              <a:off x="6996282" y="1296426"/>
              <a:ext cx="105030" cy="11275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1" name="Round Same Side Corner Rectangle 41">
              <a:extLst>
                <a:ext uri="{FF2B5EF4-FFF2-40B4-BE49-F238E27FC236}">
                  <a16:creationId xmlns:a16="http://schemas.microsoft.com/office/drawing/2014/main" xmlns="" id="{84CD3483-5BBB-4FE2-A262-F3E8F42F322C}"/>
                </a:ext>
              </a:extLst>
            </p:cNvPr>
            <p:cNvSpPr/>
            <p:nvPr/>
          </p:nvSpPr>
          <p:spPr>
            <a:xfrm>
              <a:off x="6956907" y="1422552"/>
              <a:ext cx="183779" cy="197302"/>
            </a:xfrm>
            <a:prstGeom prst="round2SameRect">
              <a:avLst>
                <a:gd name="adj1" fmla="val 37576"/>
                <a:gd name="adj2" fmla="val 0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xmlns="" id="{3B380BF3-EE1C-4585-AD55-77606BD8EDE5}"/>
                </a:ext>
              </a:extLst>
            </p:cNvPr>
            <p:cNvSpPr/>
            <p:nvPr/>
          </p:nvSpPr>
          <p:spPr>
            <a:xfrm>
              <a:off x="6798584" y="1494990"/>
              <a:ext cx="105030" cy="11275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3" name="Round Same Side Corner Rectangle 37">
              <a:extLst>
                <a:ext uri="{FF2B5EF4-FFF2-40B4-BE49-F238E27FC236}">
                  <a16:creationId xmlns:a16="http://schemas.microsoft.com/office/drawing/2014/main" xmlns="" id="{2FC7CF7B-2AB7-442A-90A9-93DCD5873C5C}"/>
                </a:ext>
              </a:extLst>
            </p:cNvPr>
            <p:cNvSpPr/>
            <p:nvPr/>
          </p:nvSpPr>
          <p:spPr>
            <a:xfrm>
              <a:off x="6759209" y="1621117"/>
              <a:ext cx="183779" cy="197303"/>
            </a:xfrm>
            <a:prstGeom prst="round2SameRect">
              <a:avLst>
                <a:gd name="adj1" fmla="val 37576"/>
                <a:gd name="adj2" fmla="val 0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8B98D6-B9E1-4FB3-A554-584952EFAF19}"/>
              </a:ext>
            </a:extLst>
          </p:cNvPr>
          <p:cNvSpPr txBox="1">
            <a:spLocks/>
          </p:cNvSpPr>
          <p:nvPr/>
        </p:nvSpPr>
        <p:spPr>
          <a:xfrm>
            <a:off x="9430059" y="2219663"/>
            <a:ext cx="2342851" cy="258532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400" dirty="0"/>
              <a:t>Delivers potentially shippable product at every sprint</a:t>
            </a:r>
          </a:p>
          <a:p>
            <a:pPr lvl="1"/>
            <a:r>
              <a:rPr lang="en-US" sz="1400" dirty="0"/>
              <a:t>Staffed with cross-functional team members</a:t>
            </a:r>
          </a:p>
          <a:p>
            <a:pPr lvl="1"/>
            <a:r>
              <a:rPr lang="en-US" sz="1400" dirty="0"/>
              <a:t>Is self-organizing and empowered</a:t>
            </a:r>
          </a:p>
          <a:p>
            <a:pPr lvl="1"/>
            <a:r>
              <a:rPr lang="en-US" sz="1400" b="1" dirty="0"/>
              <a:t>Includes a Technology Head, </a:t>
            </a:r>
            <a:r>
              <a:rPr lang="en-US" sz="1400" dirty="0"/>
              <a:t>who drives the technical direction of the project and coaches the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4241EBE-D7E6-4F64-9644-832001CD29B1}"/>
              </a:ext>
            </a:extLst>
          </p:cNvPr>
          <p:cNvSpPr txBox="1">
            <a:spLocks/>
          </p:cNvSpPr>
          <p:nvPr/>
        </p:nvSpPr>
        <p:spPr>
          <a:xfrm>
            <a:off x="10068704" y="1815530"/>
            <a:ext cx="1704206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400" b="1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7032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9464251"/>
              </p:ext>
            </p:extLst>
          </p:nvPr>
        </p:nvGraphicFramePr>
        <p:xfrm>
          <a:off x="2207" y="216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40" name="think-cell Slide" r:id="rId11" imgW="353" imgH="353" progId="TCLayout.ActiveDocument.1">
                  <p:embed/>
                </p:oleObj>
              </mc:Choice>
              <mc:Fallback>
                <p:oleObj name="think-cell Slide" r:id="rId11" imgW="353" imgH="353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7" y="216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6706773D-8CAE-4411-9935-396A250E68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8C881C-AFEC-4D4B-BAA8-1C017CD55B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Product teams may sit in a broader ecosystem of similar products that interact through communities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5FAB98E-CDAB-4335-ABBE-9F464EDFDBC3}"/>
              </a:ext>
            </a:extLst>
          </p:cNvPr>
          <p:cNvGrpSpPr/>
          <p:nvPr/>
        </p:nvGrpSpPr>
        <p:grpSpPr>
          <a:xfrm>
            <a:off x="419108" y="1573873"/>
            <a:ext cx="4419601" cy="4797765"/>
            <a:chOff x="825499" y="1573873"/>
            <a:chExt cx="4419601" cy="47977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72DB2EE-06AE-4B67-B654-0B30CCCD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5499" y="1573873"/>
              <a:ext cx="4419601" cy="4797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0A4229E-4EAB-444D-9D54-D185978C02A9}"/>
                </a:ext>
              </a:extLst>
            </p:cNvPr>
            <p:cNvSpPr/>
            <p:nvPr/>
          </p:nvSpPr>
          <p:spPr>
            <a:xfrm>
              <a:off x="1168400" y="5873650"/>
              <a:ext cx="3771900" cy="1878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9BF5C1-9159-45CD-808E-D6D36EC5EDBD}"/>
              </a:ext>
            </a:extLst>
          </p:cNvPr>
          <p:cNvSpPr txBox="1"/>
          <p:nvPr/>
        </p:nvSpPr>
        <p:spPr>
          <a:xfrm>
            <a:off x="5487396" y="1608298"/>
            <a:ext cx="3809004" cy="2951251"/>
          </a:xfrm>
          <a:prstGeom prst="rect">
            <a:avLst/>
          </a:prstGeom>
          <a:ln w="12700">
            <a:solidFill>
              <a:srgbClr val="FFB81E"/>
            </a:solidFill>
          </a:ln>
          <a:effectLst/>
        </p:spPr>
        <p:txBody>
          <a:bodyPr vert="horz" wrap="square" lIns="91440" tIns="91440" rIns="91440" bIns="9144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17DBB"/>
                </a:solidFill>
              </a:rPr>
              <a:t>Product Teams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Multidisciplinary teams that sit together focused around product features.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b="1" dirty="0"/>
              <a:t>Three key product team members: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B330FB4C-52A8-4341-89C2-731D455EBA4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4533958" y="2160620"/>
            <a:ext cx="953439" cy="923305"/>
          </a:xfrm>
          <a:prstGeom prst="bentConnector3">
            <a:avLst>
              <a:gd name="adj1" fmla="val 50000"/>
            </a:avLst>
          </a:prstGeom>
          <a:ln w="19050">
            <a:solidFill>
              <a:srgbClr val="FFB81E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9C19DCF-9D83-4536-8192-D8FDA214F3A4}"/>
              </a:ext>
            </a:extLst>
          </p:cNvPr>
          <p:cNvSpPr/>
          <p:nvPr/>
        </p:nvSpPr>
        <p:spPr>
          <a:xfrm>
            <a:off x="634998" y="4163832"/>
            <a:ext cx="4000522" cy="787400"/>
          </a:xfrm>
          <a:prstGeom prst="round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 err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640F0C4-EB06-4454-8D5B-FA930F787DED}"/>
              </a:ext>
            </a:extLst>
          </p:cNvPr>
          <p:cNvSpPr txBox="1"/>
          <p:nvPr/>
        </p:nvSpPr>
        <p:spPr>
          <a:xfrm>
            <a:off x="5487396" y="4689119"/>
            <a:ext cx="3809004" cy="1169551"/>
          </a:xfrm>
          <a:prstGeom prst="rect">
            <a:avLst/>
          </a:prstGeom>
          <a:ln w="12700">
            <a:solidFill>
              <a:srgbClr val="FFB81E"/>
            </a:solidFill>
          </a:ln>
          <a:effectLst/>
        </p:spPr>
        <p:txBody>
          <a:bodyPr vert="horz" wrap="square" lIns="91440" tIns="91440" rIns="91440" bIns="9144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17DBB"/>
                </a:solidFill>
              </a:rPr>
              <a:t>Communities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Communities cut across product teams, consisting of same-role employees sharing best practices and expertise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7F56C97F-CC22-4258-B8BA-6FA3540EF24D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4635520" y="4597521"/>
            <a:ext cx="851876" cy="676374"/>
          </a:xfrm>
          <a:prstGeom prst="bentConnector3">
            <a:avLst>
              <a:gd name="adj1" fmla="val 50000"/>
            </a:avLst>
          </a:prstGeom>
          <a:ln w="19050">
            <a:solidFill>
              <a:srgbClr val="FFB81E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31F217C2-28F6-4C13-8FFB-5816DBE21607}"/>
              </a:ext>
            </a:extLst>
          </p:cNvPr>
          <p:cNvGrpSpPr/>
          <p:nvPr/>
        </p:nvGrpSpPr>
        <p:grpSpPr>
          <a:xfrm>
            <a:off x="9602211" y="1608298"/>
            <a:ext cx="2170682" cy="4763340"/>
            <a:chOff x="9602211" y="1573873"/>
            <a:chExt cx="2170682" cy="4797765"/>
          </a:xfrm>
        </p:grpSpPr>
        <p:sp>
          <p:nvSpPr>
            <p:cNvPr id="24" name="Rectangle 91">
              <a:extLst>
                <a:ext uri="{FF2B5EF4-FFF2-40B4-BE49-F238E27FC236}">
                  <a16:creationId xmlns:a16="http://schemas.microsoft.com/office/drawing/2014/main" xmlns="" id="{6A0789AA-B232-4069-B2D6-43BF5D9F908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602211" y="1573873"/>
              <a:ext cx="2170682" cy="4797765"/>
            </a:xfrm>
            <a:prstGeom prst="rect">
              <a:avLst/>
            </a:prstGeom>
            <a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914400" marR="0" lvl="0" indent="0" defTabSz="868131" eaLnBrk="1" fontAlgn="auto" latinLnBrk="0" hangingPunct="1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02CCFC2B-68C5-4F23-B1EB-19152F11324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602211" y="1573873"/>
              <a:ext cx="2170681" cy="4797765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/>
            <a:lstStyle/>
            <a:p>
              <a:pPr marL="292100" indent="-241300"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CA" sz="1600" dirty="0">
                  <a:solidFill>
                    <a:schemeClr val="bg1"/>
                  </a:solidFill>
                </a:rPr>
                <a:t>Agile teams create nimbleness, increased productivity, and greater employee engagement</a:t>
              </a:r>
            </a:p>
            <a:p>
              <a:pPr marL="292100" indent="-241300"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CA" sz="1600" dirty="0">
                  <a:solidFill>
                    <a:schemeClr val="bg1"/>
                  </a:solidFill>
                </a:rPr>
                <a:t>Communities foster sharing of best practices and knowledge </a:t>
              </a:r>
            </a:p>
            <a:p>
              <a:pPr marL="292100" indent="-241300"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CA" sz="1600" dirty="0">
                  <a:solidFill>
                    <a:schemeClr val="bg1"/>
                  </a:solidFill>
                </a:rPr>
                <a:t>Key enablers are co-locating and integrating business and technical resources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551444F-B95C-44E5-BBA4-4A8C161541E5}"/>
              </a:ext>
            </a:extLst>
          </p:cNvPr>
          <p:cNvGrpSpPr/>
          <p:nvPr/>
        </p:nvGrpSpPr>
        <p:grpSpPr>
          <a:xfrm>
            <a:off x="5870056" y="2802463"/>
            <a:ext cx="2841185" cy="485600"/>
            <a:chOff x="5550442" y="2694515"/>
            <a:chExt cx="2841185" cy="4856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8CDE055-0112-4AF9-9F6A-C16D2EBD483D}"/>
                </a:ext>
              </a:extLst>
            </p:cNvPr>
            <p:cNvSpPr txBox="1">
              <a:spLocks/>
            </p:cNvSpPr>
            <p:nvPr/>
          </p:nvSpPr>
          <p:spPr>
            <a:xfrm>
              <a:off x="6102884" y="2829593"/>
              <a:ext cx="2288743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400" b="1" dirty="0">
                  <a:ea typeface="Arial Unicode MS"/>
                </a:rPr>
                <a:t>Product owner (PO)</a:t>
              </a:r>
            </a:p>
          </p:txBody>
        </p:sp>
        <p:sp>
          <p:nvSpPr>
            <p:cNvPr id="32" name="Oval 2">
              <a:extLst>
                <a:ext uri="{FF2B5EF4-FFF2-40B4-BE49-F238E27FC236}">
                  <a16:creationId xmlns:a16="http://schemas.microsoft.com/office/drawing/2014/main" xmlns="" id="{4682A4E2-A3A1-4738-BC1A-77A1DAB9CD83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550442" y="2694515"/>
              <a:ext cx="484021" cy="48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marL="0" marR="0" lvl="0" indent="0" algn="ctr" defTabSz="8952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20EE7188-F8D9-4897-A345-EED05273B43E}"/>
                </a:ext>
              </a:extLst>
            </p:cNvPr>
            <p:cNvGrpSpPr/>
            <p:nvPr/>
          </p:nvGrpSpPr>
          <p:grpSpPr>
            <a:xfrm>
              <a:off x="5686568" y="2774204"/>
              <a:ext cx="308043" cy="321430"/>
              <a:chOff x="-559877" y="2540290"/>
              <a:chExt cx="547490" cy="56942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16543C9D-BCAD-44D0-93F3-E1D397F09F6C}"/>
                  </a:ext>
                </a:extLst>
              </p:cNvPr>
              <p:cNvGrpSpPr/>
              <p:nvPr/>
            </p:nvGrpSpPr>
            <p:grpSpPr>
              <a:xfrm>
                <a:off x="-559877" y="2540290"/>
                <a:ext cx="506403" cy="457543"/>
                <a:chOff x="428583" y="1433437"/>
                <a:chExt cx="674023" cy="608989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DBB98BC3-876E-43E0-A23F-BF5295CF2632}"/>
                    </a:ext>
                  </a:extLst>
                </p:cNvPr>
                <p:cNvSpPr/>
                <p:nvPr/>
              </p:nvSpPr>
              <p:spPr>
                <a:xfrm>
                  <a:off x="428583" y="1433437"/>
                  <a:ext cx="432895" cy="43289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C0FC9AA6-F368-42BE-AB76-0C7AE00B34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979" y="1792229"/>
                  <a:ext cx="317627" cy="250197"/>
                </a:xfrm>
                <a:prstGeom prst="lin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A4472725-8833-4BF6-A511-33AA24D2607C}"/>
                  </a:ext>
                </a:extLst>
              </p:cNvPr>
              <p:cNvGrpSpPr/>
              <p:nvPr/>
            </p:nvGrpSpPr>
            <p:grpSpPr>
              <a:xfrm>
                <a:off x="-540639" y="2612099"/>
                <a:ext cx="285580" cy="497615"/>
                <a:chOff x="448261" y="3703295"/>
                <a:chExt cx="285580" cy="497615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85B5FD30-7E7F-4523-ACE6-A320C1772B4A}"/>
                    </a:ext>
                  </a:extLst>
                </p:cNvPr>
                <p:cNvSpPr/>
                <p:nvPr/>
              </p:nvSpPr>
              <p:spPr>
                <a:xfrm>
                  <a:off x="509446" y="3703295"/>
                  <a:ext cx="163209" cy="173485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ound Same Side Corner Rectangle 49">
                  <a:extLst>
                    <a:ext uri="{FF2B5EF4-FFF2-40B4-BE49-F238E27FC236}">
                      <a16:creationId xmlns:a16="http://schemas.microsoft.com/office/drawing/2014/main" xmlns="" id="{833A2DA2-87D9-4684-AB97-9563F8C00662}"/>
                    </a:ext>
                  </a:extLst>
                </p:cNvPr>
                <p:cNvSpPr/>
                <p:nvPr/>
              </p:nvSpPr>
              <p:spPr>
                <a:xfrm>
                  <a:off x="448261" y="3897350"/>
                  <a:ext cx="285580" cy="303560"/>
                </a:xfrm>
                <a:prstGeom prst="round2SameRect">
                  <a:avLst>
                    <a:gd name="adj1" fmla="val 37576"/>
                    <a:gd name="adj2" fmla="val 0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9E016D0A-74E5-4A7B-B7EE-1CFEFB6989EA}"/>
                  </a:ext>
                </a:extLst>
              </p:cNvPr>
              <p:cNvSpPr/>
              <p:nvPr/>
            </p:nvSpPr>
            <p:spPr>
              <a:xfrm rot="18378396">
                <a:off x="-160201" y="2843479"/>
                <a:ext cx="93889" cy="20173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BF35C77A-65E6-4733-A9F1-6485CBBA3BC6}"/>
              </a:ext>
            </a:extLst>
          </p:cNvPr>
          <p:cNvGrpSpPr/>
          <p:nvPr/>
        </p:nvGrpSpPr>
        <p:grpSpPr>
          <a:xfrm>
            <a:off x="5870056" y="3359630"/>
            <a:ext cx="2841185" cy="485600"/>
            <a:chOff x="6074574" y="3097407"/>
            <a:chExt cx="2841185" cy="4856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A599025-371C-4F2B-A2B8-84606E904DC9}"/>
                </a:ext>
              </a:extLst>
            </p:cNvPr>
            <p:cNvSpPr txBox="1">
              <a:spLocks/>
            </p:cNvSpPr>
            <p:nvPr/>
          </p:nvSpPr>
          <p:spPr>
            <a:xfrm>
              <a:off x="6627016" y="3232485"/>
              <a:ext cx="2288743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400" b="1" dirty="0">
                  <a:ea typeface="Arial Unicode MS"/>
                </a:rPr>
                <a:t>Scrum master (SM)</a:t>
              </a:r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xmlns="" id="{4BC46850-7029-417E-8916-815698839B45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074574" y="3097407"/>
              <a:ext cx="484021" cy="48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marL="0" marR="0" lvl="0" indent="0" algn="ctr" defTabSz="8952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20FC4D86-E63A-4948-86E6-6FE132F1D8CC}"/>
                </a:ext>
              </a:extLst>
            </p:cNvPr>
            <p:cNvGrpSpPr/>
            <p:nvPr/>
          </p:nvGrpSpPr>
          <p:grpSpPr>
            <a:xfrm>
              <a:off x="6244839" y="3205939"/>
              <a:ext cx="160681" cy="280895"/>
              <a:chOff x="448261" y="3703295"/>
              <a:chExt cx="285580" cy="49761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EB5F6889-81C8-49C7-A8C7-11F47F474886}"/>
                  </a:ext>
                </a:extLst>
              </p:cNvPr>
              <p:cNvSpPr/>
              <p:nvPr/>
            </p:nvSpPr>
            <p:spPr>
              <a:xfrm>
                <a:off x="509446" y="3703295"/>
                <a:ext cx="163209" cy="173485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Round Same Side Corner Rectangle 49">
                <a:extLst>
                  <a:ext uri="{FF2B5EF4-FFF2-40B4-BE49-F238E27FC236}">
                    <a16:creationId xmlns:a16="http://schemas.microsoft.com/office/drawing/2014/main" xmlns="" id="{3E75ECE8-E25C-4CD4-AF04-15088D89A3C8}"/>
                  </a:ext>
                </a:extLst>
              </p:cNvPr>
              <p:cNvSpPr/>
              <p:nvPr/>
            </p:nvSpPr>
            <p:spPr>
              <a:xfrm>
                <a:off x="448261" y="3897350"/>
                <a:ext cx="285580" cy="303560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AB1399-32D5-4132-A31F-D00E201F8F83}"/>
              </a:ext>
            </a:extLst>
          </p:cNvPr>
          <p:cNvGrpSpPr/>
          <p:nvPr/>
        </p:nvGrpSpPr>
        <p:grpSpPr>
          <a:xfrm>
            <a:off x="5870056" y="3916798"/>
            <a:ext cx="2252083" cy="485600"/>
            <a:chOff x="5553288" y="3913705"/>
            <a:chExt cx="2252083" cy="485600"/>
          </a:xfrm>
        </p:grpSpPr>
        <p:sp>
          <p:nvSpPr>
            <p:cNvPr id="46" name="Oval 2">
              <a:extLst>
                <a:ext uri="{FF2B5EF4-FFF2-40B4-BE49-F238E27FC236}">
                  <a16:creationId xmlns:a16="http://schemas.microsoft.com/office/drawing/2014/main" xmlns="" id="{695BE039-9401-44ED-A84D-7F51FA5526B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5553288" y="3913705"/>
              <a:ext cx="484021" cy="48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marL="0" marR="0" lvl="0" indent="0" algn="ctr" defTabSz="8952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9BDB9047-C2D2-4E11-9A5B-6D466A6284B6}"/>
                </a:ext>
              </a:extLst>
            </p:cNvPr>
            <p:cNvGrpSpPr/>
            <p:nvPr/>
          </p:nvGrpSpPr>
          <p:grpSpPr>
            <a:xfrm>
              <a:off x="5617144" y="3963262"/>
              <a:ext cx="355107" cy="331679"/>
              <a:chOff x="6759209" y="1296426"/>
              <a:chExt cx="573762" cy="534166"/>
            </a:xfrm>
            <a:solidFill>
              <a:srgbClr val="FFFFFF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CB7BA79D-F02A-48AA-ABD7-5042E9C5E6FC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ound Same Side Corner Rectangle 39">
                <a:extLst>
                  <a:ext uri="{FF2B5EF4-FFF2-40B4-BE49-F238E27FC236}">
                    <a16:creationId xmlns:a16="http://schemas.microsoft.com/office/drawing/2014/main" xmlns="" id="{20451E2F-6FF3-4872-B9B2-2B65FDE0CA24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A632B77F-9D1C-4ED5-8C15-C316B2720F87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Round Same Side Corner Rectangle 41">
                <a:extLst>
                  <a:ext uri="{FF2B5EF4-FFF2-40B4-BE49-F238E27FC236}">
                    <a16:creationId xmlns:a16="http://schemas.microsoft.com/office/drawing/2014/main" xmlns="" id="{4B23C0DE-0623-49AA-9216-5B7083FF1230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5A7D1760-78EF-48E4-9A8D-068BDEEF6886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ound Same Side Corner Rectangle 37">
                <a:extLst>
                  <a:ext uri="{FF2B5EF4-FFF2-40B4-BE49-F238E27FC236}">
                    <a16:creationId xmlns:a16="http://schemas.microsoft.com/office/drawing/2014/main" xmlns="" id="{570821C3-AC82-40A9-92B4-B06A93F78297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018B315-F4E9-42E8-89DA-C11764973FA1}"/>
                </a:ext>
              </a:extLst>
            </p:cNvPr>
            <p:cNvSpPr txBox="1">
              <a:spLocks/>
            </p:cNvSpPr>
            <p:nvPr/>
          </p:nvSpPr>
          <p:spPr>
            <a:xfrm>
              <a:off x="6101165" y="4048783"/>
              <a:ext cx="1704206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400" b="1" dirty="0"/>
                <a:t>Development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2442940"/>
              </p:ext>
            </p:extLst>
          </p:nvPr>
        </p:nvGraphicFramePr>
        <p:xfrm>
          <a:off x="2668621" y="858617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82" name="think-cell Slide" r:id="rId11" imgW="353" imgH="353" progId="TCLayout.ActiveDocument.1">
                  <p:embed/>
                </p:oleObj>
              </mc:Choice>
              <mc:Fallback>
                <p:oleObj name="think-cell Slide" r:id="rId11" imgW="353" imgH="353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8621" y="858617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BB047EA3-BD0A-40DB-A8C3-53E8B3A1FA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433494" y="513351"/>
            <a:ext cx="1000991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r>
              <a:rPr lang="en-US" dirty="0"/>
              <a:t>Product teams will also require detailed engagement from key external stakeholders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102E86C-9CF1-4BB5-9955-5A948008CBB4}"/>
              </a:ext>
            </a:extLst>
          </p:cNvPr>
          <p:cNvGrpSpPr/>
          <p:nvPr/>
        </p:nvGrpSpPr>
        <p:grpSpPr>
          <a:xfrm>
            <a:off x="991055" y="2056042"/>
            <a:ext cx="10209890" cy="3227453"/>
            <a:chOff x="400050" y="2056042"/>
            <a:chExt cx="10209890" cy="3227453"/>
          </a:xfrm>
        </p:grpSpPr>
        <p:sp>
          <p:nvSpPr>
            <p:cNvPr id="110" name="Rectangle 28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6437" y="2056042"/>
              <a:ext cx="22709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b="1" dirty="0">
                  <a:solidFill>
                    <a:schemeClr val="tx2"/>
                  </a:solidFill>
                </a:rPr>
                <a:t>Stakeholder role</a:t>
              </a:r>
              <a:endParaRPr lang="en-US" sz="2000" b="1" baseline="30000" dirty="0">
                <a:solidFill>
                  <a:schemeClr val="tx2"/>
                </a:solidFill>
              </a:endParaRPr>
            </a:p>
          </p:txBody>
        </p:sp>
        <p:cxnSp>
          <p:nvCxnSpPr>
            <p:cNvPr id="122" name="Straight Connector 121"/>
            <p:cNvCxnSpPr>
              <a:cxnSpLocks/>
            </p:cNvCxnSpPr>
            <p:nvPr/>
          </p:nvCxnSpPr>
          <p:spPr>
            <a:xfrm>
              <a:off x="404103" y="3161308"/>
              <a:ext cx="10205837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/>
            </p:cNvCxnSpPr>
            <p:nvPr/>
          </p:nvCxnSpPr>
          <p:spPr>
            <a:xfrm>
              <a:off x="400050" y="3961800"/>
              <a:ext cx="1020989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8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1337" y="2437324"/>
              <a:ext cx="22709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3 – 6 Users</a:t>
              </a:r>
              <a:endParaRPr lang="en-US" sz="2000" baseline="30000" dirty="0"/>
            </a:p>
          </p:txBody>
        </p:sp>
        <p:sp>
          <p:nvSpPr>
            <p:cNvPr id="117" name="Rectangle 28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1337" y="3251896"/>
              <a:ext cx="22709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1 – 3 SMEs</a:t>
              </a:r>
            </a:p>
          </p:txBody>
        </p:sp>
        <p:sp>
          <p:nvSpPr>
            <p:cNvPr id="31" name="Rectangle 28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1337" y="4052389"/>
              <a:ext cx="227092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Business Product Sponsor and</a:t>
              </a:r>
            </a:p>
            <a:p>
              <a:r>
                <a:rPr lang="en-US" sz="2000" dirty="0"/>
                <a:t>IT Product Sponsor 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0891C31-A5B6-4A48-9409-83C3B6AC00DB}"/>
                </a:ext>
              </a:extLst>
            </p:cNvPr>
            <p:cNvCxnSpPr>
              <a:cxnSpLocks/>
            </p:cNvCxnSpPr>
            <p:nvPr/>
          </p:nvCxnSpPr>
          <p:spPr>
            <a:xfrm>
              <a:off x="406437" y="2382869"/>
              <a:ext cx="227092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8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05186" y="2056042"/>
              <a:ext cx="77047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b="1" dirty="0">
                  <a:solidFill>
                    <a:schemeClr val="tx2"/>
                  </a:solidFill>
                </a:rPr>
                <a:t>Description</a:t>
              </a:r>
              <a:endParaRPr lang="en-US" sz="2000" b="1" baseline="300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9B6BCBD-E2CF-4713-8783-3A435E99A9CF}"/>
                </a:ext>
              </a:extLst>
            </p:cNvPr>
            <p:cNvCxnSpPr>
              <a:cxnSpLocks/>
            </p:cNvCxnSpPr>
            <p:nvPr/>
          </p:nvCxnSpPr>
          <p:spPr>
            <a:xfrm>
              <a:off x="2905188" y="2382869"/>
              <a:ext cx="77047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D846D50-61FF-4D97-B8E6-9945E3C9FC1C}"/>
                </a:ext>
              </a:extLst>
            </p:cNvPr>
            <p:cNvSpPr txBox="1"/>
            <p:nvPr/>
          </p:nvSpPr>
          <p:spPr>
            <a:xfrm>
              <a:off x="2905185" y="2437324"/>
              <a:ext cx="7704752" cy="9233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/>
              <a:r>
                <a:rPr lang="en-US" sz="2000"/>
                <a:t>Users to provide input on overall experience and feedback on application design and interaction model throughout Delivery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0F9909F-4543-4643-B80F-68AC29A9DDD9}"/>
                </a:ext>
              </a:extLst>
            </p:cNvPr>
            <p:cNvSpPr txBox="1"/>
            <p:nvPr/>
          </p:nvSpPr>
          <p:spPr>
            <a:xfrm>
              <a:off x="2905415" y="3251896"/>
              <a:ext cx="7698876" cy="61555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/>
              <a:r>
                <a:rPr lang="en-US" sz="2000" dirty="0"/>
                <a:t>Subject matter experts that can provide valuable input throughout Discovery and Delivery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4A7A8AE-54ED-4DB2-AAF1-4EAB815C6632}"/>
                </a:ext>
              </a:extLst>
            </p:cNvPr>
            <p:cNvSpPr txBox="1"/>
            <p:nvPr/>
          </p:nvSpPr>
          <p:spPr>
            <a:xfrm>
              <a:off x="2905415" y="4052389"/>
              <a:ext cx="7698876" cy="123110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/>
              <a:r>
                <a:rPr lang="en-US" sz="2000" dirty="0"/>
                <a:t>Senior leader committed to effort’s success,  helping team clear roadblocks and obstacles. Provides strategic and problem solving input throughout the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1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2115963"/>
              </p:ext>
            </p:extLst>
          </p:nvPr>
        </p:nvGraphicFramePr>
        <p:xfrm>
          <a:off x="1524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05" name="think-cell Slide" r:id="rId30" imgW="0" imgH="0" progId="TCLayout.ActiveDocument.1">
                  <p:embed/>
                </p:oleObj>
              </mc:Choice>
              <mc:Fallback>
                <p:oleObj name="think-cell Slide" r:id="rId30" imgW="0" imgH="0" progId="TCLayout.ActiveDocument.1">
                  <p:embed/>
                  <p:pic>
                    <p:nvPicPr>
                      <p:cNvPr id="13517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0" y="1"/>
                        <a:ext cx="16197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86869813-6A46-4487-B920-3A74B3B5718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5F3A45D-ECB8-47A9-B282-5CE0D6B62602}"/>
              </a:ext>
            </a:extLst>
          </p:cNvPr>
          <p:cNvSpPr txBox="1">
            <a:spLocks/>
          </p:cNvSpPr>
          <p:nvPr/>
        </p:nvSpPr>
        <p:spPr>
          <a:xfrm>
            <a:off x="2259502" y="4571105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Sprint Planning </a:t>
            </a:r>
          </a:p>
          <a:p>
            <a:pPr lvl="1"/>
            <a:r>
              <a:rPr lang="en-US" sz="1000" dirty="0"/>
              <a:t>Review product backlog</a:t>
            </a:r>
          </a:p>
          <a:p>
            <a:pPr lvl="1"/>
            <a:r>
              <a:rPr lang="en-US" sz="1000" dirty="0"/>
              <a:t>Estimate sprint backlog</a:t>
            </a:r>
          </a:p>
          <a:p>
            <a:pPr lvl="1"/>
            <a:r>
              <a:rPr lang="en-US" sz="1000" dirty="0"/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9C843A-6F96-4E4A-BC9C-54ED18F6DF0A}"/>
              </a:ext>
            </a:extLst>
          </p:cNvPr>
          <p:cNvSpPr txBox="1">
            <a:spLocks/>
          </p:cNvSpPr>
          <p:nvPr/>
        </p:nvSpPr>
        <p:spPr>
          <a:xfrm>
            <a:off x="5157967" y="4571105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Daily Stand up</a:t>
            </a:r>
          </a:p>
          <a:p>
            <a:pPr lvl="1"/>
            <a:r>
              <a:rPr lang="en-US" sz="1000" dirty="0"/>
              <a:t>Progress since last stand up</a:t>
            </a:r>
          </a:p>
          <a:p>
            <a:pPr lvl="1"/>
            <a:r>
              <a:rPr lang="en-US" sz="1000" dirty="0"/>
              <a:t>Plan for today</a:t>
            </a:r>
          </a:p>
          <a:p>
            <a:pPr lvl="1"/>
            <a:r>
              <a:rPr lang="en-US" sz="1000" dirty="0"/>
              <a:t>Roadblocks/Impediments?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B98145-595E-471A-B0A9-C2D79885FE19}"/>
              </a:ext>
            </a:extLst>
          </p:cNvPr>
          <p:cNvSpPr txBox="1">
            <a:spLocks/>
          </p:cNvSpPr>
          <p:nvPr/>
        </p:nvSpPr>
        <p:spPr>
          <a:xfrm>
            <a:off x="8283761" y="4571105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/>
              <a:t>Sprint Review </a:t>
            </a:r>
          </a:p>
          <a:p>
            <a:pPr lvl="1"/>
            <a:r>
              <a:rPr lang="en-US" sz="1000"/>
              <a:t>Demo features to all</a:t>
            </a:r>
          </a:p>
          <a:p>
            <a:pPr lvl="1"/>
            <a:r>
              <a:rPr lang="en-US" sz="1000"/>
              <a:t>Retrospective on improving the next sprint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80C326-CEBD-43C8-A7FC-091C9D8153DB}"/>
              </a:ext>
            </a:extLst>
          </p:cNvPr>
          <p:cNvSpPr txBox="1">
            <a:spLocks/>
          </p:cNvSpPr>
          <p:nvPr/>
        </p:nvSpPr>
        <p:spPr>
          <a:xfrm>
            <a:off x="8318971" y="2035317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Sprint Retrospective</a:t>
            </a:r>
          </a:p>
          <a:p>
            <a:pPr lvl="1"/>
            <a:r>
              <a:rPr lang="en-US" sz="1000" dirty="0"/>
              <a:t>Done after each sprint</a:t>
            </a:r>
          </a:p>
          <a:p>
            <a:pPr lvl="1"/>
            <a:r>
              <a:rPr lang="en-US" sz="1000" dirty="0"/>
              <a:t>Aims to improve the process for next sprint</a:t>
            </a:r>
          </a:p>
        </p:txBody>
      </p:sp>
      <p:sp>
        <p:nvSpPr>
          <p:cNvPr id="135172" name="AutoShape 4"/>
          <p:cNvSpPr>
            <a:spLocks noGrp="1" noChangeArrowheads="1"/>
          </p:cNvSpPr>
          <p:nvPr>
            <p:ph type="title"/>
          </p:nvPr>
        </p:nvSpPr>
        <p:spPr>
          <a:xfrm>
            <a:off x="419108" y="513351"/>
            <a:ext cx="9886428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+mn-lt"/>
              </a:rPr>
              <a:t>These teams work in sprints to take ideas from business-backed backlog elements to deploy products</a:t>
            </a: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gray">
          <a:xfrm>
            <a:off x="2282178" y="3040317"/>
            <a:ext cx="8256120" cy="855423"/>
          </a:xfrm>
          <a:prstGeom prst="trapezoid">
            <a:avLst>
              <a:gd name="adj" fmla="val 7252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>
                <a:lumMod val="9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32962" eaLnBrk="1" hangingPunct="1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8" name="AutoShape 42"/>
          <p:cNvSpPr>
            <a:spLocks noChangeArrowheads="1"/>
          </p:cNvSpPr>
          <p:nvPr/>
        </p:nvSpPr>
        <p:spPr bwMode="auto">
          <a:xfrm>
            <a:off x="4091319" y="3060651"/>
            <a:ext cx="638519" cy="499333"/>
          </a:xfrm>
          <a:prstGeom prst="rightArrow">
            <a:avLst>
              <a:gd name="adj1" fmla="val 55361"/>
              <a:gd name="adj2" fmla="val 66474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6" rIns="91431" bIns="45716" anchor="ctr"/>
          <a:lstStyle/>
          <a:p>
            <a:pPr defTabSz="932962"/>
            <a:endParaRPr lang="en-US" sz="1000">
              <a:solidFill>
                <a:srgbClr val="000000"/>
              </a:solidFill>
            </a:endParaRPr>
          </a:p>
        </p:txBody>
      </p:sp>
      <p:grpSp>
        <p:nvGrpSpPr>
          <p:cNvPr id="360" name="Group 359"/>
          <p:cNvGrpSpPr/>
          <p:nvPr/>
        </p:nvGrpSpPr>
        <p:grpSpPr>
          <a:xfrm>
            <a:off x="2800647" y="2782694"/>
            <a:ext cx="1112319" cy="869996"/>
            <a:chOff x="795039" y="2845288"/>
            <a:chExt cx="1382266" cy="1091946"/>
          </a:xfrm>
          <a:solidFill>
            <a:schemeClr val="accent2"/>
          </a:solidFill>
        </p:grpSpPr>
        <p:sp>
          <p:nvSpPr>
            <p:cNvPr id="45" name="AutoShape 2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074749" y="3233515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074749" y="3039402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074749" y="2845288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7" name="AutoShape 2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578583" y="3233515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8" name="AutoShape 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578583" y="3039402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9" name="AutoShape 2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1578583" y="2845288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5" name="AutoShap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690231" y="3373277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6" name="AutoShap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690231" y="3179163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7" name="AutoShape 2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1196479" y="3373277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8" name="AutoShape 2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1196479" y="3179163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0" name="AutoShape 2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795039" y="3566991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1" name="AutoShape 2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1690231" y="3611124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999180" y="3013218"/>
            <a:ext cx="740384" cy="472262"/>
            <a:chOff x="3261748" y="3206404"/>
            <a:chExt cx="888513" cy="572415"/>
          </a:xfrm>
          <a:solidFill>
            <a:schemeClr val="accent2"/>
          </a:solidFill>
        </p:grpSpPr>
        <p:sp>
          <p:nvSpPr>
            <p:cNvPr id="224" name="AutoShape 2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663187" y="3400518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5" name="AutoShape 2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663187" y="3206404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6" name="AutoShape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3261748" y="3452709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8742070" y="3282270"/>
            <a:ext cx="740384" cy="472263"/>
            <a:chOff x="6925628" y="3258969"/>
            <a:chExt cx="888513" cy="572416"/>
          </a:xfrm>
          <a:solidFill>
            <a:schemeClr val="accent3"/>
          </a:solidFill>
        </p:grpSpPr>
        <p:sp>
          <p:nvSpPr>
            <p:cNvPr id="227" name="AutoShape 2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7327067" y="3453083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8" name="AutoShape 2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7327067" y="3258969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9" name="AutoShape 2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6925628" y="3505275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404" name="Rectangle 23"/>
          <p:cNvSpPr>
            <a:spLocks/>
          </p:cNvSpPr>
          <p:nvPr/>
        </p:nvSpPr>
        <p:spPr bwMode="auto">
          <a:xfrm>
            <a:off x="2777681" y="3697158"/>
            <a:ext cx="10163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>
                <a:latin typeface="Arial"/>
                <a:ea typeface="ヒラギノ角ゴ ProN W6"/>
                <a:cs typeface="ヒラギノ角ゴ ProN W6"/>
              </a:rPr>
              <a:t>Product Backlog</a:t>
            </a:r>
            <a:endParaRPr lang="en-US" sz="1000" b="1" dirty="0">
              <a:latin typeface="Arial"/>
              <a:ea typeface="ヒラギノ角ゴ ProN W6"/>
              <a:cs typeface="ヒラギノ角ゴ ProN W6"/>
            </a:endParaRPr>
          </a:p>
        </p:txBody>
      </p:sp>
      <p:sp>
        <p:nvSpPr>
          <p:cNvPr id="405" name="Rectangle 23"/>
          <p:cNvSpPr>
            <a:spLocks/>
          </p:cNvSpPr>
          <p:nvPr/>
        </p:nvSpPr>
        <p:spPr bwMode="auto">
          <a:xfrm>
            <a:off x="4882358" y="3697158"/>
            <a:ext cx="9024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>
                <a:latin typeface="Arial"/>
                <a:ea typeface="ヒラギノ角ゴ ProN W6"/>
                <a:cs typeface="ヒラギノ角ゴ ProN W6"/>
              </a:rPr>
              <a:t>Sprint Backlog</a:t>
            </a:r>
            <a:endParaRPr lang="en-US" sz="1000" b="1" dirty="0">
              <a:latin typeface="Arial"/>
              <a:ea typeface="ヒラギノ角ゴ ProN W6"/>
              <a:cs typeface="ヒラギノ角ゴ ProN W6"/>
            </a:endParaRPr>
          </a:p>
        </p:txBody>
      </p:sp>
      <p:sp>
        <p:nvSpPr>
          <p:cNvPr id="413" name="Rectangle 23"/>
          <p:cNvSpPr>
            <a:spLocks/>
          </p:cNvSpPr>
          <p:nvPr/>
        </p:nvSpPr>
        <p:spPr bwMode="auto">
          <a:xfrm>
            <a:off x="9046221" y="442478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414" name="Rectangle 23"/>
          <p:cNvSpPr>
            <a:spLocks/>
          </p:cNvSpPr>
          <p:nvPr/>
        </p:nvSpPr>
        <p:spPr bwMode="auto">
          <a:xfrm>
            <a:off x="9081431" y="189332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135181" name="Rectangle 135181"/>
          <p:cNvSpPr txBox="1"/>
          <p:nvPr/>
        </p:nvSpPr>
        <p:spPr>
          <a:xfrm>
            <a:off x="6487220" y="2784788"/>
            <a:ext cx="795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13526">
              <a:buClr>
                <a:srgbClr val="002960"/>
              </a:buClr>
            </a:pPr>
            <a:r>
              <a:rPr lang="en-US" sz="1000" b="1" dirty="0">
                <a:latin typeface="Arial"/>
              </a:rPr>
              <a:t>Time-boxed</a:t>
            </a:r>
            <a:br>
              <a:rPr lang="en-US" sz="1000" b="1" dirty="0">
                <a:latin typeface="Arial"/>
              </a:rPr>
            </a:br>
            <a:r>
              <a:rPr lang="en-US" sz="1000" b="1" dirty="0">
                <a:latin typeface="Arial"/>
              </a:rPr>
              <a:t>Test/Develop</a:t>
            </a:r>
          </a:p>
          <a:p>
            <a:pPr defTabSz="913526">
              <a:buClr>
                <a:srgbClr val="002960"/>
              </a:buClr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(No changes)</a:t>
            </a:r>
          </a:p>
        </p:txBody>
      </p:sp>
      <p:sp>
        <p:nvSpPr>
          <p:cNvPr id="362" name="Block Arc 361"/>
          <p:cNvSpPr/>
          <p:nvPr/>
        </p:nvSpPr>
        <p:spPr>
          <a:xfrm rot="3008740">
            <a:off x="6156159" y="1841542"/>
            <a:ext cx="2373682" cy="2441522"/>
          </a:xfrm>
          <a:custGeom>
            <a:avLst/>
            <a:gdLst/>
            <a:ahLst/>
            <a:cxnLst/>
            <a:rect l="l" t="t" r="r" b="b"/>
            <a:pathLst>
              <a:path w="2235564" h="2299457">
                <a:moveTo>
                  <a:pt x="99807" y="237380"/>
                </a:moveTo>
                <a:cubicBezTo>
                  <a:pt x="118264" y="211014"/>
                  <a:pt x="139257" y="185923"/>
                  <a:pt x="162762" y="162459"/>
                </a:cubicBezTo>
                <a:cubicBezTo>
                  <a:pt x="365226" y="-39651"/>
                  <a:pt x="688033" y="-55076"/>
                  <a:pt x="908845" y="126809"/>
                </a:cubicBezTo>
                <a:cubicBezTo>
                  <a:pt x="1104215" y="287736"/>
                  <a:pt x="1163279" y="556616"/>
                  <a:pt x="1063111" y="780604"/>
                </a:cubicBezTo>
                <a:cubicBezTo>
                  <a:pt x="1219890" y="830384"/>
                  <a:pt x="1359511" y="932468"/>
                  <a:pt x="1455615" y="1076764"/>
                </a:cubicBezTo>
                <a:cubicBezTo>
                  <a:pt x="1525600" y="1181844"/>
                  <a:pt x="1566035" y="1299589"/>
                  <a:pt x="1577573" y="1419141"/>
                </a:cubicBezTo>
                <a:lnTo>
                  <a:pt x="1976700" y="941016"/>
                </a:lnTo>
                <a:lnTo>
                  <a:pt x="1890412" y="868984"/>
                </a:lnTo>
                <a:lnTo>
                  <a:pt x="2233500" y="808786"/>
                </a:lnTo>
                <a:lnTo>
                  <a:pt x="2235564" y="1157109"/>
                </a:lnTo>
                <a:lnTo>
                  <a:pt x="2149276" y="1085078"/>
                </a:lnTo>
                <a:lnTo>
                  <a:pt x="1243477" y="2170158"/>
                </a:lnTo>
                <a:lnTo>
                  <a:pt x="1070902" y="2026095"/>
                </a:lnTo>
                <a:lnTo>
                  <a:pt x="1229185" y="1836484"/>
                </a:lnTo>
                <a:cubicBezTo>
                  <a:pt x="1228452" y="1835846"/>
                  <a:pt x="1227720" y="1835209"/>
                  <a:pt x="1226988" y="1834572"/>
                </a:cubicBezTo>
                <a:cubicBezTo>
                  <a:pt x="1381551" y="1656947"/>
                  <a:pt x="1398221" y="1397889"/>
                  <a:pt x="1267700" y="1201919"/>
                </a:cubicBezTo>
                <a:cubicBezTo>
                  <a:pt x="1137179" y="1005948"/>
                  <a:pt x="891712" y="921480"/>
                  <a:pt x="668238" y="995637"/>
                </a:cubicBezTo>
                <a:cubicBezTo>
                  <a:pt x="444763" y="1069793"/>
                  <a:pt x="298492" y="1284255"/>
                  <a:pt x="311023" y="1519378"/>
                </a:cubicBezTo>
                <a:cubicBezTo>
                  <a:pt x="322743" y="1739267"/>
                  <a:pt x="470646" y="1926423"/>
                  <a:pt x="678499" y="1988910"/>
                </a:cubicBezTo>
                <a:lnTo>
                  <a:pt x="704292" y="1858379"/>
                </a:lnTo>
                <a:lnTo>
                  <a:pt x="918219" y="2132898"/>
                </a:lnTo>
                <a:lnTo>
                  <a:pt x="617132" y="2299457"/>
                </a:lnTo>
                <a:lnTo>
                  <a:pt x="634653" y="2210791"/>
                </a:lnTo>
                <a:cubicBezTo>
                  <a:pt x="325143" y="2128024"/>
                  <a:pt x="102780" y="1854364"/>
                  <a:pt x="85568" y="1531395"/>
                </a:cubicBezTo>
                <a:cubicBezTo>
                  <a:pt x="67621" y="1194677"/>
                  <a:pt x="277095" y="887550"/>
                  <a:pt x="597131" y="781350"/>
                </a:cubicBezTo>
                <a:cubicBezTo>
                  <a:pt x="694089" y="749176"/>
                  <a:pt x="793938" y="737852"/>
                  <a:pt x="891037" y="747877"/>
                </a:cubicBezTo>
                <a:cubicBezTo>
                  <a:pt x="985840" y="585801"/>
                  <a:pt x="949309" y="377228"/>
                  <a:pt x="802310" y="256144"/>
                </a:cubicBezTo>
                <a:cubicBezTo>
                  <a:pt x="648064" y="129091"/>
                  <a:pt x="422571" y="139866"/>
                  <a:pt x="281142" y="281047"/>
                </a:cubicBezTo>
                <a:cubicBezTo>
                  <a:pt x="149862" y="412097"/>
                  <a:pt x="130818" y="615777"/>
                  <a:pt x="231581" y="766950"/>
                </a:cubicBezTo>
                <a:lnTo>
                  <a:pt x="306020" y="718144"/>
                </a:lnTo>
                <a:lnTo>
                  <a:pt x="271639" y="974362"/>
                </a:lnTo>
                <a:lnTo>
                  <a:pt x="26731" y="901259"/>
                </a:lnTo>
                <a:lnTo>
                  <a:pt x="92061" y="858426"/>
                </a:lnTo>
                <a:cubicBezTo>
                  <a:pt x="-34402" y="669034"/>
                  <a:pt x="-29395" y="421946"/>
                  <a:pt x="99807" y="23738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32962"/>
            <a:endParaRPr lang="en-US" sz="1000" dirty="0" err="1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E5FF2F-0B61-4D90-8E91-E7C334735048}"/>
              </a:ext>
            </a:extLst>
          </p:cNvPr>
          <p:cNvSpPr txBox="1">
            <a:spLocks/>
          </p:cNvSpPr>
          <p:nvPr/>
        </p:nvSpPr>
        <p:spPr>
          <a:xfrm>
            <a:off x="419108" y="2048287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Product Backlog</a:t>
            </a:r>
          </a:p>
          <a:p>
            <a:pPr lvl="1"/>
            <a:r>
              <a:rPr lang="en-US" sz="1000" dirty="0"/>
              <a:t>User focused prioritized product features</a:t>
            </a:r>
          </a:p>
        </p:txBody>
      </p:sp>
      <p:sp>
        <p:nvSpPr>
          <p:cNvPr id="409" name="Rectangle 23"/>
          <p:cNvSpPr>
            <a:spLocks/>
          </p:cNvSpPr>
          <p:nvPr/>
        </p:nvSpPr>
        <p:spPr bwMode="auto">
          <a:xfrm>
            <a:off x="1006840" y="1893328"/>
            <a:ext cx="91691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Product Owner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199B2F6-5912-42B6-9353-BA3D9D380763}"/>
              </a:ext>
            </a:extLst>
          </p:cNvPr>
          <p:cNvGrpSpPr/>
          <p:nvPr/>
        </p:nvGrpSpPr>
        <p:grpSpPr>
          <a:xfrm>
            <a:off x="1283196" y="1482504"/>
            <a:ext cx="364206" cy="364206"/>
            <a:chOff x="2664931" y="1165115"/>
            <a:chExt cx="450416" cy="4504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9B145DF2-067B-4C9D-8209-D41D7A3C235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664931" y="1165115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EA94C276-E090-44BE-8A0B-B5CB7A719AEA}"/>
                </a:ext>
              </a:extLst>
            </p:cNvPr>
            <p:cNvGrpSpPr/>
            <p:nvPr/>
          </p:nvGrpSpPr>
          <p:grpSpPr>
            <a:xfrm>
              <a:off x="2791606" y="1239031"/>
              <a:ext cx="286656" cy="298140"/>
              <a:chOff x="-559877" y="2540290"/>
              <a:chExt cx="547490" cy="56942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xmlns="" id="{0BF4EC90-5830-4A9B-9662-3F9025E4C818}"/>
                  </a:ext>
                </a:extLst>
              </p:cNvPr>
              <p:cNvGrpSpPr/>
              <p:nvPr/>
            </p:nvGrpSpPr>
            <p:grpSpPr>
              <a:xfrm>
                <a:off x="-559877" y="2540290"/>
                <a:ext cx="506403" cy="457543"/>
                <a:chOff x="428583" y="1433437"/>
                <a:chExt cx="674023" cy="608989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xmlns="" id="{6444B9C7-949E-42A7-8343-A7E1908D83E9}"/>
                    </a:ext>
                  </a:extLst>
                </p:cNvPr>
                <p:cNvSpPr/>
                <p:nvPr/>
              </p:nvSpPr>
              <p:spPr>
                <a:xfrm>
                  <a:off x="428583" y="1433437"/>
                  <a:ext cx="432895" cy="43289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962"/>
                  <a:endParaRPr lang="en-US" sz="1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9DE6AC4B-30B6-4B13-A8EE-32132D532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979" y="1792229"/>
                  <a:ext cx="317627" cy="250197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xmlns="" id="{9728AC5F-719B-4A5F-B266-8ECB122F102E}"/>
                  </a:ext>
                </a:extLst>
              </p:cNvPr>
              <p:cNvGrpSpPr/>
              <p:nvPr/>
            </p:nvGrpSpPr>
            <p:grpSpPr>
              <a:xfrm>
                <a:off x="-540639" y="2612099"/>
                <a:ext cx="285580" cy="497615"/>
                <a:chOff x="448261" y="3703295"/>
                <a:chExt cx="285580" cy="497615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xmlns="" id="{8567E841-AD7D-4329-9BE5-420AD848CBE7}"/>
                    </a:ext>
                  </a:extLst>
                </p:cNvPr>
                <p:cNvSpPr/>
                <p:nvPr/>
              </p:nvSpPr>
              <p:spPr>
                <a:xfrm>
                  <a:off x="509446" y="3703295"/>
                  <a:ext cx="163209" cy="17348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32962"/>
                  <a:endParaRPr lang="en-US" sz="1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5" name="Round Same Side Corner Rectangle 49">
                  <a:extLst>
                    <a:ext uri="{FF2B5EF4-FFF2-40B4-BE49-F238E27FC236}">
                      <a16:creationId xmlns:a16="http://schemas.microsoft.com/office/drawing/2014/main" xmlns="" id="{C88F93DE-B9D8-4D6D-B53C-A0B3153A4B5C}"/>
                    </a:ext>
                  </a:extLst>
                </p:cNvPr>
                <p:cNvSpPr/>
                <p:nvPr/>
              </p:nvSpPr>
              <p:spPr>
                <a:xfrm>
                  <a:off x="448261" y="3897350"/>
                  <a:ext cx="285580" cy="303560"/>
                </a:xfrm>
                <a:prstGeom prst="round2SameRect">
                  <a:avLst>
                    <a:gd name="adj1" fmla="val 37576"/>
                    <a:gd name="adj2" fmla="val 0"/>
                  </a:avLst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32962"/>
                  <a:endParaRPr lang="en-US" sz="1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086A8A4F-A723-4F32-93B4-D0B6DC19E7FB}"/>
                  </a:ext>
                </a:extLst>
              </p:cNvPr>
              <p:cNvSpPr/>
              <p:nvPr/>
            </p:nvSpPr>
            <p:spPr>
              <a:xfrm rot="18378396">
                <a:off x="-160201" y="2843479"/>
                <a:ext cx="93889" cy="20173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962"/>
                <a:endParaRPr lang="en-US" sz="1000" dirty="0" err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B381042-68DF-4D22-B541-630507E93316}"/>
              </a:ext>
            </a:extLst>
          </p:cNvPr>
          <p:cNvGrpSpPr>
            <a:grpSpLocks/>
          </p:cNvGrpSpPr>
          <p:nvPr/>
        </p:nvGrpSpPr>
        <p:grpSpPr>
          <a:xfrm>
            <a:off x="9183059" y="1482504"/>
            <a:ext cx="364206" cy="364206"/>
            <a:chOff x="8964598" y="1458854"/>
            <a:chExt cx="450416" cy="450416"/>
          </a:xfrm>
        </p:grpSpPr>
        <p:sp>
          <p:nvSpPr>
            <p:cNvPr id="94" name="Oval 2">
              <a:extLst>
                <a:ext uri="{FF2B5EF4-FFF2-40B4-BE49-F238E27FC236}">
                  <a16:creationId xmlns:a16="http://schemas.microsoft.com/office/drawing/2014/main" xmlns="" id="{A54934A6-27FA-4B43-822E-ABD25B84423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8964598" y="1458854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9C65E082-ADF6-41F9-A05B-DE0D3BEC89D6}"/>
                </a:ext>
              </a:extLst>
            </p:cNvPr>
            <p:cNvGrpSpPr/>
            <p:nvPr/>
          </p:nvGrpSpPr>
          <p:grpSpPr>
            <a:xfrm>
              <a:off x="9024021" y="1504820"/>
              <a:ext cx="330453" cy="307648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xmlns="" id="{436B8C5C-4F69-43C8-A772-6F0AC2E305E6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Round Same Side Corner Rectangle 39">
                <a:extLst>
                  <a:ext uri="{FF2B5EF4-FFF2-40B4-BE49-F238E27FC236}">
                    <a16:creationId xmlns:a16="http://schemas.microsoft.com/office/drawing/2014/main" xmlns="" id="{469D5FE9-4F55-45C7-BD3F-5329086958A6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xmlns="" id="{03AF97AF-7F11-433C-ACE1-E39171A7328A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Round Same Side Corner Rectangle 41">
                <a:extLst>
                  <a:ext uri="{FF2B5EF4-FFF2-40B4-BE49-F238E27FC236}">
                    <a16:creationId xmlns:a16="http://schemas.microsoft.com/office/drawing/2014/main" xmlns="" id="{79F570C4-9F82-4F48-A9F6-9D45F26670C7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65703A7A-FFBF-480C-86BE-0C224129458A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Round Same Side Corner Rectangle 37">
                <a:extLst>
                  <a:ext uri="{FF2B5EF4-FFF2-40B4-BE49-F238E27FC236}">
                    <a16:creationId xmlns:a16="http://schemas.microsoft.com/office/drawing/2014/main" xmlns="" id="{D6B73F0B-0E37-43A2-A754-F82A67DE014A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B6822241-40A9-4594-8D65-DB5BBD403655}"/>
              </a:ext>
            </a:extLst>
          </p:cNvPr>
          <p:cNvGrpSpPr/>
          <p:nvPr/>
        </p:nvGrpSpPr>
        <p:grpSpPr>
          <a:xfrm>
            <a:off x="9147849" y="3968885"/>
            <a:ext cx="364206" cy="364206"/>
            <a:chOff x="8991650" y="3925780"/>
            <a:chExt cx="450416" cy="450416"/>
          </a:xfrm>
        </p:grpSpPr>
        <p:sp>
          <p:nvSpPr>
            <p:cNvPr id="103" name="Oval 2">
              <a:extLst>
                <a:ext uri="{FF2B5EF4-FFF2-40B4-BE49-F238E27FC236}">
                  <a16:creationId xmlns:a16="http://schemas.microsoft.com/office/drawing/2014/main" xmlns="" id="{FD4C8915-335C-40B1-8FD9-2F22D2E6A1A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8991650" y="3925780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xmlns="" id="{1DD5FD78-341F-4E44-B9F2-A7269D5E2D1F}"/>
                </a:ext>
              </a:extLst>
            </p:cNvPr>
            <p:cNvGrpSpPr/>
            <p:nvPr/>
          </p:nvGrpSpPr>
          <p:grpSpPr>
            <a:xfrm>
              <a:off x="9051073" y="3971746"/>
              <a:ext cx="330452" cy="307647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8B72708E-388E-4054-AB34-E0C1D0F46D5D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Round Same Side Corner Rectangle 39">
                <a:extLst>
                  <a:ext uri="{FF2B5EF4-FFF2-40B4-BE49-F238E27FC236}">
                    <a16:creationId xmlns:a16="http://schemas.microsoft.com/office/drawing/2014/main" xmlns="" id="{7FF8EA23-A711-4020-951D-A1BF2733FE8D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3EF22A75-F2A9-495A-A27C-ACE9D5D6F1F3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" name="Round Same Side Corner Rectangle 41">
                <a:extLst>
                  <a:ext uri="{FF2B5EF4-FFF2-40B4-BE49-F238E27FC236}">
                    <a16:creationId xmlns:a16="http://schemas.microsoft.com/office/drawing/2014/main" xmlns="" id="{69E2A8B2-50B7-476A-B7A1-F888DDF0ADDA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B2402BFA-01CB-4D1E-A690-5A8A1775EB80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Round Same Side Corner Rectangle 37">
                <a:extLst>
                  <a:ext uri="{FF2B5EF4-FFF2-40B4-BE49-F238E27FC236}">
                    <a16:creationId xmlns:a16="http://schemas.microsoft.com/office/drawing/2014/main" xmlns="" id="{5FA9F256-F594-43A4-8D38-A74BFB44ECCF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A322053-9DF1-4947-9CE5-339A0B712A1F}"/>
              </a:ext>
            </a:extLst>
          </p:cNvPr>
          <p:cNvGrpSpPr/>
          <p:nvPr/>
        </p:nvGrpSpPr>
        <p:grpSpPr>
          <a:xfrm>
            <a:off x="6022055" y="3968885"/>
            <a:ext cx="364206" cy="364206"/>
            <a:chOff x="5979522" y="3925780"/>
            <a:chExt cx="450416" cy="450416"/>
          </a:xfrm>
        </p:grpSpPr>
        <p:sp>
          <p:nvSpPr>
            <p:cNvPr id="112" name="Oval 2">
              <a:extLst>
                <a:ext uri="{FF2B5EF4-FFF2-40B4-BE49-F238E27FC236}">
                  <a16:creationId xmlns:a16="http://schemas.microsoft.com/office/drawing/2014/main" xmlns="" id="{960C9EB7-E4F7-4D36-BA8D-546068D8EAA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979522" y="3925780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5FA76B85-25E1-47E0-A702-51732A1C9166}"/>
                </a:ext>
              </a:extLst>
            </p:cNvPr>
            <p:cNvGrpSpPr/>
            <p:nvPr/>
          </p:nvGrpSpPr>
          <p:grpSpPr>
            <a:xfrm>
              <a:off x="6038944" y="3971746"/>
              <a:ext cx="330452" cy="307647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xmlns="" id="{AB265D11-6507-45FB-996F-4DAFF243FC55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Round Same Side Corner Rectangle 39">
                <a:extLst>
                  <a:ext uri="{FF2B5EF4-FFF2-40B4-BE49-F238E27FC236}">
                    <a16:creationId xmlns:a16="http://schemas.microsoft.com/office/drawing/2014/main" xmlns="" id="{6477B074-F832-450D-93BB-C457CF2ED264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6C82CEE3-656B-4DEC-8B0A-C1C08D27A523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Round Same Side Corner Rectangle 41">
                <a:extLst>
                  <a:ext uri="{FF2B5EF4-FFF2-40B4-BE49-F238E27FC236}">
                    <a16:creationId xmlns:a16="http://schemas.microsoft.com/office/drawing/2014/main" xmlns="" id="{A7069768-194B-45E0-BDE8-585B7D9B3925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xmlns="" id="{AA247340-4F70-402B-A72F-3A30A7F2F552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" name="Round Same Side Corner Rectangle 37">
                <a:extLst>
                  <a:ext uri="{FF2B5EF4-FFF2-40B4-BE49-F238E27FC236}">
                    <a16:creationId xmlns:a16="http://schemas.microsoft.com/office/drawing/2014/main" xmlns="" id="{636994B2-3E5E-48CD-87E7-A7A4F7D6F943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EDE1321-5698-470D-8E84-D15B77095B6D}"/>
              </a:ext>
            </a:extLst>
          </p:cNvPr>
          <p:cNvGrpSpPr/>
          <p:nvPr/>
        </p:nvGrpSpPr>
        <p:grpSpPr>
          <a:xfrm>
            <a:off x="3123590" y="3968885"/>
            <a:ext cx="364206" cy="364206"/>
            <a:chOff x="2954752" y="3925780"/>
            <a:chExt cx="450416" cy="450416"/>
          </a:xfrm>
        </p:grpSpPr>
        <p:sp>
          <p:nvSpPr>
            <p:cNvPr id="121" name="Oval 2">
              <a:extLst>
                <a:ext uri="{FF2B5EF4-FFF2-40B4-BE49-F238E27FC236}">
                  <a16:creationId xmlns:a16="http://schemas.microsoft.com/office/drawing/2014/main" xmlns="" id="{33F6E946-925A-4A54-B500-525DB7F7B52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954752" y="3925780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420991D4-DC0E-48C7-A3D1-B9132BE8777F}"/>
                </a:ext>
              </a:extLst>
            </p:cNvPr>
            <p:cNvGrpSpPr/>
            <p:nvPr/>
          </p:nvGrpSpPr>
          <p:grpSpPr>
            <a:xfrm>
              <a:off x="3014175" y="3971746"/>
              <a:ext cx="330452" cy="307647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xmlns="" id="{314B7ECE-2C57-4957-ABA7-F955C8EB0A32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Round Same Side Corner Rectangle 39">
                <a:extLst>
                  <a:ext uri="{FF2B5EF4-FFF2-40B4-BE49-F238E27FC236}">
                    <a16:creationId xmlns:a16="http://schemas.microsoft.com/office/drawing/2014/main" xmlns="" id="{7582897B-49F0-4542-9A89-C814F1EBE02D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287C7EE7-958A-43FC-9487-295AE1D1E62D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Round Same Side Corner Rectangle 41">
                <a:extLst>
                  <a:ext uri="{FF2B5EF4-FFF2-40B4-BE49-F238E27FC236}">
                    <a16:creationId xmlns:a16="http://schemas.microsoft.com/office/drawing/2014/main" xmlns="" id="{9B2B8ECE-A2A1-4CAE-AD78-EB0AE00C3BBE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xmlns="" id="{E92E99FD-4AB9-4094-B797-E6CEE14BC0AF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" name="Round Same Side Corner Rectangle 37">
                <a:extLst>
                  <a:ext uri="{FF2B5EF4-FFF2-40B4-BE49-F238E27FC236}">
                    <a16:creationId xmlns:a16="http://schemas.microsoft.com/office/drawing/2014/main" xmlns="" id="{13BD636D-16AB-4F58-9AF4-4E4511739023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0A423BE-5BEE-4B96-9F6F-8506CA252E88}"/>
              </a:ext>
            </a:extLst>
          </p:cNvPr>
          <p:cNvPicPr>
            <a:picLocks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7" y="5373632"/>
            <a:ext cx="11353802" cy="1238836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5CF18736-5C98-4A9D-94CB-B6DE8A9B4BB6}"/>
              </a:ext>
            </a:extLst>
          </p:cNvPr>
          <p:cNvSpPr>
            <a:spLocks/>
          </p:cNvSpPr>
          <p:nvPr/>
        </p:nvSpPr>
        <p:spPr>
          <a:xfrm>
            <a:off x="419107" y="5373632"/>
            <a:ext cx="11353802" cy="1238836"/>
          </a:xfrm>
          <a:prstGeom prst="rect">
            <a:avLst/>
          </a:prstGeom>
          <a:solidFill>
            <a:schemeClr val="accent4">
              <a:alpha val="8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962"/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187" name="Straight Arrow Connector 135186"/>
          <p:cNvCxnSpPr/>
          <p:nvPr/>
        </p:nvCxnSpPr>
        <p:spPr>
          <a:xfrm>
            <a:off x="1060681" y="5667930"/>
            <a:ext cx="1007065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23"/>
          <p:cNvSpPr>
            <a:spLocks/>
          </p:cNvSpPr>
          <p:nvPr/>
        </p:nvSpPr>
        <p:spPr bwMode="auto">
          <a:xfrm>
            <a:off x="4870170" y="5457541"/>
            <a:ext cx="2335018" cy="1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659" tIns="18659" rIns="18659" bIns="18659" anchor="ctr" anchorCtr="0">
            <a:spAutoFit/>
          </a:bodyPr>
          <a:lstStyle/>
          <a:p>
            <a:pPr algn="ctr" defTabSz="932962" eaLnBrk="0" hangingPunct="0">
              <a:lnSpc>
                <a:spcPct val="80000"/>
              </a:lnSpc>
            </a:pPr>
            <a:r>
              <a:rPr lang="en-US" sz="1000" b="1" dirty="0">
                <a:solidFill>
                  <a:srgbClr val="FFFFFF"/>
                </a:solidFill>
                <a:latin typeface="Arial"/>
                <a:ea typeface="ヒラギノ角ゴ ProN W6"/>
                <a:cs typeface="ヒラギノ角ゴ ProN W6"/>
              </a:rPr>
              <a:t>Time-boxed “Sprint” Cycles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E26640C-A449-442F-972C-8145D3EF9E4F}"/>
              </a:ext>
            </a:extLst>
          </p:cNvPr>
          <p:cNvGrpSpPr/>
          <p:nvPr/>
        </p:nvGrpSpPr>
        <p:grpSpPr>
          <a:xfrm>
            <a:off x="1134209" y="5853241"/>
            <a:ext cx="419116" cy="609782"/>
            <a:chOff x="2100157" y="6075757"/>
            <a:chExt cx="337523" cy="537437"/>
          </a:xfrm>
        </p:grpSpPr>
        <p:sp>
          <p:nvSpPr>
            <p:cNvPr id="137" name="Freeform 60">
              <a:extLst>
                <a:ext uri="{FF2B5EF4-FFF2-40B4-BE49-F238E27FC236}">
                  <a16:creationId xmlns:a16="http://schemas.microsoft.com/office/drawing/2014/main" xmlns="" id="{6F451419-DFC9-4BCD-8671-278BD3B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157" y="6352651"/>
              <a:ext cx="337523" cy="260543"/>
            </a:xfrm>
            <a:custGeom>
              <a:avLst/>
              <a:gdLst>
                <a:gd name="T0" fmla="*/ 9 w 97"/>
                <a:gd name="T1" fmla="*/ 74 h 74"/>
                <a:gd name="T2" fmla="*/ 3 w 97"/>
                <a:gd name="T3" fmla="*/ 71 h 74"/>
                <a:gd name="T4" fmla="*/ 4 w 97"/>
                <a:gd name="T5" fmla="*/ 61 h 74"/>
                <a:gd name="T6" fmla="*/ 84 w 97"/>
                <a:gd name="T7" fmla="*/ 2 h 74"/>
                <a:gd name="T8" fmla="*/ 95 w 97"/>
                <a:gd name="T9" fmla="*/ 4 h 74"/>
                <a:gd name="T10" fmla="*/ 93 w 97"/>
                <a:gd name="T11" fmla="*/ 14 h 74"/>
                <a:gd name="T12" fmla="*/ 13 w 97"/>
                <a:gd name="T13" fmla="*/ 73 h 74"/>
                <a:gd name="T14" fmla="*/ 9 w 97"/>
                <a:gd name="T1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74">
                  <a:moveTo>
                    <a:pt x="9" y="74"/>
                  </a:moveTo>
                  <a:cubicBezTo>
                    <a:pt x="6" y="74"/>
                    <a:pt x="4" y="73"/>
                    <a:pt x="3" y="71"/>
                  </a:cubicBezTo>
                  <a:cubicBezTo>
                    <a:pt x="0" y="68"/>
                    <a:pt x="1" y="63"/>
                    <a:pt x="4" y="61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7" y="0"/>
                    <a:pt x="92" y="0"/>
                    <a:pt x="95" y="4"/>
                  </a:cubicBezTo>
                  <a:cubicBezTo>
                    <a:pt x="97" y="7"/>
                    <a:pt x="96" y="12"/>
                    <a:pt x="93" y="14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2" y="74"/>
                    <a:pt x="10" y="74"/>
                    <a:pt x="9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962"/>
              <a:endParaRPr lang="en-US" sz="1000">
                <a:solidFill>
                  <a:srgbClr val="FFFFFF"/>
                </a:solidFill>
              </a:endParaRPr>
            </a:p>
          </p:txBody>
        </p:sp>
        <p:sp>
          <p:nvSpPr>
            <p:cNvPr id="138" name="Freeform 61">
              <a:extLst>
                <a:ext uri="{FF2B5EF4-FFF2-40B4-BE49-F238E27FC236}">
                  <a16:creationId xmlns:a16="http://schemas.microsoft.com/office/drawing/2014/main" xmlns="" id="{EDE3758C-A164-4C36-AAE4-EFA1D261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157" y="6075757"/>
              <a:ext cx="337523" cy="260543"/>
            </a:xfrm>
            <a:custGeom>
              <a:avLst/>
              <a:gdLst>
                <a:gd name="T0" fmla="*/ 105 w 114"/>
                <a:gd name="T1" fmla="*/ 91 h 91"/>
                <a:gd name="T2" fmla="*/ 100 w 114"/>
                <a:gd name="T3" fmla="*/ 90 h 91"/>
                <a:gd name="T4" fmla="*/ 4 w 114"/>
                <a:gd name="T5" fmla="*/ 15 h 91"/>
                <a:gd name="T6" fmla="*/ 3 w 114"/>
                <a:gd name="T7" fmla="*/ 4 h 91"/>
                <a:gd name="T8" fmla="*/ 13 w 114"/>
                <a:gd name="T9" fmla="*/ 3 h 91"/>
                <a:gd name="T10" fmla="*/ 110 w 114"/>
                <a:gd name="T11" fmla="*/ 78 h 91"/>
                <a:gd name="T12" fmla="*/ 111 w 114"/>
                <a:gd name="T13" fmla="*/ 88 h 91"/>
                <a:gd name="T14" fmla="*/ 105 w 114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91">
                  <a:moveTo>
                    <a:pt x="105" y="91"/>
                  </a:moveTo>
                  <a:cubicBezTo>
                    <a:pt x="103" y="91"/>
                    <a:pt x="102" y="91"/>
                    <a:pt x="100" y="9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2"/>
                    <a:pt x="0" y="7"/>
                    <a:pt x="3" y="4"/>
                  </a:cubicBezTo>
                  <a:cubicBezTo>
                    <a:pt x="5" y="1"/>
                    <a:pt x="10" y="0"/>
                    <a:pt x="13" y="3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3" y="80"/>
                    <a:pt x="114" y="85"/>
                    <a:pt x="111" y="88"/>
                  </a:cubicBezTo>
                  <a:cubicBezTo>
                    <a:pt x="110" y="90"/>
                    <a:pt x="107" y="91"/>
                    <a:pt x="105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962"/>
              <a:endParaRPr lang="en-US" sz="1000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1BFA02-0502-451A-BB78-46FD05B878B2}"/>
              </a:ext>
            </a:extLst>
          </p:cNvPr>
          <p:cNvSpPr txBox="1"/>
          <p:nvPr/>
        </p:nvSpPr>
        <p:spPr>
          <a:xfrm>
            <a:off x="1831149" y="5748027"/>
            <a:ext cx="9300187" cy="7917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allows teams of people to develop complex products in environment of uncertainty and change</a:t>
            </a:r>
          </a:p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is a simple but powerful framework for teams and users to inspect and adapt as product is produced</a:t>
            </a:r>
          </a:p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provides a high degree of clarity and transparency to everyone involved: team, users, users, stakeholders</a:t>
            </a:r>
          </a:p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rapidly surfaces dysfunction and enables teams and organizations to continuously improve their effectiveness</a:t>
            </a:r>
          </a:p>
        </p:txBody>
      </p:sp>
      <p:sp>
        <p:nvSpPr>
          <p:cNvPr id="111" name="Oval 28">
            <a:extLst>
              <a:ext uri="{FF2B5EF4-FFF2-40B4-BE49-F238E27FC236}">
                <a16:creationId xmlns:a16="http://schemas.microsoft.com/office/drawing/2014/main" xmlns="" id="{A9879116-E556-4CBA-94BD-42A56068BA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1395" y="4804043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</a:t>
            </a:r>
          </a:p>
        </p:txBody>
      </p:sp>
      <p:sp>
        <p:nvSpPr>
          <p:cNvPr id="129" name="Oval 28">
            <a:extLst>
              <a:ext uri="{FF2B5EF4-FFF2-40B4-BE49-F238E27FC236}">
                <a16:creationId xmlns:a16="http://schemas.microsoft.com/office/drawing/2014/main" xmlns="" id="{84BAC660-7D35-48BC-BB6D-213AA365B4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76414" y="4804043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IV</a:t>
            </a:r>
          </a:p>
        </p:txBody>
      </p:sp>
      <p:sp>
        <p:nvSpPr>
          <p:cNvPr id="131" name="Oval 28">
            <a:extLst>
              <a:ext uri="{FF2B5EF4-FFF2-40B4-BE49-F238E27FC236}">
                <a16:creationId xmlns:a16="http://schemas.microsoft.com/office/drawing/2014/main" xmlns="" id="{86A35A32-9C44-420C-9F38-159EBCBB74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54043" y="4804043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III</a:t>
            </a:r>
          </a:p>
        </p:txBody>
      </p:sp>
      <p:sp>
        <p:nvSpPr>
          <p:cNvPr id="412" name="Rectangle 23"/>
          <p:cNvSpPr>
            <a:spLocks/>
          </p:cNvSpPr>
          <p:nvPr/>
        </p:nvSpPr>
        <p:spPr bwMode="auto">
          <a:xfrm>
            <a:off x="5920427" y="442478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411" name="Rectangle 23"/>
          <p:cNvSpPr>
            <a:spLocks/>
          </p:cNvSpPr>
          <p:nvPr/>
        </p:nvSpPr>
        <p:spPr bwMode="auto">
          <a:xfrm>
            <a:off x="3021962" y="442478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9E1E91-C956-44F3-A7FF-72A697A2665D}"/>
              </a:ext>
            </a:extLst>
          </p:cNvPr>
          <p:cNvSpPr txBox="1">
            <a:spLocks/>
          </p:cNvSpPr>
          <p:nvPr/>
        </p:nvSpPr>
        <p:spPr>
          <a:xfrm>
            <a:off x="2717831" y="2035317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Backlog refinement</a:t>
            </a:r>
          </a:p>
          <a:p>
            <a:pPr lvl="1"/>
            <a:r>
              <a:rPr lang="en-US" sz="1000" dirty="0"/>
              <a:t>Features for a Sprint</a:t>
            </a:r>
          </a:p>
          <a:p>
            <a:pPr lvl="1"/>
            <a:r>
              <a:rPr lang="en-US" sz="1000" dirty="0"/>
              <a:t>Estimated by team</a:t>
            </a:r>
          </a:p>
          <a:p>
            <a:pPr lvl="1"/>
            <a:r>
              <a:rPr lang="en-US" sz="1000" dirty="0"/>
              <a:t>Team commitment</a:t>
            </a:r>
          </a:p>
        </p:txBody>
      </p:sp>
      <p:sp>
        <p:nvSpPr>
          <p:cNvPr id="410" name="Rectangle 23"/>
          <p:cNvSpPr>
            <a:spLocks/>
          </p:cNvSpPr>
          <p:nvPr/>
        </p:nvSpPr>
        <p:spPr bwMode="auto">
          <a:xfrm>
            <a:off x="5364984" y="1893328"/>
            <a:ext cx="8447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Scrum Master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656A7C6-064D-4243-9BF5-110CCFF1FDFC}"/>
              </a:ext>
            </a:extLst>
          </p:cNvPr>
          <p:cNvGrpSpPr/>
          <p:nvPr/>
        </p:nvGrpSpPr>
        <p:grpSpPr>
          <a:xfrm>
            <a:off x="5605272" y="1482504"/>
            <a:ext cx="364206" cy="364206"/>
            <a:chOff x="5901045" y="1165115"/>
            <a:chExt cx="364206" cy="364206"/>
          </a:xfrm>
        </p:grpSpPr>
        <p:sp>
          <p:nvSpPr>
            <p:cNvPr id="130" name="Oval 2">
              <a:extLst>
                <a:ext uri="{FF2B5EF4-FFF2-40B4-BE49-F238E27FC236}">
                  <a16:creationId xmlns:a16="http://schemas.microsoft.com/office/drawing/2014/main" xmlns="" id="{975FBE05-1F81-48E5-AFDA-0EC982436C52}"/>
                </a:ext>
              </a:extLst>
            </p:cNvPr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01045" y="1165115"/>
              <a:ext cx="364206" cy="3642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A417B67E-826E-49CD-BA30-28E7FB9581B2}"/>
                </a:ext>
              </a:extLst>
            </p:cNvPr>
            <p:cNvGrpSpPr/>
            <p:nvPr/>
          </p:nvGrpSpPr>
          <p:grpSpPr>
            <a:xfrm>
              <a:off x="6022695" y="1241881"/>
              <a:ext cx="120906" cy="210674"/>
              <a:chOff x="448261" y="3703295"/>
              <a:chExt cx="285580" cy="497615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xmlns="" id="{12D70B05-E519-4B59-8F23-E181493C7347}"/>
                  </a:ext>
                </a:extLst>
              </p:cNvPr>
              <p:cNvSpPr/>
              <p:nvPr/>
            </p:nvSpPr>
            <p:spPr>
              <a:xfrm>
                <a:off x="509446" y="3703295"/>
                <a:ext cx="163209" cy="17348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Round Same Side Corner Rectangle 49">
                <a:extLst>
                  <a:ext uri="{FF2B5EF4-FFF2-40B4-BE49-F238E27FC236}">
                    <a16:creationId xmlns:a16="http://schemas.microsoft.com/office/drawing/2014/main" xmlns="" id="{9F4B2BBE-CC56-4AB3-B208-3298C7E2FA9D}"/>
                  </a:ext>
                </a:extLst>
              </p:cNvPr>
              <p:cNvSpPr/>
              <p:nvPr/>
            </p:nvSpPr>
            <p:spPr>
              <a:xfrm>
                <a:off x="448261" y="3897350"/>
                <a:ext cx="285580" cy="303560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20" name="Oval 28">
            <a:extLst>
              <a:ext uri="{FF2B5EF4-FFF2-40B4-BE49-F238E27FC236}">
                <a16:creationId xmlns:a16="http://schemas.microsoft.com/office/drawing/2014/main" xmlns="" id="{8AEBDB27-F34B-4CBD-BA2D-9CED191C99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9070" y="2268255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II</a:t>
            </a:r>
          </a:p>
        </p:txBody>
      </p:sp>
      <p:sp>
        <p:nvSpPr>
          <p:cNvPr id="139" name="Oval 28">
            <a:extLst>
              <a:ext uri="{FF2B5EF4-FFF2-40B4-BE49-F238E27FC236}">
                <a16:creationId xmlns:a16="http://schemas.microsoft.com/office/drawing/2014/main" xmlns="" id="{E97D3CE6-F78F-450D-88C1-29F2194803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08084" y="2268255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chemeClr val="bg1"/>
                </a:solidFill>
                <a:latin typeface="Arial"/>
                <a:cs typeface="Arial" charset="0"/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A1E900F-A665-4DBA-9383-688E567FE8EE}"/>
              </a:ext>
            </a:extLst>
          </p:cNvPr>
          <p:cNvSpPr txBox="1"/>
          <p:nvPr/>
        </p:nvSpPr>
        <p:spPr>
          <a:xfrm>
            <a:off x="7961665" y="2858583"/>
            <a:ext cx="2181687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Working code ready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72873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1001812"/>
              </p:ext>
            </p:extLst>
          </p:nvPr>
        </p:nvGraphicFramePr>
        <p:xfrm>
          <a:off x="2668750" y="858709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8750" y="858709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88D98245-27A1-4158-B55F-E817D126B0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AutoShape 250"/>
          <p:cNvSpPr>
            <a:spLocks noChangeArrowheads="1"/>
          </p:cNvSpPr>
          <p:nvPr/>
        </p:nvSpPr>
        <p:spPr bwMode="gray">
          <a:xfrm>
            <a:off x="567267" y="1549055"/>
            <a:ext cx="1527159" cy="198513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713" anchor="b">
            <a:noAutofit/>
          </a:bodyPr>
          <a:lstStyle/>
          <a:p>
            <a:pPr defTabSz="932962"/>
            <a:r>
              <a:rPr lang="en-GB" sz="1200" b="1" dirty="0">
                <a:latin typeface="Arial"/>
              </a:rPr>
              <a:t>Ceremony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 bwMode="gray">
          <a:xfrm>
            <a:off x="2243974" y="3010774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 bwMode="gray">
          <a:xfrm>
            <a:off x="2243974" y="4720358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 bwMode="gray">
          <a:xfrm>
            <a:off x="2243974" y="3865566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gray">
          <a:xfrm>
            <a:off x="2243974" y="5759816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250"/>
          <p:cNvSpPr>
            <a:spLocks noChangeArrowheads="1"/>
          </p:cNvSpPr>
          <p:nvPr/>
        </p:nvSpPr>
        <p:spPr bwMode="gray">
          <a:xfrm>
            <a:off x="2243974" y="1548773"/>
            <a:ext cx="2202504" cy="19879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993" anchor="b">
            <a:spAutoFit/>
          </a:bodyPr>
          <a:lstStyle/>
          <a:p>
            <a:pPr defTabSz="932962"/>
            <a:r>
              <a:rPr lang="en-GB" sz="1200" b="1" dirty="0">
                <a:latin typeface="Arial"/>
              </a:rPr>
              <a:t>Inputs</a:t>
            </a:r>
          </a:p>
        </p:txBody>
      </p:sp>
      <p:sp>
        <p:nvSpPr>
          <p:cNvPr id="30" name="AutoShape 250"/>
          <p:cNvSpPr>
            <a:spLocks noChangeArrowheads="1"/>
          </p:cNvSpPr>
          <p:nvPr/>
        </p:nvSpPr>
        <p:spPr bwMode="gray">
          <a:xfrm>
            <a:off x="4797324" y="1548773"/>
            <a:ext cx="4332803" cy="19879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993" anchor="b">
            <a:spAutoFit/>
          </a:bodyPr>
          <a:lstStyle/>
          <a:p>
            <a:pPr defTabSz="932962"/>
            <a:r>
              <a:rPr lang="en-GB" sz="1200" b="1" dirty="0">
                <a:latin typeface="Arial"/>
              </a:rPr>
              <a:t>Activities</a:t>
            </a:r>
          </a:p>
        </p:txBody>
      </p:sp>
      <p:sp>
        <p:nvSpPr>
          <p:cNvPr id="35" name="AutoShape 250"/>
          <p:cNvSpPr>
            <a:spLocks noChangeArrowheads="1"/>
          </p:cNvSpPr>
          <p:nvPr/>
        </p:nvSpPr>
        <p:spPr bwMode="gray">
          <a:xfrm>
            <a:off x="9480972" y="1548773"/>
            <a:ext cx="2291937" cy="19879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993" anchor="b">
            <a:spAutoFit/>
          </a:bodyPr>
          <a:lstStyle/>
          <a:p>
            <a:pPr defTabSz="932962"/>
            <a:r>
              <a:rPr lang="en-GB" sz="1200" b="1" dirty="0">
                <a:latin typeface="Arial"/>
              </a:rPr>
              <a:t>Outputs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1E333613-8751-4EB2-B59F-1B25542A7C99}"/>
              </a:ext>
            </a:extLst>
          </p:cNvPr>
          <p:cNvCxnSpPr>
            <a:cxnSpLocks/>
          </p:cNvCxnSpPr>
          <p:nvPr/>
        </p:nvCxnSpPr>
        <p:spPr>
          <a:xfrm>
            <a:off x="567267" y="1776752"/>
            <a:ext cx="112056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7"/>
          <p:cNvSpPr txBox="1">
            <a:spLocks/>
          </p:cNvSpPr>
          <p:nvPr/>
        </p:nvSpPr>
        <p:spPr bwMode="gray">
          <a:xfrm>
            <a:off x="567267" y="1844714"/>
            <a:ext cx="1527159" cy="1107996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Sprint Planning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564C34-98B7-425C-BEFE-177C32BDE85A}"/>
              </a:ext>
            </a:extLst>
          </p:cNvPr>
          <p:cNvSpPr txBox="1"/>
          <p:nvPr/>
        </p:nvSpPr>
        <p:spPr>
          <a:xfrm>
            <a:off x="2243974" y="1844714"/>
            <a:ext cx="2202504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>
                <a:ea typeface="Arial Unicode MS"/>
              </a:rPr>
              <a:t>Team capacity (SM)</a:t>
            </a:r>
          </a:p>
          <a:p>
            <a:pPr lvl="1"/>
            <a:r>
              <a:rPr lang="en-US" sz="1200" dirty="0">
                <a:ea typeface="Arial Unicode MS"/>
              </a:rPr>
              <a:t>Planning velocity (SM)</a:t>
            </a:r>
          </a:p>
          <a:p>
            <a:pPr lvl="1"/>
            <a:r>
              <a:rPr lang="en-US" sz="1200" dirty="0">
                <a:ea typeface="Arial Unicode MS"/>
              </a:rPr>
              <a:t>Prioritized Product Backlog (PO)</a:t>
            </a:r>
          </a:p>
          <a:p>
            <a:pPr lvl="1"/>
            <a:r>
              <a:rPr lang="en-US" sz="1200" dirty="0">
                <a:ea typeface="Arial Unicode MS"/>
              </a:rPr>
              <a:t>Sprint goal (Team)</a:t>
            </a:r>
          </a:p>
          <a:p>
            <a:pPr lvl="1"/>
            <a:r>
              <a:rPr lang="en-US" sz="1200" dirty="0">
                <a:ea typeface="Arial Unicode MS"/>
              </a:rPr>
              <a:t>Sprint backlog (Team)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41FDBD-6162-4C6C-8A23-883C3AB28D52}"/>
              </a:ext>
            </a:extLst>
          </p:cNvPr>
          <p:cNvSpPr txBox="1"/>
          <p:nvPr/>
        </p:nvSpPr>
        <p:spPr>
          <a:xfrm>
            <a:off x="4797324" y="1844714"/>
            <a:ext cx="4332803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>
                <a:ea typeface="Arial Unicode MS"/>
              </a:rPr>
              <a:t>Review prioritized backlog (Team)</a:t>
            </a:r>
          </a:p>
          <a:p>
            <a:pPr lvl="1"/>
            <a:r>
              <a:rPr lang="en-US" sz="1200">
                <a:ea typeface="Arial Unicode MS"/>
              </a:rPr>
              <a:t>Elaborate stories (PO)</a:t>
            </a:r>
          </a:p>
          <a:p>
            <a:pPr lvl="1"/>
            <a:r>
              <a:rPr lang="en-US" sz="1200">
                <a:ea typeface="Arial Unicode MS"/>
              </a:rPr>
              <a:t>Create sprint goal (Team)</a:t>
            </a:r>
          </a:p>
          <a:p>
            <a:pPr lvl="1"/>
            <a:r>
              <a:rPr lang="en-US" sz="1200">
                <a:ea typeface="Arial Unicode MS"/>
              </a:rPr>
              <a:t>Estimate tasks based on DoD / Development best practices (Team)</a:t>
            </a:r>
          </a:p>
          <a:p>
            <a:pPr lvl="1"/>
            <a:r>
              <a:rPr lang="en-US" sz="1200">
                <a:ea typeface="Arial Unicode MS"/>
              </a:rPr>
              <a:t>Consider high-level design (Team)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D86715-8897-4387-A450-8D53A66A0EBF}"/>
              </a:ext>
            </a:extLst>
          </p:cNvPr>
          <p:cNvSpPr txBox="1"/>
          <p:nvPr/>
        </p:nvSpPr>
        <p:spPr>
          <a:xfrm>
            <a:off x="9480972" y="1844714"/>
            <a:ext cx="229193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>
                <a:ea typeface="Arial Unicode MS"/>
              </a:rPr>
              <a:t>Sprint goal</a:t>
            </a:r>
          </a:p>
          <a:p>
            <a:pPr lvl="1"/>
            <a:r>
              <a:rPr lang="en-US" sz="1200">
                <a:ea typeface="Arial Unicode MS"/>
              </a:rPr>
              <a:t>Sprint backlog</a:t>
            </a:r>
          </a:p>
          <a:p>
            <a:pPr lvl="1"/>
            <a:r>
              <a:rPr lang="en-US" sz="1200">
                <a:ea typeface="Arial Unicode MS"/>
              </a:rPr>
              <a:t>Sprint plan (Team)</a:t>
            </a:r>
          </a:p>
        </p:txBody>
      </p:sp>
      <p:sp>
        <p:nvSpPr>
          <p:cNvPr id="45" name="Rectangle 4"/>
          <p:cNvSpPr txBox="1">
            <a:spLocks/>
          </p:cNvSpPr>
          <p:nvPr/>
        </p:nvSpPr>
        <p:spPr bwMode="gray">
          <a:xfrm>
            <a:off x="567267" y="3068838"/>
            <a:ext cx="1527159" cy="73866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Backlog grooming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7B65C19-89F0-4640-951A-2630BC06C407}"/>
              </a:ext>
            </a:extLst>
          </p:cNvPr>
          <p:cNvSpPr txBox="1"/>
          <p:nvPr/>
        </p:nvSpPr>
        <p:spPr>
          <a:xfrm>
            <a:off x="2243974" y="3068838"/>
            <a:ext cx="2202504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Up to date feedback from sprint review</a:t>
            </a:r>
          </a:p>
          <a:p>
            <a:pPr lvl="1"/>
            <a:r>
              <a:rPr lang="en-US" sz="1200" dirty="0"/>
              <a:t>Feedback from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560938F-CF63-4F32-AF08-A89DBD841178}"/>
              </a:ext>
            </a:extLst>
          </p:cNvPr>
          <p:cNvSpPr txBox="1"/>
          <p:nvPr/>
        </p:nvSpPr>
        <p:spPr>
          <a:xfrm>
            <a:off x="4797324" y="3068838"/>
            <a:ext cx="433280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Discuss new stories for the backlog</a:t>
            </a:r>
          </a:p>
          <a:p>
            <a:pPr lvl="1"/>
            <a:r>
              <a:rPr lang="en-US" sz="1200"/>
              <a:t>Review stories and acceptance criteria with </a:t>
            </a:r>
            <a:br>
              <a:rPr lang="en-US" sz="1200"/>
            </a:br>
            <a:r>
              <a:rPr lang="en-US" sz="1200"/>
              <a:t>the team</a:t>
            </a:r>
          </a:p>
          <a:p>
            <a:pPr lvl="1"/>
            <a:r>
              <a:rPr lang="en-US" sz="1200"/>
              <a:t>Estimate stories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3E6AE1-E9CB-4F54-8863-E3FFE4065254}"/>
              </a:ext>
            </a:extLst>
          </p:cNvPr>
          <p:cNvSpPr txBox="1"/>
          <p:nvPr/>
        </p:nvSpPr>
        <p:spPr>
          <a:xfrm>
            <a:off x="9480972" y="3068838"/>
            <a:ext cx="229193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Updated and prioritized product backlog (PO)</a:t>
            </a:r>
          </a:p>
          <a:p>
            <a:pPr lvl="1"/>
            <a:r>
              <a:rPr lang="en-US" sz="1200"/>
              <a:t>Technical spikes (team)</a:t>
            </a:r>
          </a:p>
          <a:p>
            <a:pPr lvl="1"/>
            <a:r>
              <a:rPr lang="en-US" sz="1200"/>
              <a:t>Business spikes (PO)</a:t>
            </a:r>
          </a:p>
        </p:txBody>
      </p:sp>
      <p:sp>
        <p:nvSpPr>
          <p:cNvPr id="33" name="Rectangle 4"/>
          <p:cNvSpPr txBox="1">
            <a:spLocks/>
          </p:cNvSpPr>
          <p:nvPr/>
        </p:nvSpPr>
        <p:spPr bwMode="gray">
          <a:xfrm>
            <a:off x="567267" y="3923630"/>
            <a:ext cx="1527159" cy="73866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Daily Stand-Up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66C00B6-017E-4046-8F56-ED49D76AA6D9}"/>
              </a:ext>
            </a:extLst>
          </p:cNvPr>
          <p:cNvSpPr txBox="1"/>
          <p:nvPr/>
        </p:nvSpPr>
        <p:spPr>
          <a:xfrm>
            <a:off x="9480972" y="3923630"/>
            <a:ext cx="229193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Updated deployment board (Team)</a:t>
            </a:r>
          </a:p>
          <a:p>
            <a:pPr lvl="1"/>
            <a:r>
              <a:rPr lang="en-US" sz="1200" dirty="0"/>
              <a:t>List of impediments to resolve (SM)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8F09638-72C5-4FEC-8244-8B5E062B6FC9}"/>
              </a:ext>
            </a:extLst>
          </p:cNvPr>
          <p:cNvSpPr txBox="1"/>
          <p:nvPr/>
        </p:nvSpPr>
        <p:spPr>
          <a:xfrm>
            <a:off x="4797324" y="3923630"/>
            <a:ext cx="433280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Answer the following questions:</a:t>
            </a:r>
          </a:p>
          <a:p>
            <a:pPr lvl="2"/>
            <a:r>
              <a:rPr lang="en-US" sz="1200" dirty="0"/>
              <a:t>What I did yesterday</a:t>
            </a:r>
          </a:p>
          <a:p>
            <a:pPr lvl="2"/>
            <a:r>
              <a:rPr lang="en-US" sz="1200" dirty="0"/>
              <a:t>What I will do today</a:t>
            </a:r>
          </a:p>
          <a:p>
            <a:pPr lvl="2"/>
            <a:r>
              <a:rPr lang="en-US" sz="1200" dirty="0"/>
              <a:t>What impediments I have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132C1A1-8E39-461B-9EB0-45E93FB93DDE}"/>
              </a:ext>
            </a:extLst>
          </p:cNvPr>
          <p:cNvSpPr txBox="1"/>
          <p:nvPr/>
        </p:nvSpPr>
        <p:spPr>
          <a:xfrm>
            <a:off x="2243974" y="3923630"/>
            <a:ext cx="220250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Deployment board (Team)</a:t>
            </a:r>
          </a:p>
        </p:txBody>
      </p:sp>
      <p:sp>
        <p:nvSpPr>
          <p:cNvPr id="57" name="Rectangle 37"/>
          <p:cNvSpPr txBox="1">
            <a:spLocks/>
          </p:cNvSpPr>
          <p:nvPr/>
        </p:nvSpPr>
        <p:spPr bwMode="gray">
          <a:xfrm>
            <a:off x="567267" y="4778422"/>
            <a:ext cx="1527159" cy="92333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Sprint Review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20F9AAF-67AE-4588-8B51-C2D4DAC11E5F}"/>
              </a:ext>
            </a:extLst>
          </p:cNvPr>
          <p:cNvSpPr txBox="1"/>
          <p:nvPr/>
        </p:nvSpPr>
        <p:spPr>
          <a:xfrm>
            <a:off x="2243974" y="4778422"/>
            <a:ext cx="2202504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Potentially shippable increment of software</a:t>
            </a:r>
          </a:p>
          <a:p>
            <a:pPr lvl="1"/>
            <a:r>
              <a:rPr lang="en-US" sz="1200" dirty="0"/>
              <a:t>Metrics from the sprint</a:t>
            </a:r>
          </a:p>
          <a:p>
            <a:pPr lvl="1"/>
            <a:r>
              <a:rPr lang="en-US" sz="1200" dirty="0"/>
              <a:t>Updated MVP delivery plan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B0CC4D0-CEF2-4C00-9658-EC7289C1E8AB}"/>
              </a:ext>
            </a:extLst>
          </p:cNvPr>
          <p:cNvSpPr txBox="1"/>
          <p:nvPr/>
        </p:nvSpPr>
        <p:spPr>
          <a:xfrm>
            <a:off x="4797324" y="4778422"/>
            <a:ext cx="4332803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Demonstrate the stories developed in the </a:t>
            </a:r>
            <a:br>
              <a:rPr lang="en-US" sz="1200" dirty="0"/>
            </a:br>
            <a:r>
              <a:rPr lang="en-US" sz="1200" dirty="0"/>
              <a:t>sprint (Team)</a:t>
            </a:r>
          </a:p>
          <a:p>
            <a:pPr lvl="1"/>
            <a:r>
              <a:rPr lang="en-US" sz="1200" dirty="0"/>
              <a:t>Discuss feedback (All)</a:t>
            </a:r>
          </a:p>
          <a:p>
            <a:pPr lvl="1"/>
            <a:r>
              <a:rPr lang="en-US" sz="1200" dirty="0"/>
              <a:t>Create new stories (PO)</a:t>
            </a:r>
          </a:p>
          <a:p>
            <a:pPr lvl="1"/>
            <a:r>
              <a:rPr lang="en-US" sz="1200" dirty="0"/>
              <a:t>Update on deployment progress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3FAD311-D3EE-4F29-9AF9-2477893C870D}"/>
              </a:ext>
            </a:extLst>
          </p:cNvPr>
          <p:cNvSpPr txBox="1"/>
          <p:nvPr/>
        </p:nvSpPr>
        <p:spPr>
          <a:xfrm>
            <a:off x="9480972" y="4778422"/>
            <a:ext cx="229193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Signed off stories (PO)</a:t>
            </a:r>
          </a:p>
          <a:p>
            <a:pPr lvl="1"/>
            <a:r>
              <a:rPr lang="en-US" sz="1200"/>
              <a:t>Improvements (PO)</a:t>
            </a:r>
          </a:p>
          <a:p>
            <a:pPr lvl="1"/>
            <a:r>
              <a:rPr lang="en-US" sz="1200"/>
              <a:t>New stories (PO)</a:t>
            </a:r>
          </a:p>
        </p:txBody>
      </p:sp>
      <p:sp>
        <p:nvSpPr>
          <p:cNvPr id="67" name="Rectangle 4"/>
          <p:cNvSpPr txBox="1">
            <a:spLocks/>
          </p:cNvSpPr>
          <p:nvPr/>
        </p:nvSpPr>
        <p:spPr bwMode="gray">
          <a:xfrm>
            <a:off x="567267" y="5817882"/>
            <a:ext cx="1527159" cy="73866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Sprint Retro-spective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9E0CC6D-A995-4F35-8A30-EA6BBCBA1ED5}"/>
              </a:ext>
            </a:extLst>
          </p:cNvPr>
          <p:cNvSpPr txBox="1"/>
          <p:nvPr/>
        </p:nvSpPr>
        <p:spPr>
          <a:xfrm>
            <a:off x="9480972" y="5817882"/>
            <a:ext cx="229193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Actions for improvement (SM)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A5FFDF7-089C-4052-927D-8EE788A1A18C}"/>
              </a:ext>
            </a:extLst>
          </p:cNvPr>
          <p:cNvSpPr txBox="1"/>
          <p:nvPr/>
        </p:nvSpPr>
        <p:spPr>
          <a:xfrm>
            <a:off x="4797324" y="5817882"/>
            <a:ext cx="433280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Discuss sprint (Team)</a:t>
            </a:r>
          </a:p>
          <a:p>
            <a:pPr lvl="1"/>
            <a:r>
              <a:rPr lang="en-US" sz="1200" dirty="0"/>
              <a:t>Present sprint metric (SM)</a:t>
            </a:r>
          </a:p>
          <a:p>
            <a:pPr lvl="1"/>
            <a:r>
              <a:rPr lang="en-US" sz="1200" dirty="0"/>
              <a:t>Identify good and bad parts of the sprint (Team)</a:t>
            </a:r>
          </a:p>
          <a:p>
            <a:pPr lvl="1"/>
            <a:r>
              <a:rPr lang="en-US" sz="1200" dirty="0"/>
              <a:t>Identify actions for improvement (Team)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481A75B-633A-4EAB-B9DB-5ABED69AC2C4}"/>
              </a:ext>
            </a:extLst>
          </p:cNvPr>
          <p:cNvSpPr txBox="1"/>
          <p:nvPr/>
        </p:nvSpPr>
        <p:spPr>
          <a:xfrm>
            <a:off x="2243974" y="5817882"/>
            <a:ext cx="220250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Sprint metrics (SM)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>
          <a:xfrm>
            <a:off x="419090" y="513351"/>
            <a:ext cx="98864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Each element of the process is supported by a ceremony</a:t>
            </a:r>
            <a:endParaRPr lang="ar-S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AA6DAD4-C690-4D49-A00B-288DAC555B26}"/>
              </a:ext>
            </a:extLst>
          </p:cNvPr>
          <p:cNvSpPr txBox="1">
            <a:spLocks/>
          </p:cNvSpPr>
          <p:nvPr/>
        </p:nvSpPr>
        <p:spPr bwMode="gray">
          <a:xfrm>
            <a:off x="8065088" y="1186336"/>
            <a:ext cx="3707822" cy="18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53" lvl="1" indent="0" algn="r" defTabSz="932071">
              <a:buClr>
                <a:srgbClr val="002960"/>
              </a:buClr>
              <a:buNone/>
            </a:pPr>
            <a:r>
              <a:rPr lang="en-US" sz="1173" dirty="0">
                <a:solidFill>
                  <a:srgbClr val="000000"/>
                </a:solidFill>
                <a:latin typeface="Arial"/>
                <a:cs typeface="+mn-cs"/>
              </a:rPr>
              <a:t>PO = Product Owner	SM = Scrum Master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gray">
          <a:xfrm>
            <a:off x="419108" y="2254712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</a:t>
            </a: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gray">
          <a:xfrm>
            <a:off x="419108" y="3294170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II</a:t>
            </a: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gray">
          <a:xfrm>
            <a:off x="419108" y="4148962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III</a:t>
            </a: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gray">
          <a:xfrm>
            <a:off x="419108" y="5096087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IV</a:t>
            </a:r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gray">
          <a:xfrm>
            <a:off x="419108" y="6043214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06513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83&quot; g=&quot;8F&quot; b=&quot;B4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1ColorBoldText"/>
  <p:tag name="PREVIOUSNAME" val="C:\Users\Andrew Just\Box Sync\Enbridge Tech + Innovation Labs\1. Design of Tech + Innovation Labs\2. Digital Hub design playbook\20190201 Digital Hub design playbook - v39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sbcjSLRr.apKLLNkNr7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DoubleBoa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skRTHHR7umpCzBVbFTE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KGJ5UESWibKHdWPbMpL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LaTvhpReWL0UvH1O0.L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dNgfA2SQiXlXKuJygpe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HBy5CqTKSzaMrNSYnr.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hMKWcYRyi2beWZAakQg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C0mitJSxe2GgtpUxOuF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kzMn9VRguxH0v11PR6M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6"/>
  <p:tag name="2LEVEL" val="8"/>
  <p:tag name="3LEVEL" val="4"/>
  <p:tag name="4LEVEL" val="2"/>
  <p:tag name="5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lAEOKOQRif4Y7C477YI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nm2eyZRTupoGkp.zI9U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Hm3gO8IcU6rZh8FWyvyv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P2hBSiYU2nidZNSblCp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IubVdPRkCdYWRrOuiAO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GNSklJrE647rtm4Vpn7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Oy9_P.f0uZoR5LiWTM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KBmYFewxUOLauQQke9JU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2MbhC55k6pbjDOy6KWJ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spivlc70k26E_YfaBWiF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JPFqUXAke_3nNWJt0V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4utpxw83UOJg5N0XH4z_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2O69tDp0m8NK8EVG5BR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INAkguBa0G0Ao.SyaGDY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yUzyYZlUmkKDOUBKJXb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egwnYEkUaYJJsRok7.l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axOsS.c0G.2e331KmxX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c8TygCy0aCzShiri..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BUZTktK0qetrjFdyL7G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l91yHBf02J557Ao.tIF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GQ004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D0D0D0"/>
      </a:lt2>
      <a:accent1>
        <a:srgbClr val="FFB81E"/>
      </a:accent1>
      <a:accent2>
        <a:srgbClr val="555555"/>
      </a:accent2>
      <a:accent3>
        <a:srgbClr val="95999C"/>
      </a:accent3>
      <a:accent4>
        <a:srgbClr val="017DBB"/>
      </a:accent4>
      <a:accent5>
        <a:srgbClr val="3CDCC0"/>
      </a:accent5>
      <a:accent6>
        <a:srgbClr val="64CE36"/>
      </a:accent6>
      <a:hlink>
        <a:srgbClr val="95999C"/>
      </a:hlink>
      <a:folHlink>
        <a:srgbClr val="017DBB"/>
      </a:folHlink>
    </a:clrScheme>
    <a:fontScheme name="Custom 14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D0D0D0"/>
        </a:lt2>
        <a:accent1>
          <a:srgbClr val="FFB81E"/>
        </a:accent1>
        <a:accent2>
          <a:srgbClr val="555555"/>
        </a:accent2>
        <a:accent3>
          <a:srgbClr val="95999C"/>
        </a:accent3>
        <a:accent4>
          <a:srgbClr val="017DBB"/>
        </a:accent4>
        <a:accent5>
          <a:srgbClr val="3CDCC0"/>
        </a:accent5>
        <a:accent6>
          <a:srgbClr val="64CE36"/>
        </a:accent6>
        <a:hlink>
          <a:srgbClr val="95999C"/>
        </a:hlink>
        <a:folHlink>
          <a:srgbClr val="017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NGQ004_CF.potx" id="{411D41B8-F39A-4615-9B12-AD583E85102F}" vid="{00DC91BC-1071-47DA-BF01-9DC5CD7FA0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ACD8B69292544BEB327398DD573AD" ma:contentTypeVersion="0" ma:contentTypeDescription="Create a new document." ma:contentTypeScope="" ma:versionID="4e5cb3191656c31de60a1ab25caca8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f5960cb5d5bc59f81cb04112adb3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14ab40f3-767a-43a9-8b62-265d64c54f3b" ContentTypeId="0x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1FD160-1717-451A-B7F8-91CB07674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370A8A-7A5D-4053-949D-9650BE4081E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2180B43-D4C5-492A-A832-96322DF63B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E3C524-3A13-4005-AF8A-D8D129CB933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1931</Words>
  <Application>Microsoft Office PowerPoint</Application>
  <PresentationFormat>Custom</PresentationFormat>
  <Paragraphs>348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NGQ004_CF</vt:lpstr>
      <vt:lpstr>think-cell Slide</vt:lpstr>
      <vt:lpstr>Product team operating model</vt:lpstr>
      <vt:lpstr>Playbook context – product team operating model</vt:lpstr>
      <vt:lpstr>Product teams’ agile operations are paramount to the success of the Lab</vt:lpstr>
      <vt:lpstr>The Lab will follow Agile methodologies focused on product deployments, sprints, and user stories</vt:lpstr>
      <vt:lpstr>Agile development teams are typically comprised of three key groups, each performing critical roles…</vt:lpstr>
      <vt:lpstr>Product teams may sit in a broader ecosystem of similar products that interact through communities</vt:lpstr>
      <vt:lpstr>Product teams will also require detailed engagement from key external stakeholders</vt:lpstr>
      <vt:lpstr>These teams work in sprints to take ideas from business-backed backlog elements to deploy products</vt:lpstr>
      <vt:lpstr>Each element of the process is supported by a ceremony</vt:lpstr>
      <vt:lpstr>Sprint Planning</vt:lpstr>
      <vt:lpstr>Backlog refinement</vt:lpstr>
      <vt:lpstr>Daily stand-up</vt:lpstr>
      <vt:lpstr>Sprint Review</vt:lpstr>
      <vt:lpstr>Sprint Retrospective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2018-12-19T11:52:54Z</dcterms:created>
  <dcterms:modified xsi:type="dcterms:W3CDTF">2019-07-31T15:32:53Z</dcterms:modified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0x010100CB3ACD8B69292544BEB327398DD573AD</vt:lpwstr>
  </property>
</Properties>
</file>