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16:19:07.367"/>
    </inkml:context>
    <inkml:brush xml:id="br0">
      <inkml:brushProperty name="width" value="0.35" units="cm"/>
      <inkml:brushProperty name="height" value="0.35" units="cm"/>
      <inkml:brushProperty name="color" value="#BB5B18"/>
      <inkml:brushProperty name="ignorePressure" value="1"/>
      <inkml:brushProperty name="inkEffects" value="bronze"/>
      <inkml:brushProperty name="anchorX" value="-9845.25977"/>
      <inkml:brushProperty name="anchorY" value="-850.77979"/>
      <inkml:brushProperty name="scaleFactor" value="0.5"/>
    </inkml:brush>
  </inkml:definitions>
  <inkml:trace contextRef="#ctx0" brushRef="#br0">0 122,'0'0,"0"0,11 0,10 0,24-3,25-2,30-1,35-2,25-1,20-2,21 2,-1-2,-11 1,0-1,-2 1,-4 0,7 2,10 3,1 1,8 2,6 4,-6 3,0 4,-2 1,-5 3,-4 0,-3 1,-7-2,-7-4,0-2,2-3,0 2,14-2,14 2,16 2,11 0,0-1,5-2,-4-2,-6 0,4-2,2 1,8-2,4-1,-14-1,-8 0,-11 0,-19 2,-20 0,-21 0,-19-2,-14 0,-17-3,-17 1,-15 1,-16 1,-14 1,-12 1,-12 0,-10 1,-6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16:19:13.195"/>
    </inkml:context>
    <inkml:brush xml:id="br0">
      <inkml:brushProperty name="width" value="0.35" units="cm"/>
      <inkml:brushProperty name="height" value="0.35" units="cm"/>
      <inkml:brushProperty name="color" value="#BB5B18"/>
      <inkml:brushProperty name="ignorePressure" value="1"/>
      <inkml:brushProperty name="inkEffects" value="bronze"/>
      <inkml:brushProperty name="anchorX" value="-20875.95703"/>
      <inkml:brushProperty name="anchorY" value="-2092.41113"/>
      <inkml:brushProperty name="scaleFactor" value="0.5"/>
    </inkml:brush>
  </inkml:definitions>
  <inkml:trace contextRef="#ctx0" brushRef="#br0">214 0,'0'0,"0"0,0 8,-5 5,-4 14,-2 18,-4 29,-1 34,-1 24,1 26,4 22,2 11,4 8,3 2,1-6,0-6,-3-3,-3-9,-1-11,-2-11,-2-14,3-12,-1-13,3-11,1-16,3-13,2-10,1-12,1-10,0-9,0-10,1-9,-1-7,0-6,1-2,-1-2,0-1,0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16:19:14.369"/>
    </inkml:context>
    <inkml:brush xml:id="br0">
      <inkml:brushProperty name="width" value="0.35" units="cm"/>
      <inkml:brushProperty name="height" value="0.35" units="cm"/>
      <inkml:brushProperty name="color" value="#BB5B18"/>
      <inkml:brushProperty name="ignorePressure" value="1"/>
      <inkml:brushProperty name="inkEffects" value="bronze"/>
      <inkml:brushProperty name="anchorX" value="-19394.65039"/>
      <inkml:brushProperty name="anchorY" value="-4130.75098"/>
      <inkml:brushProperty name="scaleFactor" value="0.5"/>
    </inkml:brush>
  </inkml:definitions>
  <inkml:trace contextRef="#ctx0" brushRef="#br0">358 0,'0'0,"0"0,-2 11,-4 8,-2 18,-5 37,-4 43,-4 50,0 51,-2 42,-3 24,-2-4,0-15,0-29,3-38,3-41,2-37,4-36,1-26,2-18,3-15,3-9,2-7,3-5,1-3,1-1,0-2,1 0,-1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16:19:35.671"/>
    </inkml:context>
    <inkml:brush xml:id="br0">
      <inkml:brushProperty name="width" value="0.35" units="cm"/>
      <inkml:brushProperty name="height" value="0.35" units="cm"/>
      <inkml:brushProperty name="color" value="#BB5B18"/>
      <inkml:brushProperty name="ignorePressure" value="1"/>
      <inkml:brushProperty name="inkEffects" value="bronze"/>
      <inkml:brushProperty name="anchorX" value="-52083.96094"/>
      <inkml:brushProperty name="anchorY" value="-9189.02637"/>
      <inkml:brushProperty name="scaleFactor" value="0.5"/>
    </inkml:brush>
  </inkml:definitions>
  <inkml:trace contextRef="#ctx0" brushRef="#br0">0 432,'0'0,"0"0,11 0,5 0,10 0,15 0,18-3,23-2,20-3,12-2,1-2,1-2,1 0,5 3,3 0,-5 3,0-1,3 0,4 1,4 2,-7 2,-4 2,0 0,3 2,0 0,-5 0,-6 1,-5-1,1 0,6 0,2 1,3-1,6 0,8 0,6-3,-2-2,0-3,6 0,7 1,-1 2,-3 2,5 1,4-2,-6 1,-6 1,-3-3,4-1,1 0,-4 0,-1 3,3 0,1-1,-2 0,-2-2,2-1,4 0,-3 1,-6-1,-1 2,2 0,2 2,-5 1,-11 1,-4 1,2 0,4 0,0 0,-1 1,4-4,6-2,2 0,-5-3,-4-1,-3 1,1 1,4 0,-3-2,-3 0,1 0,1 2,-2 0,-6 1,-7-1,-7 2,-5 1,-7-2,-10-1,-9-3,-12 2,-10 2,-11 1,-9 2,-7 2,-8 0,-7 1,-5 0,-2 1,-3-1,0 0,0 0,-1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97D2-6B32-4ECC-B47B-F3E5AFA7D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DA297-2B0C-4FD9-B586-B7DD93F7D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BD0E2-C80C-4732-A4BB-DEBC29BC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C78-4989-47C0-AE00-144BBB9CF9FA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D0B99-E6B6-4E73-8AD2-7484C74A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A54D-CEB1-4C21-95B8-9212D47A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101-3D3D-4025-9574-D42A78080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623E-ABA0-47D9-919C-67C68294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928C6-C1E7-49B3-AF9A-5AD7EB499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D8B64-9988-4A5F-A208-E7D5D138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C78-4989-47C0-AE00-144BBB9CF9FA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415E2-5462-4E57-8CF5-AB36CFC0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4786-A621-4948-AD5F-40B01425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101-3D3D-4025-9574-D42A78080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6DF52-5CE5-4657-B92C-08D829667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0A954-4C62-4B2F-895A-204E082B1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7EBCC-0233-4250-82A8-89059832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C78-4989-47C0-AE00-144BBB9CF9FA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0764-FF13-48BA-95E5-65AC94C0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A95FC-3512-4444-8A54-2029EAD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101-3D3D-4025-9574-D42A78080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EFC0-48B3-4299-AFCD-338E0D5F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D63C-E5CE-4F40-977B-51216D6E2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C187-1280-4031-993D-0C86495F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C78-4989-47C0-AE00-144BBB9CF9FA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C437-E3D8-4050-BC0A-F647BAA2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8E5C-8F96-4644-8BBB-F904A140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101-3D3D-4025-9574-D42A78080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DD6D-5D2E-4453-8130-F9E835D8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36F3-EDEE-484F-BDE3-CAF179AB9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2ACB-CD3A-4055-9064-6C862213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C78-4989-47C0-AE00-144BBB9CF9FA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7F2FB-63F1-49C6-AAD7-DCD5DF02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8985-FCFA-4DF0-8245-628D0957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101-3D3D-4025-9574-D42A78080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9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FBE9-DD17-445E-B84A-E3910398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1A42-16F3-40E3-B158-5F77981B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BDD54-DD63-47E6-95E3-8F34E648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C85B7-DA78-432F-833E-4FACA3B5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C78-4989-47C0-AE00-144BBB9CF9FA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EF687-5DF4-4899-ABBC-37557517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FC0E4-C11F-4562-BCC9-2DEAEBBB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101-3D3D-4025-9574-D42A78080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9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06EF-023B-4BC0-B611-8981E013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E9862-E922-4BB0-A69F-6D20A396B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D51F8-6051-41A1-A16A-C962311A4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93BBA-C142-4D2B-B98B-9817A5136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E6203-833B-49D3-82EE-51774494A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5B4EC-4735-462E-AE27-7A8BBB2F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C78-4989-47C0-AE00-144BBB9CF9FA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87022-1208-49BB-AACF-452E43CE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3B9D7-70B1-4339-885D-1F150A8F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101-3D3D-4025-9574-D42A78080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E96B-BEB5-4863-B938-E0301E1D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7CB8D-C50C-4E1E-AE13-84A03415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C78-4989-47C0-AE00-144BBB9CF9FA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AF139-F16A-4F60-BDF9-C8BAA1C7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F61BC-6825-4B19-8B01-8EA6BD19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101-3D3D-4025-9574-D42A78080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8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646AA-A0D4-47EA-9CA9-FEF0F294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C78-4989-47C0-AE00-144BBB9CF9FA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93F0D-A906-4C87-BE5A-D4F278E5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9356E-9769-4006-A5A1-F259BFBE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101-3D3D-4025-9574-D42A78080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6566-301A-4312-90F7-42DBF325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8F5A-4C27-48D0-B01B-C004AFC44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D7177-04C8-44C0-B8F4-EE7685286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C514-26CC-4E8B-99FF-E239DCC9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C78-4989-47C0-AE00-144BBB9CF9FA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5BB88-03FA-40C1-8BBD-2E4627BB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40709-958A-4F22-BBB8-9C6FDF28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101-3D3D-4025-9574-D42A78080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BF10-8B53-4065-A2AF-754638F2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E34FA-8D3A-4AC9-BB07-630D12CD8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EF0B7-5CD0-407E-95D7-FC9A4C118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28EC5-B893-43EB-A735-6B2A0617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C78-4989-47C0-AE00-144BBB9CF9FA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64000-E93F-4582-9D0A-18D95512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EEB8D-BDB2-4024-8E47-96AEFD7C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3101-3D3D-4025-9574-D42A78080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2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72A95-C7E8-438A-B441-EA59EBB0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0B5DE-715D-4C8B-A01A-FA61EFAD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47DD7-8F37-413E-AA93-352E03DC8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AEC78-4989-47C0-AE00-144BBB9CF9FA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3930-F5EE-4770-AECA-F1EEFFDDC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1CDA9-82FF-4F37-BF5D-613F8789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C3101-3D3D-4025-9574-D42A78080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1B40F-9EDF-477A-AB86-30E89DEFB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>
                <a:solidFill>
                  <a:srgbClr val="000000"/>
                </a:solidFill>
              </a:rPr>
              <a:t>Capstone Project</a:t>
            </a:r>
            <a:br>
              <a:rPr lang="en-US" sz="5400" b="1" dirty="0">
                <a:solidFill>
                  <a:srgbClr val="000000"/>
                </a:solidFill>
              </a:rPr>
            </a:br>
            <a:r>
              <a:rPr lang="en-US" sz="4000" dirty="0">
                <a:solidFill>
                  <a:srgbClr val="000000"/>
                </a:solidFill>
              </a:rPr>
              <a:t>IBM Applied Data Science Capstone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3673C-9B15-47F0-9758-F50882090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rgbClr val="FFFFFF"/>
                </a:solidFill>
              </a:rPr>
              <a:t>Opening an Italian Restaurant in Toronto</a:t>
            </a:r>
          </a:p>
          <a:p>
            <a:pPr algn="l"/>
            <a:endParaRPr lang="en-US" sz="3200" dirty="0">
              <a:solidFill>
                <a:srgbClr val="FFFFFF"/>
              </a:solidFill>
            </a:endParaRP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	-Pranav N</a:t>
            </a:r>
          </a:p>
        </p:txBody>
      </p:sp>
    </p:spTree>
    <p:extLst>
      <p:ext uri="{BB962C8B-B14F-4D97-AF65-F5344CB8AC3E}">
        <p14:creationId xmlns:p14="http://schemas.microsoft.com/office/powerpoint/2010/main" val="41696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44648-6119-4525-B497-6241D2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ED3B-9C5C-41E1-99C0-142EDBC2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117883"/>
            <a:ext cx="9833548" cy="269397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We plan to open an Italian Restaurant in the Neighborhoods of Toronto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Accordingly, we aim to decide on locations that will have the greatest possibility of success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Business Question: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a restaurateur plans on opening an Italian restaurant in Toronto where must he/she be guided to open one?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1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2D6AA8-6BFD-4CA0-BFF5-A37042C7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Data</a:t>
            </a:r>
            <a:br>
              <a:rPr lang="en-US" sz="5400" b="1" dirty="0">
                <a:solidFill>
                  <a:srgbClr val="FFFFFF"/>
                </a:solidFill>
              </a:rPr>
            </a:br>
            <a:r>
              <a:rPr lang="en-US" sz="5400" b="1" dirty="0">
                <a:solidFill>
                  <a:srgbClr val="FFFFFF"/>
                </a:solidFill>
              </a:rPr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5F49-E771-4F8D-A382-C43D2623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FFFFFF"/>
                </a:solidFill>
              </a:rPr>
              <a:t>Data required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List of Neighborhoods in Toronto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Latitudes and Longitudes of various locations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Existing Restaurant locations along with venue data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FFFFFF"/>
                </a:solidFill>
              </a:rPr>
              <a:t>Sources of data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Wikipedia page of Toronto neighborhoods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Geocoder package for latitude and longitude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Foursquare API for venue and location data.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5B1A5-3D15-4974-A7E4-87F48F73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E8C6-4598-48BF-81F0-86055EFE8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Web scraping Wikipedia page for neighborhood data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Pulling co-ordinate data from Geocoder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Using the </a:t>
            </a:r>
            <a:r>
              <a:rPr lang="en-US" sz="2400" dirty="0" err="1">
                <a:solidFill>
                  <a:srgbClr val="000000"/>
                </a:solidFill>
              </a:rPr>
              <a:t>Foursqaure</a:t>
            </a:r>
            <a:r>
              <a:rPr lang="en-US" sz="2400" dirty="0">
                <a:solidFill>
                  <a:srgbClr val="000000"/>
                </a:solidFill>
              </a:rPr>
              <a:t> API to get venue data based on coordinates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Grouping y neighborhood and analyzing the frequency of locations within each venue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Using k-means clustering to classify and group the data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Visualizing the clusters by super-imposing results on the map of Toronto </a:t>
            </a:r>
          </a:p>
        </p:txBody>
      </p:sp>
    </p:spTree>
    <p:extLst>
      <p:ext uri="{BB962C8B-B14F-4D97-AF65-F5344CB8AC3E}">
        <p14:creationId xmlns:p14="http://schemas.microsoft.com/office/powerpoint/2010/main" val="68206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351C30-EDDF-407D-86C1-E9225167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632958"/>
            <a:ext cx="4220967" cy="8251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97F54-3B47-42A4-806B-A03FB7F2E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0"/>
          <a:stretch/>
        </p:blipFill>
        <p:spPr>
          <a:xfrm>
            <a:off x="6371531" y="882733"/>
            <a:ext cx="5565226" cy="1886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5A1D8-204F-4F9B-B7C4-E04A1AFAC3D6}"/>
              </a:ext>
            </a:extLst>
          </p:cNvPr>
          <p:cNvSpPr txBox="1"/>
          <p:nvPr/>
        </p:nvSpPr>
        <p:spPr>
          <a:xfrm>
            <a:off x="217909" y="2598920"/>
            <a:ext cx="4770348" cy="310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found the most common venues in each neighborhood to get a better sense of the data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which we performed k-means clustering to find out the optimal number of 3 clusters for the data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Cluster 1: Had the least amount of Italian restaurants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Cluster 2: Had moderate number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Cluster 3: Had the highest incidence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8ECF1-AC2E-447F-9B50-32877C43D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134" r="43072" b="20276"/>
          <a:stretch/>
        </p:blipFill>
        <p:spPr>
          <a:xfrm>
            <a:off x="9154144" y="4088945"/>
            <a:ext cx="2756191" cy="1965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21562-22F8-4329-9BA2-31E1B837EB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1698"/>
          <a:stretch/>
        </p:blipFill>
        <p:spPr>
          <a:xfrm>
            <a:off x="5937513" y="4088945"/>
            <a:ext cx="3134549" cy="21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8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16B2B-3D12-461B-9001-49E56C02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4100">
                <a:solidFill>
                  <a:schemeClr val="bg1"/>
                </a:solidFill>
              </a:rPr>
              <a:t>Discussion &amp; Recommendation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8C5C-154C-431D-951D-8902F452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Discussion: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Based on the clusters and the map, we can see that the greatest number of restaurants are clustered around the south side of Toronto near the downtown area 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We would advise to open an Italian restaurant in Cluster 1 given the low incidence of Italian 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Recommendation: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Opening an Italian restaurant in Cluster 1. 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This location would face the least amount of competition.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It would be advisable to focus on the Summerhill, Davis-</a:t>
            </a:r>
            <a:r>
              <a:rPr lang="en-US" sz="1700" dirty="0" err="1">
                <a:solidFill>
                  <a:schemeClr val="bg1"/>
                </a:solidFill>
              </a:rPr>
              <a:t>ville</a:t>
            </a:r>
            <a:r>
              <a:rPr lang="en-US" sz="1700" dirty="0">
                <a:solidFill>
                  <a:schemeClr val="bg1"/>
                </a:solidFill>
              </a:rPr>
              <a:t> and Rosedale regions given the younger population and higher incidence and inclination to fine-dining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US" sz="13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237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8515B1-4C37-423A-9235-C5975ABE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E56FB2-0D06-4D6F-8056-6E6639D19587}"/>
                  </a:ext>
                </a:extLst>
              </p14:cNvPr>
              <p14:cNvContentPartPr/>
              <p14:nvPr/>
            </p14:nvContentPartPr>
            <p14:xfrm>
              <a:off x="4429480" y="3251827"/>
              <a:ext cx="3514320" cy="49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E56FB2-0D06-4D6F-8056-6E6639D195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6480" y="3188827"/>
                <a:ext cx="363996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4F6795C-85C7-43F2-8546-3CADE6932CAA}"/>
              </a:ext>
            </a:extLst>
          </p:cNvPr>
          <p:cNvGrpSpPr/>
          <p:nvPr/>
        </p:nvGrpSpPr>
        <p:grpSpPr>
          <a:xfrm>
            <a:off x="4159120" y="2051587"/>
            <a:ext cx="4121280" cy="1343880"/>
            <a:chOff x="4159120" y="2051587"/>
            <a:chExt cx="4121280" cy="1343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830271-F93A-456F-BB21-9F46FF847842}"/>
                    </a:ext>
                  </a:extLst>
                </p14:cNvPr>
                <p14:cNvContentPartPr/>
                <p14:nvPr/>
              </p14:nvContentPartPr>
              <p14:xfrm>
                <a:off x="4159120" y="2202427"/>
                <a:ext cx="77040" cy="119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830271-F93A-456F-BB21-9F46FF8478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96480" y="2139427"/>
                  <a:ext cx="202680" cy="13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706237-12BB-4740-97B8-41B3AF3AA392}"/>
                    </a:ext>
                  </a:extLst>
                </p14:cNvPr>
                <p14:cNvContentPartPr/>
                <p14:nvPr/>
              </p14:nvContentPartPr>
              <p14:xfrm>
                <a:off x="8151520" y="2231587"/>
                <a:ext cx="128880" cy="965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706237-12BB-4740-97B8-41B3AF3AA3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88880" y="2168587"/>
                  <a:ext cx="25452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0EB524-4AB1-43F9-BB08-EAC139E876D2}"/>
                    </a:ext>
                  </a:extLst>
                </p14:cNvPr>
                <p14:cNvContentPartPr/>
                <p14:nvPr/>
              </p14:nvContentPartPr>
              <p14:xfrm>
                <a:off x="4287640" y="2051587"/>
                <a:ext cx="3834720" cy="155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0EB524-4AB1-43F9-BB08-EAC139E876D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24640" y="1988947"/>
                  <a:ext cx="3960360" cy="28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922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41F65D8D85C643B279395178BBB636" ma:contentTypeVersion="2" ma:contentTypeDescription="Create a new document." ma:contentTypeScope="" ma:versionID="fac120ad62b49610a17a552dbad57800">
  <xsd:schema xmlns:xsd="http://www.w3.org/2001/XMLSchema" xmlns:xs="http://www.w3.org/2001/XMLSchema" xmlns:p="http://schemas.microsoft.com/office/2006/metadata/properties" xmlns:ns3="d0640473-7254-4dee-a68e-1aa7dfe87080" targetNamespace="http://schemas.microsoft.com/office/2006/metadata/properties" ma:root="true" ma:fieldsID="c5e0667ea82756872c77150e3f82252a" ns3:_="">
    <xsd:import namespace="d0640473-7254-4dee-a68e-1aa7dfe870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40473-7254-4dee-a68e-1aa7dfe870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E984FF-53B6-4367-A984-396F28C7C6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640473-7254-4dee-a68e-1aa7dfe870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A36C6C-50EA-4A1E-BC72-8747E813C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073B92-B27C-4406-8EC6-A0BA6E66FB2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d0640473-7254-4dee-a68e-1aa7dfe8708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Capstone Project IBM Applied Data Science Capstone</vt:lpstr>
      <vt:lpstr>Problem Statement</vt:lpstr>
      <vt:lpstr>Data Definitions </vt:lpstr>
      <vt:lpstr>Methodology</vt:lpstr>
      <vt:lpstr>Results</vt:lpstr>
      <vt:lpstr>Discussion &amp; Recommendation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IBM Applied Data Science Capstone</dc:title>
  <dc:creator>Natarajan, Pranav (Analytical)</dc:creator>
  <cp:lastModifiedBy>Natarajan, Pranav (Analytical)</cp:lastModifiedBy>
  <cp:revision>1</cp:revision>
  <dcterms:created xsi:type="dcterms:W3CDTF">2021-02-12T16:47:07Z</dcterms:created>
  <dcterms:modified xsi:type="dcterms:W3CDTF">2021-02-12T16:49:52Z</dcterms:modified>
</cp:coreProperties>
</file>