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62"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Encode Sans Black" pitchFamily="2" charset="77"/>
      <p:bold r:id="rId30"/>
    </p:embeddedFont>
    <p:embeddedFont>
      <p:font typeface="Encode Sans SemiBold" pitchFamily="2" charset="77"/>
      <p:regular r:id="rId31"/>
      <p:bold r:id="rId32"/>
    </p:embeddedFont>
    <p:embeddedFont>
      <p:font typeface="Merriweather Sans" pitchFamily="2" charset="77"/>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B5BDD4-61FF-4A26-AB2D-9070C11CBD8B}">
  <a:tblStyle styleId="{92B5BDD4-61FF-4A26-AB2D-9070C11CBD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p:cViewPr varScale="1">
        <p:scale>
          <a:sx n="94" d="100"/>
          <a:sy n="94" d="100"/>
        </p:scale>
        <p:origin x="208" y="952"/>
      </p:cViewPr>
      <p:guideLst>
        <p:guide orient="horz" pos="1620"/>
        <p:guide pos="2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xplained.ai/gradient-boosting/L2-loss.html#sec:2.3"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arxiv.org/abs/1603.02754" TargetMode="External"/><Relationship Id="rId4" Type="http://schemas.openxmlformats.org/officeDocument/2006/relationships/hyperlink" Target="http://uc-r.github.io/gbm_regression#idea"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og.exploratory.io/finding-variable-importance-with-random-forest-boruta-28badd11619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Good Afternoon! My name is Pranav Natarajan, and I will be presenting about Ensemble Methods for NBA salary prediction.</a:t>
            </a: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2035fe72d_0_9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2035fe72d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What is a Random Forest Model?</a:t>
            </a:r>
            <a:endParaRPr/>
          </a:p>
          <a:p>
            <a:pPr marL="0" lvl="0" indent="0" algn="l" rtl="0">
              <a:spcBef>
                <a:spcPts val="0"/>
              </a:spcBef>
              <a:spcAft>
                <a:spcPts val="0"/>
              </a:spcAft>
              <a:buNone/>
            </a:pPr>
            <a:r>
              <a:rPr lang="en-US"/>
              <a:t>The Random Forest Model trains its weak lerners, that are decision trees, using bagged training datasets of equal number of observations as the original training set.</a:t>
            </a:r>
            <a:endParaRPr/>
          </a:p>
          <a:p>
            <a:pPr marL="0" lvl="0" indent="0" algn="l" rtl="0">
              <a:spcBef>
                <a:spcPts val="0"/>
              </a:spcBef>
              <a:spcAft>
                <a:spcPts val="0"/>
              </a:spcAft>
              <a:buNone/>
            </a:pPr>
            <a:r>
              <a:rPr lang="en-US"/>
              <a:t>To get predictions It then averages all the predictions from each tree given the data to provide the final estimate.</a:t>
            </a:r>
            <a:endParaRPr/>
          </a:p>
          <a:p>
            <a:pPr marL="0" lvl="0" indent="0" algn="l" rtl="0">
              <a:spcBef>
                <a:spcPts val="0"/>
              </a:spcBef>
              <a:spcAft>
                <a:spcPts val="0"/>
              </a:spcAft>
              <a:buNone/>
            </a:pPr>
            <a:r>
              <a:rPr lang="en-US"/>
              <a:t>The randomness induced by the bagging process in creating the training sets, and the increased number of trees will controls overfitting well in most cases.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2035fe72d_0_1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2035fe72d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used 250 runs of the boruta algorithm to select features for the random forest model. From the algorithm, we note that all variables are selected, and that the usage percentage, personal fouls and points per game, count of games not started, and the age of the player are particularly important.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2035fe72d_0_10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2035fe72d_0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then performed hyperparameter tuning using 5 fold cross validation.</a:t>
            </a:r>
            <a:endParaRPr/>
          </a:p>
          <a:p>
            <a:pPr marL="0" lvl="0" indent="0" algn="l" rtl="0">
              <a:spcBef>
                <a:spcPts val="0"/>
              </a:spcBef>
              <a:spcAft>
                <a:spcPts val="0"/>
              </a:spcAft>
              <a:buNone/>
            </a:pPr>
            <a:r>
              <a:rPr lang="en-US"/>
              <a:t>I tuned the hyperparameters corresponding to </a:t>
            </a:r>
            <a:endParaRPr/>
          </a:p>
          <a:p>
            <a:pPr marL="457200" lvl="0" indent="-298450" algn="l" rtl="0">
              <a:spcBef>
                <a:spcPts val="0"/>
              </a:spcBef>
              <a:spcAft>
                <a:spcPts val="0"/>
              </a:spcAft>
              <a:buSzPts val="1100"/>
              <a:buAutoNum type="arabicPeriod"/>
            </a:pPr>
            <a:r>
              <a:rPr lang="en-US"/>
              <a:t>the random number of features chosen to determine the split at each nonterminal node of each weak learner, </a:t>
            </a:r>
            <a:endParaRPr/>
          </a:p>
          <a:p>
            <a:pPr marL="457200" lvl="0" indent="-298450" algn="l" rtl="0">
              <a:spcBef>
                <a:spcPts val="0"/>
              </a:spcBef>
              <a:spcAft>
                <a:spcPts val="0"/>
              </a:spcAft>
              <a:buSzPts val="1100"/>
              <a:buAutoNum type="arabicPeriod"/>
            </a:pPr>
            <a:r>
              <a:rPr lang="en-US"/>
              <a:t>The number of observations in terminal nodes, called the minimum node size, which implicitly determined the tree depth. (nodesize low implies larger depth and vv)</a:t>
            </a:r>
            <a:endParaRPr/>
          </a:p>
          <a:p>
            <a:pPr marL="0" lvl="0" indent="0" algn="l" rtl="0">
              <a:spcBef>
                <a:spcPts val="0"/>
              </a:spcBef>
              <a:spcAft>
                <a:spcPts val="0"/>
              </a:spcAft>
              <a:buNone/>
            </a:pPr>
            <a:r>
              <a:rPr lang="en-US"/>
              <a:t>The function to minimise at each split of each weak learner, which is the weighted variance by default for Random Forest regression, was held constant through the tuning process.</a:t>
            </a:r>
            <a:endParaRPr/>
          </a:p>
          <a:p>
            <a:pPr marL="0" lvl="0" indent="0" algn="l" rtl="0">
              <a:spcBef>
                <a:spcPts val="0"/>
              </a:spcBef>
              <a:spcAft>
                <a:spcPts val="0"/>
              </a:spcAft>
              <a:buNone/>
            </a:pPr>
            <a:endParaRPr/>
          </a:p>
          <a:p>
            <a:pPr marL="0" lvl="0" indent="0" algn="l" rtl="0">
              <a:spcBef>
                <a:spcPts val="0"/>
              </a:spcBef>
              <a:spcAft>
                <a:spcPts val="0"/>
              </a:spcAft>
              <a:buNone/>
            </a:pPr>
            <a:r>
              <a:rPr lang="en-US"/>
              <a:t>The optimal hyperparameters were the minimal node size of 5, and 14 random features to split at each nonterminal node.</a:t>
            </a:r>
            <a:endParaRPr/>
          </a:p>
          <a:p>
            <a:pPr marL="0" lvl="0" indent="0" algn="l" rtl="0">
              <a:spcBef>
                <a:spcPts val="0"/>
              </a:spcBef>
              <a:spcAft>
                <a:spcPts val="0"/>
              </a:spcAft>
              <a:buNone/>
            </a:pPr>
            <a:endParaRPr/>
          </a:p>
          <a:p>
            <a:pPr marL="0" lvl="0" indent="0" algn="l" rtl="0">
              <a:spcBef>
                <a:spcPts val="0"/>
              </a:spcBef>
              <a:spcAft>
                <a:spcPts val="0"/>
              </a:spcAft>
              <a:buNone/>
            </a:pPr>
            <a:r>
              <a:rPr lang="en-US"/>
              <a:t>There exists scope for further hyperparameter tuning (especially increasing the number of weak learners in the ensemble from the default 500).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2035fe72d_0_9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2035fe72d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what is a Gradient Boosted Model?</a:t>
            </a:r>
            <a:endParaRPr/>
          </a:p>
          <a:p>
            <a:pPr marL="0" lvl="0" indent="0" algn="l" rtl="0">
              <a:spcBef>
                <a:spcPts val="0"/>
              </a:spcBef>
              <a:spcAft>
                <a:spcPts val="0"/>
              </a:spcAft>
              <a:buNone/>
            </a:pPr>
            <a:endParaRPr/>
          </a:p>
          <a:p>
            <a:pPr marL="0" lvl="0" indent="0" algn="l" rtl="0">
              <a:spcBef>
                <a:spcPts val="0"/>
              </a:spcBef>
              <a:spcAft>
                <a:spcPts val="0"/>
              </a:spcAft>
              <a:buNone/>
            </a:pPr>
            <a:r>
              <a:rPr lang="en-US"/>
              <a:t>The Gradient Boosted model is an additive ensemble model, which aims to reduce bias by training subsequent weak learners on the residuals of its previous models, thereby helping . </a:t>
            </a:r>
            <a:endParaRPr/>
          </a:p>
          <a:p>
            <a:pPr marL="0" lvl="0" indent="0" algn="l" rtl="0">
              <a:spcBef>
                <a:spcPts val="0"/>
              </a:spcBef>
              <a:spcAft>
                <a:spcPts val="0"/>
              </a:spcAft>
              <a:buNone/>
            </a:pPr>
            <a:endParaRPr/>
          </a:p>
          <a:p>
            <a:pPr marL="0" lvl="0" indent="0" algn="l" rtl="0">
              <a:spcBef>
                <a:spcPts val="0"/>
              </a:spcBef>
              <a:spcAft>
                <a:spcPts val="0"/>
              </a:spcAft>
              <a:buNone/>
            </a:pPr>
            <a:r>
              <a:rPr lang="en-US"/>
              <a:t>The models can either be decision trees, or linear regularised regression models.</a:t>
            </a:r>
            <a:endParaRPr/>
          </a:p>
          <a:p>
            <a:pPr marL="0" lvl="0" indent="0" algn="l" rtl="0">
              <a:spcBef>
                <a:spcPts val="0"/>
              </a:spcBef>
              <a:spcAft>
                <a:spcPts val="0"/>
              </a:spcAft>
              <a:buNone/>
            </a:pPr>
            <a:endParaRPr/>
          </a:p>
          <a:p>
            <a:pPr marL="0" lvl="0" indent="0" algn="l" rtl="0">
              <a:spcBef>
                <a:spcPts val="0"/>
              </a:spcBef>
              <a:spcAft>
                <a:spcPts val="0"/>
              </a:spcAft>
              <a:buNone/>
            </a:pPr>
            <a:r>
              <a:rPr lang="en-US"/>
              <a:t>This iterative addition of models improve its prediction accuracy, but is susceptible to overfitting, which can be controlled by introducing regularisation, specifically learning rate hyperparameters, regularisation of coefficients, and random subsampling of training samples without replacement, called Stochastic Gradient boosting.</a:t>
            </a:r>
            <a:endParaRPr/>
          </a:p>
          <a:p>
            <a:pPr marL="0" lvl="0" indent="0" algn="l" rtl="0">
              <a:spcBef>
                <a:spcPts val="0"/>
              </a:spcBef>
              <a:spcAft>
                <a:spcPts val="0"/>
              </a:spcAft>
              <a:buNone/>
            </a:pPr>
            <a:endParaRPr/>
          </a:p>
          <a:p>
            <a:pPr marL="0" lvl="0" indent="0" algn="l" rtl="0">
              <a:spcBef>
                <a:spcPts val="0"/>
              </a:spcBef>
              <a:spcAft>
                <a:spcPts val="0"/>
              </a:spcAft>
              <a:buNone/>
            </a:pPr>
            <a:r>
              <a:rPr lang="en-US"/>
              <a:t>XGBoost is a method to improve the speed and efficacy of gradient boosting methods, and that is what we will use to implement boosting models in this project.</a:t>
            </a:r>
            <a:endParaRPr/>
          </a:p>
          <a:p>
            <a:pPr marL="0" lvl="0" indent="0" algn="l" rtl="0">
              <a:spcBef>
                <a:spcPts val="0"/>
              </a:spcBef>
              <a:spcAft>
                <a:spcPts val="0"/>
              </a:spcAft>
              <a:buNone/>
            </a:pPr>
            <a:endParaRPr/>
          </a:p>
          <a:p>
            <a:pPr marL="0" lvl="0" indent="0" algn="l" rtl="0">
              <a:spcBef>
                <a:spcPts val="0"/>
              </a:spcBef>
              <a:spcAft>
                <a:spcPts val="0"/>
              </a:spcAft>
              <a:buNone/>
            </a:pPr>
            <a:r>
              <a:rPr lang="en-US"/>
              <a:t>Link for explaining intuition behind gradient boosting:- </a:t>
            </a:r>
            <a:r>
              <a:rPr lang="en-US" u="sng">
                <a:solidFill>
                  <a:schemeClr val="hlink"/>
                </a:solidFill>
                <a:hlinkClick r:id="rId3"/>
              </a:rPr>
              <a:t>https://explained.ai/gradient-boosting/L2-loss.html#sec:2.3</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solidFill>
                  <a:schemeClr val="dk1"/>
                </a:solidFill>
              </a:rPr>
              <a:t>Link explaining Stochastic Gradient Boosting and gradient Boosting in R:-</a:t>
            </a:r>
            <a:endParaRPr/>
          </a:p>
          <a:p>
            <a:pPr marL="0" lvl="0" indent="0" algn="l" rtl="0">
              <a:spcBef>
                <a:spcPts val="0"/>
              </a:spcBef>
              <a:spcAft>
                <a:spcPts val="0"/>
              </a:spcAft>
              <a:buNone/>
            </a:pPr>
            <a:r>
              <a:rPr lang="en-US" u="sng">
                <a:solidFill>
                  <a:schemeClr val="hlink"/>
                </a:solidFill>
                <a:hlinkClick r:id="rId4"/>
              </a:rPr>
              <a:t>http://uc-r.github.io/gbm_regression#idea</a:t>
            </a:r>
            <a:endParaRPr/>
          </a:p>
          <a:p>
            <a:pPr marL="0" lvl="0" indent="0" algn="l" rtl="0">
              <a:spcBef>
                <a:spcPts val="0"/>
              </a:spcBef>
              <a:spcAft>
                <a:spcPts val="0"/>
              </a:spcAft>
              <a:buNone/>
            </a:pPr>
            <a:endParaRPr/>
          </a:p>
          <a:p>
            <a:pPr marL="0" lvl="0" indent="0" algn="l" rtl="0">
              <a:spcBef>
                <a:spcPts val="0"/>
              </a:spcBef>
              <a:spcAft>
                <a:spcPts val="0"/>
              </a:spcAft>
              <a:buNone/>
            </a:pPr>
            <a:r>
              <a:rPr lang="en-US"/>
              <a:t>Link for XGBoost Documentation:-</a:t>
            </a:r>
            <a:endParaRPr/>
          </a:p>
          <a:p>
            <a:pPr marL="0" lvl="0" indent="0" algn="l" rtl="0">
              <a:spcBef>
                <a:spcPts val="0"/>
              </a:spcBef>
              <a:spcAft>
                <a:spcPts val="0"/>
              </a:spcAft>
              <a:buNone/>
            </a:pPr>
            <a:r>
              <a:rPr lang="en-US" u="sng">
                <a:solidFill>
                  <a:schemeClr val="hlink"/>
                </a:solidFill>
                <a:hlinkClick r:id="rId5"/>
              </a:rPr>
              <a:t>https://arxiv.org/abs/1603.02754</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2035fe72d_0_1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2035fe72d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chemeClr val="dk1"/>
                </a:solidFill>
                <a:highlight>
                  <a:srgbClr val="FFFFFF"/>
                </a:highlight>
              </a:rPr>
              <a:t>Stochastic Gradient Boosting involves the random subsampling of the training set, without replacement, to train weak learners in the ensemble. </a:t>
            </a: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r>
              <a:rPr lang="en-US" sz="1050">
                <a:solidFill>
                  <a:schemeClr val="dk1"/>
                </a:solidFill>
                <a:highlight>
                  <a:srgbClr val="FFFFFF"/>
                </a:highlight>
              </a:rPr>
              <a:t>Not all loss functions are convex, and thus might have local minima or plateau regions. Stochastic Gradient Descent evades these regions to hopefully arrive close to a global minimum. However, due to it’s random nature, true convergence to the global minimum cannot be guaranteed, but in most cases, the solution is more than workable.</a:t>
            </a: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r>
              <a:rPr lang="en-US">
                <a:solidFill>
                  <a:schemeClr val="dk1"/>
                </a:solidFill>
              </a:rPr>
              <a:t>The better performance of the Stochastic gradient boosted tree model could also signify the reduction of overfitting through random subsampling.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2035fe72d_0_1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2035fe72d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I used 250 runs of the boruta algorithm to select features for the xgboost model.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Not all variables were selected this time. There were 13 rejected variables, and one tentative variable of the 23. I decided to not use them.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From the selected 9, we again note that the usage percentage, points per game, count of games not started, and the age of the player remain particularly important in salary prediction.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2035fe72d_0_1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2035fe72d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note from the hyperparameter tuning, that the best performance was when the learning rate was in the smallest increment of 0.1, with a training subsample of 90% being used to create a decision tree of 5 levels.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1050">
                <a:solidFill>
                  <a:schemeClr val="dk1"/>
                </a:solidFill>
                <a:highlight>
                  <a:srgbClr val="FFFFFF"/>
                </a:highlight>
              </a:rPr>
              <a:t>For further hyperparameter tuning, we can focus on a neighbourhood for the learning rate from 0.05 to 0.1, and similar focused neighbourhoods of subsampling and tree depth to hopefully evince better results.</a:t>
            </a:r>
            <a:endParaRPr sz="105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32035fe72d_0_1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32035fe72d_0_1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conclusion, we see that all the ensemble methods–especially the random forest–performed better out of sample than the tuned elastic net.</a:t>
            </a:r>
            <a:endParaRPr/>
          </a:p>
          <a:p>
            <a:pPr marL="0" lvl="0" indent="0" algn="l" rtl="0">
              <a:spcBef>
                <a:spcPts val="0"/>
              </a:spcBef>
              <a:spcAft>
                <a:spcPts val="0"/>
              </a:spcAft>
              <a:buNone/>
            </a:pPr>
            <a:endParaRPr/>
          </a:p>
          <a:p>
            <a:pPr marL="0" lvl="0" indent="0" algn="l" rtl="0">
              <a:spcBef>
                <a:spcPts val="0"/>
              </a:spcBef>
              <a:spcAft>
                <a:spcPts val="0"/>
              </a:spcAft>
              <a:buNone/>
            </a:pPr>
            <a:r>
              <a:rPr lang="en-US"/>
              <a:t>The Stochastic XGBoosted Tree also performed comparably, with much less computational cost. </a:t>
            </a:r>
            <a:endParaRPr/>
          </a:p>
          <a:p>
            <a:pPr marL="0" lvl="0" indent="0" algn="l" rtl="0">
              <a:spcBef>
                <a:spcPts val="0"/>
              </a:spcBef>
              <a:spcAft>
                <a:spcPts val="0"/>
              </a:spcAft>
              <a:buNone/>
            </a:pPr>
            <a:endParaRPr/>
          </a:p>
          <a:p>
            <a:pPr marL="0" lvl="0" indent="0" algn="l" rtl="0">
              <a:spcBef>
                <a:spcPts val="0"/>
              </a:spcBef>
              <a:spcAft>
                <a:spcPts val="0"/>
              </a:spcAft>
              <a:buNone/>
            </a:pPr>
            <a:r>
              <a:rPr lang="en-US"/>
              <a:t>I did not perform as extensive a tuning of hyperparameters for the Random Forest and the Stochastic XGBoosted Tree.</a:t>
            </a:r>
            <a:endParaRPr/>
          </a:p>
          <a:p>
            <a:pPr marL="0" lvl="0" indent="0" algn="l" rtl="0">
              <a:spcBef>
                <a:spcPts val="0"/>
              </a:spcBef>
              <a:spcAft>
                <a:spcPts val="0"/>
              </a:spcAft>
              <a:buNone/>
            </a:pPr>
            <a:endParaRPr/>
          </a:p>
          <a:p>
            <a:pPr marL="0" lvl="0" indent="0" algn="l" rtl="0">
              <a:spcBef>
                <a:spcPts val="0"/>
              </a:spcBef>
              <a:spcAft>
                <a:spcPts val="0"/>
              </a:spcAft>
              <a:buNone/>
            </a:pPr>
            <a:r>
              <a:rPr lang="en-US"/>
              <a:t>There is scope to adopt a more iterative process to hyperparamter tuning </a:t>
            </a:r>
            <a:r>
              <a:rPr lang="en-US">
                <a:solidFill>
                  <a:schemeClr val="dk1"/>
                </a:solidFill>
              </a:rPr>
              <a:t>to obtain more focused neighbourhoods of hyperparameters</a:t>
            </a:r>
            <a:r>
              <a:rPr lang="en-US"/>
              <a:t>.</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Increasing the number of weak learners reduces the chances of overfitting and increasing their number is something worth exploring for the random forest, and performing regularisation in tandem with increasing the number of weak learners in a gradient boosted model is worth exploring as well.</a:t>
            </a:r>
            <a:endParaRPr/>
          </a:p>
          <a:p>
            <a:pPr marL="0" lvl="0" indent="0" algn="l" rtl="0">
              <a:spcBef>
                <a:spcPts val="0"/>
              </a:spcBef>
              <a:spcAft>
                <a:spcPts val="0"/>
              </a:spcAft>
              <a:buNone/>
            </a:pPr>
            <a:endParaRPr/>
          </a:p>
          <a:p>
            <a:pPr marL="0" lvl="0" indent="0" algn="l" rtl="0">
              <a:spcBef>
                <a:spcPts val="0"/>
              </a:spcBef>
              <a:spcAft>
                <a:spcPts val="0"/>
              </a:spcAft>
              <a:buNone/>
            </a:pPr>
            <a:r>
              <a:rPr lang="en-US"/>
              <a:t>In most cases, these models need to be trained at the end of each season, that is, once every year. It then makes sense to focus efforts on tuning the best performing random forest to obtain the best salary estimates.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2035fe72d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2035fe72d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that brings me to the end of my presentation. Thank you for your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2035fe72d_0_1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2035fe72d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2035fe72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2035fe7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I have always been quite interested in sports (especially soccer) since I was 6. </a:t>
            </a:r>
            <a:endParaRPr/>
          </a:p>
          <a:p>
            <a:pPr marL="0" lvl="0" indent="0" algn="l" rtl="0">
              <a:spcBef>
                <a:spcPts val="0"/>
              </a:spcBef>
              <a:spcAft>
                <a:spcPts val="0"/>
              </a:spcAft>
              <a:buNone/>
            </a:pPr>
            <a:r>
              <a:rPr lang="en-US"/>
              <a:t>As I watched more and more of it, I became well engrossed in the player acquisition-side of things. </a:t>
            </a:r>
            <a:endParaRPr/>
          </a:p>
          <a:p>
            <a:pPr marL="0" lvl="0" indent="0" algn="l" rtl="0">
              <a:spcBef>
                <a:spcPts val="0"/>
              </a:spcBef>
              <a:spcAft>
                <a:spcPts val="0"/>
              </a:spcAft>
              <a:buNone/>
            </a:pPr>
            <a:endParaRPr/>
          </a:p>
          <a:p>
            <a:pPr marL="0" lvl="0" indent="0" algn="l" rtl="0">
              <a:spcBef>
                <a:spcPts val="0"/>
              </a:spcBef>
              <a:spcAft>
                <a:spcPts val="0"/>
              </a:spcAft>
              <a:buNone/>
            </a:pPr>
            <a:r>
              <a:rPr lang="en-US"/>
              <a:t>I noted many high-salaried players perform poorly, and conversely, relatively cheap acquisitions exceed expectations and earn their true value upon those performances. </a:t>
            </a:r>
            <a:endParaRPr/>
          </a:p>
          <a:p>
            <a:pPr marL="0" lvl="0" indent="0" algn="l" rtl="0">
              <a:spcBef>
                <a:spcPts val="0"/>
              </a:spcBef>
              <a:spcAft>
                <a:spcPts val="0"/>
              </a:spcAft>
              <a:buNone/>
            </a:pPr>
            <a:endParaRPr/>
          </a:p>
          <a:p>
            <a:pPr marL="0" lvl="0" indent="0" algn="l" rtl="0">
              <a:spcBef>
                <a:spcPts val="0"/>
              </a:spcBef>
              <a:spcAft>
                <a:spcPts val="0"/>
              </a:spcAft>
              <a:buNone/>
            </a:pPr>
            <a:r>
              <a:rPr lang="en-US"/>
              <a:t>This volatility in performances led me to think about incorrect value estimation of players by teams, and how teams’ scouting, recruitment and finances could benefit from sound player value estimation.</a:t>
            </a:r>
            <a:endParaRPr/>
          </a:p>
          <a:p>
            <a:pPr marL="0" lvl="0" indent="0" algn="l" rtl="0">
              <a:spcBef>
                <a:spcPts val="0"/>
              </a:spcBef>
              <a:spcAft>
                <a:spcPts val="0"/>
              </a:spcAft>
              <a:buNone/>
            </a:pPr>
            <a:endParaRPr/>
          </a:p>
          <a:p>
            <a:pPr marL="0" lvl="0" indent="0" algn="l" rtl="0">
              <a:spcBef>
                <a:spcPts val="0"/>
              </a:spcBef>
              <a:spcAft>
                <a:spcPts val="0"/>
              </a:spcAft>
              <a:buNone/>
            </a:pPr>
            <a:r>
              <a:rPr lang="en-US"/>
              <a:t>In a basketball context, I wished to explore the best model that could provide an estimation of a floor value of NBA yearly salary given a player’s biodata and in game statistics. </a:t>
            </a:r>
            <a:r>
              <a:rPr lang="en-US">
                <a:solidFill>
                  <a:schemeClr val="dk1"/>
                </a:solidFill>
              </a:rPr>
              <a:t>Another thing to note is the scaling for NBA rookie salaries, where the first round picks can sign for as low as 80% and as high as 120% of the stipulated rookie contract value, while second rounders are free to negotiate any size of contract. Both rookies can have their contracts optionally extended. These estimates can help teams rationalise the value loss (or gain) they incur by having the player on their roster.</a:t>
            </a:r>
            <a:endParaRPr/>
          </a:p>
          <a:p>
            <a:pPr marL="0" lvl="0" indent="0" algn="l" rtl="0">
              <a:spcBef>
                <a:spcPts val="0"/>
              </a:spcBef>
              <a:spcAft>
                <a:spcPts val="0"/>
              </a:spcAft>
              <a:buNone/>
            </a:pPr>
            <a:endParaRPr/>
          </a:p>
          <a:p>
            <a:pPr marL="0" lvl="0" indent="0" algn="l" rtl="0">
              <a:spcBef>
                <a:spcPts val="0"/>
              </a:spcBef>
              <a:spcAft>
                <a:spcPts val="0"/>
              </a:spcAft>
              <a:buNone/>
            </a:pPr>
            <a:r>
              <a:rPr lang="en-US"/>
              <a:t>Thus, this project serves to present the supervised learning problem of predicting the yearly NBA player salary given those player attributes.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2035fe72d_0_1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2035fe72d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32035fe72d_0_1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32035fe72d_0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32035fe72d_0_1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32035fe72d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2035fe72d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2035fe72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Programming was done on RStudio running R version 4.1.2.</a:t>
            </a:r>
            <a:endParaRPr/>
          </a:p>
          <a:p>
            <a:pPr marL="0" lvl="0" indent="0" algn="l" rtl="0">
              <a:spcBef>
                <a:spcPts val="0"/>
              </a:spcBef>
              <a:spcAft>
                <a:spcPts val="0"/>
              </a:spcAft>
              <a:buNone/>
            </a:pPr>
            <a:endParaRPr/>
          </a:p>
          <a:p>
            <a:pPr marL="0" lvl="0" indent="0" algn="l" rtl="0">
              <a:spcBef>
                <a:spcPts val="0"/>
              </a:spcBef>
              <a:spcAft>
                <a:spcPts val="0"/>
              </a:spcAft>
              <a:buNone/>
            </a:pPr>
            <a:r>
              <a:rPr lang="en-US"/>
              <a:t>Data for the player bios and in-game statistics, were provided from the nbaStatR package on R, maintained by Abe Resler, which queried both NBA.com and Basketball Reference.</a:t>
            </a:r>
            <a:endParaRPr/>
          </a:p>
          <a:p>
            <a:pPr marL="0" lvl="0" indent="0" algn="l" rtl="0">
              <a:spcBef>
                <a:spcPts val="0"/>
              </a:spcBef>
              <a:spcAft>
                <a:spcPts val="0"/>
              </a:spcAft>
              <a:buNone/>
            </a:pPr>
            <a:endParaRPr/>
          </a:p>
          <a:p>
            <a:pPr marL="0" lvl="0" indent="0" algn="l" rtl="0">
              <a:spcBef>
                <a:spcPts val="0"/>
              </a:spcBef>
              <a:spcAft>
                <a:spcPts val="0"/>
              </a:spcAft>
              <a:buNone/>
            </a:pPr>
            <a:r>
              <a:rPr lang="en-US"/>
              <a:t>Moreover, Yearly Salary Cap Data was obtained directly from the Basketball Reference Website.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2035fe72d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32035fe72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Moving on to the specific R packages used, </a:t>
            </a:r>
            <a:endParaRPr/>
          </a:p>
          <a:p>
            <a:pPr marL="0" lvl="0" indent="0" algn="l" rtl="0">
              <a:spcBef>
                <a:spcPts val="0"/>
              </a:spcBef>
              <a:spcAft>
                <a:spcPts val="0"/>
              </a:spcAft>
              <a:buNone/>
            </a:pPr>
            <a:endParaRPr/>
          </a:p>
          <a:p>
            <a:pPr marL="0" lvl="0" indent="0" algn="l" rtl="0">
              <a:spcBef>
                <a:spcPts val="0"/>
              </a:spcBef>
              <a:spcAft>
                <a:spcPts val="0"/>
              </a:spcAft>
              <a:buNone/>
            </a:pPr>
            <a:r>
              <a:rPr lang="en-US"/>
              <a:t>tidyr and dplyr were used for data manipulation</a:t>
            </a:r>
            <a:endParaRPr/>
          </a:p>
          <a:p>
            <a:pPr marL="0" lvl="0" indent="0" algn="l" rtl="0">
              <a:spcBef>
                <a:spcPts val="0"/>
              </a:spcBef>
              <a:spcAft>
                <a:spcPts val="0"/>
              </a:spcAft>
              <a:buNone/>
            </a:pPr>
            <a:endParaRPr/>
          </a:p>
          <a:p>
            <a:pPr marL="0" lvl="0" indent="0" algn="l" rtl="0">
              <a:spcBef>
                <a:spcPts val="0"/>
              </a:spcBef>
              <a:spcAft>
                <a:spcPts val="0"/>
              </a:spcAft>
              <a:buNone/>
            </a:pPr>
            <a:r>
              <a:rPr lang="en-US"/>
              <a:t>caret was used for running cross validation, hyperparameter tuning, &amp; model evaluation</a:t>
            </a:r>
            <a:endParaRPr/>
          </a:p>
          <a:p>
            <a:pPr marL="0" lvl="0" indent="0" algn="l" rtl="0">
              <a:spcBef>
                <a:spcPts val="0"/>
              </a:spcBef>
              <a:spcAft>
                <a:spcPts val="0"/>
              </a:spcAft>
              <a:buNone/>
            </a:pPr>
            <a:endParaRPr/>
          </a:p>
          <a:p>
            <a:pPr marL="0" lvl="0" indent="0" algn="l" rtl="0">
              <a:spcBef>
                <a:spcPts val="0"/>
              </a:spcBef>
              <a:spcAft>
                <a:spcPts val="0"/>
              </a:spcAft>
              <a:buNone/>
            </a:pPr>
            <a:r>
              <a:rPr lang="en-US"/>
              <a:t>ranger, xgboost, and glmnet were used to implement randomForests, xgboost ensembles, and the elastic net respectively</a:t>
            </a:r>
            <a:endParaRPr/>
          </a:p>
          <a:p>
            <a:pPr marL="0" lvl="0" indent="0" algn="l" rtl="0">
              <a:spcBef>
                <a:spcPts val="0"/>
              </a:spcBef>
              <a:spcAft>
                <a:spcPts val="0"/>
              </a:spcAft>
              <a:buNone/>
            </a:pPr>
            <a:endParaRPr/>
          </a:p>
          <a:p>
            <a:pPr marL="0" lvl="0" indent="0" algn="l" rtl="0">
              <a:spcBef>
                <a:spcPts val="0"/>
              </a:spcBef>
              <a:spcAft>
                <a:spcPts val="0"/>
              </a:spcAft>
              <a:buNone/>
            </a:pPr>
            <a:r>
              <a:rPr lang="en-US"/>
              <a:t>Finally, the Boruta package was used to implement Boruta Feature Selection</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2035fe72d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2035fe72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Data included player statistics from 1985-86 through 2020-21 seasons, including those who were drafted into the NBA as well. </a:t>
            </a:r>
            <a:endParaRPr/>
          </a:p>
          <a:p>
            <a:pPr marL="0" lvl="0" indent="0" algn="l" rtl="0">
              <a:spcBef>
                <a:spcPts val="0"/>
              </a:spcBef>
              <a:spcAft>
                <a:spcPts val="0"/>
              </a:spcAft>
              <a:buNone/>
            </a:pPr>
            <a:endParaRPr/>
          </a:p>
          <a:p>
            <a:pPr marL="0" lvl="0" indent="0" algn="l" rtl="0">
              <a:spcBef>
                <a:spcPts val="0"/>
              </a:spcBef>
              <a:spcAft>
                <a:spcPts val="0"/>
              </a:spcAft>
              <a:buNone/>
            </a:pPr>
            <a:r>
              <a:rPr lang="en-US"/>
              <a:t>The draft was used to subset players for this dataset owing to the reason that all players in the NBA come into the NBA through the draft - including international players and players from foreign basketball leagues. </a:t>
            </a:r>
            <a:endParaRPr/>
          </a:p>
          <a:p>
            <a:pPr marL="0" lvl="0" indent="0" algn="l" rtl="0">
              <a:spcBef>
                <a:spcPts val="0"/>
              </a:spcBef>
              <a:spcAft>
                <a:spcPts val="0"/>
              </a:spcAft>
              <a:buNone/>
            </a:pPr>
            <a:endParaRPr/>
          </a:p>
          <a:p>
            <a:pPr marL="0" lvl="0" indent="0" algn="l" rtl="0">
              <a:spcBef>
                <a:spcPts val="0"/>
              </a:spcBef>
              <a:spcAft>
                <a:spcPts val="0"/>
              </a:spcAft>
              <a:buNone/>
            </a:pPr>
            <a:r>
              <a:rPr lang="en-US"/>
              <a:t>The start season was chosen as 1985-86 as that was the year that the NCAA first universally implemented a 3 point line in basketball. this subsetting helps maintain rule uniformity regarding scoring in the NBA and NCAA, where our draft players are predominantly from.</a:t>
            </a:r>
            <a:endParaRPr/>
          </a:p>
          <a:p>
            <a:pPr marL="0" lvl="0" indent="0" algn="l" rtl="0">
              <a:spcBef>
                <a:spcPts val="0"/>
              </a:spcBef>
              <a:spcAft>
                <a:spcPts val="0"/>
              </a:spcAft>
              <a:buNone/>
            </a:pPr>
            <a:endParaRPr/>
          </a:p>
          <a:p>
            <a:pPr marL="0" lvl="0" indent="0" algn="l" rtl="0">
              <a:spcBef>
                <a:spcPts val="0"/>
              </a:spcBef>
              <a:spcAft>
                <a:spcPts val="0"/>
              </a:spcAft>
              <a:buNone/>
            </a:pPr>
            <a:r>
              <a:rPr lang="en-US"/>
              <a:t>Some of the 23 features include player age at the start of the season, teams played for, and a count of games–total, started and not started through the season, and some transformed metrics such as the box plus-minus. Some of the more pertinent advanced metrics include Percentages of Usage, Value over replacement player, Player Efficiency Rating, and the ratio of Win Shares.</a:t>
            </a:r>
            <a:endParaRPr/>
          </a:p>
          <a:p>
            <a:pPr marL="0" lvl="0" indent="0" algn="l" rtl="0">
              <a:spcBef>
                <a:spcPts val="0"/>
              </a:spcBef>
              <a:spcAft>
                <a:spcPts val="0"/>
              </a:spcAft>
              <a:buNone/>
            </a:pPr>
            <a:endParaRPr/>
          </a:p>
          <a:p>
            <a:pPr marL="0" lvl="0" indent="0" algn="l" rtl="0">
              <a:spcBef>
                <a:spcPts val="0"/>
              </a:spcBef>
              <a:spcAft>
                <a:spcPts val="0"/>
              </a:spcAft>
              <a:buNone/>
            </a:pPr>
            <a:r>
              <a:rPr lang="en-US"/>
              <a:t>The salaries are normalised by yearly salary cap to negate the effects of inflation and other economic factors affecting salary fluctuations in the NBA. Thus, the supervised learning problem will predict the normalised salary values for the given set of features for a player</a:t>
            </a:r>
            <a:endParaRPr/>
          </a:p>
          <a:p>
            <a:pPr marL="0" lvl="0" indent="0" algn="l" rtl="0">
              <a:spcBef>
                <a:spcPts val="0"/>
              </a:spcBef>
              <a:spcAft>
                <a:spcPts val="0"/>
              </a:spcAft>
              <a:buNone/>
            </a:pPr>
            <a:endParaRPr/>
          </a:p>
          <a:p>
            <a:pPr marL="0" lvl="0" indent="0" algn="l" rtl="0">
              <a:spcBef>
                <a:spcPts val="0"/>
              </a:spcBef>
              <a:spcAft>
                <a:spcPts val="0"/>
              </a:spcAft>
              <a:buNone/>
            </a:pPr>
            <a:r>
              <a:rPr lang="en-US"/>
              <a:t>An 80-20 train test split was performed on the 9628 observations. All features except Team and position were standard scaled using mean and standard deviation on the training set. the categorical features were one hot encoded. </a:t>
            </a:r>
            <a:endParaRPr/>
          </a:p>
          <a:p>
            <a:pPr marL="0" lvl="0" indent="0" algn="l" rtl="0">
              <a:spcBef>
                <a:spcPts val="0"/>
              </a:spcBef>
              <a:spcAft>
                <a:spcPts val="0"/>
              </a:spcAft>
              <a:buNone/>
            </a:pPr>
            <a:endParaRPr/>
          </a:p>
          <a:p>
            <a:pPr marL="0" lvl="0" indent="0" algn="l" rtl="0">
              <a:spcBef>
                <a:spcPts val="0"/>
              </a:spcBef>
              <a:spcAft>
                <a:spcPts val="0"/>
              </a:spcAft>
              <a:buNone/>
            </a:pPr>
            <a:r>
              <a:rPr lang="en-US"/>
              <a:t>for model tuning and fitting, I use 5 fold cross validation.</a:t>
            </a:r>
            <a:endParaRPr/>
          </a:p>
          <a:p>
            <a:pPr marL="0" lvl="0" indent="0" algn="l" rtl="0">
              <a:spcBef>
                <a:spcPts val="0"/>
              </a:spcBef>
              <a:spcAft>
                <a:spcPts val="0"/>
              </a:spcAft>
              <a:buNone/>
            </a:pPr>
            <a:endParaRPr/>
          </a:p>
          <a:p>
            <a:pPr marL="0" lvl="0" indent="0" algn="l" rtl="0">
              <a:spcBef>
                <a:spcPts val="0"/>
              </a:spcBef>
              <a:spcAft>
                <a:spcPts val="0"/>
              </a:spcAft>
              <a:buNone/>
            </a:pPr>
            <a:r>
              <a:rPr lang="en-US"/>
              <a:t>Before I get onto the models themselves, let me provide a bit of information about Ensemble models and the Boruta Feature Selection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2035fe72d_0_10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2035fe72d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what exactly IS an ensemble model?</a:t>
            </a:r>
            <a:endParaRPr/>
          </a:p>
          <a:p>
            <a:pPr marL="0" lvl="0" indent="0" algn="l" rtl="0">
              <a:spcBef>
                <a:spcPts val="0"/>
              </a:spcBef>
              <a:spcAft>
                <a:spcPts val="0"/>
              </a:spcAft>
              <a:buNone/>
            </a:pPr>
            <a:endParaRPr/>
          </a:p>
          <a:p>
            <a:pPr marL="0" lvl="0" indent="0" algn="l" rtl="0">
              <a:spcBef>
                <a:spcPts val="0"/>
              </a:spcBef>
              <a:spcAft>
                <a:spcPts val="0"/>
              </a:spcAft>
              <a:buNone/>
            </a:pPr>
            <a:r>
              <a:rPr lang="en-US"/>
              <a:t>It is a model that aggregates on the predictions of a large number of other models to provide a final estimate for a supervised learning problem.</a:t>
            </a:r>
            <a:endParaRPr/>
          </a:p>
          <a:p>
            <a:pPr marL="0" lvl="0" indent="0" algn="l" rtl="0">
              <a:spcBef>
                <a:spcPts val="0"/>
              </a:spcBef>
              <a:spcAft>
                <a:spcPts val="0"/>
              </a:spcAft>
              <a:buNone/>
            </a:pPr>
            <a:endParaRPr/>
          </a:p>
          <a:p>
            <a:pPr marL="0" lvl="0" indent="0" algn="l" rtl="0">
              <a:spcBef>
                <a:spcPts val="0"/>
              </a:spcBef>
              <a:spcAft>
                <a:spcPts val="0"/>
              </a:spcAft>
              <a:buNone/>
            </a:pPr>
            <a:r>
              <a:rPr lang="en-US"/>
              <a:t>The training sets for each of these weak learners are either procured by bootstrapping training samples (with replacement) called bagging, or by subsampling training samples without replacement, called pasting.</a:t>
            </a:r>
            <a:endParaRPr/>
          </a:p>
          <a:p>
            <a:pPr marL="0" lvl="0" indent="0" algn="l" rtl="0">
              <a:spcBef>
                <a:spcPts val="0"/>
              </a:spcBef>
              <a:spcAft>
                <a:spcPts val="0"/>
              </a:spcAft>
              <a:buNone/>
            </a:pPr>
            <a:endParaRPr/>
          </a:p>
          <a:p>
            <a:pPr marL="0" lvl="0" indent="0" algn="l" rtl="0">
              <a:spcBef>
                <a:spcPts val="0"/>
              </a:spcBef>
              <a:spcAft>
                <a:spcPts val="0"/>
              </a:spcAft>
              <a:buNone/>
            </a:pPr>
            <a:r>
              <a:rPr lang="en-US"/>
              <a:t>Some examples of Ensemble Models for Regression are Random Forests and Gradient Boosted Regressors.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2035fe72d_0_10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2035fe72d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Boruta algorithm is an all relevant feature selection algorithm for models with a variable importance metric. </a:t>
            </a:r>
            <a:endParaRPr/>
          </a:p>
          <a:p>
            <a:pPr marL="0" lvl="0" indent="0" algn="l" rtl="0">
              <a:spcBef>
                <a:spcPts val="0"/>
              </a:spcBef>
              <a:spcAft>
                <a:spcPts val="0"/>
              </a:spcAft>
              <a:buNone/>
            </a:pPr>
            <a:endParaRPr/>
          </a:p>
          <a:p>
            <a:pPr marL="0" lvl="0" indent="0" algn="l" rtl="0">
              <a:spcBef>
                <a:spcPts val="0"/>
              </a:spcBef>
              <a:spcAft>
                <a:spcPts val="0"/>
              </a:spcAft>
              <a:buNone/>
            </a:pPr>
            <a:r>
              <a:rPr lang="en-US"/>
              <a:t>It creates a feature set including both the original features, and their randomised shuffles, called shadow features. Then, an ensemble model is run on these features to predict the labels, and variable importance is ascertained.</a:t>
            </a:r>
            <a:endParaRPr/>
          </a:p>
          <a:p>
            <a:pPr marL="0" lvl="0" indent="0" algn="l" rtl="0">
              <a:spcBef>
                <a:spcPts val="0"/>
              </a:spcBef>
              <a:spcAft>
                <a:spcPts val="0"/>
              </a:spcAft>
              <a:buNone/>
            </a:pPr>
            <a:endParaRPr/>
          </a:p>
          <a:p>
            <a:pPr marL="0" lvl="0" indent="0" algn="l" rtl="0">
              <a:spcBef>
                <a:spcPts val="0"/>
              </a:spcBef>
              <a:spcAft>
                <a:spcPts val="0"/>
              </a:spcAft>
              <a:buNone/>
            </a:pPr>
            <a:r>
              <a:rPr lang="en-US"/>
              <a:t>If a feature has higher variable importance than the best performing shadow feature, then it is considered to be a ‘hit’ for that run.</a:t>
            </a:r>
            <a:endParaRPr/>
          </a:p>
          <a:p>
            <a:pPr marL="0" lvl="0" indent="0" algn="l" rtl="0">
              <a:spcBef>
                <a:spcPts val="0"/>
              </a:spcBef>
              <a:spcAft>
                <a:spcPts val="0"/>
              </a:spcAft>
              <a:buNone/>
            </a:pPr>
            <a:endParaRPr/>
          </a:p>
          <a:p>
            <a:pPr marL="0" lvl="0" indent="0" algn="l" rtl="0">
              <a:spcBef>
                <a:spcPts val="0"/>
              </a:spcBef>
              <a:spcAft>
                <a:spcPts val="0"/>
              </a:spcAft>
              <a:buNone/>
            </a:pPr>
            <a:r>
              <a:rPr lang="en-US"/>
              <a:t>Multiple runs are performed, and noting that the maximum level of uncertainty about a feature is 0.5, we have the normal approximation to the binomial distribution helping us ascertain the hits of variables to select. </a:t>
            </a:r>
            <a:endParaRPr/>
          </a:p>
          <a:p>
            <a:pPr marL="0" lvl="0" indent="0" algn="l" rtl="0">
              <a:spcBef>
                <a:spcPts val="0"/>
              </a:spcBef>
              <a:spcAft>
                <a:spcPts val="0"/>
              </a:spcAft>
              <a:buNone/>
            </a:pPr>
            <a:endParaRPr/>
          </a:p>
          <a:p>
            <a:pPr marL="0" lvl="0" indent="0" algn="l" rtl="0">
              <a:spcBef>
                <a:spcPts val="0"/>
              </a:spcBef>
              <a:spcAft>
                <a:spcPts val="0"/>
              </a:spcAft>
              <a:buNone/>
            </a:pPr>
            <a:r>
              <a:rPr lang="en-US"/>
              <a:t>Given a significance level (as in the picture, an example significance level of 5%), A relevant hypothesis test helps us determine features that are selected, rejected, and tentative.</a:t>
            </a:r>
            <a:endParaRPr/>
          </a:p>
          <a:p>
            <a:pPr marL="0" lvl="0" indent="0" algn="l" rtl="0">
              <a:spcBef>
                <a:spcPts val="0"/>
              </a:spcBef>
              <a:spcAft>
                <a:spcPts val="0"/>
              </a:spcAft>
              <a:buNone/>
            </a:pPr>
            <a:endParaRPr/>
          </a:p>
          <a:p>
            <a:pPr marL="0" lvl="0" indent="0" algn="l" rtl="0">
              <a:spcBef>
                <a:spcPts val="0"/>
              </a:spcBef>
              <a:spcAft>
                <a:spcPts val="0"/>
              </a:spcAft>
              <a:buNone/>
            </a:pPr>
            <a:r>
              <a:rPr lang="en-US"/>
              <a:t>For this project, 250 runs were performed with a significance level of 1%.</a:t>
            </a:r>
            <a:endParaRPr/>
          </a:p>
          <a:p>
            <a:pPr marL="0" lvl="0" indent="0" algn="l" rtl="0">
              <a:spcBef>
                <a:spcPts val="0"/>
              </a:spcBef>
              <a:spcAft>
                <a:spcPts val="0"/>
              </a:spcAft>
              <a:buNone/>
            </a:pPr>
            <a:endParaRPr/>
          </a:p>
          <a:p>
            <a:pPr marL="0" lvl="0" indent="0" algn="l" rtl="0">
              <a:spcBef>
                <a:spcPts val="0"/>
              </a:spcBef>
              <a:spcAft>
                <a:spcPts val="0"/>
              </a:spcAft>
              <a:buNone/>
            </a:pPr>
            <a:r>
              <a:rPr lang="en-US"/>
              <a:t>Now, I needed a baseline model to compare by ensemble methods’ out of sample performance.</a:t>
            </a:r>
            <a:endParaRPr/>
          </a:p>
          <a:p>
            <a:pPr marL="0" lvl="0" indent="0" algn="l" rtl="0">
              <a:spcBef>
                <a:spcPts val="0"/>
              </a:spcBef>
              <a:spcAft>
                <a:spcPts val="0"/>
              </a:spcAft>
              <a:buNone/>
            </a:pPr>
            <a:endParaRPr/>
          </a:p>
          <a:p>
            <a:pPr marL="0" lvl="0" indent="0" algn="l" rtl="0">
              <a:spcBef>
                <a:spcPts val="0"/>
              </a:spcBef>
              <a:spcAft>
                <a:spcPts val="0"/>
              </a:spcAft>
              <a:buNone/>
            </a:pPr>
            <a:r>
              <a:rPr lang="en-US"/>
              <a:t>picture credit:- </a:t>
            </a:r>
            <a:r>
              <a:rPr lang="en-US" u="sng">
                <a:solidFill>
                  <a:schemeClr val="hlink"/>
                </a:solidFill>
                <a:hlinkClick r:id="rId3"/>
              </a:rPr>
              <a:t>https://blog.exploratory.io/finding-variable-importance-with-random-forest-boruta-28badd116197</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2035fe72d_0_1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2035fe72d_0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chose an elastic net, which performs a combination of L1 and L2 norm regression on the feature weights in the loss function, with optimal hypermarameters found using 5 fold Randomised search cross validation.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2035fe72d_0_10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2035fe72d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used 4 ensemble methods, namely a random forest, a gradient boosted linear and tree models, and a stochastic gradient boosted tree model.</a:t>
            </a:r>
            <a:endParaRPr/>
          </a:p>
          <a:p>
            <a:pPr marL="0" lvl="0" indent="0" algn="l" rtl="0">
              <a:spcBef>
                <a:spcPts val="0"/>
              </a:spcBef>
              <a:spcAft>
                <a:spcPts val="0"/>
              </a:spcAft>
              <a:buNone/>
            </a:pPr>
            <a:endParaRPr/>
          </a:p>
          <a:p>
            <a:pPr marL="0" lvl="0" indent="0" algn="l" rtl="0">
              <a:spcBef>
                <a:spcPts val="0"/>
              </a:spcBef>
              <a:spcAft>
                <a:spcPts val="0"/>
              </a:spcAft>
              <a:buNone/>
            </a:pPr>
            <a:r>
              <a:rPr lang="en-US"/>
              <a:t>We note that the Random Forest performed the best out of sample, followed by fellow ensemble methods of a linear Gradient Boosted model, and a Stochastic Gradient Boosted Tree.</a:t>
            </a:r>
            <a:endParaRPr/>
          </a:p>
          <a:p>
            <a:pPr marL="0" lvl="0" indent="0" algn="l" rtl="0">
              <a:spcBef>
                <a:spcPts val="0"/>
              </a:spcBef>
              <a:spcAft>
                <a:spcPts val="0"/>
              </a:spcAft>
              <a:buNone/>
            </a:pPr>
            <a:endParaRPr/>
          </a:p>
          <a:p>
            <a:pPr marL="0" lvl="0" indent="0" algn="l" rtl="0">
              <a:spcBef>
                <a:spcPts val="0"/>
              </a:spcBef>
              <a:spcAft>
                <a:spcPts val="0"/>
              </a:spcAft>
              <a:buNone/>
            </a:pPr>
            <a:r>
              <a:rPr lang="en-US"/>
              <a:t>In interest of time, we will focus on the Random Forest, and the Stochastic Gradient Boosted Tree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Boundless">
  <p:cSld name="2_Title Slide">
    <p:bg>
      <p:bgPr>
        <a:solidFill>
          <a:schemeClr val="dk1"/>
        </a:solidFill>
        <a:effectLst/>
      </p:bgPr>
    </p:bg>
    <p:spTree>
      <p:nvGrpSpPr>
        <p:cNvPr id="1" name="Shape 7"/>
        <p:cNvGrpSpPr/>
        <p:nvPr/>
      </p:nvGrpSpPr>
      <p:grpSpPr>
        <a:xfrm>
          <a:off x="0" y="0"/>
          <a:ext cx="0" cy="0"/>
          <a:chOff x="0" y="0"/>
          <a:chExt cx="0" cy="0"/>
        </a:xfrm>
      </p:grpSpPr>
      <p:pic>
        <p:nvPicPr>
          <p:cNvPr id="8" name="Google Shape;8;p2" descr="UW_W Logo_White.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9" name="Google Shape;9;p2"/>
          <p:cNvPicPr preferRelativeResize="0"/>
          <p:nvPr/>
        </p:nvPicPr>
        <p:blipFill rotWithShape="1">
          <a:blip r:embed="rId3">
            <a:alphaModFix/>
          </a:blip>
          <a:srcRect/>
          <a:stretch/>
        </p:blipFill>
        <p:spPr>
          <a:xfrm>
            <a:off x="568081" y="4598607"/>
            <a:ext cx="2416273" cy="213486"/>
          </a:xfrm>
          <a:prstGeom prst="rect">
            <a:avLst/>
          </a:prstGeom>
          <a:noFill/>
          <a:ln>
            <a:noFill/>
          </a:ln>
        </p:spPr>
      </p:pic>
      <p:pic>
        <p:nvPicPr>
          <p:cNvPr id="10" name="Google Shape;10;p2"/>
          <p:cNvPicPr preferRelativeResize="0"/>
          <p:nvPr/>
        </p:nvPicPr>
        <p:blipFill rotWithShape="1">
          <a:blip r:embed="rId4">
            <a:alphaModFix/>
          </a:blip>
          <a:srcRect/>
          <a:stretch/>
        </p:blipFill>
        <p:spPr>
          <a:xfrm>
            <a:off x="568081" y="3426449"/>
            <a:ext cx="1600200" cy="139700"/>
          </a:xfrm>
          <a:prstGeom prst="rect">
            <a:avLst/>
          </a:prstGeom>
          <a:noFill/>
          <a:ln>
            <a:noFill/>
          </a:ln>
        </p:spPr>
      </p:pic>
      <p:sp>
        <p:nvSpPr>
          <p:cNvPr id="11" name="Google Shape;11;p2"/>
          <p:cNvSpPr txBox="1">
            <a:spLocks noGrp="1"/>
          </p:cNvSpPr>
          <p:nvPr>
            <p:ph type="title"/>
          </p:nvPr>
        </p:nvSpPr>
        <p:spPr>
          <a:xfrm>
            <a:off x="460375" y="644993"/>
            <a:ext cx="697230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5000"/>
              <a:buFont typeface="Encode Sans Black"/>
              <a:buNone/>
              <a:defRPr sz="5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2"/>
                </a:solidFill>
                <a:latin typeface="Encode Sans Black"/>
                <a:ea typeface="Encode Sans Black"/>
                <a:cs typeface="Encode Sans Black"/>
                <a:sym typeface="Encode Sans Black"/>
              </a:defRPr>
            </a:lvl1pPr>
            <a:lvl2pPr lvl="1">
              <a:buNone/>
              <a:defRPr>
                <a:solidFill>
                  <a:schemeClr val="lt2"/>
                </a:solidFill>
                <a:latin typeface="Encode Sans Black"/>
                <a:ea typeface="Encode Sans Black"/>
                <a:cs typeface="Encode Sans Black"/>
                <a:sym typeface="Encode Sans Black"/>
              </a:defRPr>
            </a:lvl2pPr>
            <a:lvl3pPr lvl="2">
              <a:buNone/>
              <a:defRPr>
                <a:solidFill>
                  <a:schemeClr val="lt2"/>
                </a:solidFill>
                <a:latin typeface="Encode Sans Black"/>
                <a:ea typeface="Encode Sans Black"/>
                <a:cs typeface="Encode Sans Black"/>
                <a:sym typeface="Encode Sans Black"/>
              </a:defRPr>
            </a:lvl3pPr>
            <a:lvl4pPr lvl="3">
              <a:buNone/>
              <a:defRPr>
                <a:solidFill>
                  <a:schemeClr val="lt2"/>
                </a:solidFill>
                <a:latin typeface="Encode Sans Black"/>
                <a:ea typeface="Encode Sans Black"/>
                <a:cs typeface="Encode Sans Black"/>
                <a:sym typeface="Encode Sans Black"/>
              </a:defRPr>
            </a:lvl4pPr>
            <a:lvl5pPr lvl="4">
              <a:buNone/>
              <a:defRPr>
                <a:solidFill>
                  <a:schemeClr val="lt2"/>
                </a:solidFill>
                <a:latin typeface="Encode Sans Black"/>
                <a:ea typeface="Encode Sans Black"/>
                <a:cs typeface="Encode Sans Black"/>
                <a:sym typeface="Encode Sans Black"/>
              </a:defRPr>
            </a:lvl5pPr>
            <a:lvl6pPr lvl="5">
              <a:buNone/>
              <a:defRPr>
                <a:solidFill>
                  <a:schemeClr val="lt2"/>
                </a:solidFill>
                <a:latin typeface="Encode Sans Black"/>
                <a:ea typeface="Encode Sans Black"/>
                <a:cs typeface="Encode Sans Black"/>
                <a:sym typeface="Encode Sans Black"/>
              </a:defRPr>
            </a:lvl6pPr>
            <a:lvl7pPr lvl="6">
              <a:buNone/>
              <a:defRPr>
                <a:solidFill>
                  <a:schemeClr val="lt2"/>
                </a:solidFill>
                <a:latin typeface="Encode Sans Black"/>
                <a:ea typeface="Encode Sans Black"/>
                <a:cs typeface="Encode Sans Black"/>
                <a:sym typeface="Encode Sans Black"/>
              </a:defRPr>
            </a:lvl7pPr>
            <a:lvl8pPr lvl="7">
              <a:buNone/>
              <a:defRPr>
                <a:solidFill>
                  <a:schemeClr val="lt2"/>
                </a:solidFill>
                <a:latin typeface="Encode Sans Black"/>
                <a:ea typeface="Encode Sans Black"/>
                <a:cs typeface="Encode Sans Black"/>
                <a:sym typeface="Encode Sans Black"/>
              </a:defRPr>
            </a:lvl8pPr>
            <a:lvl9pPr lvl="8">
              <a:buNone/>
              <a:defRPr>
                <a:solidFill>
                  <a:schemeClr val="lt2"/>
                </a:solidFill>
                <a:latin typeface="Encode Sans Black"/>
                <a:ea typeface="Encode Sans Black"/>
                <a:cs typeface="Encode Sans Black"/>
                <a:sym typeface="Encode Sans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UW">
  <p:cSld name="1_Title Slide">
    <p:bg>
      <p:bgPr>
        <a:solidFill>
          <a:schemeClr val="dk1"/>
        </a:solidFill>
        <a:effectLst/>
      </p:bgPr>
    </p:bg>
    <p:spTree>
      <p:nvGrpSpPr>
        <p:cNvPr id="1" name="Shape 20"/>
        <p:cNvGrpSpPr/>
        <p:nvPr/>
      </p:nvGrpSpPr>
      <p:grpSpPr>
        <a:xfrm>
          <a:off x="0" y="0"/>
          <a:ext cx="0" cy="0"/>
          <a:chOff x="0" y="0"/>
          <a:chExt cx="0" cy="0"/>
        </a:xfrm>
      </p:grpSpPr>
      <p:pic>
        <p:nvPicPr>
          <p:cNvPr id="21" name="Google Shape;21;p4" descr="UW_W Logo_White.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22" name="Google Shape;22;p4"/>
          <p:cNvPicPr preferRelativeResize="0"/>
          <p:nvPr/>
        </p:nvPicPr>
        <p:blipFill rotWithShape="1">
          <a:blip r:embed="rId3">
            <a:alphaModFix/>
          </a:blip>
          <a:srcRect/>
          <a:stretch/>
        </p:blipFill>
        <p:spPr>
          <a:xfrm>
            <a:off x="568081" y="4675530"/>
            <a:ext cx="2540000" cy="172311"/>
          </a:xfrm>
          <a:prstGeom prst="rect">
            <a:avLst/>
          </a:prstGeom>
          <a:noFill/>
          <a:ln>
            <a:noFill/>
          </a:ln>
        </p:spPr>
      </p:pic>
      <p:pic>
        <p:nvPicPr>
          <p:cNvPr id="23" name="Google Shape;23;p4"/>
          <p:cNvPicPr preferRelativeResize="0"/>
          <p:nvPr/>
        </p:nvPicPr>
        <p:blipFill rotWithShape="1">
          <a:blip r:embed="rId4">
            <a:alphaModFix/>
          </a:blip>
          <a:srcRect/>
          <a:stretch/>
        </p:blipFill>
        <p:spPr>
          <a:xfrm>
            <a:off x="568081" y="3426449"/>
            <a:ext cx="1600200" cy="139700"/>
          </a:xfrm>
          <a:prstGeom prst="rect">
            <a:avLst/>
          </a:prstGeom>
          <a:noFill/>
          <a:ln>
            <a:noFill/>
          </a:ln>
        </p:spPr>
      </p:pic>
      <p:sp>
        <p:nvSpPr>
          <p:cNvPr id="24" name="Google Shape;24;p4"/>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5000"/>
              <a:buFont typeface="Encode Sans Black"/>
              <a:buNone/>
              <a:defRPr sz="5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2"/>
                </a:solidFill>
                <a:latin typeface="Encode Sans Black"/>
                <a:ea typeface="Encode Sans Black"/>
                <a:cs typeface="Encode Sans Black"/>
                <a:sym typeface="Encode Sans Black"/>
              </a:defRPr>
            </a:lvl1pPr>
            <a:lvl2pPr lvl="1">
              <a:buNone/>
              <a:defRPr>
                <a:solidFill>
                  <a:schemeClr val="lt2"/>
                </a:solidFill>
                <a:latin typeface="Encode Sans Black"/>
                <a:ea typeface="Encode Sans Black"/>
                <a:cs typeface="Encode Sans Black"/>
                <a:sym typeface="Encode Sans Black"/>
              </a:defRPr>
            </a:lvl2pPr>
            <a:lvl3pPr lvl="2">
              <a:buNone/>
              <a:defRPr>
                <a:solidFill>
                  <a:schemeClr val="lt2"/>
                </a:solidFill>
                <a:latin typeface="Encode Sans Black"/>
                <a:ea typeface="Encode Sans Black"/>
                <a:cs typeface="Encode Sans Black"/>
                <a:sym typeface="Encode Sans Black"/>
              </a:defRPr>
            </a:lvl3pPr>
            <a:lvl4pPr lvl="3">
              <a:buNone/>
              <a:defRPr>
                <a:solidFill>
                  <a:schemeClr val="lt2"/>
                </a:solidFill>
                <a:latin typeface="Encode Sans Black"/>
                <a:ea typeface="Encode Sans Black"/>
                <a:cs typeface="Encode Sans Black"/>
                <a:sym typeface="Encode Sans Black"/>
              </a:defRPr>
            </a:lvl4pPr>
            <a:lvl5pPr lvl="4">
              <a:buNone/>
              <a:defRPr>
                <a:solidFill>
                  <a:schemeClr val="lt2"/>
                </a:solidFill>
                <a:latin typeface="Encode Sans Black"/>
                <a:ea typeface="Encode Sans Black"/>
                <a:cs typeface="Encode Sans Black"/>
                <a:sym typeface="Encode Sans Black"/>
              </a:defRPr>
            </a:lvl5pPr>
            <a:lvl6pPr lvl="5">
              <a:buNone/>
              <a:defRPr>
                <a:solidFill>
                  <a:schemeClr val="lt2"/>
                </a:solidFill>
                <a:latin typeface="Encode Sans Black"/>
                <a:ea typeface="Encode Sans Black"/>
                <a:cs typeface="Encode Sans Black"/>
                <a:sym typeface="Encode Sans Black"/>
              </a:defRPr>
            </a:lvl6pPr>
            <a:lvl7pPr lvl="6">
              <a:buNone/>
              <a:defRPr>
                <a:solidFill>
                  <a:schemeClr val="lt2"/>
                </a:solidFill>
                <a:latin typeface="Encode Sans Black"/>
                <a:ea typeface="Encode Sans Black"/>
                <a:cs typeface="Encode Sans Black"/>
                <a:sym typeface="Encode Sans Black"/>
              </a:defRPr>
            </a:lvl7pPr>
            <a:lvl8pPr lvl="7">
              <a:buNone/>
              <a:defRPr>
                <a:solidFill>
                  <a:schemeClr val="lt2"/>
                </a:solidFill>
                <a:latin typeface="Encode Sans Black"/>
                <a:ea typeface="Encode Sans Black"/>
                <a:cs typeface="Encode Sans Black"/>
                <a:sym typeface="Encode Sans Black"/>
              </a:defRPr>
            </a:lvl8pPr>
            <a:lvl9pPr lvl="8">
              <a:buNone/>
              <a:defRPr>
                <a:solidFill>
                  <a:schemeClr val="lt2"/>
                </a:solidFill>
                <a:latin typeface="Encode Sans Black"/>
                <a:ea typeface="Encode Sans Black"/>
                <a:cs typeface="Encode Sans Black"/>
                <a:sym typeface="Encode Sans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 Content">
  <p:cSld name="Header + Content">
    <p:bg>
      <p:bgPr>
        <a:solidFill>
          <a:schemeClr val="dk1"/>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lt2"/>
              </a:buClr>
              <a:buSzPts val="2400"/>
              <a:buFont typeface="Merriweather Sans"/>
              <a:buChar char="&gt;"/>
              <a:defRPr sz="2400" b="1" i="0" u="none" strike="noStrike" cap="none">
                <a:solidFill>
                  <a:schemeClr val="lt2"/>
                </a:solidFill>
                <a:latin typeface="Open Sans"/>
                <a:ea typeface="Open Sans"/>
                <a:cs typeface="Open Sans"/>
                <a:sym typeface="Open Sans"/>
              </a:defRPr>
            </a:lvl1pPr>
            <a:lvl2pPr marL="914400" marR="0" lvl="1" indent="-355600" algn="l" rtl="0">
              <a:spcBef>
                <a:spcPts val="400"/>
              </a:spcBef>
              <a:spcAft>
                <a:spcPts val="0"/>
              </a:spcAft>
              <a:buClr>
                <a:schemeClr val="lt2"/>
              </a:buClr>
              <a:buSzPts val="2000"/>
              <a:buFont typeface="Arial"/>
              <a:buChar char="–"/>
              <a:defRPr sz="2000" b="1" i="0" u="none" strike="noStrike" cap="none">
                <a:solidFill>
                  <a:schemeClr val="lt2"/>
                </a:solidFill>
                <a:latin typeface="Open Sans"/>
                <a:ea typeface="Open Sans"/>
                <a:cs typeface="Open Sans"/>
                <a:sym typeface="Open Sans"/>
              </a:defRPr>
            </a:lvl2pPr>
            <a:lvl3pPr marL="1371600" marR="0" lvl="2" indent="-342900" algn="l" rtl="0">
              <a:spcBef>
                <a:spcPts val="360"/>
              </a:spcBef>
              <a:spcAft>
                <a:spcPts val="0"/>
              </a:spcAft>
              <a:buClr>
                <a:schemeClr val="lt2"/>
              </a:buClr>
              <a:buSzPts val="1800"/>
              <a:buFont typeface="Merriweather Sans"/>
              <a:buChar char="&gt;"/>
              <a:defRPr sz="1800" b="1" i="0" u="none" strike="noStrike" cap="none">
                <a:solidFill>
                  <a:schemeClr val="lt2"/>
                </a:solidFill>
                <a:latin typeface="Open Sans"/>
                <a:ea typeface="Open Sans"/>
                <a:cs typeface="Open Sans"/>
                <a:sym typeface="Open Sans"/>
              </a:defRPr>
            </a:lvl3pPr>
            <a:lvl4pPr marL="1828800" marR="0" lvl="3" indent="-330200" algn="l" rtl="0">
              <a:spcBef>
                <a:spcPts val="320"/>
              </a:spcBef>
              <a:spcAft>
                <a:spcPts val="0"/>
              </a:spcAft>
              <a:buClr>
                <a:schemeClr val="lt2"/>
              </a:buClr>
              <a:buSzPts val="1600"/>
              <a:buFont typeface="Arial"/>
              <a:buChar char="–"/>
              <a:defRPr sz="1600" b="1" i="0" u="none" strike="noStrike" cap="none">
                <a:solidFill>
                  <a:schemeClr val="lt2"/>
                </a:solidFill>
                <a:latin typeface="Open Sans"/>
                <a:ea typeface="Open Sans"/>
                <a:cs typeface="Open Sans"/>
                <a:sym typeface="Open Sans"/>
              </a:defRPr>
            </a:lvl4pPr>
            <a:lvl5pPr marL="2286000" marR="0" lvl="4" indent="-317500" algn="l" rtl="0">
              <a:spcBef>
                <a:spcPts val="280"/>
              </a:spcBef>
              <a:spcAft>
                <a:spcPts val="0"/>
              </a:spcAft>
              <a:buClr>
                <a:schemeClr val="lt2"/>
              </a:buClr>
              <a:buSzPts val="1400"/>
              <a:buFont typeface="Merriweather Sans"/>
              <a:buChar char="&gt;"/>
              <a:defRPr sz="1400" b="1" i="0" u="none" strike="noStrike" cap="none">
                <a:solidFill>
                  <a:schemeClr val="lt2"/>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8" name="Google Shape;28;p5"/>
          <p:cNvPicPr preferRelativeResize="0"/>
          <p:nvPr/>
        </p:nvPicPr>
        <p:blipFill rotWithShape="1">
          <a:blip r:embed="rId2">
            <a:alphaModFix/>
          </a:blip>
          <a:srcRect/>
          <a:stretch/>
        </p:blipFill>
        <p:spPr>
          <a:xfrm>
            <a:off x="549031" y="1363508"/>
            <a:ext cx="1103781" cy="96362"/>
          </a:xfrm>
          <a:prstGeom prst="rect">
            <a:avLst/>
          </a:prstGeom>
          <a:noFill/>
          <a:ln>
            <a:noFill/>
          </a:ln>
        </p:spPr>
      </p:pic>
      <p:pic>
        <p:nvPicPr>
          <p:cNvPr id="29" name="Google Shape;29;p5" descr="UW_W Logo_White.png"/>
          <p:cNvPicPr preferRelativeResize="0"/>
          <p:nvPr/>
        </p:nvPicPr>
        <p:blipFill rotWithShape="1">
          <a:blip r:embed="rId3">
            <a:alphaModFix/>
          </a:blip>
          <a:srcRect/>
          <a:stretch/>
        </p:blipFill>
        <p:spPr>
          <a:xfrm>
            <a:off x="7483915" y="4219956"/>
            <a:ext cx="1371600" cy="923544"/>
          </a:xfrm>
          <a:prstGeom prst="rect">
            <a:avLst/>
          </a:prstGeom>
          <a:noFill/>
          <a:ln>
            <a:noFill/>
          </a:ln>
        </p:spPr>
      </p:pic>
      <p:sp>
        <p:nvSpPr>
          <p:cNvPr id="30" name="Google Shape;30;p5"/>
          <p:cNvSpPr txBox="1">
            <a:spLocks noGrp="1"/>
          </p:cNvSpPr>
          <p:nvPr>
            <p:ph type="title"/>
          </p:nvPr>
        </p:nvSpPr>
        <p:spPr>
          <a:xfrm>
            <a:off x="447923" y="369733"/>
            <a:ext cx="8197114"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000"/>
              <a:buFont typeface="Encode Sans Black"/>
              <a:buNone/>
              <a:defRPr sz="3000" b="1" i="0" u="none" strike="noStrike" cap="non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2"/>
                </a:solidFill>
                <a:latin typeface="Open Sans"/>
                <a:ea typeface="Open Sans"/>
                <a:cs typeface="Open Sans"/>
                <a:sym typeface="Open Sans"/>
              </a:defRPr>
            </a:lvl1pPr>
            <a:lvl2pPr lvl="1">
              <a:buNone/>
              <a:defRPr>
                <a:solidFill>
                  <a:schemeClr val="lt2"/>
                </a:solidFill>
                <a:latin typeface="Open Sans"/>
                <a:ea typeface="Open Sans"/>
                <a:cs typeface="Open Sans"/>
                <a:sym typeface="Open Sans"/>
              </a:defRPr>
            </a:lvl2pPr>
            <a:lvl3pPr lvl="2">
              <a:buNone/>
              <a:defRPr>
                <a:solidFill>
                  <a:schemeClr val="lt2"/>
                </a:solidFill>
                <a:latin typeface="Open Sans"/>
                <a:ea typeface="Open Sans"/>
                <a:cs typeface="Open Sans"/>
                <a:sym typeface="Open Sans"/>
              </a:defRPr>
            </a:lvl3pPr>
            <a:lvl4pPr lvl="3">
              <a:buNone/>
              <a:defRPr>
                <a:solidFill>
                  <a:schemeClr val="lt2"/>
                </a:solidFill>
                <a:latin typeface="Open Sans"/>
                <a:ea typeface="Open Sans"/>
                <a:cs typeface="Open Sans"/>
                <a:sym typeface="Open Sans"/>
              </a:defRPr>
            </a:lvl4pPr>
            <a:lvl5pPr lvl="4">
              <a:buNone/>
              <a:defRPr>
                <a:solidFill>
                  <a:schemeClr val="lt2"/>
                </a:solidFill>
                <a:latin typeface="Open Sans"/>
                <a:ea typeface="Open Sans"/>
                <a:cs typeface="Open Sans"/>
                <a:sym typeface="Open Sans"/>
              </a:defRPr>
            </a:lvl5pPr>
            <a:lvl6pPr lvl="5">
              <a:buNone/>
              <a:defRPr>
                <a:solidFill>
                  <a:schemeClr val="lt2"/>
                </a:solidFill>
                <a:latin typeface="Open Sans"/>
                <a:ea typeface="Open Sans"/>
                <a:cs typeface="Open Sans"/>
                <a:sym typeface="Open Sans"/>
              </a:defRPr>
            </a:lvl6pPr>
            <a:lvl7pPr lvl="6">
              <a:buNone/>
              <a:defRPr>
                <a:solidFill>
                  <a:schemeClr val="lt2"/>
                </a:solidFill>
                <a:latin typeface="Open Sans"/>
                <a:ea typeface="Open Sans"/>
                <a:cs typeface="Open Sans"/>
                <a:sym typeface="Open Sans"/>
              </a:defRPr>
            </a:lvl7pPr>
            <a:lvl8pPr lvl="7">
              <a:buNone/>
              <a:defRPr>
                <a:solidFill>
                  <a:schemeClr val="lt2"/>
                </a:solidFill>
                <a:latin typeface="Open Sans"/>
                <a:ea typeface="Open Sans"/>
                <a:cs typeface="Open Sans"/>
                <a:sym typeface="Open Sans"/>
              </a:defRPr>
            </a:lvl8pPr>
            <a:lvl9pPr lvl="8">
              <a:buNone/>
              <a:defRPr>
                <a:solidFill>
                  <a:schemeClr val="lt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 Content">
  <p:cSld name="1_Custom Layout">
    <p:spTree>
      <p:nvGrpSpPr>
        <p:cNvPr id="1" name="Shape 62"/>
        <p:cNvGrpSpPr/>
        <p:nvPr/>
      </p:nvGrpSpPr>
      <p:grpSpPr>
        <a:xfrm>
          <a:off x="0" y="0"/>
          <a:ext cx="0" cy="0"/>
          <a:chOff x="0" y="0"/>
          <a:chExt cx="0" cy="0"/>
        </a:xfrm>
      </p:grpSpPr>
      <p:sp>
        <p:nvSpPr>
          <p:cNvPr id="63" name="Google Shape;63;p12"/>
          <p:cNvSpPr txBox="1">
            <a:spLocks noGrp="1"/>
          </p:cNvSpPr>
          <p:nvPr>
            <p:ph type="body" idx="1"/>
          </p:nvPr>
        </p:nvSpPr>
        <p:spPr>
          <a:xfrm>
            <a:off x="447923" y="1730667"/>
            <a:ext cx="8197114" cy="236590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4" name="Google Shape;64;p12" descr="W Logo_Purple_2685_HEX.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65" name="Google Shape;65;p12"/>
          <p:cNvPicPr preferRelativeResize="0"/>
          <p:nvPr/>
        </p:nvPicPr>
        <p:blipFill rotWithShape="1">
          <a:blip r:embed="rId3">
            <a:alphaModFix/>
          </a:blip>
          <a:srcRect/>
          <a:stretch/>
        </p:blipFill>
        <p:spPr>
          <a:xfrm>
            <a:off x="555874" y="1363508"/>
            <a:ext cx="1090095" cy="96362"/>
          </a:xfrm>
          <a:prstGeom prst="rect">
            <a:avLst/>
          </a:prstGeom>
          <a:noFill/>
          <a:ln>
            <a:noFill/>
          </a:ln>
        </p:spPr>
      </p:pic>
      <p:sp>
        <p:nvSpPr>
          <p:cNvPr id="66" name="Google Shape;66;p12"/>
          <p:cNvSpPr txBox="1">
            <a:spLocks noGrp="1"/>
          </p:cNvSpPr>
          <p:nvPr>
            <p:ph type="title"/>
          </p:nvPr>
        </p:nvSpPr>
        <p:spPr>
          <a:xfrm>
            <a:off x="460375" y="369733"/>
            <a:ext cx="8184662"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2"/>
                </a:solidFill>
                <a:latin typeface="Open Sans"/>
                <a:ea typeface="Open Sans"/>
                <a:cs typeface="Open Sans"/>
                <a:sym typeface="Open Sans"/>
              </a:defRPr>
            </a:lvl1pPr>
            <a:lvl2pPr lvl="1">
              <a:buNone/>
              <a:defRPr>
                <a:solidFill>
                  <a:schemeClr val="dk2"/>
                </a:solidFill>
                <a:latin typeface="Open Sans"/>
                <a:ea typeface="Open Sans"/>
                <a:cs typeface="Open Sans"/>
                <a:sym typeface="Open Sans"/>
              </a:defRPr>
            </a:lvl2pPr>
            <a:lvl3pPr lvl="2">
              <a:buNone/>
              <a:defRPr>
                <a:solidFill>
                  <a:schemeClr val="dk2"/>
                </a:solidFill>
                <a:latin typeface="Open Sans"/>
                <a:ea typeface="Open Sans"/>
                <a:cs typeface="Open Sans"/>
                <a:sym typeface="Open Sans"/>
              </a:defRPr>
            </a:lvl3pPr>
            <a:lvl4pPr lvl="3">
              <a:buNone/>
              <a:defRPr>
                <a:solidFill>
                  <a:schemeClr val="dk2"/>
                </a:solidFill>
                <a:latin typeface="Open Sans"/>
                <a:ea typeface="Open Sans"/>
                <a:cs typeface="Open Sans"/>
                <a:sym typeface="Open Sans"/>
              </a:defRPr>
            </a:lvl4pPr>
            <a:lvl5pPr lvl="4">
              <a:buNone/>
              <a:defRPr>
                <a:solidFill>
                  <a:schemeClr val="dk2"/>
                </a:solidFill>
                <a:latin typeface="Open Sans"/>
                <a:ea typeface="Open Sans"/>
                <a:cs typeface="Open Sans"/>
                <a:sym typeface="Open Sans"/>
              </a:defRPr>
            </a:lvl5pPr>
            <a:lvl6pPr lvl="5">
              <a:buNone/>
              <a:defRPr>
                <a:solidFill>
                  <a:schemeClr val="dk2"/>
                </a:solidFill>
                <a:latin typeface="Open Sans"/>
                <a:ea typeface="Open Sans"/>
                <a:cs typeface="Open Sans"/>
                <a:sym typeface="Open Sans"/>
              </a:defRPr>
            </a:lvl6pPr>
            <a:lvl7pPr lvl="6">
              <a:buNone/>
              <a:defRPr>
                <a:solidFill>
                  <a:schemeClr val="dk2"/>
                </a:solidFill>
                <a:latin typeface="Open Sans"/>
                <a:ea typeface="Open Sans"/>
                <a:cs typeface="Open Sans"/>
                <a:sym typeface="Open Sans"/>
              </a:defRPr>
            </a:lvl7pPr>
            <a:lvl8pPr lvl="7">
              <a:buNone/>
              <a:defRPr>
                <a:solidFill>
                  <a:schemeClr val="dk2"/>
                </a:solidFill>
                <a:latin typeface="Open Sans"/>
                <a:ea typeface="Open Sans"/>
                <a:cs typeface="Open Sans"/>
                <a:sym typeface="Open Sans"/>
              </a:defRPr>
            </a:lvl8pPr>
            <a:lvl9pPr lvl="8">
              <a:buNone/>
              <a:defRPr>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oundless">
  <p:cSld name="1_Title Only">
    <p:spTree>
      <p:nvGrpSpPr>
        <p:cNvPr id="1" name="Shape 68"/>
        <p:cNvGrpSpPr/>
        <p:nvPr/>
      </p:nvGrpSpPr>
      <p:grpSpPr>
        <a:xfrm>
          <a:off x="0" y="0"/>
          <a:ext cx="0" cy="0"/>
          <a:chOff x="0" y="0"/>
          <a:chExt cx="0" cy="0"/>
        </a:xfrm>
      </p:grpSpPr>
      <p:pic>
        <p:nvPicPr>
          <p:cNvPr id="69" name="Google Shape;69;p13"/>
          <p:cNvPicPr preferRelativeResize="0"/>
          <p:nvPr/>
        </p:nvPicPr>
        <p:blipFill rotWithShape="1">
          <a:blip r:embed="rId2">
            <a:alphaModFix/>
          </a:blip>
          <a:srcRect/>
          <a:stretch/>
        </p:blipFill>
        <p:spPr>
          <a:xfrm>
            <a:off x="569461" y="3426449"/>
            <a:ext cx="1597439" cy="139700"/>
          </a:xfrm>
          <a:prstGeom prst="rect">
            <a:avLst/>
          </a:prstGeom>
          <a:noFill/>
          <a:ln>
            <a:noFill/>
          </a:ln>
        </p:spPr>
      </p:pic>
      <p:pic>
        <p:nvPicPr>
          <p:cNvPr id="70" name="Google Shape;70;p13"/>
          <p:cNvPicPr preferRelativeResize="0"/>
          <p:nvPr/>
        </p:nvPicPr>
        <p:blipFill rotWithShape="1">
          <a:blip r:embed="rId3">
            <a:alphaModFix/>
          </a:blip>
          <a:srcRect/>
          <a:stretch/>
        </p:blipFill>
        <p:spPr>
          <a:xfrm>
            <a:off x="568081" y="4599107"/>
            <a:ext cx="2416273" cy="212486"/>
          </a:xfrm>
          <a:prstGeom prst="rect">
            <a:avLst/>
          </a:prstGeom>
          <a:noFill/>
          <a:ln>
            <a:noFill/>
          </a:ln>
        </p:spPr>
      </p:pic>
      <p:pic>
        <p:nvPicPr>
          <p:cNvPr id="71" name="Google Shape;71;p13" descr="W Logo_Purple_2685_HEX.png"/>
          <p:cNvPicPr preferRelativeResize="0"/>
          <p:nvPr/>
        </p:nvPicPr>
        <p:blipFill rotWithShape="1">
          <a:blip r:embed="rId4">
            <a:alphaModFix/>
          </a:blip>
          <a:srcRect/>
          <a:stretch/>
        </p:blipFill>
        <p:spPr>
          <a:xfrm>
            <a:off x="7483915" y="4219956"/>
            <a:ext cx="1371600" cy="923544"/>
          </a:xfrm>
          <a:prstGeom prst="rect">
            <a:avLst/>
          </a:prstGeom>
          <a:noFill/>
          <a:ln>
            <a:noFill/>
          </a:ln>
        </p:spPr>
      </p:pic>
      <p:sp>
        <p:nvSpPr>
          <p:cNvPr id="72" name="Google Shape;72;p13"/>
          <p:cNvSpPr txBox="1">
            <a:spLocks noGrp="1"/>
          </p:cNvSpPr>
          <p:nvPr>
            <p:ph type="title"/>
          </p:nvPr>
        </p:nvSpPr>
        <p:spPr>
          <a:xfrm>
            <a:off x="460375" y="644993"/>
            <a:ext cx="702354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5000"/>
              <a:buFont typeface="Encode Sans Black"/>
              <a:buNone/>
              <a:defRPr sz="5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Encode Sans Black"/>
                <a:ea typeface="Encode Sans Black"/>
                <a:cs typeface="Encode Sans Black"/>
                <a:sym typeface="Encode Sans Black"/>
              </a:defRPr>
            </a:lvl1pPr>
            <a:lvl2pPr lvl="1">
              <a:buNone/>
              <a:defRPr>
                <a:solidFill>
                  <a:schemeClr val="dk1"/>
                </a:solidFill>
                <a:latin typeface="Encode Sans Black"/>
                <a:ea typeface="Encode Sans Black"/>
                <a:cs typeface="Encode Sans Black"/>
                <a:sym typeface="Encode Sans Black"/>
              </a:defRPr>
            </a:lvl2pPr>
            <a:lvl3pPr lvl="2">
              <a:buNone/>
              <a:defRPr>
                <a:solidFill>
                  <a:schemeClr val="dk1"/>
                </a:solidFill>
                <a:latin typeface="Encode Sans Black"/>
                <a:ea typeface="Encode Sans Black"/>
                <a:cs typeface="Encode Sans Black"/>
                <a:sym typeface="Encode Sans Black"/>
              </a:defRPr>
            </a:lvl3pPr>
            <a:lvl4pPr lvl="3">
              <a:buNone/>
              <a:defRPr>
                <a:solidFill>
                  <a:schemeClr val="dk1"/>
                </a:solidFill>
                <a:latin typeface="Encode Sans Black"/>
                <a:ea typeface="Encode Sans Black"/>
                <a:cs typeface="Encode Sans Black"/>
                <a:sym typeface="Encode Sans Black"/>
              </a:defRPr>
            </a:lvl4pPr>
            <a:lvl5pPr lvl="4">
              <a:buNone/>
              <a:defRPr>
                <a:solidFill>
                  <a:schemeClr val="dk1"/>
                </a:solidFill>
                <a:latin typeface="Encode Sans Black"/>
                <a:ea typeface="Encode Sans Black"/>
                <a:cs typeface="Encode Sans Black"/>
                <a:sym typeface="Encode Sans Black"/>
              </a:defRPr>
            </a:lvl5pPr>
            <a:lvl6pPr lvl="5">
              <a:buNone/>
              <a:defRPr>
                <a:solidFill>
                  <a:schemeClr val="dk1"/>
                </a:solidFill>
                <a:latin typeface="Encode Sans Black"/>
                <a:ea typeface="Encode Sans Black"/>
                <a:cs typeface="Encode Sans Black"/>
                <a:sym typeface="Encode Sans Black"/>
              </a:defRPr>
            </a:lvl6pPr>
            <a:lvl7pPr lvl="6">
              <a:buNone/>
              <a:defRPr>
                <a:solidFill>
                  <a:schemeClr val="dk1"/>
                </a:solidFill>
                <a:latin typeface="Encode Sans Black"/>
                <a:ea typeface="Encode Sans Black"/>
                <a:cs typeface="Encode Sans Black"/>
                <a:sym typeface="Encode Sans Black"/>
              </a:defRPr>
            </a:lvl7pPr>
            <a:lvl8pPr lvl="7">
              <a:buNone/>
              <a:defRPr>
                <a:solidFill>
                  <a:schemeClr val="dk1"/>
                </a:solidFill>
                <a:latin typeface="Encode Sans Black"/>
                <a:ea typeface="Encode Sans Black"/>
                <a:cs typeface="Encode Sans Black"/>
                <a:sym typeface="Encode Sans Black"/>
              </a:defRPr>
            </a:lvl8pPr>
            <a:lvl9pPr lvl="8">
              <a:buNone/>
              <a:defRPr>
                <a:solidFill>
                  <a:schemeClr val="dk1"/>
                </a:solidFill>
                <a:latin typeface="Encode Sans Black"/>
                <a:ea typeface="Encode Sans Black"/>
                <a:cs typeface="Encode Sans Black"/>
                <a:sym typeface="Encode Sans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UW">
  <p:cSld name="Title Only">
    <p:spTree>
      <p:nvGrpSpPr>
        <p:cNvPr id="1" name="Shape 74"/>
        <p:cNvGrpSpPr/>
        <p:nvPr/>
      </p:nvGrpSpPr>
      <p:grpSpPr>
        <a:xfrm>
          <a:off x="0" y="0"/>
          <a:ext cx="0" cy="0"/>
          <a:chOff x="0" y="0"/>
          <a:chExt cx="0" cy="0"/>
        </a:xfrm>
      </p:grpSpPr>
      <p:pic>
        <p:nvPicPr>
          <p:cNvPr id="75" name="Google Shape;75;p14" descr="W Logo_Purple_2685_HEX.png"/>
          <p:cNvPicPr preferRelativeResize="0"/>
          <p:nvPr/>
        </p:nvPicPr>
        <p:blipFill rotWithShape="1">
          <a:blip r:embed="rId2">
            <a:alphaModFix/>
          </a:blip>
          <a:srcRect/>
          <a:stretch/>
        </p:blipFill>
        <p:spPr>
          <a:xfrm>
            <a:off x="7483915" y="4219956"/>
            <a:ext cx="1371600" cy="923544"/>
          </a:xfrm>
          <a:prstGeom prst="rect">
            <a:avLst/>
          </a:prstGeom>
          <a:noFill/>
          <a:ln>
            <a:noFill/>
          </a:ln>
        </p:spPr>
      </p:pic>
      <p:pic>
        <p:nvPicPr>
          <p:cNvPr id="76" name="Google Shape;76;p14"/>
          <p:cNvPicPr preferRelativeResize="0"/>
          <p:nvPr/>
        </p:nvPicPr>
        <p:blipFill rotWithShape="1">
          <a:blip r:embed="rId3">
            <a:alphaModFix/>
          </a:blip>
          <a:srcRect/>
          <a:stretch/>
        </p:blipFill>
        <p:spPr>
          <a:xfrm>
            <a:off x="569461" y="3426449"/>
            <a:ext cx="1597439" cy="139700"/>
          </a:xfrm>
          <a:prstGeom prst="rect">
            <a:avLst/>
          </a:prstGeom>
          <a:noFill/>
          <a:ln>
            <a:noFill/>
          </a:ln>
        </p:spPr>
      </p:pic>
      <p:pic>
        <p:nvPicPr>
          <p:cNvPr id="77" name="Google Shape;77;p14"/>
          <p:cNvPicPr preferRelativeResize="0"/>
          <p:nvPr/>
        </p:nvPicPr>
        <p:blipFill rotWithShape="1">
          <a:blip r:embed="rId4">
            <a:alphaModFix/>
          </a:blip>
          <a:srcRect/>
          <a:stretch/>
        </p:blipFill>
        <p:spPr>
          <a:xfrm>
            <a:off x="568085" y="4675530"/>
            <a:ext cx="2539991" cy="172311"/>
          </a:xfrm>
          <a:prstGeom prst="rect">
            <a:avLst/>
          </a:prstGeom>
          <a:noFill/>
          <a:ln>
            <a:noFill/>
          </a:ln>
        </p:spPr>
      </p:pic>
      <p:sp>
        <p:nvSpPr>
          <p:cNvPr id="78" name="Google Shape;78;p14"/>
          <p:cNvSpPr txBox="1">
            <a:spLocks noGrp="1"/>
          </p:cNvSpPr>
          <p:nvPr>
            <p:ph type="title"/>
          </p:nvPr>
        </p:nvSpPr>
        <p:spPr>
          <a:xfrm>
            <a:off x="460375" y="644993"/>
            <a:ext cx="697230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5000"/>
              <a:buFont typeface="Encode Sans Black"/>
              <a:buNone/>
              <a:defRPr sz="5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Encode Sans Black"/>
                <a:ea typeface="Encode Sans Black"/>
                <a:cs typeface="Encode Sans Black"/>
                <a:sym typeface="Encode Sans Black"/>
              </a:defRPr>
            </a:lvl1pPr>
            <a:lvl2pPr lvl="1">
              <a:buNone/>
              <a:defRPr>
                <a:solidFill>
                  <a:schemeClr val="dk1"/>
                </a:solidFill>
                <a:latin typeface="Encode Sans Black"/>
                <a:ea typeface="Encode Sans Black"/>
                <a:cs typeface="Encode Sans Black"/>
                <a:sym typeface="Encode Sans Black"/>
              </a:defRPr>
            </a:lvl2pPr>
            <a:lvl3pPr lvl="2">
              <a:buNone/>
              <a:defRPr>
                <a:solidFill>
                  <a:schemeClr val="dk1"/>
                </a:solidFill>
                <a:latin typeface="Encode Sans Black"/>
                <a:ea typeface="Encode Sans Black"/>
                <a:cs typeface="Encode Sans Black"/>
                <a:sym typeface="Encode Sans Black"/>
              </a:defRPr>
            </a:lvl3pPr>
            <a:lvl4pPr lvl="3">
              <a:buNone/>
              <a:defRPr>
                <a:solidFill>
                  <a:schemeClr val="dk1"/>
                </a:solidFill>
                <a:latin typeface="Encode Sans Black"/>
                <a:ea typeface="Encode Sans Black"/>
                <a:cs typeface="Encode Sans Black"/>
                <a:sym typeface="Encode Sans Black"/>
              </a:defRPr>
            </a:lvl4pPr>
            <a:lvl5pPr lvl="4">
              <a:buNone/>
              <a:defRPr>
                <a:solidFill>
                  <a:schemeClr val="dk1"/>
                </a:solidFill>
                <a:latin typeface="Encode Sans Black"/>
                <a:ea typeface="Encode Sans Black"/>
                <a:cs typeface="Encode Sans Black"/>
                <a:sym typeface="Encode Sans Black"/>
              </a:defRPr>
            </a:lvl5pPr>
            <a:lvl6pPr lvl="5">
              <a:buNone/>
              <a:defRPr>
                <a:solidFill>
                  <a:schemeClr val="dk1"/>
                </a:solidFill>
                <a:latin typeface="Encode Sans Black"/>
                <a:ea typeface="Encode Sans Black"/>
                <a:cs typeface="Encode Sans Black"/>
                <a:sym typeface="Encode Sans Black"/>
              </a:defRPr>
            </a:lvl6pPr>
            <a:lvl7pPr lvl="6">
              <a:buNone/>
              <a:defRPr>
                <a:solidFill>
                  <a:schemeClr val="dk1"/>
                </a:solidFill>
                <a:latin typeface="Encode Sans Black"/>
                <a:ea typeface="Encode Sans Black"/>
                <a:cs typeface="Encode Sans Black"/>
                <a:sym typeface="Encode Sans Black"/>
              </a:defRPr>
            </a:lvl7pPr>
            <a:lvl8pPr lvl="7">
              <a:buNone/>
              <a:defRPr>
                <a:solidFill>
                  <a:schemeClr val="dk1"/>
                </a:solidFill>
                <a:latin typeface="Encode Sans Black"/>
                <a:ea typeface="Encode Sans Black"/>
                <a:cs typeface="Encode Sans Black"/>
                <a:sym typeface="Encode Sans Black"/>
              </a:defRPr>
            </a:lvl8pPr>
            <a:lvl9pPr lvl="8">
              <a:buNone/>
              <a:defRPr>
                <a:solidFill>
                  <a:schemeClr val="dk1"/>
                </a:solidFill>
                <a:latin typeface="Encode Sans Black"/>
                <a:ea typeface="Encode Sans Black"/>
                <a:cs typeface="Encode Sans Black"/>
                <a:sym typeface="Encode Sans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er + Subheader + Content">
  <p:cSld name="Custom Layout">
    <p:spTree>
      <p:nvGrpSpPr>
        <p:cNvPr id="1" name="Shape 80"/>
        <p:cNvGrpSpPr/>
        <p:nvPr/>
      </p:nvGrpSpPr>
      <p:grpSpPr>
        <a:xfrm>
          <a:off x="0" y="0"/>
          <a:ext cx="0" cy="0"/>
          <a:chOff x="0" y="0"/>
          <a:chExt cx="0" cy="0"/>
        </a:xfrm>
      </p:grpSpPr>
      <p:sp>
        <p:nvSpPr>
          <p:cNvPr id="81" name="Google Shape;81;p15"/>
          <p:cNvSpPr txBox="1">
            <a:spLocks noGrp="1"/>
          </p:cNvSpPr>
          <p:nvPr>
            <p:ph type="body" idx="1"/>
          </p:nvPr>
        </p:nvSpPr>
        <p:spPr>
          <a:xfrm>
            <a:off x="447923" y="2320239"/>
            <a:ext cx="8197114" cy="2251761"/>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Merriweather Sans"/>
              <a:buChar char="&gt;"/>
              <a:defRPr sz="2400" b="1" i="0" u="none" strike="noStrike" cap="none">
                <a:solidFill>
                  <a:schemeClr val="dk2"/>
                </a:solidFill>
                <a:latin typeface="Open Sans"/>
                <a:ea typeface="Open Sans"/>
                <a:cs typeface="Open Sans"/>
                <a:sym typeface="Open Sans"/>
              </a:defRPr>
            </a:lvl1pPr>
            <a:lvl2pPr marL="914400" marR="0" lvl="1" indent="-355600" algn="l" rtl="0">
              <a:spcBef>
                <a:spcPts val="400"/>
              </a:spcBef>
              <a:spcAft>
                <a:spcPts val="0"/>
              </a:spcAft>
              <a:buClr>
                <a:schemeClr val="dk2"/>
              </a:buClr>
              <a:buSzPts val="2000"/>
              <a:buFont typeface="Arial"/>
              <a:buChar char="–"/>
              <a:defRPr sz="2000" b="1" i="0" u="none" strike="noStrike" cap="none">
                <a:solidFill>
                  <a:schemeClr val="dk2"/>
                </a:solidFill>
                <a:latin typeface="Open Sans"/>
                <a:ea typeface="Open Sans"/>
                <a:cs typeface="Open Sans"/>
                <a:sym typeface="Open Sans"/>
              </a:defRPr>
            </a:lvl2pPr>
            <a:lvl3pPr marL="1371600" marR="0" lvl="2" indent="-342900" algn="l" rtl="0">
              <a:spcBef>
                <a:spcPts val="360"/>
              </a:spcBef>
              <a:spcAft>
                <a:spcPts val="0"/>
              </a:spcAft>
              <a:buClr>
                <a:schemeClr val="dk2"/>
              </a:buClr>
              <a:buSzPts val="1800"/>
              <a:buFont typeface="Merriweather Sans"/>
              <a:buChar char="&gt;"/>
              <a:defRPr sz="1800" b="1" i="0" u="none" strike="noStrike" cap="none">
                <a:solidFill>
                  <a:schemeClr val="dk2"/>
                </a:solidFill>
                <a:latin typeface="Open Sans"/>
                <a:ea typeface="Open Sans"/>
                <a:cs typeface="Open Sans"/>
                <a:sym typeface="Open Sans"/>
              </a:defRPr>
            </a:lvl3pPr>
            <a:lvl4pPr marL="1828800" marR="0" lvl="3" indent="-330200" algn="l" rtl="0">
              <a:spcBef>
                <a:spcPts val="320"/>
              </a:spcBef>
              <a:spcAft>
                <a:spcPts val="0"/>
              </a:spcAft>
              <a:buClr>
                <a:schemeClr val="dk2"/>
              </a:buClr>
              <a:buSzPts val="1600"/>
              <a:buFont typeface="Arial"/>
              <a:buChar char="–"/>
              <a:defRPr sz="1600" b="1" i="0" u="none" strike="noStrike" cap="none">
                <a:solidFill>
                  <a:schemeClr val="dk2"/>
                </a:solidFill>
                <a:latin typeface="Open Sans"/>
                <a:ea typeface="Open Sans"/>
                <a:cs typeface="Open Sans"/>
                <a:sym typeface="Open Sans"/>
              </a:defRPr>
            </a:lvl4pPr>
            <a:lvl5pPr marL="2286000" marR="0" lvl="4" indent="-317500" algn="l" rtl="0">
              <a:spcBef>
                <a:spcPts val="280"/>
              </a:spcBef>
              <a:spcAft>
                <a:spcPts val="0"/>
              </a:spcAft>
              <a:buClr>
                <a:schemeClr val="dk2"/>
              </a:buClr>
              <a:buSzPts val="1400"/>
              <a:buFont typeface="Merriweather Sans"/>
              <a:buChar char="&gt;"/>
              <a:defRPr sz="1400" b="1" i="0" u="none" strike="noStrike" cap="none">
                <a:solidFill>
                  <a:schemeClr val="dk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body" idx="2"/>
          </p:nvPr>
        </p:nvSpPr>
        <p:spPr>
          <a:xfrm>
            <a:off x="460375"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chemeClr val="dk2"/>
              </a:buClr>
              <a:buSzPts val="2400"/>
              <a:buFont typeface="Open Sans"/>
              <a:buNone/>
              <a:defRPr sz="2400" i="0" u="none" strike="noStrike" cap="none">
                <a:solidFill>
                  <a:schemeClr val="dk2"/>
                </a:solidFill>
                <a:latin typeface="Open Sans"/>
                <a:ea typeface="Open Sans"/>
                <a:cs typeface="Open Sans"/>
                <a:sym typeface="Open Sans"/>
              </a:defRPr>
            </a:lvl1pPr>
            <a:lvl2pPr marL="914400" marR="0" lvl="1" indent="-228600" algn="l" rtl="0">
              <a:spcBef>
                <a:spcPts val="560"/>
              </a:spcBef>
              <a:spcAft>
                <a:spcPts val="0"/>
              </a:spcAft>
              <a:buClr>
                <a:srgbClr val="E8D3A2"/>
              </a:buClr>
              <a:buSzPts val="2800"/>
              <a:buFont typeface="Open Sans"/>
              <a:buNone/>
              <a:defRPr sz="2800" i="0" u="none" strike="noStrike" cap="none">
                <a:solidFill>
                  <a:srgbClr val="E8D3A2"/>
                </a:solidFill>
                <a:latin typeface="Open Sans"/>
                <a:ea typeface="Open Sans"/>
                <a:cs typeface="Open Sans"/>
                <a:sym typeface="Open Sans"/>
              </a:defRPr>
            </a:lvl2pPr>
            <a:lvl3pPr marL="1371600" marR="0" lvl="2" indent="-228600" algn="l" rtl="0">
              <a:spcBef>
                <a:spcPts val="480"/>
              </a:spcBef>
              <a:spcAft>
                <a:spcPts val="0"/>
              </a:spcAft>
              <a:buClr>
                <a:srgbClr val="E8D3A2"/>
              </a:buClr>
              <a:buSzPts val="2400"/>
              <a:buFont typeface="Open Sans"/>
              <a:buNone/>
              <a:defRPr sz="2400" i="0" u="none" strike="noStrike" cap="none">
                <a:solidFill>
                  <a:srgbClr val="E8D3A2"/>
                </a:solidFill>
                <a:latin typeface="Open Sans"/>
                <a:ea typeface="Open Sans"/>
                <a:cs typeface="Open Sans"/>
                <a:sym typeface="Open Sans"/>
              </a:defRPr>
            </a:lvl3pPr>
            <a:lvl4pPr marL="1828800" marR="0" lvl="3"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4pPr>
            <a:lvl5pPr marL="2286000" marR="0" lvl="4" indent="-228600" algn="l" rtl="0">
              <a:spcBef>
                <a:spcPts val="400"/>
              </a:spcBef>
              <a:spcAft>
                <a:spcPts val="0"/>
              </a:spcAft>
              <a:buClr>
                <a:srgbClr val="E8D3A2"/>
              </a:buClr>
              <a:buSzPts val="2000"/>
              <a:buFont typeface="Open Sans"/>
              <a:buNone/>
              <a:defRPr sz="2000" i="0" u="none" strike="noStrike" cap="none">
                <a:solidFill>
                  <a:srgbClr val="E8D3A2"/>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6pPr>
            <a:lvl7pPr marL="3200400" marR="0" lvl="6"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7pPr>
            <a:lvl8pPr marL="3657600" marR="0" lvl="7"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8pPr>
            <a:lvl9pPr marL="4114800" marR="0" lvl="8" indent="-355600" algn="l" rtl="0">
              <a:spcBef>
                <a:spcPts val="400"/>
              </a:spcBef>
              <a:spcAft>
                <a:spcPts val="0"/>
              </a:spcAft>
              <a:buClr>
                <a:schemeClr val="dk1"/>
              </a:buClr>
              <a:buSzPts val="2000"/>
              <a:buFont typeface="Open Sans"/>
              <a:buChar char="•"/>
              <a:defRPr sz="2000" i="0" u="none" strike="noStrike" cap="none">
                <a:solidFill>
                  <a:schemeClr val="dk1"/>
                </a:solidFill>
                <a:latin typeface="Open Sans"/>
                <a:ea typeface="Open Sans"/>
                <a:cs typeface="Open Sans"/>
                <a:sym typeface="Open Sans"/>
              </a:defRPr>
            </a:lvl9pPr>
          </a:lstStyle>
          <a:p>
            <a:endParaRPr/>
          </a:p>
        </p:txBody>
      </p:sp>
      <p:pic>
        <p:nvPicPr>
          <p:cNvPr id="83" name="Google Shape;83;p15"/>
          <p:cNvPicPr preferRelativeResize="0"/>
          <p:nvPr/>
        </p:nvPicPr>
        <p:blipFill rotWithShape="1">
          <a:blip r:embed="rId2">
            <a:alphaModFix/>
          </a:blip>
          <a:srcRect/>
          <a:stretch/>
        </p:blipFill>
        <p:spPr>
          <a:xfrm>
            <a:off x="555874" y="1363508"/>
            <a:ext cx="1090095" cy="96362"/>
          </a:xfrm>
          <a:prstGeom prst="rect">
            <a:avLst/>
          </a:prstGeom>
          <a:noFill/>
          <a:ln>
            <a:noFill/>
          </a:ln>
        </p:spPr>
      </p:pic>
      <p:pic>
        <p:nvPicPr>
          <p:cNvPr id="84" name="Google Shape;84;p15"/>
          <p:cNvPicPr preferRelativeResize="0"/>
          <p:nvPr/>
        </p:nvPicPr>
        <p:blipFill rotWithShape="1">
          <a:blip r:embed="rId3">
            <a:alphaModFix/>
          </a:blip>
          <a:srcRect/>
          <a:stretch/>
        </p:blipFill>
        <p:spPr>
          <a:xfrm>
            <a:off x="6105041" y="4675530"/>
            <a:ext cx="2539991" cy="172311"/>
          </a:xfrm>
          <a:prstGeom prst="rect">
            <a:avLst/>
          </a:prstGeom>
          <a:noFill/>
          <a:ln>
            <a:noFill/>
          </a:ln>
        </p:spPr>
      </p:pic>
      <p:sp>
        <p:nvSpPr>
          <p:cNvPr id="85" name="Google Shape;85;p15"/>
          <p:cNvSpPr txBox="1">
            <a:spLocks noGrp="1"/>
          </p:cNvSpPr>
          <p:nvPr>
            <p:ph type="title"/>
          </p:nvPr>
        </p:nvSpPr>
        <p:spPr>
          <a:xfrm>
            <a:off x="460374" y="369733"/>
            <a:ext cx="8184657" cy="9937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Black"/>
              <a:buNone/>
              <a:defRPr sz="3000" b="1" i="0" u="none" strike="noStrike" cap="non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2"/>
                </a:solidFill>
                <a:latin typeface="Open Sans"/>
                <a:ea typeface="Open Sans"/>
                <a:cs typeface="Open Sans"/>
                <a:sym typeface="Open Sans"/>
              </a:defRPr>
            </a:lvl1pPr>
            <a:lvl2pPr lvl="1">
              <a:buNone/>
              <a:defRPr>
                <a:solidFill>
                  <a:schemeClr val="dk2"/>
                </a:solidFill>
                <a:latin typeface="Open Sans"/>
                <a:ea typeface="Open Sans"/>
                <a:cs typeface="Open Sans"/>
                <a:sym typeface="Open Sans"/>
              </a:defRPr>
            </a:lvl2pPr>
            <a:lvl3pPr lvl="2">
              <a:buNone/>
              <a:defRPr>
                <a:solidFill>
                  <a:schemeClr val="dk2"/>
                </a:solidFill>
                <a:latin typeface="Open Sans"/>
                <a:ea typeface="Open Sans"/>
                <a:cs typeface="Open Sans"/>
                <a:sym typeface="Open Sans"/>
              </a:defRPr>
            </a:lvl3pPr>
            <a:lvl4pPr lvl="3">
              <a:buNone/>
              <a:defRPr>
                <a:solidFill>
                  <a:schemeClr val="dk2"/>
                </a:solidFill>
                <a:latin typeface="Open Sans"/>
                <a:ea typeface="Open Sans"/>
                <a:cs typeface="Open Sans"/>
                <a:sym typeface="Open Sans"/>
              </a:defRPr>
            </a:lvl4pPr>
            <a:lvl5pPr lvl="4">
              <a:buNone/>
              <a:defRPr>
                <a:solidFill>
                  <a:schemeClr val="dk2"/>
                </a:solidFill>
                <a:latin typeface="Open Sans"/>
                <a:ea typeface="Open Sans"/>
                <a:cs typeface="Open Sans"/>
                <a:sym typeface="Open Sans"/>
              </a:defRPr>
            </a:lvl5pPr>
            <a:lvl6pPr lvl="5">
              <a:buNone/>
              <a:defRPr>
                <a:solidFill>
                  <a:schemeClr val="dk2"/>
                </a:solidFill>
                <a:latin typeface="Open Sans"/>
                <a:ea typeface="Open Sans"/>
                <a:cs typeface="Open Sans"/>
                <a:sym typeface="Open Sans"/>
              </a:defRPr>
            </a:lvl6pPr>
            <a:lvl7pPr lvl="6">
              <a:buNone/>
              <a:defRPr>
                <a:solidFill>
                  <a:schemeClr val="dk2"/>
                </a:solidFill>
                <a:latin typeface="Open Sans"/>
                <a:ea typeface="Open Sans"/>
                <a:cs typeface="Open Sans"/>
                <a:sym typeface="Open Sans"/>
              </a:defRPr>
            </a:lvl7pPr>
            <a:lvl8pPr lvl="7">
              <a:buNone/>
              <a:defRPr>
                <a:solidFill>
                  <a:schemeClr val="dk2"/>
                </a:solidFill>
                <a:latin typeface="Open Sans"/>
                <a:ea typeface="Open Sans"/>
                <a:cs typeface="Open Sans"/>
                <a:sym typeface="Open Sans"/>
              </a:defRPr>
            </a:lvl8pPr>
            <a:lvl9pPr lvl="8">
              <a:buNone/>
              <a:defRPr>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2CA9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460375" y="644996"/>
            <a:ext cx="6972300" cy="12735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000"/>
              <a:buFont typeface="Encode Sans Black"/>
              <a:buNone/>
            </a:pPr>
            <a:r>
              <a:rPr lang="en-US" sz="4000"/>
              <a:t>Ensemble Methods for NBA Salary Prediction</a:t>
            </a:r>
            <a:endParaRPr sz="4000"/>
          </a:p>
        </p:txBody>
      </p:sp>
      <p:sp>
        <p:nvSpPr>
          <p:cNvPr id="92" name="Google Shape;92;p16"/>
          <p:cNvSpPr txBox="1"/>
          <p:nvPr/>
        </p:nvSpPr>
        <p:spPr>
          <a:xfrm>
            <a:off x="627525" y="2097750"/>
            <a:ext cx="4661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2"/>
                </a:solidFill>
                <a:latin typeface="Encode Sans SemiBold"/>
                <a:ea typeface="Encode Sans SemiBold"/>
                <a:cs typeface="Encode Sans SemiBold"/>
                <a:sym typeface="Encode Sans SemiBold"/>
              </a:rPr>
              <a:t>UW SPA DRP Spring 2022</a:t>
            </a:r>
            <a:endParaRPr>
              <a:solidFill>
                <a:schemeClr val="lt2"/>
              </a:solidFill>
              <a:latin typeface="Encode Sans SemiBold"/>
              <a:ea typeface="Encode Sans SemiBold"/>
              <a:cs typeface="Encode Sans SemiBold"/>
              <a:sym typeface="Encode Sans SemiBold"/>
            </a:endParaRPr>
          </a:p>
          <a:p>
            <a:pPr marL="0" lvl="0" indent="0" algn="l" rtl="0">
              <a:spcBef>
                <a:spcPts val="0"/>
              </a:spcBef>
              <a:spcAft>
                <a:spcPts val="0"/>
              </a:spcAft>
              <a:buNone/>
            </a:pPr>
            <a:endParaRPr>
              <a:solidFill>
                <a:schemeClr val="lt2"/>
              </a:solidFill>
              <a:latin typeface="Encode Sans SemiBold"/>
              <a:ea typeface="Encode Sans SemiBold"/>
              <a:cs typeface="Encode Sans SemiBold"/>
              <a:sym typeface="Encode Sans SemiBold"/>
            </a:endParaRPr>
          </a:p>
          <a:p>
            <a:pPr marL="0" lvl="0" indent="0" algn="l" rtl="0">
              <a:spcBef>
                <a:spcPts val="0"/>
              </a:spcBef>
              <a:spcAft>
                <a:spcPts val="0"/>
              </a:spcAft>
              <a:buNone/>
            </a:pPr>
            <a:r>
              <a:rPr lang="en-US">
                <a:solidFill>
                  <a:schemeClr val="lt2"/>
                </a:solidFill>
                <a:latin typeface="Encode Sans SemiBold"/>
                <a:ea typeface="Encode Sans SemiBold"/>
                <a:cs typeface="Encode Sans SemiBold"/>
                <a:sym typeface="Encode Sans SemiBold"/>
              </a:rPr>
              <a:t>Pranav Natarajan</a:t>
            </a:r>
            <a:endParaRPr>
              <a:solidFill>
                <a:schemeClr val="lt2"/>
              </a:solidFill>
              <a:latin typeface="Encode Sans SemiBold"/>
              <a:ea typeface="Encode Sans SemiBold"/>
              <a:cs typeface="Encode Sans SemiBold"/>
              <a:sym typeface="Encode Sans SemiBold"/>
            </a:endParaRPr>
          </a:p>
        </p:txBody>
      </p:sp>
      <p:sp>
        <p:nvSpPr>
          <p:cNvPr id="93" name="Google Shape;9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59" name="Google Shape;159;p25"/>
          <p:cNvSpPr txBox="1">
            <a:spLocks noGrp="1"/>
          </p:cNvSpPr>
          <p:nvPr>
            <p:ph type="title"/>
          </p:nvPr>
        </p:nvSpPr>
        <p:spPr>
          <a:xfrm>
            <a:off x="447922" y="369285"/>
            <a:ext cx="81972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RANDOM FOREST</a:t>
            </a:r>
            <a:endParaRPr/>
          </a:p>
        </p:txBody>
      </p:sp>
      <p:sp>
        <p:nvSpPr>
          <p:cNvPr id="160" name="Google Shape;160;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61" name="Google Shape;161;p25"/>
          <p:cNvSpPr/>
          <p:nvPr/>
        </p:nvSpPr>
        <p:spPr>
          <a:xfrm>
            <a:off x="146750" y="2867225"/>
            <a:ext cx="1998300" cy="6060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rgbClr val="FFFFFF"/>
                </a:solidFill>
                <a:latin typeface="Roboto"/>
                <a:ea typeface="Roboto"/>
                <a:cs typeface="Roboto"/>
                <a:sym typeface="Roboto"/>
              </a:rPr>
              <a:t>estimate = mean (Prediction)</a:t>
            </a:r>
            <a:endParaRPr sz="1100">
              <a:solidFill>
                <a:srgbClr val="FFFFFF"/>
              </a:solidFill>
              <a:latin typeface="Roboto"/>
              <a:ea typeface="Roboto"/>
              <a:cs typeface="Roboto"/>
              <a:sym typeface="Roboto"/>
            </a:endParaRPr>
          </a:p>
        </p:txBody>
      </p:sp>
      <p:sp>
        <p:nvSpPr>
          <p:cNvPr id="162" name="Google Shape;162;p25"/>
          <p:cNvSpPr/>
          <p:nvPr/>
        </p:nvSpPr>
        <p:spPr>
          <a:xfrm>
            <a:off x="3765900" y="1551510"/>
            <a:ext cx="1612200" cy="411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rgbClr val="FFFFFF"/>
                </a:solidFill>
                <a:latin typeface="Roboto"/>
                <a:ea typeface="Roboto"/>
                <a:cs typeface="Roboto"/>
                <a:sym typeface="Roboto"/>
              </a:rPr>
              <a:t>Prediction from Tree 1</a:t>
            </a:r>
            <a:endParaRPr sz="1100">
              <a:solidFill>
                <a:srgbClr val="FFFFFF"/>
              </a:solidFill>
              <a:latin typeface="Roboto"/>
              <a:ea typeface="Roboto"/>
              <a:cs typeface="Roboto"/>
              <a:sym typeface="Roboto"/>
            </a:endParaRPr>
          </a:p>
        </p:txBody>
      </p:sp>
      <p:sp>
        <p:nvSpPr>
          <p:cNvPr id="163" name="Google Shape;163;p25"/>
          <p:cNvSpPr/>
          <p:nvPr/>
        </p:nvSpPr>
        <p:spPr>
          <a:xfrm>
            <a:off x="3765900" y="2374946"/>
            <a:ext cx="1612200" cy="3936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rgbClr val="FFFFFF"/>
                </a:solidFill>
                <a:latin typeface="Roboto"/>
                <a:ea typeface="Roboto"/>
                <a:cs typeface="Roboto"/>
                <a:sym typeface="Roboto"/>
              </a:rPr>
              <a:t>Prediction from Tree 2</a:t>
            </a:r>
            <a:endParaRPr sz="1100">
              <a:solidFill>
                <a:srgbClr val="FFFFFF"/>
              </a:solidFill>
              <a:latin typeface="Roboto"/>
              <a:ea typeface="Roboto"/>
              <a:cs typeface="Roboto"/>
              <a:sym typeface="Roboto"/>
            </a:endParaRPr>
          </a:p>
        </p:txBody>
      </p:sp>
      <p:sp>
        <p:nvSpPr>
          <p:cNvPr id="164" name="Google Shape;164;p25"/>
          <p:cNvSpPr/>
          <p:nvPr/>
        </p:nvSpPr>
        <p:spPr>
          <a:xfrm>
            <a:off x="3765900" y="3241071"/>
            <a:ext cx="1612200" cy="3936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rgbClr val="FFFFFF"/>
                </a:solidFill>
                <a:latin typeface="Roboto"/>
                <a:ea typeface="Roboto"/>
                <a:cs typeface="Roboto"/>
                <a:sym typeface="Roboto"/>
              </a:rPr>
              <a:t>Prediction from Tree 3 </a:t>
            </a:r>
            <a:endParaRPr sz="1100">
              <a:solidFill>
                <a:srgbClr val="FFFFFF"/>
              </a:solidFill>
              <a:latin typeface="Roboto"/>
              <a:ea typeface="Roboto"/>
              <a:cs typeface="Roboto"/>
              <a:sym typeface="Roboto"/>
            </a:endParaRPr>
          </a:p>
        </p:txBody>
      </p:sp>
      <p:sp>
        <p:nvSpPr>
          <p:cNvPr id="165" name="Google Shape;165;p25"/>
          <p:cNvSpPr/>
          <p:nvPr/>
        </p:nvSpPr>
        <p:spPr>
          <a:xfrm>
            <a:off x="3765900" y="4107197"/>
            <a:ext cx="1612200" cy="3936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rgbClr val="FFFFFF"/>
                </a:solidFill>
                <a:latin typeface="Roboto"/>
                <a:ea typeface="Roboto"/>
                <a:cs typeface="Roboto"/>
                <a:sym typeface="Roboto"/>
              </a:rPr>
              <a:t>Prediction from Tree n</a:t>
            </a:r>
            <a:endParaRPr sz="1100">
              <a:solidFill>
                <a:srgbClr val="FFFFFF"/>
              </a:solidFill>
              <a:latin typeface="Roboto"/>
              <a:ea typeface="Roboto"/>
              <a:cs typeface="Roboto"/>
              <a:sym typeface="Roboto"/>
            </a:endParaRPr>
          </a:p>
        </p:txBody>
      </p:sp>
      <p:cxnSp>
        <p:nvCxnSpPr>
          <p:cNvPr id="166" name="Google Shape;166;p25"/>
          <p:cNvCxnSpPr>
            <a:stCxn id="161" idx="3"/>
            <a:endCxn id="162" idx="1"/>
          </p:cNvCxnSpPr>
          <p:nvPr/>
        </p:nvCxnSpPr>
        <p:spPr>
          <a:xfrm rot="10800000" flipH="1">
            <a:off x="2145050" y="1757225"/>
            <a:ext cx="1620900" cy="1413000"/>
          </a:xfrm>
          <a:prstGeom prst="bentConnector3">
            <a:avLst>
              <a:gd name="adj1" fmla="val 49998"/>
            </a:avLst>
          </a:prstGeom>
          <a:noFill/>
          <a:ln w="9525" cap="flat" cmpd="sng">
            <a:solidFill>
              <a:schemeClr val="dk1"/>
            </a:solidFill>
            <a:prstDash val="solid"/>
            <a:round/>
            <a:headEnd type="none" w="sm" len="sm"/>
            <a:tailEnd type="none" w="sm" len="sm"/>
          </a:ln>
        </p:spPr>
      </p:cxnSp>
      <p:cxnSp>
        <p:nvCxnSpPr>
          <p:cNvPr id="167" name="Google Shape;167;p25"/>
          <p:cNvCxnSpPr>
            <a:stCxn id="161" idx="3"/>
            <a:endCxn id="163" idx="1"/>
          </p:cNvCxnSpPr>
          <p:nvPr/>
        </p:nvCxnSpPr>
        <p:spPr>
          <a:xfrm rot="10800000" flipH="1">
            <a:off x="2145050" y="2571725"/>
            <a:ext cx="1620900" cy="598500"/>
          </a:xfrm>
          <a:prstGeom prst="bentConnector3">
            <a:avLst>
              <a:gd name="adj1" fmla="val 49998"/>
            </a:avLst>
          </a:prstGeom>
          <a:noFill/>
          <a:ln w="9525" cap="flat" cmpd="sng">
            <a:solidFill>
              <a:schemeClr val="dk1"/>
            </a:solidFill>
            <a:prstDash val="solid"/>
            <a:round/>
            <a:headEnd type="none" w="sm" len="sm"/>
            <a:tailEnd type="none" w="sm" len="sm"/>
          </a:ln>
        </p:spPr>
      </p:cxnSp>
      <p:cxnSp>
        <p:nvCxnSpPr>
          <p:cNvPr id="168" name="Google Shape;168;p25"/>
          <p:cNvCxnSpPr>
            <a:stCxn id="164" idx="1"/>
            <a:endCxn id="161" idx="3"/>
          </p:cNvCxnSpPr>
          <p:nvPr/>
        </p:nvCxnSpPr>
        <p:spPr>
          <a:xfrm rot="10800000">
            <a:off x="2145000" y="3170271"/>
            <a:ext cx="1620900" cy="267600"/>
          </a:xfrm>
          <a:prstGeom prst="bentConnector3">
            <a:avLst>
              <a:gd name="adj1" fmla="val 49998"/>
            </a:avLst>
          </a:prstGeom>
          <a:noFill/>
          <a:ln w="9525" cap="flat" cmpd="sng">
            <a:solidFill>
              <a:schemeClr val="dk1"/>
            </a:solidFill>
            <a:prstDash val="solid"/>
            <a:round/>
            <a:headEnd type="none" w="sm" len="sm"/>
            <a:tailEnd type="none" w="sm" len="sm"/>
          </a:ln>
        </p:spPr>
      </p:cxnSp>
      <p:cxnSp>
        <p:nvCxnSpPr>
          <p:cNvPr id="169" name="Google Shape;169;p25"/>
          <p:cNvCxnSpPr>
            <a:stCxn id="165" idx="1"/>
            <a:endCxn id="161" idx="3"/>
          </p:cNvCxnSpPr>
          <p:nvPr/>
        </p:nvCxnSpPr>
        <p:spPr>
          <a:xfrm rot="10800000">
            <a:off x="2145000" y="3170297"/>
            <a:ext cx="1620900" cy="1133700"/>
          </a:xfrm>
          <a:prstGeom prst="bentConnector3">
            <a:avLst>
              <a:gd name="adj1" fmla="val 49998"/>
            </a:avLst>
          </a:prstGeom>
          <a:noFill/>
          <a:ln w="9525" cap="flat" cmpd="sng">
            <a:solidFill>
              <a:schemeClr val="dk1"/>
            </a:solidFill>
            <a:prstDash val="solid"/>
            <a:round/>
            <a:headEnd type="none" w="sm" len="sm"/>
            <a:tailEnd type="none" w="sm" len="sm"/>
          </a:ln>
        </p:spPr>
      </p:cxnSp>
      <p:sp>
        <p:nvSpPr>
          <p:cNvPr id="170" name="Google Shape;170;p25"/>
          <p:cNvSpPr/>
          <p:nvPr/>
        </p:nvSpPr>
        <p:spPr>
          <a:xfrm>
            <a:off x="7210050" y="2828975"/>
            <a:ext cx="1509900" cy="3372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rgbClr val="FFFFFF"/>
                </a:solidFill>
                <a:latin typeface="Roboto"/>
                <a:ea typeface="Roboto"/>
                <a:cs typeface="Roboto"/>
                <a:sym typeface="Roboto"/>
              </a:rPr>
              <a:t>Feature Observation</a:t>
            </a:r>
            <a:endParaRPr sz="1100">
              <a:solidFill>
                <a:srgbClr val="FFFFFF"/>
              </a:solidFill>
              <a:latin typeface="Roboto"/>
              <a:ea typeface="Roboto"/>
              <a:cs typeface="Roboto"/>
              <a:sym typeface="Roboto"/>
            </a:endParaRPr>
          </a:p>
        </p:txBody>
      </p:sp>
      <p:cxnSp>
        <p:nvCxnSpPr>
          <p:cNvPr id="171" name="Google Shape;171;p25"/>
          <p:cNvCxnSpPr>
            <a:stCxn id="162" idx="3"/>
            <a:endCxn id="170" idx="1"/>
          </p:cNvCxnSpPr>
          <p:nvPr/>
        </p:nvCxnSpPr>
        <p:spPr>
          <a:xfrm>
            <a:off x="5378100" y="1757160"/>
            <a:ext cx="1832100" cy="1240500"/>
          </a:xfrm>
          <a:prstGeom prst="bentConnector3">
            <a:avLst>
              <a:gd name="adj1" fmla="val 49996"/>
            </a:avLst>
          </a:prstGeom>
          <a:noFill/>
          <a:ln w="9525" cap="flat" cmpd="sng">
            <a:solidFill>
              <a:schemeClr val="dk1"/>
            </a:solidFill>
            <a:prstDash val="solid"/>
            <a:round/>
            <a:headEnd type="none" w="sm" len="sm"/>
            <a:tailEnd type="none" w="sm" len="sm"/>
          </a:ln>
        </p:spPr>
      </p:cxnSp>
      <p:cxnSp>
        <p:nvCxnSpPr>
          <p:cNvPr id="172" name="Google Shape;172;p25"/>
          <p:cNvCxnSpPr>
            <a:stCxn id="163" idx="3"/>
            <a:endCxn id="170" idx="1"/>
          </p:cNvCxnSpPr>
          <p:nvPr/>
        </p:nvCxnSpPr>
        <p:spPr>
          <a:xfrm>
            <a:off x="5378100" y="2571746"/>
            <a:ext cx="1832100" cy="425700"/>
          </a:xfrm>
          <a:prstGeom prst="bentConnector3">
            <a:avLst>
              <a:gd name="adj1" fmla="val 49996"/>
            </a:avLst>
          </a:prstGeom>
          <a:noFill/>
          <a:ln w="9525" cap="flat" cmpd="sng">
            <a:solidFill>
              <a:schemeClr val="dk1"/>
            </a:solidFill>
            <a:prstDash val="solid"/>
            <a:round/>
            <a:headEnd type="none" w="sm" len="sm"/>
            <a:tailEnd type="none" w="sm" len="sm"/>
          </a:ln>
        </p:spPr>
      </p:cxnSp>
      <p:cxnSp>
        <p:nvCxnSpPr>
          <p:cNvPr id="173" name="Google Shape;173;p25"/>
          <p:cNvCxnSpPr>
            <a:stCxn id="164" idx="3"/>
            <a:endCxn id="170" idx="1"/>
          </p:cNvCxnSpPr>
          <p:nvPr/>
        </p:nvCxnSpPr>
        <p:spPr>
          <a:xfrm rot="10800000" flipH="1">
            <a:off x="5378100" y="2997471"/>
            <a:ext cx="1832100" cy="440400"/>
          </a:xfrm>
          <a:prstGeom prst="bentConnector3">
            <a:avLst>
              <a:gd name="adj1" fmla="val 49996"/>
            </a:avLst>
          </a:prstGeom>
          <a:noFill/>
          <a:ln w="9525" cap="flat" cmpd="sng">
            <a:solidFill>
              <a:schemeClr val="dk1"/>
            </a:solidFill>
            <a:prstDash val="solid"/>
            <a:round/>
            <a:headEnd type="none" w="sm" len="sm"/>
            <a:tailEnd type="none" w="sm" len="sm"/>
          </a:ln>
        </p:spPr>
      </p:cxnSp>
      <p:cxnSp>
        <p:nvCxnSpPr>
          <p:cNvPr id="174" name="Google Shape;174;p25"/>
          <p:cNvCxnSpPr>
            <a:stCxn id="165" idx="3"/>
            <a:endCxn id="170" idx="1"/>
          </p:cNvCxnSpPr>
          <p:nvPr/>
        </p:nvCxnSpPr>
        <p:spPr>
          <a:xfrm rot="10800000" flipH="1">
            <a:off x="5378100" y="2997497"/>
            <a:ext cx="1832100" cy="1306500"/>
          </a:xfrm>
          <a:prstGeom prst="bentConnector3">
            <a:avLst>
              <a:gd name="adj1" fmla="val 49996"/>
            </a:avLst>
          </a:prstGeom>
          <a:noFill/>
          <a:ln w="9525" cap="flat" cmpd="sng">
            <a:solidFill>
              <a:schemeClr val="dk1"/>
            </a:solidFill>
            <a:prstDash val="solid"/>
            <a:round/>
            <a:headEnd type="none" w="sm" len="sm"/>
            <a:tailEnd type="none" w="sm" len="sm"/>
          </a:ln>
        </p:spPr>
      </p:cxnSp>
      <p:sp>
        <p:nvSpPr>
          <p:cNvPr id="175" name="Google Shape;175;p25"/>
          <p:cNvSpPr txBox="1"/>
          <p:nvPr/>
        </p:nvSpPr>
        <p:spPr>
          <a:xfrm>
            <a:off x="4461925" y="3634675"/>
            <a:ext cx="16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 b="1"/>
              <a:t>.</a:t>
            </a:r>
            <a:endParaRPr sz="600" b="1"/>
          </a:p>
          <a:p>
            <a:pPr marL="0" lvl="0" indent="0" algn="l" rtl="0">
              <a:spcBef>
                <a:spcPts val="0"/>
              </a:spcBef>
              <a:spcAft>
                <a:spcPts val="0"/>
              </a:spcAft>
              <a:buNone/>
            </a:pPr>
            <a:r>
              <a:rPr lang="en-US" sz="600" b="1"/>
              <a:t>.</a:t>
            </a:r>
            <a:endParaRPr sz="600" b="1"/>
          </a:p>
          <a:p>
            <a:pPr marL="0" lvl="0" indent="0" algn="l" rtl="0">
              <a:spcBef>
                <a:spcPts val="0"/>
              </a:spcBef>
              <a:spcAft>
                <a:spcPts val="0"/>
              </a:spcAft>
              <a:buNone/>
            </a:pPr>
            <a:r>
              <a:rPr lang="en-US" sz="600" b="1"/>
              <a:t>.</a:t>
            </a:r>
            <a:endParaRPr sz="600" b="1"/>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RANDOM FOREST FEATURE SELECTION</a:t>
            </a:r>
            <a:endParaRPr/>
          </a:p>
        </p:txBody>
      </p:sp>
      <p:sp>
        <p:nvSpPr>
          <p:cNvPr id="181" name="Google Shape;18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2" name="Google Shape;182;p26"/>
          <p:cNvPicPr preferRelativeResize="0"/>
          <p:nvPr/>
        </p:nvPicPr>
        <p:blipFill>
          <a:blip r:embed="rId3">
            <a:alphaModFix/>
          </a:blip>
          <a:stretch>
            <a:fillRect/>
          </a:stretch>
        </p:blipFill>
        <p:spPr>
          <a:xfrm>
            <a:off x="1489725" y="1516033"/>
            <a:ext cx="5588635" cy="34750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RANDOM FOREST HYPERPARAMETER TUNING</a:t>
            </a:r>
            <a:endParaRPr/>
          </a:p>
        </p:txBody>
      </p:sp>
      <p:sp>
        <p:nvSpPr>
          <p:cNvPr id="188" name="Google Shape;188;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89" name="Google Shape;189;p27"/>
          <p:cNvPicPr preferRelativeResize="0"/>
          <p:nvPr/>
        </p:nvPicPr>
        <p:blipFill>
          <a:blip r:embed="rId3">
            <a:alphaModFix/>
          </a:blip>
          <a:stretch>
            <a:fillRect/>
          </a:stretch>
        </p:blipFill>
        <p:spPr>
          <a:xfrm>
            <a:off x="1331125" y="1462458"/>
            <a:ext cx="5840808" cy="34750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95" name="Google Shape;195;p28"/>
          <p:cNvSpPr txBox="1">
            <a:spLocks noGrp="1"/>
          </p:cNvSpPr>
          <p:nvPr>
            <p:ph type="title"/>
          </p:nvPr>
        </p:nvSpPr>
        <p:spPr>
          <a:xfrm>
            <a:off x="473400" y="760054"/>
            <a:ext cx="8197200" cy="567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GRADIENT BOOSTING &amp; XGBOOST</a:t>
            </a:r>
            <a:endParaRPr/>
          </a:p>
        </p:txBody>
      </p:sp>
      <p:sp>
        <p:nvSpPr>
          <p:cNvPr id="196" name="Google Shape;19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97" name="Google Shape;197;p28"/>
          <p:cNvSpPr/>
          <p:nvPr/>
        </p:nvSpPr>
        <p:spPr>
          <a:xfrm rot="-801928">
            <a:off x="6412960" y="2951224"/>
            <a:ext cx="1354897" cy="6413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rot="801928" flipH="1">
            <a:off x="5131970" y="2951224"/>
            <a:ext cx="1354897" cy="6413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rot="-801928">
            <a:off x="3855052" y="2951224"/>
            <a:ext cx="1354897" cy="6413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rot="801928" flipH="1">
            <a:off x="2567142" y="2951224"/>
            <a:ext cx="1354897" cy="6413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28"/>
          <p:cNvGrpSpPr/>
          <p:nvPr/>
        </p:nvGrpSpPr>
        <p:grpSpPr>
          <a:xfrm>
            <a:off x="3037946" y="3014477"/>
            <a:ext cx="1707219" cy="1388370"/>
            <a:chOff x="3021975" y="2541798"/>
            <a:chExt cx="1712700" cy="1230715"/>
          </a:xfrm>
        </p:grpSpPr>
        <p:sp>
          <p:nvSpPr>
            <p:cNvPr id="202" name="Google Shape;202;p28"/>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800" b="1">
                  <a:solidFill>
                    <a:srgbClr val="701C7F"/>
                  </a:solidFill>
                  <a:latin typeface="Roboto"/>
                  <a:ea typeface="Roboto"/>
                  <a:cs typeface="Roboto"/>
                  <a:sym typeface="Roboto"/>
                </a:rPr>
                <a:t>Model 2</a:t>
              </a:r>
              <a:endParaRPr sz="800" b="1">
                <a:solidFill>
                  <a:srgbClr val="701C7F"/>
                </a:solidFill>
                <a:latin typeface="Roboto"/>
                <a:ea typeface="Roboto"/>
                <a:cs typeface="Roboto"/>
                <a:sym typeface="Roboto"/>
              </a:endParaRPr>
            </a:p>
          </p:txBody>
        </p:sp>
        <p:sp>
          <p:nvSpPr>
            <p:cNvPr id="203" name="Google Shape;203;p28"/>
            <p:cNvSpPr/>
            <p:nvPr/>
          </p:nvSpPr>
          <p:spPr>
            <a:xfrm rot="-1789476">
              <a:off x="3798091" y="2571072"/>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5" name="Google Shape;205;p28"/>
            <p:cNvSpPr txBox="1"/>
            <p:nvPr/>
          </p:nvSpPr>
          <p:spPr>
            <a:xfrm>
              <a:off x="306622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800">
                  <a:solidFill>
                    <a:srgbClr val="FFFFFF"/>
                  </a:solidFill>
                  <a:latin typeface="Roboto"/>
                  <a:ea typeface="Roboto"/>
                  <a:cs typeface="Roboto"/>
                  <a:sym typeface="Roboto"/>
                </a:rPr>
                <a:t>Train and Test on Features as training set and Labels as residuals from Model 1. Procure Residuals</a:t>
              </a:r>
              <a:endParaRPr sz="800">
                <a:solidFill>
                  <a:srgbClr val="FFFFFF"/>
                </a:solidFill>
                <a:latin typeface="Roboto"/>
                <a:ea typeface="Roboto"/>
                <a:cs typeface="Roboto"/>
                <a:sym typeface="Roboto"/>
              </a:endParaRPr>
            </a:p>
          </p:txBody>
        </p:sp>
        <p:sp>
          <p:nvSpPr>
            <p:cNvPr id="206" name="Google Shape;206;p28"/>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8"/>
          <p:cNvSpPr/>
          <p:nvPr/>
        </p:nvSpPr>
        <p:spPr>
          <a:xfrm rot="-801928">
            <a:off x="1297151" y="2951224"/>
            <a:ext cx="1354897" cy="6413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8"/>
          <p:cNvGrpSpPr/>
          <p:nvPr/>
        </p:nvGrpSpPr>
        <p:grpSpPr>
          <a:xfrm>
            <a:off x="1755263" y="1546624"/>
            <a:ext cx="1707219" cy="1406463"/>
            <a:chOff x="1637475" y="1219942"/>
            <a:chExt cx="1712700" cy="1246754"/>
          </a:xfrm>
        </p:grpSpPr>
        <p:sp>
          <p:nvSpPr>
            <p:cNvPr id="209" name="Google Shape;209;p28"/>
            <p:cNvSpPr/>
            <p:nvPr/>
          </p:nvSpPr>
          <p:spPr>
            <a:xfrm>
              <a:off x="1637475" y="1219942"/>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0" name="Google Shape;210;p28"/>
            <p:cNvSpPr txBox="1"/>
            <p:nvPr/>
          </p:nvSpPr>
          <p:spPr>
            <a:xfrm>
              <a:off x="2144544"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800" b="1">
                  <a:solidFill>
                    <a:srgbClr val="701C7F"/>
                  </a:solidFill>
                  <a:latin typeface="Roboto"/>
                  <a:ea typeface="Roboto"/>
                  <a:cs typeface="Roboto"/>
                  <a:sym typeface="Roboto"/>
                </a:rPr>
                <a:t>Model 1</a:t>
              </a:r>
              <a:endParaRPr sz="800" b="1">
                <a:solidFill>
                  <a:srgbClr val="701C7F"/>
                </a:solidFill>
                <a:latin typeface="Roboto"/>
                <a:ea typeface="Roboto"/>
                <a:cs typeface="Roboto"/>
                <a:sym typeface="Roboto"/>
              </a:endParaRPr>
            </a:p>
          </p:txBody>
        </p:sp>
        <p:sp>
          <p:nvSpPr>
            <p:cNvPr id="211" name="Google Shape;211;p28"/>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txBox="1"/>
            <p:nvPr/>
          </p:nvSpPr>
          <p:spPr>
            <a:xfrm>
              <a:off x="1681725"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800">
                  <a:solidFill>
                    <a:srgbClr val="FFFFFF"/>
                  </a:solidFill>
                  <a:latin typeface="Roboto"/>
                  <a:ea typeface="Roboto"/>
                  <a:cs typeface="Roboto"/>
                  <a:sym typeface="Roboto"/>
                </a:rPr>
                <a:t>Train &amp; test base learner Model on Training set as per. Procure Residuals</a:t>
              </a:r>
              <a:endParaRPr sz="800">
                <a:solidFill>
                  <a:srgbClr val="FFFFFF"/>
                </a:solidFill>
                <a:latin typeface="Roboto"/>
                <a:ea typeface="Roboto"/>
                <a:cs typeface="Roboto"/>
                <a:sym typeface="Roboto"/>
              </a:endParaRPr>
            </a:p>
          </p:txBody>
        </p:sp>
        <p:sp>
          <p:nvSpPr>
            <p:cNvPr id="213" name="Google Shape;213;p28"/>
            <p:cNvSpPr/>
            <p:nvPr/>
          </p:nvSpPr>
          <p:spPr>
            <a:xfrm rot="-1789476">
              <a:off x="2410765" y="2276970"/>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8"/>
          <p:cNvSpPr/>
          <p:nvPr/>
        </p:nvSpPr>
        <p:spPr>
          <a:xfrm>
            <a:off x="327375" y="2709325"/>
            <a:ext cx="982200" cy="91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Training Set</a:t>
            </a:r>
            <a:endParaRPr/>
          </a:p>
        </p:txBody>
      </p:sp>
      <p:grpSp>
        <p:nvGrpSpPr>
          <p:cNvPr id="215" name="Google Shape;215;p28"/>
          <p:cNvGrpSpPr/>
          <p:nvPr/>
        </p:nvGrpSpPr>
        <p:grpSpPr>
          <a:xfrm>
            <a:off x="5606171" y="3014477"/>
            <a:ext cx="1707219" cy="1388370"/>
            <a:chOff x="3021975" y="2541798"/>
            <a:chExt cx="1712700" cy="1230715"/>
          </a:xfrm>
        </p:grpSpPr>
        <p:sp>
          <p:nvSpPr>
            <p:cNvPr id="216" name="Google Shape;216;p28"/>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800" b="1">
                  <a:solidFill>
                    <a:srgbClr val="701C7F"/>
                  </a:solidFill>
                  <a:latin typeface="Roboto"/>
                  <a:ea typeface="Roboto"/>
                  <a:cs typeface="Roboto"/>
                  <a:sym typeface="Roboto"/>
                </a:rPr>
                <a:t>Model ‘n’</a:t>
              </a:r>
              <a:endParaRPr sz="800" b="1">
                <a:solidFill>
                  <a:srgbClr val="701C7F"/>
                </a:solidFill>
                <a:latin typeface="Roboto"/>
                <a:ea typeface="Roboto"/>
                <a:cs typeface="Roboto"/>
                <a:sym typeface="Roboto"/>
              </a:endParaRPr>
            </a:p>
          </p:txBody>
        </p:sp>
        <p:sp>
          <p:nvSpPr>
            <p:cNvPr id="217" name="Google Shape;217;p28"/>
            <p:cNvSpPr/>
            <p:nvPr/>
          </p:nvSpPr>
          <p:spPr>
            <a:xfrm rot="-1789476">
              <a:off x="3798091" y="2571072"/>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9" name="Google Shape;219;p28"/>
            <p:cNvSpPr txBox="1"/>
            <p:nvPr/>
          </p:nvSpPr>
          <p:spPr>
            <a:xfrm>
              <a:off x="306622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800">
                  <a:solidFill>
                    <a:schemeClr val="lt2"/>
                  </a:solidFill>
                  <a:latin typeface="Roboto"/>
                  <a:ea typeface="Roboto"/>
                  <a:cs typeface="Roboto"/>
                  <a:sym typeface="Roboto"/>
                </a:rPr>
                <a:t>Train and Test on Features as training set and Labels as residuals from Model (n-1).</a:t>
              </a:r>
              <a:endParaRPr sz="800">
                <a:solidFill>
                  <a:schemeClr val="lt2"/>
                </a:solidFill>
                <a:latin typeface="Roboto"/>
                <a:ea typeface="Roboto"/>
                <a:cs typeface="Roboto"/>
                <a:sym typeface="Roboto"/>
              </a:endParaRPr>
            </a:p>
            <a:p>
              <a:pPr marL="0" lvl="0" indent="0" algn="ctr" rtl="0">
                <a:lnSpc>
                  <a:spcPct val="115000"/>
                </a:lnSpc>
                <a:spcBef>
                  <a:spcPts val="1600"/>
                </a:spcBef>
                <a:spcAft>
                  <a:spcPts val="1600"/>
                </a:spcAft>
                <a:buNone/>
              </a:pPr>
              <a:endParaRPr sz="800">
                <a:solidFill>
                  <a:srgbClr val="FFFFFF"/>
                </a:solidFill>
                <a:latin typeface="Roboto"/>
                <a:ea typeface="Roboto"/>
                <a:cs typeface="Roboto"/>
                <a:sym typeface="Roboto"/>
              </a:endParaRPr>
            </a:p>
          </p:txBody>
        </p:sp>
        <p:sp>
          <p:nvSpPr>
            <p:cNvPr id="220" name="Google Shape;220;p28"/>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8"/>
          <p:cNvGrpSpPr/>
          <p:nvPr/>
        </p:nvGrpSpPr>
        <p:grpSpPr>
          <a:xfrm>
            <a:off x="4313888" y="1546624"/>
            <a:ext cx="1707219" cy="1406463"/>
            <a:chOff x="1637475" y="1219942"/>
            <a:chExt cx="1712700" cy="1246754"/>
          </a:xfrm>
        </p:grpSpPr>
        <p:sp>
          <p:nvSpPr>
            <p:cNvPr id="222" name="Google Shape;222;p28"/>
            <p:cNvSpPr/>
            <p:nvPr/>
          </p:nvSpPr>
          <p:spPr>
            <a:xfrm>
              <a:off x="1637475" y="1219942"/>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3" name="Google Shape;223;p28"/>
            <p:cNvSpPr txBox="1"/>
            <p:nvPr/>
          </p:nvSpPr>
          <p:spPr>
            <a:xfrm>
              <a:off x="2144544"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800" b="1">
                  <a:solidFill>
                    <a:srgbClr val="701C7F"/>
                  </a:solidFill>
                  <a:latin typeface="Roboto"/>
                  <a:ea typeface="Roboto"/>
                  <a:cs typeface="Roboto"/>
                  <a:sym typeface="Roboto"/>
                </a:rPr>
                <a:t>Model 3</a:t>
              </a:r>
              <a:endParaRPr sz="800" b="1">
                <a:solidFill>
                  <a:srgbClr val="701C7F"/>
                </a:solidFill>
                <a:latin typeface="Roboto"/>
                <a:ea typeface="Roboto"/>
                <a:cs typeface="Roboto"/>
                <a:sym typeface="Roboto"/>
              </a:endParaRPr>
            </a:p>
          </p:txBody>
        </p:sp>
        <p:sp>
          <p:nvSpPr>
            <p:cNvPr id="224" name="Google Shape;224;p28"/>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txBox="1"/>
            <p:nvPr/>
          </p:nvSpPr>
          <p:spPr>
            <a:xfrm>
              <a:off x="1681725"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800">
                  <a:solidFill>
                    <a:schemeClr val="lt2"/>
                  </a:solidFill>
                  <a:latin typeface="Roboto"/>
                  <a:ea typeface="Roboto"/>
                  <a:cs typeface="Roboto"/>
                  <a:sym typeface="Roboto"/>
                </a:rPr>
                <a:t>Train and Test on Features as training set and Labels as residuals from Model 2. Procure Residuals</a:t>
              </a:r>
              <a:endParaRPr sz="800">
                <a:solidFill>
                  <a:schemeClr val="lt2"/>
                </a:solidFill>
                <a:latin typeface="Roboto"/>
                <a:ea typeface="Roboto"/>
                <a:cs typeface="Roboto"/>
                <a:sym typeface="Roboto"/>
              </a:endParaRPr>
            </a:p>
            <a:p>
              <a:pPr marL="0" lvl="0" indent="0" algn="ctr" rtl="0">
                <a:lnSpc>
                  <a:spcPct val="115000"/>
                </a:lnSpc>
                <a:spcBef>
                  <a:spcPts val="1600"/>
                </a:spcBef>
                <a:spcAft>
                  <a:spcPts val="1600"/>
                </a:spcAft>
                <a:buNone/>
              </a:pPr>
              <a:endParaRPr sz="800">
                <a:solidFill>
                  <a:srgbClr val="FFFFFF"/>
                </a:solidFill>
                <a:latin typeface="Roboto"/>
                <a:ea typeface="Roboto"/>
                <a:cs typeface="Roboto"/>
                <a:sym typeface="Roboto"/>
              </a:endParaRPr>
            </a:p>
          </p:txBody>
        </p:sp>
        <p:sp>
          <p:nvSpPr>
            <p:cNvPr id="226" name="Google Shape;226;p28"/>
            <p:cNvSpPr/>
            <p:nvPr/>
          </p:nvSpPr>
          <p:spPr>
            <a:xfrm rot="-1789476">
              <a:off x="2410765" y="2276970"/>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8"/>
          <p:cNvSpPr/>
          <p:nvPr/>
        </p:nvSpPr>
        <p:spPr>
          <a:xfrm>
            <a:off x="7755425" y="2387600"/>
            <a:ext cx="1330200" cy="91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Final Model = sum of all ‘n’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Random Subsampling (without replacement) of Training set</a:t>
            </a:r>
            <a:endParaRPr/>
          </a:p>
          <a:p>
            <a:pPr marL="457200" lvl="0" indent="-381000" algn="l" rtl="0">
              <a:spcBef>
                <a:spcPts val="0"/>
              </a:spcBef>
              <a:spcAft>
                <a:spcPts val="0"/>
              </a:spcAft>
              <a:buSzPts val="2400"/>
              <a:buChar char="-"/>
            </a:pPr>
            <a:r>
              <a:rPr lang="en-US"/>
              <a:t>Evades plateaus and local minima in cost function</a:t>
            </a:r>
            <a:endParaRPr/>
          </a:p>
          <a:p>
            <a:pPr marL="457200" lvl="0" indent="-381000" algn="l" rtl="0">
              <a:spcBef>
                <a:spcPts val="0"/>
              </a:spcBef>
              <a:spcAft>
                <a:spcPts val="0"/>
              </a:spcAft>
              <a:buSzPts val="2400"/>
              <a:buChar char="-"/>
            </a:pPr>
            <a:r>
              <a:rPr lang="en-US"/>
              <a:t>Faster execution with minimal tradeoff</a:t>
            </a:r>
            <a:endParaRPr/>
          </a:p>
        </p:txBody>
      </p:sp>
      <p:sp>
        <p:nvSpPr>
          <p:cNvPr id="233" name="Google Shape;233;p29"/>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STOCHASTIC GRADIENT DESCENT</a:t>
            </a:r>
            <a:endParaRPr/>
          </a:p>
        </p:txBody>
      </p:sp>
      <p:sp>
        <p:nvSpPr>
          <p:cNvPr id="234" name="Google Shape;234;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XGBOOST FEATURE SELECTION</a:t>
            </a:r>
            <a:endParaRPr/>
          </a:p>
        </p:txBody>
      </p:sp>
      <p:sp>
        <p:nvSpPr>
          <p:cNvPr id="240" name="Google Shape;240;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41" name="Google Shape;241;p30"/>
          <p:cNvPicPr preferRelativeResize="0"/>
          <p:nvPr/>
        </p:nvPicPr>
        <p:blipFill>
          <a:blip r:embed="rId3">
            <a:alphaModFix/>
          </a:blip>
          <a:stretch>
            <a:fillRect/>
          </a:stretch>
        </p:blipFill>
        <p:spPr>
          <a:xfrm>
            <a:off x="1551425" y="1502333"/>
            <a:ext cx="5588635" cy="34750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STOCHASTIC XGBOOST TREE HYPERPARAMETER TUNING</a:t>
            </a:r>
            <a:endParaRPr/>
          </a:p>
        </p:txBody>
      </p:sp>
      <p:sp>
        <p:nvSpPr>
          <p:cNvPr id="247" name="Google Shape;24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48" name="Google Shape;248;p31"/>
          <p:cNvPicPr preferRelativeResize="0"/>
          <p:nvPr/>
        </p:nvPicPr>
        <p:blipFill>
          <a:blip r:embed="rId3">
            <a:alphaModFix/>
          </a:blip>
          <a:stretch>
            <a:fillRect/>
          </a:stretch>
        </p:blipFill>
        <p:spPr>
          <a:xfrm>
            <a:off x="1632275" y="1502308"/>
            <a:ext cx="5840808" cy="34750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body" idx="1"/>
          </p:nvPr>
        </p:nvSpPr>
        <p:spPr>
          <a:xfrm>
            <a:off x="447924" y="1730675"/>
            <a:ext cx="4324500" cy="2365800"/>
          </a:xfrm>
          <a:prstGeom prst="rect">
            <a:avLst/>
          </a:prstGeom>
        </p:spPr>
        <p:txBody>
          <a:bodyPr spcFirstLastPara="1" wrap="square" lIns="91425" tIns="45700" rIns="91425" bIns="45700" anchor="t" anchorCtr="0">
            <a:noAutofit/>
          </a:bodyPr>
          <a:lstStyle/>
          <a:p>
            <a:pPr marL="457200" lvl="0" indent="-342900" algn="l" rtl="0">
              <a:spcBef>
                <a:spcPts val="480"/>
              </a:spcBef>
              <a:spcAft>
                <a:spcPts val="0"/>
              </a:spcAft>
              <a:buSzPts val="1800"/>
              <a:buChar char="-"/>
            </a:pPr>
            <a:r>
              <a:rPr lang="en-US" sz="1800" dirty="0"/>
              <a:t>Ensemble methods better for the supervised learning problem</a:t>
            </a:r>
            <a:endParaRPr sz="1800" dirty="0"/>
          </a:p>
          <a:p>
            <a:pPr marL="457200" lvl="0" indent="-342900" algn="l" rtl="0">
              <a:spcBef>
                <a:spcPts val="0"/>
              </a:spcBef>
              <a:spcAft>
                <a:spcPts val="0"/>
              </a:spcAft>
              <a:buSzPts val="1800"/>
              <a:buChar char="-"/>
            </a:pPr>
            <a:r>
              <a:rPr lang="en-US" sz="1800" dirty="0"/>
              <a:t>Best Model:- Random Forest</a:t>
            </a:r>
            <a:endParaRPr sz="1800" dirty="0"/>
          </a:p>
          <a:p>
            <a:pPr marL="457200" lvl="0" indent="-342900" algn="l" rtl="0">
              <a:spcBef>
                <a:spcPts val="0"/>
              </a:spcBef>
              <a:spcAft>
                <a:spcPts val="0"/>
              </a:spcAft>
              <a:buSzPts val="1800"/>
              <a:buChar char="-"/>
            </a:pPr>
            <a:r>
              <a:rPr lang="en-US" sz="1800" dirty="0"/>
              <a:t>Further hyperparameter tuning</a:t>
            </a:r>
          </a:p>
          <a:p>
            <a:pPr marL="457200" lvl="0" indent="-342900" algn="l" rtl="0">
              <a:spcBef>
                <a:spcPts val="0"/>
              </a:spcBef>
              <a:spcAft>
                <a:spcPts val="0"/>
              </a:spcAft>
              <a:buSzPts val="1800"/>
              <a:buChar char="-"/>
            </a:pPr>
            <a:endParaRPr lang="en-US" sz="1800" dirty="0"/>
          </a:p>
          <a:p>
            <a:pPr marL="457200" lvl="0" indent="-342900" algn="l" rtl="0">
              <a:spcBef>
                <a:spcPts val="0"/>
              </a:spcBef>
              <a:spcAft>
                <a:spcPts val="0"/>
              </a:spcAft>
              <a:buSzPts val="1800"/>
              <a:buChar char="-"/>
            </a:pPr>
            <a:endParaRPr lang="en-US" sz="1800" dirty="0"/>
          </a:p>
          <a:p>
            <a:pPr lvl="0" indent="-342900">
              <a:spcBef>
                <a:spcPts val="0"/>
              </a:spcBef>
              <a:buSzPts val="1800"/>
              <a:buChar char="-"/>
            </a:pPr>
            <a:r>
              <a:rPr lang="en-US" sz="1800" dirty="0"/>
              <a:t>2021 Salary Cap = $ 109,140,000</a:t>
            </a:r>
            <a:endParaRPr sz="1800" dirty="0"/>
          </a:p>
        </p:txBody>
      </p:sp>
      <p:sp>
        <p:nvSpPr>
          <p:cNvPr id="254" name="Google Shape;254;p32"/>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CONCLUSIONS &amp; SCOPE FOR FURTHER RESEARCH</a:t>
            </a:r>
            <a:endParaRPr/>
          </a:p>
        </p:txBody>
      </p:sp>
      <p:sp>
        <p:nvSpPr>
          <p:cNvPr id="255" name="Google Shape;25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256" name="Google Shape;256;p32"/>
          <p:cNvGraphicFramePr/>
          <p:nvPr/>
        </p:nvGraphicFramePr>
        <p:xfrm>
          <a:off x="4904575" y="1124063"/>
          <a:ext cx="3652200" cy="2895375"/>
        </p:xfrm>
        <a:graphic>
          <a:graphicData uri="http://schemas.openxmlformats.org/drawingml/2006/table">
            <a:tbl>
              <a:tblPr>
                <a:noFill/>
                <a:tableStyleId>{92B5BDD4-61FF-4A26-AB2D-9070C11CBD8B}</a:tableStyleId>
              </a:tblPr>
              <a:tblGrid>
                <a:gridCol w="1354400">
                  <a:extLst>
                    <a:ext uri="{9D8B030D-6E8A-4147-A177-3AD203B41FA5}">
                      <a16:colId xmlns:a16="http://schemas.microsoft.com/office/drawing/2014/main" val="20000"/>
                    </a:ext>
                  </a:extLst>
                </a:gridCol>
                <a:gridCol w="1354400">
                  <a:extLst>
                    <a:ext uri="{9D8B030D-6E8A-4147-A177-3AD203B41FA5}">
                      <a16:colId xmlns:a16="http://schemas.microsoft.com/office/drawing/2014/main" val="20001"/>
                    </a:ext>
                  </a:extLst>
                </a:gridCol>
                <a:gridCol w="943400">
                  <a:extLst>
                    <a:ext uri="{9D8B030D-6E8A-4147-A177-3AD203B41FA5}">
                      <a16:colId xmlns:a16="http://schemas.microsoft.com/office/drawing/2014/main" val="20002"/>
                    </a:ext>
                  </a:extLst>
                </a:gridCol>
              </a:tblGrid>
              <a:tr h="822925">
                <a:tc>
                  <a:txBody>
                    <a:bodyPr/>
                    <a:lstStyle/>
                    <a:p>
                      <a:pPr marL="0" lvl="0" indent="0" algn="l" rtl="0">
                        <a:spcBef>
                          <a:spcPts val="0"/>
                        </a:spcBef>
                        <a:spcAft>
                          <a:spcPts val="0"/>
                        </a:spcAft>
                        <a:buNone/>
                      </a:pPr>
                      <a:r>
                        <a:rPr lang="en-US" sz="1000">
                          <a:solidFill>
                            <a:schemeClr val="lt1"/>
                          </a:solidFill>
                        </a:rPr>
                        <a:t>MODEL</a:t>
                      </a:r>
                      <a:endParaRPr sz="1000">
                        <a:solidFill>
                          <a:schemeClr val="lt1"/>
                        </a:solidFill>
                      </a:endParaRPr>
                    </a:p>
                  </a:txBody>
                  <a:tcPr marL="91425" marR="91425" marT="91425" marB="91425">
                    <a:solidFill>
                      <a:schemeClr val="dk1"/>
                    </a:solidFill>
                  </a:tcPr>
                </a:tc>
                <a:tc>
                  <a:txBody>
                    <a:bodyPr/>
                    <a:lstStyle/>
                    <a:p>
                      <a:pPr marL="0" lvl="0" indent="0" algn="l" rtl="0">
                        <a:spcBef>
                          <a:spcPts val="0"/>
                        </a:spcBef>
                        <a:spcAft>
                          <a:spcPts val="0"/>
                        </a:spcAft>
                        <a:buNone/>
                      </a:pPr>
                      <a:r>
                        <a:rPr lang="en-US" sz="1000">
                          <a:solidFill>
                            <a:schemeClr val="lt1"/>
                          </a:solidFill>
                        </a:rPr>
                        <a:t>OUT OF SAMPLE RMSE</a:t>
                      </a:r>
                      <a:endParaRPr sz="1000">
                        <a:solidFill>
                          <a:schemeClr val="lt1"/>
                        </a:solidFill>
                      </a:endParaRPr>
                    </a:p>
                  </a:txBody>
                  <a:tcPr marL="91425" marR="91425" marT="91425" marB="91425">
                    <a:solidFill>
                      <a:schemeClr val="dk1"/>
                    </a:solidFill>
                  </a:tcPr>
                </a:tc>
                <a:tc>
                  <a:txBody>
                    <a:bodyPr/>
                    <a:lstStyle/>
                    <a:p>
                      <a:pPr marL="0" lvl="0" indent="0" algn="l" rtl="0">
                        <a:spcBef>
                          <a:spcPts val="0"/>
                        </a:spcBef>
                        <a:spcAft>
                          <a:spcPts val="0"/>
                        </a:spcAft>
                        <a:buNone/>
                      </a:pPr>
                      <a:r>
                        <a:rPr lang="en-US" sz="1000">
                          <a:solidFill>
                            <a:schemeClr val="lt1"/>
                          </a:solidFill>
                        </a:rPr>
                        <a:t>ERROR VALUATION IN 2021 SALARY ($)</a:t>
                      </a:r>
                      <a:endParaRPr sz="10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000"/>
                        <a:t>Random Forest</a:t>
                      </a:r>
                      <a:endParaRPr sz="1000"/>
                    </a:p>
                  </a:txBody>
                  <a:tcPr marL="91425" marR="91425" marT="91425" marB="91425"/>
                </a:tc>
                <a:tc>
                  <a:txBody>
                    <a:bodyPr/>
                    <a:lstStyle/>
                    <a:p>
                      <a:pPr marL="0" lvl="0" indent="0" algn="l" rtl="0">
                        <a:spcBef>
                          <a:spcPts val="0"/>
                        </a:spcBef>
                        <a:spcAft>
                          <a:spcPts val="0"/>
                        </a:spcAft>
                        <a:buNone/>
                      </a:pPr>
                      <a:r>
                        <a:rPr lang="en-US" sz="1000"/>
                        <a:t>0.05375</a:t>
                      </a:r>
                      <a:endParaRPr sz="1000"/>
                    </a:p>
                  </a:txBody>
                  <a:tcPr marL="91425" marR="91425" marT="91425" marB="91425"/>
                </a:tc>
                <a:tc>
                  <a:txBody>
                    <a:bodyPr/>
                    <a:lstStyle/>
                    <a:p>
                      <a:pPr marL="0" lvl="0" indent="0" algn="l" rtl="0">
                        <a:spcBef>
                          <a:spcPts val="0"/>
                        </a:spcBef>
                        <a:spcAft>
                          <a:spcPts val="0"/>
                        </a:spcAft>
                        <a:buNone/>
                      </a:pPr>
                      <a:r>
                        <a:rPr lang="en-US" sz="1000"/>
                        <a:t>6,041,710</a:t>
                      </a:r>
                      <a:endParaRPr sz="10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US" sz="1000"/>
                        <a:t>XGBoost-Linear</a:t>
                      </a:r>
                      <a:endParaRPr sz="1000"/>
                    </a:p>
                  </a:txBody>
                  <a:tcPr marL="91425" marR="91425" marT="91425" marB="91425"/>
                </a:tc>
                <a:tc>
                  <a:txBody>
                    <a:bodyPr/>
                    <a:lstStyle/>
                    <a:p>
                      <a:pPr marL="0" lvl="0" indent="0" algn="l" rtl="0">
                        <a:spcBef>
                          <a:spcPts val="0"/>
                        </a:spcBef>
                        <a:spcAft>
                          <a:spcPts val="0"/>
                        </a:spcAft>
                        <a:buNone/>
                      </a:pPr>
                      <a:r>
                        <a:rPr lang="en-US" sz="1000"/>
                        <a:t>0.05485</a:t>
                      </a:r>
                      <a:endParaRPr sz="1000"/>
                    </a:p>
                  </a:txBody>
                  <a:tcPr marL="91425" marR="91425" marT="91425" marB="91425"/>
                </a:tc>
                <a:tc>
                  <a:txBody>
                    <a:bodyPr/>
                    <a:lstStyle/>
                    <a:p>
                      <a:pPr marL="0" lvl="0" indent="0" algn="l" rtl="0">
                        <a:spcBef>
                          <a:spcPts val="0"/>
                        </a:spcBef>
                        <a:spcAft>
                          <a:spcPts val="0"/>
                        </a:spcAft>
                        <a:buNone/>
                      </a:pPr>
                      <a:r>
                        <a:rPr lang="en-US" sz="1000"/>
                        <a:t>6,165,897</a:t>
                      </a:r>
                      <a:endParaRPr sz="10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sz="1000"/>
                        <a:t>Stochastic XGBoost - Tree</a:t>
                      </a:r>
                      <a:endParaRPr sz="1000"/>
                    </a:p>
                  </a:txBody>
                  <a:tcPr marL="91425" marR="91425" marT="91425" marB="91425"/>
                </a:tc>
                <a:tc>
                  <a:txBody>
                    <a:bodyPr/>
                    <a:lstStyle/>
                    <a:p>
                      <a:pPr marL="0" lvl="0" indent="0" algn="l" rtl="0">
                        <a:spcBef>
                          <a:spcPts val="0"/>
                        </a:spcBef>
                        <a:spcAft>
                          <a:spcPts val="0"/>
                        </a:spcAft>
                        <a:buNone/>
                      </a:pPr>
                      <a:r>
                        <a:rPr lang="en-US" sz="1000"/>
                        <a:t>0.05486</a:t>
                      </a:r>
                      <a:endParaRPr sz="1000"/>
                    </a:p>
                  </a:txBody>
                  <a:tcPr marL="91425" marR="91425" marT="91425" marB="91425"/>
                </a:tc>
                <a:tc>
                  <a:txBody>
                    <a:bodyPr/>
                    <a:lstStyle/>
                    <a:p>
                      <a:pPr marL="0" lvl="0" indent="0" algn="l" rtl="0">
                        <a:spcBef>
                          <a:spcPts val="0"/>
                        </a:spcBef>
                        <a:spcAft>
                          <a:spcPts val="0"/>
                        </a:spcAft>
                        <a:buNone/>
                      </a:pPr>
                      <a:r>
                        <a:rPr lang="en-US" sz="1000"/>
                        <a:t>6,167,435</a:t>
                      </a:r>
                      <a:endParaRPr sz="1000"/>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US" sz="1000"/>
                        <a:t>XGBoost - Tree</a:t>
                      </a:r>
                      <a:endParaRPr sz="1000"/>
                    </a:p>
                  </a:txBody>
                  <a:tcPr marL="91425" marR="91425" marT="91425" marB="91425"/>
                </a:tc>
                <a:tc>
                  <a:txBody>
                    <a:bodyPr/>
                    <a:lstStyle/>
                    <a:p>
                      <a:pPr marL="0" lvl="0" indent="0" algn="l" rtl="0">
                        <a:spcBef>
                          <a:spcPts val="0"/>
                        </a:spcBef>
                        <a:spcAft>
                          <a:spcPts val="0"/>
                        </a:spcAft>
                        <a:buNone/>
                      </a:pPr>
                      <a:r>
                        <a:rPr lang="en-US" sz="1000"/>
                        <a:t>0.05491</a:t>
                      </a:r>
                      <a:endParaRPr sz="1000"/>
                    </a:p>
                  </a:txBody>
                  <a:tcPr marL="91425" marR="91425" marT="91425" marB="91425"/>
                </a:tc>
                <a:tc>
                  <a:txBody>
                    <a:bodyPr/>
                    <a:lstStyle/>
                    <a:p>
                      <a:pPr marL="0" lvl="0" indent="0" algn="l" rtl="0">
                        <a:spcBef>
                          <a:spcPts val="0"/>
                        </a:spcBef>
                        <a:spcAft>
                          <a:spcPts val="0"/>
                        </a:spcAft>
                        <a:buNone/>
                      </a:pPr>
                      <a:r>
                        <a:rPr lang="en-US" sz="1000"/>
                        <a:t>6,172,589</a:t>
                      </a:r>
                      <a:endParaRPr sz="1000"/>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US" sz="1000"/>
                        <a:t>Elastic Net</a:t>
                      </a:r>
                      <a:endParaRPr sz="1000"/>
                    </a:p>
                  </a:txBody>
                  <a:tcPr marL="91425" marR="91425" marT="91425" marB="91425"/>
                </a:tc>
                <a:tc>
                  <a:txBody>
                    <a:bodyPr/>
                    <a:lstStyle/>
                    <a:p>
                      <a:pPr marL="0" lvl="0" indent="0" algn="l" rtl="0">
                        <a:spcBef>
                          <a:spcPts val="0"/>
                        </a:spcBef>
                        <a:spcAft>
                          <a:spcPts val="0"/>
                        </a:spcAft>
                        <a:buNone/>
                      </a:pPr>
                      <a:r>
                        <a:rPr lang="en-US" sz="1000"/>
                        <a:t>0.05945</a:t>
                      </a:r>
                      <a:endParaRPr sz="1000"/>
                    </a:p>
                  </a:txBody>
                  <a:tcPr marL="91425" marR="91425" marT="91425" marB="91425"/>
                </a:tc>
                <a:tc>
                  <a:txBody>
                    <a:bodyPr/>
                    <a:lstStyle/>
                    <a:p>
                      <a:pPr marL="0" lvl="0" indent="0" algn="l" rtl="0">
                        <a:spcBef>
                          <a:spcPts val="0"/>
                        </a:spcBef>
                        <a:spcAft>
                          <a:spcPts val="0"/>
                        </a:spcAft>
                        <a:buNone/>
                      </a:pPr>
                      <a:r>
                        <a:rPr lang="en-US" sz="1000"/>
                        <a:t>6,683,473</a:t>
                      </a:r>
                      <a:endParaRPr sz="10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460375" y="644993"/>
            <a:ext cx="6972300" cy="2641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Thank You</a:t>
            </a:r>
            <a:endParaRPr/>
          </a:p>
        </p:txBody>
      </p:sp>
      <p:sp>
        <p:nvSpPr>
          <p:cNvPr id="262" name="Google Shape;262;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355600" lvl="0" indent="0" algn="l" rtl="0">
              <a:lnSpc>
                <a:spcPct val="115000"/>
              </a:lnSpc>
              <a:spcBef>
                <a:spcPts val="1200"/>
              </a:spcBef>
              <a:spcAft>
                <a:spcPts val="0"/>
              </a:spcAft>
              <a:buNone/>
            </a:pPr>
            <a:r>
              <a:rPr lang="en-US" sz="1100" b="0">
                <a:solidFill>
                  <a:schemeClr val="dk1"/>
                </a:solidFill>
              </a:rPr>
              <a:t>Adams, L. (2021, August 4). </a:t>
            </a:r>
            <a:r>
              <a:rPr lang="en-US" sz="1100" b="0" i="1">
                <a:solidFill>
                  <a:schemeClr val="dk1"/>
                </a:solidFill>
              </a:rPr>
              <a:t>Rookie scale salaries for 2021 NBA first-round picks</a:t>
            </a:r>
            <a:r>
              <a:rPr lang="en-US" sz="1100" b="0">
                <a:solidFill>
                  <a:schemeClr val="dk1"/>
                </a:solidFill>
              </a:rPr>
              <a:t>. Retrieved June 8, 2022, from https://www.hoopsrumors.com/2021/08/rookie-scale-salaries-for-2021-nba-first-round-picks.html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Boehmke, B. (n.d.). </a:t>
            </a:r>
            <a:r>
              <a:rPr lang="en-US" sz="1100" b="0" i="1">
                <a:solidFill>
                  <a:schemeClr val="dk1"/>
                </a:solidFill>
              </a:rPr>
              <a:t>Gradient Boosting Machines</a:t>
            </a:r>
            <a:r>
              <a:rPr lang="en-US" sz="1100" b="0">
                <a:solidFill>
                  <a:schemeClr val="dk1"/>
                </a:solidFill>
              </a:rPr>
              <a:t>. Gradient Boosting Machines · UC Business Analytics R Programming Guide. Retrieved June 8, 2022, from http://uc-r.github.io/gbm_regression#idea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Chen, T., &amp; Guestrin, C. (2016, June 10). </a:t>
            </a:r>
            <a:r>
              <a:rPr lang="en-US" sz="1100" b="0" i="1">
                <a:solidFill>
                  <a:schemeClr val="dk1"/>
                </a:solidFill>
              </a:rPr>
              <a:t>XGBoost: A scalable tree boosting system</a:t>
            </a:r>
            <a:r>
              <a:rPr lang="en-US" sz="1100" b="0">
                <a:solidFill>
                  <a:schemeClr val="dk1"/>
                </a:solidFill>
              </a:rPr>
              <a:t>. arXiv.org. Retrieved June 8, 2022, from https://arxiv.org/abs/1603.02754 </a:t>
            </a:r>
            <a:endParaRPr sz="1100" b="0">
              <a:solidFill>
                <a:schemeClr val="dk1"/>
              </a:solidFill>
            </a:endParaRPr>
          </a:p>
          <a:p>
            <a:pPr marL="355600" lvl="0" indent="0" algn="l" rtl="0">
              <a:lnSpc>
                <a:spcPct val="115000"/>
              </a:lnSpc>
              <a:spcBef>
                <a:spcPts val="1200"/>
              </a:spcBef>
              <a:spcAft>
                <a:spcPts val="1200"/>
              </a:spcAft>
              <a:buNone/>
            </a:pPr>
            <a:r>
              <a:rPr lang="en-US" sz="1100" b="0">
                <a:solidFill>
                  <a:schemeClr val="dk1"/>
                </a:solidFill>
              </a:rPr>
              <a:t>Friedman, J., Hastie, T., &amp; Tibshirani, R. (2010). </a:t>
            </a:r>
            <a:r>
              <a:rPr lang="en-US" sz="1100" b="0" i="1">
                <a:solidFill>
                  <a:schemeClr val="dk1"/>
                </a:solidFill>
              </a:rPr>
              <a:t>Regularization Paths for Generalized Linear Models via Coordinate Descent. . URL </a:t>
            </a:r>
            <a:r>
              <a:rPr lang="en-US" sz="1100" b="0">
                <a:solidFill>
                  <a:schemeClr val="dk1"/>
                </a:solidFill>
              </a:rPr>
              <a:t>. Retrieved from https://www.jstatsoft.org/v33/i01/ </a:t>
            </a:r>
            <a:endParaRPr b="0">
              <a:solidFill>
                <a:schemeClr val="dk1"/>
              </a:solidFill>
            </a:endParaRPr>
          </a:p>
        </p:txBody>
      </p:sp>
      <p:sp>
        <p:nvSpPr>
          <p:cNvPr id="268" name="Google Shape;268;p34"/>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
        <p:nvSpPr>
          <p:cNvPr id="269" name="Google Shape;269;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t>Predicting the Salary of an NBA player given their intrinsic information and in game statistics through the season.</a:t>
            </a:r>
            <a:endParaRPr/>
          </a:p>
        </p:txBody>
      </p:sp>
      <p:sp>
        <p:nvSpPr>
          <p:cNvPr id="99" name="Google Shape;99;p17"/>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PROBLEM STATEMENT</a:t>
            </a:r>
            <a:endParaRPr/>
          </a:p>
        </p:txBody>
      </p:sp>
      <p:sp>
        <p:nvSpPr>
          <p:cNvPr id="100" name="Google Shape;10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body" idx="1"/>
          </p:nvPr>
        </p:nvSpPr>
        <p:spPr>
          <a:xfrm>
            <a:off x="454073" y="1572592"/>
            <a:ext cx="8197200" cy="2365800"/>
          </a:xfrm>
          <a:prstGeom prst="rect">
            <a:avLst/>
          </a:prstGeom>
        </p:spPr>
        <p:txBody>
          <a:bodyPr spcFirstLastPara="1" wrap="square" lIns="91425" tIns="45700" rIns="91425" bIns="45700" anchor="t" anchorCtr="0">
            <a:noAutofit/>
          </a:bodyPr>
          <a:lstStyle/>
          <a:p>
            <a:pPr marL="355600" lvl="0" indent="0" algn="l" rtl="0">
              <a:lnSpc>
                <a:spcPct val="115000"/>
              </a:lnSpc>
              <a:spcBef>
                <a:spcPts val="1200"/>
              </a:spcBef>
              <a:spcAft>
                <a:spcPts val="0"/>
              </a:spcAft>
              <a:buNone/>
            </a:pPr>
            <a:r>
              <a:rPr lang="en-US" sz="1100" b="0">
                <a:solidFill>
                  <a:schemeClr val="dk1"/>
                </a:solidFill>
              </a:rPr>
              <a:t>Kuhn, M. (2022). </a:t>
            </a:r>
            <a:r>
              <a:rPr lang="en-US" sz="1100" b="0" i="1">
                <a:solidFill>
                  <a:schemeClr val="dk1"/>
                </a:solidFill>
              </a:rPr>
              <a:t>caret: Classification and Regression Training. R package version 6.0-92.</a:t>
            </a:r>
            <a:r>
              <a:rPr lang="en-US" sz="1100" b="0">
                <a:solidFill>
                  <a:schemeClr val="dk1"/>
                </a:solidFill>
              </a:rPr>
              <a:t> Retrieved from https://CRAN.R-project.org/package=caret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Kursa, M. B., &amp; Rudnicki, W. R. (2010). </a:t>
            </a:r>
            <a:r>
              <a:rPr lang="en-US" sz="1100" b="0" i="1">
                <a:solidFill>
                  <a:schemeClr val="dk1"/>
                </a:solidFill>
              </a:rPr>
              <a:t>Feature Selection with the Boruta Package</a:t>
            </a:r>
            <a:r>
              <a:rPr lang="en-US" sz="1100" b="0">
                <a:solidFill>
                  <a:schemeClr val="dk1"/>
                </a:solidFill>
              </a:rPr>
              <a:t>. Retrieved from http://www.jstatsoft.org/v36/i11/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Nishida, K. (2019, September 27). </a:t>
            </a:r>
            <a:r>
              <a:rPr lang="en-US" sz="1100" b="0" i="1">
                <a:solidFill>
                  <a:schemeClr val="dk1"/>
                </a:solidFill>
              </a:rPr>
              <a:t>Finding variable importance with Random Forest &amp; Boruta</a:t>
            </a:r>
            <a:r>
              <a:rPr lang="en-US" sz="1100" b="0">
                <a:solidFill>
                  <a:schemeClr val="dk1"/>
                </a:solidFill>
              </a:rPr>
              <a:t>. Medium. Retrieved June 8, 2022, from https://blog.exploratory.io/finding-variable-importance-with-random-forest-boruta-28badd116197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Parr, T., &amp; Howard, J. (n.d.). </a:t>
            </a:r>
            <a:r>
              <a:rPr lang="en-US" sz="1100" b="0" i="1">
                <a:solidFill>
                  <a:schemeClr val="dk1"/>
                </a:solidFill>
              </a:rPr>
              <a:t>The intuition behind gradient boosting</a:t>
            </a:r>
            <a:r>
              <a:rPr lang="en-US" sz="1100" b="0">
                <a:solidFill>
                  <a:schemeClr val="dk1"/>
                </a:solidFill>
              </a:rPr>
              <a:t>. Gradient Boosting: Distance to Target. Retrieved June 8, 2022, from https://explained.ai/gradient-boosting/L2-loss.html#sec:2.3 </a:t>
            </a:r>
            <a:endParaRPr sz="1100" b="0">
              <a:solidFill>
                <a:schemeClr val="dk1"/>
              </a:solidFill>
            </a:endParaRPr>
          </a:p>
          <a:p>
            <a:pPr marL="355600" lvl="0" indent="0" algn="l" rtl="0">
              <a:lnSpc>
                <a:spcPct val="115000"/>
              </a:lnSpc>
              <a:spcBef>
                <a:spcPts val="1200"/>
              </a:spcBef>
              <a:spcAft>
                <a:spcPts val="1200"/>
              </a:spcAft>
              <a:buNone/>
            </a:pPr>
            <a:r>
              <a:rPr lang="en-US" sz="1100" b="0">
                <a:solidFill>
                  <a:schemeClr val="dk1"/>
                </a:solidFill>
              </a:rPr>
              <a:t>Resler, A. (2022, May 6). </a:t>
            </a:r>
            <a:r>
              <a:rPr lang="en-US" sz="1100" b="0" i="1">
                <a:solidFill>
                  <a:schemeClr val="dk1"/>
                </a:solidFill>
              </a:rPr>
              <a:t>Abresler/NBASTATR: R's interface to NBA data version 0.1.151 from github</a:t>
            </a:r>
            <a:r>
              <a:rPr lang="en-US" sz="1100" b="0">
                <a:solidFill>
                  <a:schemeClr val="dk1"/>
                </a:solidFill>
              </a:rPr>
              <a:t>. Retrieved June 8, 2022, from https://rdrr.io/github/abresler/nbastatR/</a:t>
            </a:r>
            <a:endParaRPr/>
          </a:p>
        </p:txBody>
      </p:sp>
      <p:sp>
        <p:nvSpPr>
          <p:cNvPr id="275" name="Google Shape;275;p35"/>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
        <p:nvSpPr>
          <p:cNvPr id="276" name="Google Shape;27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body" idx="1"/>
          </p:nvPr>
        </p:nvSpPr>
        <p:spPr>
          <a:xfrm>
            <a:off x="454073" y="1560442"/>
            <a:ext cx="8197200" cy="2365800"/>
          </a:xfrm>
          <a:prstGeom prst="rect">
            <a:avLst/>
          </a:prstGeom>
        </p:spPr>
        <p:txBody>
          <a:bodyPr spcFirstLastPara="1" wrap="square" lIns="91425" tIns="45700" rIns="91425" bIns="45700" anchor="t" anchorCtr="0">
            <a:noAutofit/>
          </a:bodyPr>
          <a:lstStyle/>
          <a:p>
            <a:pPr marL="355600" lvl="0" indent="0" algn="l" rtl="0">
              <a:lnSpc>
                <a:spcPct val="115000"/>
              </a:lnSpc>
              <a:spcBef>
                <a:spcPts val="1200"/>
              </a:spcBef>
              <a:spcAft>
                <a:spcPts val="0"/>
              </a:spcAft>
              <a:buNone/>
            </a:pPr>
            <a:r>
              <a:rPr lang="en-US" sz="1100" b="0">
                <a:solidFill>
                  <a:schemeClr val="dk1"/>
                </a:solidFill>
              </a:rPr>
              <a:t>Sports Reference LLC. (n.d.). Basketball-Reference.com - Basketball Statistics and History. Retrieved June 8, 2022, from https://www.basketball-reference.com/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Steinberg, L. (2018, June 28). </a:t>
            </a:r>
            <a:r>
              <a:rPr lang="en-US" sz="1100" b="0" i="1">
                <a:solidFill>
                  <a:schemeClr val="dk1"/>
                </a:solidFill>
              </a:rPr>
              <a:t>The NBA draft process for dummies</a:t>
            </a:r>
            <a:r>
              <a:rPr lang="en-US" sz="1100" b="0">
                <a:solidFill>
                  <a:schemeClr val="dk1"/>
                </a:solidFill>
              </a:rPr>
              <a:t>. Retrieved June 8, 2022, from https://www.forbes.com/sites/leighsteinberg/2018/06/21/behind-the-scenes-the-nba-draft-process-for-dummies/?sh=38a3134f6095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Wickham, H., &amp; Girlish, M. (2022). </a:t>
            </a:r>
            <a:r>
              <a:rPr lang="en-US" sz="1100" b="0" i="1">
                <a:solidFill>
                  <a:schemeClr val="dk1"/>
                </a:solidFill>
              </a:rPr>
              <a:t>tidyr: Tidy Messy Data. R package version 1.2.0. </a:t>
            </a:r>
            <a:r>
              <a:rPr lang="en-US" sz="1100" b="0">
                <a:solidFill>
                  <a:schemeClr val="dk1"/>
                </a:solidFill>
              </a:rPr>
              <a:t>. Retrieved from https://CRAN.R-project.org/package=tidyr </a:t>
            </a:r>
            <a:endParaRPr sz="1100" b="0">
              <a:solidFill>
                <a:schemeClr val="dk1"/>
              </a:solidFill>
            </a:endParaRPr>
          </a:p>
          <a:p>
            <a:pPr marL="355600" lvl="0" indent="0" algn="l" rtl="0">
              <a:lnSpc>
                <a:spcPct val="115000"/>
              </a:lnSpc>
              <a:spcBef>
                <a:spcPts val="1200"/>
              </a:spcBef>
              <a:spcAft>
                <a:spcPts val="1200"/>
              </a:spcAft>
              <a:buNone/>
            </a:pPr>
            <a:r>
              <a:rPr lang="en-US" sz="1100" b="0">
                <a:solidFill>
                  <a:schemeClr val="dk1"/>
                </a:solidFill>
              </a:rPr>
              <a:t>Wickham, H., François, R., Henry, L., &amp; Muller, K. (2022). </a:t>
            </a:r>
            <a:r>
              <a:rPr lang="en-US" sz="1100" b="0" i="1">
                <a:solidFill>
                  <a:schemeClr val="dk1"/>
                </a:solidFill>
              </a:rPr>
              <a:t>dplyr: A Grammar of Data Manipulation. R package version 1.0.8. </a:t>
            </a:r>
            <a:r>
              <a:rPr lang="en-US" sz="1100" b="0">
                <a:solidFill>
                  <a:schemeClr val="dk1"/>
                </a:solidFill>
              </a:rPr>
              <a:t>. Retrieved from https://CRAN.R-project.org/package=dplyr</a:t>
            </a:r>
            <a:endParaRPr/>
          </a:p>
        </p:txBody>
      </p:sp>
      <p:sp>
        <p:nvSpPr>
          <p:cNvPr id="282" name="Google Shape;282;p36"/>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
        <p:nvSpPr>
          <p:cNvPr id="283" name="Google Shape;28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355600" lvl="0" indent="0" algn="l" rtl="0">
              <a:lnSpc>
                <a:spcPct val="115000"/>
              </a:lnSpc>
              <a:spcBef>
                <a:spcPts val="1200"/>
              </a:spcBef>
              <a:spcAft>
                <a:spcPts val="0"/>
              </a:spcAft>
              <a:buNone/>
            </a:pPr>
            <a:r>
              <a:rPr lang="en-US" sz="1100" b="0">
                <a:solidFill>
                  <a:schemeClr val="dk1"/>
                </a:solidFill>
              </a:rPr>
              <a:t>Wood, R. (2011, June 15). </a:t>
            </a:r>
            <a:r>
              <a:rPr lang="en-US" sz="1100" b="0" i="1">
                <a:solidFill>
                  <a:schemeClr val="dk1"/>
                </a:solidFill>
              </a:rPr>
              <a:t>The History of the 3-pointer</a:t>
            </a:r>
            <a:r>
              <a:rPr lang="en-US" sz="1100" b="0">
                <a:solidFill>
                  <a:schemeClr val="dk1"/>
                </a:solidFill>
              </a:rPr>
              <a:t>. The history of the 3-pointer. Retrieved June 8, 2022, from https://www.usab.com/youth/news/2011/06/the-history-of-the-3-pointer.aspx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Wright, M. N., &amp; Ziegler, A. (2017). ranger: A Fast Implementation of Random Forests for High Dimensional Data in C++ and R. </a:t>
            </a:r>
            <a:r>
              <a:rPr lang="en-US" sz="1100" b="0" i="1">
                <a:solidFill>
                  <a:schemeClr val="dk1"/>
                </a:solidFill>
              </a:rPr>
              <a:t>Journal of Statistical Software 77(1), 1-17</a:t>
            </a:r>
            <a:r>
              <a:rPr lang="en-US" sz="1100" b="0">
                <a:solidFill>
                  <a:schemeClr val="dk1"/>
                </a:solidFill>
              </a:rPr>
              <a:t>. https://doi.org/10.18637/jss.v077.i01 </a:t>
            </a:r>
            <a:endParaRPr sz="1100" b="0">
              <a:solidFill>
                <a:schemeClr val="dk1"/>
              </a:solidFill>
            </a:endParaRPr>
          </a:p>
          <a:p>
            <a:pPr marL="355600" lvl="0" indent="0" algn="l" rtl="0">
              <a:lnSpc>
                <a:spcPct val="115000"/>
              </a:lnSpc>
              <a:spcBef>
                <a:spcPts val="1200"/>
              </a:spcBef>
              <a:spcAft>
                <a:spcPts val="0"/>
              </a:spcAft>
              <a:buNone/>
            </a:pPr>
            <a:r>
              <a:rPr lang="en-US" sz="1100" b="0">
                <a:solidFill>
                  <a:schemeClr val="dk1"/>
                </a:solidFill>
              </a:rPr>
              <a:t>Mazzanti, S. (2021, February 12). </a:t>
            </a:r>
            <a:r>
              <a:rPr lang="en-US" sz="1100" b="0" i="1">
                <a:solidFill>
                  <a:schemeClr val="dk1"/>
                </a:solidFill>
              </a:rPr>
              <a:t>Boruta explained the way I wish someone explained it to me</a:t>
            </a:r>
            <a:r>
              <a:rPr lang="en-US" sz="1100" b="0">
                <a:solidFill>
                  <a:schemeClr val="dk1"/>
                </a:solidFill>
              </a:rPr>
              <a:t>. Medium. Retrieved June 8, 2022, from https://towardsdatascience.com/boruta-explained-the-way-i-wish-someone-explained-it-to-me-4489d70e154a </a:t>
            </a:r>
            <a:endParaRPr sz="1100" b="0">
              <a:solidFill>
                <a:schemeClr val="dk1"/>
              </a:solidFill>
            </a:endParaRPr>
          </a:p>
          <a:p>
            <a:pPr marL="355600" lvl="0" indent="0" algn="l" rtl="0">
              <a:lnSpc>
                <a:spcPct val="115000"/>
              </a:lnSpc>
              <a:spcBef>
                <a:spcPts val="1200"/>
              </a:spcBef>
              <a:spcAft>
                <a:spcPts val="0"/>
              </a:spcAft>
              <a:buNone/>
            </a:pPr>
            <a:endParaRPr sz="1100" b="0">
              <a:solidFill>
                <a:schemeClr val="dk1"/>
              </a:solidFill>
            </a:endParaRPr>
          </a:p>
          <a:p>
            <a:pPr marL="0" lvl="0" indent="0" algn="l" rtl="0">
              <a:spcBef>
                <a:spcPts val="1200"/>
              </a:spcBef>
              <a:spcAft>
                <a:spcPts val="0"/>
              </a:spcAft>
              <a:buNone/>
            </a:pPr>
            <a:endParaRPr b="0">
              <a:solidFill>
                <a:schemeClr val="dk1"/>
              </a:solidFill>
            </a:endParaRPr>
          </a:p>
          <a:p>
            <a:pPr marL="0" lvl="0" indent="0" algn="l" rtl="0">
              <a:spcBef>
                <a:spcPts val="480"/>
              </a:spcBef>
              <a:spcAft>
                <a:spcPts val="0"/>
              </a:spcAft>
              <a:buNone/>
            </a:pPr>
            <a:endParaRPr>
              <a:solidFill>
                <a:schemeClr val="dk1"/>
              </a:solidFill>
            </a:endParaRPr>
          </a:p>
          <a:p>
            <a:pPr marL="0" lvl="0" indent="0" algn="l" rtl="0">
              <a:spcBef>
                <a:spcPts val="480"/>
              </a:spcBef>
              <a:spcAft>
                <a:spcPts val="0"/>
              </a:spcAft>
              <a:buNone/>
            </a:pPr>
            <a:endParaRPr>
              <a:solidFill>
                <a:schemeClr val="dk1"/>
              </a:solidFill>
            </a:endParaRPr>
          </a:p>
          <a:p>
            <a:pPr marL="0" lvl="0" indent="0" algn="l" rtl="0">
              <a:spcBef>
                <a:spcPts val="480"/>
              </a:spcBef>
              <a:spcAft>
                <a:spcPts val="0"/>
              </a:spcAft>
              <a:buNone/>
            </a:pPr>
            <a:endParaRPr/>
          </a:p>
        </p:txBody>
      </p:sp>
      <p:sp>
        <p:nvSpPr>
          <p:cNvPr id="289" name="Google Shape;289;p37"/>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
        <p:nvSpPr>
          <p:cNvPr id="290" name="Google Shape;29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R v(4.1.2)</a:t>
            </a:r>
            <a:endParaRPr/>
          </a:p>
          <a:p>
            <a:pPr marL="457200" lvl="0" indent="-381000" algn="l" rtl="0">
              <a:spcBef>
                <a:spcPts val="0"/>
              </a:spcBef>
              <a:spcAft>
                <a:spcPts val="0"/>
              </a:spcAft>
              <a:buSzPts val="2400"/>
              <a:buChar char="-"/>
            </a:pPr>
            <a:r>
              <a:rPr lang="en-US"/>
              <a:t>nbastatR (maintained by Abe Resler)</a:t>
            </a:r>
            <a:endParaRPr/>
          </a:p>
          <a:p>
            <a:pPr marL="457200" lvl="0" indent="-381000" algn="l" rtl="0">
              <a:spcBef>
                <a:spcPts val="0"/>
              </a:spcBef>
              <a:spcAft>
                <a:spcPts val="0"/>
              </a:spcAft>
              <a:buClr>
                <a:srgbClr val="0000FF"/>
              </a:buClr>
              <a:buSzPts val="2400"/>
              <a:buChar char="-"/>
            </a:pPr>
            <a:r>
              <a:rPr lang="en-US"/>
              <a:t>BasketballReference</a:t>
            </a:r>
            <a:endParaRPr>
              <a:solidFill>
                <a:srgbClr val="0000FF"/>
              </a:solidFill>
            </a:endParaRPr>
          </a:p>
        </p:txBody>
      </p:sp>
      <p:sp>
        <p:nvSpPr>
          <p:cNvPr id="106" name="Google Shape;106;p18"/>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DATA QUERYING &amp; PROGRAMMING</a:t>
            </a:r>
            <a:endParaRPr/>
          </a:p>
        </p:txBody>
      </p:sp>
      <p:sp>
        <p:nvSpPr>
          <p:cNvPr id="107" name="Google Shape;107;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tidyr v(1.2.0) &amp; dplyr v(1.0.8) </a:t>
            </a:r>
            <a:endParaRPr/>
          </a:p>
          <a:p>
            <a:pPr marL="457200" lvl="0" indent="-381000" algn="l" rtl="0">
              <a:spcBef>
                <a:spcPts val="0"/>
              </a:spcBef>
              <a:spcAft>
                <a:spcPts val="0"/>
              </a:spcAft>
              <a:buSzPts val="2400"/>
              <a:buChar char="-"/>
            </a:pPr>
            <a:r>
              <a:rPr lang="en-US"/>
              <a:t>caret v(6.0-92)</a:t>
            </a:r>
            <a:endParaRPr/>
          </a:p>
          <a:p>
            <a:pPr marL="457200" lvl="0" indent="-381000" algn="l" rtl="0">
              <a:spcBef>
                <a:spcPts val="0"/>
              </a:spcBef>
              <a:spcAft>
                <a:spcPts val="0"/>
              </a:spcAft>
              <a:buSzPts val="2400"/>
              <a:buChar char="-"/>
            </a:pPr>
            <a:r>
              <a:rPr lang="en-US"/>
              <a:t>ranger v(0.13.1)</a:t>
            </a:r>
            <a:endParaRPr/>
          </a:p>
          <a:p>
            <a:pPr marL="457200" lvl="0" indent="-381000" algn="l" rtl="0">
              <a:spcBef>
                <a:spcPts val="0"/>
              </a:spcBef>
              <a:spcAft>
                <a:spcPts val="0"/>
              </a:spcAft>
              <a:buSzPts val="2400"/>
              <a:buChar char="-"/>
            </a:pPr>
            <a:r>
              <a:rPr lang="en-US"/>
              <a:t>Boruta v(7.0.0)</a:t>
            </a:r>
            <a:endParaRPr/>
          </a:p>
          <a:p>
            <a:pPr marL="457200" lvl="0" indent="-381000" algn="l" rtl="0">
              <a:spcBef>
                <a:spcPts val="0"/>
              </a:spcBef>
              <a:spcAft>
                <a:spcPts val="0"/>
              </a:spcAft>
              <a:buSzPts val="2400"/>
              <a:buChar char="-"/>
            </a:pPr>
            <a:r>
              <a:rPr lang="en-US"/>
              <a:t>xgboost v(1.6.0.1)</a:t>
            </a:r>
            <a:endParaRPr/>
          </a:p>
          <a:p>
            <a:pPr marL="457200" lvl="0" indent="-381000" algn="l" rtl="0">
              <a:spcBef>
                <a:spcPts val="0"/>
              </a:spcBef>
              <a:spcAft>
                <a:spcPts val="0"/>
              </a:spcAft>
              <a:buSzPts val="2400"/>
              <a:buChar char="-"/>
            </a:pPr>
            <a:r>
              <a:rPr lang="en-US"/>
              <a:t>glmnet v(4.1-4)</a:t>
            </a:r>
            <a:endParaRPr/>
          </a:p>
        </p:txBody>
      </p:sp>
      <p:sp>
        <p:nvSpPr>
          <p:cNvPr id="113" name="Google Shape;113;p19"/>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 PACKAGES USED</a:t>
            </a:r>
            <a:endParaRPr/>
          </a:p>
        </p:txBody>
      </p:sp>
      <p:sp>
        <p:nvSpPr>
          <p:cNvPr id="114" name="Google Shape;114;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body" idx="1"/>
          </p:nvPr>
        </p:nvSpPr>
        <p:spPr>
          <a:xfrm>
            <a:off x="454073" y="1592467"/>
            <a:ext cx="8197200" cy="2365800"/>
          </a:xfrm>
          <a:prstGeom prst="rect">
            <a:avLst/>
          </a:prstGeom>
        </p:spPr>
        <p:txBody>
          <a:bodyPr spcFirstLastPara="1" wrap="square" lIns="91425" tIns="45700" rIns="91425" bIns="45700" anchor="t" anchorCtr="0">
            <a:noAutofit/>
          </a:bodyPr>
          <a:lstStyle/>
          <a:p>
            <a:pPr marL="457200" lvl="0" indent="-349250" algn="l" rtl="0">
              <a:spcBef>
                <a:spcPts val="480"/>
              </a:spcBef>
              <a:spcAft>
                <a:spcPts val="0"/>
              </a:spcAft>
              <a:buSzPts val="1900"/>
              <a:buChar char="-"/>
            </a:pPr>
            <a:r>
              <a:rPr lang="en-US" sz="1900"/>
              <a:t>Rookies from 1985-86 to 2020-21</a:t>
            </a:r>
            <a:endParaRPr sz="1900"/>
          </a:p>
          <a:p>
            <a:pPr marL="457200" lvl="0" indent="-349250" algn="l" rtl="0">
              <a:spcBef>
                <a:spcPts val="0"/>
              </a:spcBef>
              <a:spcAft>
                <a:spcPts val="0"/>
              </a:spcAft>
              <a:buSzPts val="1900"/>
              <a:buChar char="-"/>
            </a:pPr>
            <a:r>
              <a:rPr lang="en-US" sz="1900">
                <a:solidFill>
                  <a:schemeClr val="dk1"/>
                </a:solidFill>
              </a:rPr>
              <a:t>Salary normalised by yearly salary cap</a:t>
            </a:r>
            <a:endParaRPr sz="1900"/>
          </a:p>
          <a:p>
            <a:pPr marL="457200" lvl="0" indent="-349250" algn="l" rtl="0">
              <a:spcBef>
                <a:spcPts val="0"/>
              </a:spcBef>
              <a:spcAft>
                <a:spcPts val="0"/>
              </a:spcAft>
              <a:buSzPts val="1900"/>
              <a:buChar char="-"/>
            </a:pPr>
            <a:r>
              <a:rPr lang="en-US" sz="1900"/>
              <a:t>Pertinent Features:-</a:t>
            </a:r>
            <a:endParaRPr sz="1900"/>
          </a:p>
          <a:p>
            <a:pPr marL="914400" lvl="1" indent="-349250" algn="l" rtl="0">
              <a:spcBef>
                <a:spcPts val="0"/>
              </a:spcBef>
              <a:spcAft>
                <a:spcPts val="0"/>
              </a:spcAft>
              <a:buSzPts val="1900"/>
              <a:buChar char="-"/>
            </a:pPr>
            <a:r>
              <a:rPr lang="en-US" sz="1900"/>
              <a:t>Usage %</a:t>
            </a:r>
            <a:endParaRPr sz="1900"/>
          </a:p>
          <a:p>
            <a:pPr marL="914400" lvl="1" indent="-349250" algn="l" rtl="0">
              <a:spcBef>
                <a:spcPts val="0"/>
              </a:spcBef>
              <a:spcAft>
                <a:spcPts val="0"/>
              </a:spcAft>
              <a:buSzPts val="1900"/>
              <a:buChar char="-"/>
            </a:pPr>
            <a:r>
              <a:rPr lang="en-US" sz="1900"/>
              <a:t>Player Efficiency Rating</a:t>
            </a:r>
            <a:endParaRPr sz="1900"/>
          </a:p>
          <a:p>
            <a:pPr marL="914400" lvl="1" indent="-349250" algn="l" rtl="0">
              <a:spcBef>
                <a:spcPts val="0"/>
              </a:spcBef>
              <a:spcAft>
                <a:spcPts val="0"/>
              </a:spcAft>
              <a:buSzPts val="1900"/>
              <a:buChar char="-"/>
            </a:pPr>
            <a:r>
              <a:rPr lang="en-US" sz="1900"/>
              <a:t>VORP</a:t>
            </a:r>
            <a:endParaRPr sz="1900"/>
          </a:p>
          <a:p>
            <a:pPr marL="914400" lvl="1" indent="-349250" algn="l" rtl="0">
              <a:spcBef>
                <a:spcPts val="0"/>
              </a:spcBef>
              <a:spcAft>
                <a:spcPts val="0"/>
              </a:spcAft>
              <a:buSzPts val="1900"/>
              <a:buChar char="-"/>
            </a:pPr>
            <a:r>
              <a:rPr lang="en-US" sz="1900"/>
              <a:t>Win Shares</a:t>
            </a:r>
            <a:endParaRPr sz="1900"/>
          </a:p>
          <a:p>
            <a:pPr marL="457200" lvl="0" indent="-349250" algn="l" rtl="0">
              <a:spcBef>
                <a:spcPts val="0"/>
              </a:spcBef>
              <a:spcAft>
                <a:spcPts val="0"/>
              </a:spcAft>
              <a:buSzPts val="1900"/>
              <a:buChar char="-"/>
            </a:pPr>
            <a:r>
              <a:rPr lang="en-US" sz="1900">
                <a:solidFill>
                  <a:schemeClr val="dk1"/>
                </a:solidFill>
              </a:rPr>
              <a:t>80-20 stratified train-test split</a:t>
            </a:r>
            <a:endParaRPr sz="1900">
              <a:solidFill>
                <a:schemeClr val="dk1"/>
              </a:solidFill>
            </a:endParaRPr>
          </a:p>
          <a:p>
            <a:pPr marL="457200" lvl="0" indent="-349250" algn="l" rtl="0">
              <a:spcBef>
                <a:spcPts val="0"/>
              </a:spcBef>
              <a:spcAft>
                <a:spcPts val="0"/>
              </a:spcAft>
              <a:buClr>
                <a:schemeClr val="dk1"/>
              </a:buClr>
              <a:buSzPts val="1900"/>
              <a:buChar char="-"/>
            </a:pPr>
            <a:r>
              <a:rPr lang="en-US" sz="1900">
                <a:solidFill>
                  <a:schemeClr val="dk1"/>
                </a:solidFill>
              </a:rPr>
              <a:t>5 fold CV for hyperparameter tuning</a:t>
            </a:r>
            <a:endParaRPr sz="1900">
              <a:solidFill>
                <a:schemeClr val="dk1"/>
              </a:solidFill>
            </a:endParaRPr>
          </a:p>
        </p:txBody>
      </p:sp>
      <p:sp>
        <p:nvSpPr>
          <p:cNvPr id="120" name="Google Shape;120;p20"/>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DATA PREPROCESSING</a:t>
            </a:r>
            <a:endParaRPr/>
          </a:p>
        </p:txBody>
      </p:sp>
      <p:sp>
        <p:nvSpPr>
          <p:cNvPr id="121" name="Google Shape;12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22" name="Google Shape;122;p20"/>
          <p:cNvSpPr txBox="1"/>
          <p:nvPr/>
        </p:nvSpPr>
        <p:spPr>
          <a:xfrm>
            <a:off x="5099875" y="2529075"/>
            <a:ext cx="3456900" cy="1354500"/>
          </a:xfrm>
          <a:prstGeom prst="rect">
            <a:avLst/>
          </a:prstGeom>
          <a:noFill/>
          <a:ln>
            <a:noFill/>
          </a:ln>
        </p:spPr>
        <p:txBody>
          <a:bodyPr spcFirstLastPara="1" wrap="square" lIns="91425" tIns="91425" rIns="91425" bIns="91425" anchor="t" anchorCtr="0">
            <a:spAutoFit/>
          </a:bodyPr>
          <a:lstStyle/>
          <a:p>
            <a:pPr marL="914400" lvl="1" indent="-349250" algn="l" rtl="0">
              <a:spcBef>
                <a:spcPts val="400"/>
              </a:spcBef>
              <a:spcAft>
                <a:spcPts val="0"/>
              </a:spcAft>
              <a:buClr>
                <a:schemeClr val="dk1"/>
              </a:buClr>
              <a:buSzPts val="1900"/>
              <a:buChar char="-"/>
            </a:pPr>
            <a:r>
              <a:rPr lang="en-US" sz="1900" b="1">
                <a:solidFill>
                  <a:schemeClr val="dk1"/>
                </a:solidFill>
                <a:latin typeface="Open Sans"/>
                <a:ea typeface="Open Sans"/>
                <a:cs typeface="Open Sans"/>
                <a:sym typeface="Open Sans"/>
              </a:rPr>
              <a:t>Age</a:t>
            </a:r>
            <a:endParaRPr sz="1900" b="1">
              <a:solidFill>
                <a:schemeClr val="dk1"/>
              </a:solidFill>
              <a:latin typeface="Open Sans"/>
              <a:ea typeface="Open Sans"/>
              <a:cs typeface="Open Sans"/>
              <a:sym typeface="Open Sans"/>
            </a:endParaRPr>
          </a:p>
          <a:p>
            <a:pPr marL="914400" lvl="1" indent="-349250" algn="l" rtl="0">
              <a:spcBef>
                <a:spcPts val="0"/>
              </a:spcBef>
              <a:spcAft>
                <a:spcPts val="0"/>
              </a:spcAft>
              <a:buClr>
                <a:schemeClr val="dk1"/>
              </a:buClr>
              <a:buSzPts val="1900"/>
              <a:buFont typeface="Open Sans"/>
              <a:buChar char="-"/>
            </a:pPr>
            <a:r>
              <a:rPr lang="en-US" sz="1900" b="1">
                <a:solidFill>
                  <a:schemeClr val="dk1"/>
                </a:solidFill>
                <a:latin typeface="Open Sans"/>
                <a:ea typeface="Open Sans"/>
                <a:cs typeface="Open Sans"/>
                <a:sym typeface="Open Sans"/>
              </a:rPr>
              <a:t>Position</a:t>
            </a:r>
            <a:endParaRPr sz="1900" b="1">
              <a:solidFill>
                <a:schemeClr val="dk1"/>
              </a:solidFill>
              <a:latin typeface="Open Sans"/>
              <a:ea typeface="Open Sans"/>
              <a:cs typeface="Open Sans"/>
              <a:sym typeface="Open Sans"/>
            </a:endParaRPr>
          </a:p>
          <a:p>
            <a:pPr marL="914400" lvl="1" indent="-349250" algn="l" rtl="0">
              <a:spcBef>
                <a:spcPts val="0"/>
              </a:spcBef>
              <a:spcAft>
                <a:spcPts val="0"/>
              </a:spcAft>
              <a:buClr>
                <a:schemeClr val="dk1"/>
              </a:buClr>
              <a:buSzPts val="1900"/>
              <a:buFont typeface="Open Sans"/>
              <a:buChar char="-"/>
            </a:pPr>
            <a:r>
              <a:rPr lang="en-US" sz="1900" b="1">
                <a:solidFill>
                  <a:schemeClr val="dk1"/>
                </a:solidFill>
                <a:latin typeface="Open Sans"/>
                <a:ea typeface="Open Sans"/>
                <a:cs typeface="Open Sans"/>
                <a:sym typeface="Open Sans"/>
              </a:rPr>
              <a:t>Team(s)</a:t>
            </a:r>
            <a:endParaRPr sz="1900" b="1">
              <a:solidFill>
                <a:schemeClr val="dk1"/>
              </a:solidFill>
              <a:latin typeface="Open Sans"/>
              <a:ea typeface="Open Sans"/>
              <a:cs typeface="Open Sans"/>
              <a:sym typeface="Open Sans"/>
            </a:endParaRPr>
          </a:p>
          <a:p>
            <a:pPr marL="914400" lvl="1" indent="-349250" algn="l" rtl="0">
              <a:spcBef>
                <a:spcPts val="0"/>
              </a:spcBef>
              <a:spcAft>
                <a:spcPts val="0"/>
              </a:spcAft>
              <a:buClr>
                <a:schemeClr val="dk1"/>
              </a:buClr>
              <a:buSzPts val="1900"/>
              <a:buFont typeface="Open Sans"/>
              <a:buChar char="-"/>
            </a:pPr>
            <a:r>
              <a:rPr lang="en-US" sz="1900" b="1">
                <a:solidFill>
                  <a:schemeClr val="dk1"/>
                </a:solidFill>
                <a:latin typeface="Open Sans"/>
                <a:ea typeface="Open Sans"/>
                <a:cs typeface="Open Sans"/>
                <a:sym typeface="Open Sans"/>
              </a:rPr>
              <a:t>Count of Games</a:t>
            </a:r>
            <a:endParaRPr sz="1900" b="1">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A Model that “aggregates” estimates from a (large) number of other models (weak learners) to provide a final estimate for the supervised learning problem.</a:t>
            </a:r>
            <a:endParaRPr/>
          </a:p>
          <a:p>
            <a:pPr marL="457200" lvl="0" indent="-381000" algn="l" rtl="0">
              <a:spcBef>
                <a:spcPts val="0"/>
              </a:spcBef>
              <a:spcAft>
                <a:spcPts val="0"/>
              </a:spcAft>
              <a:buSzPts val="2400"/>
              <a:buChar char="-"/>
            </a:pPr>
            <a:r>
              <a:rPr lang="en-US"/>
              <a:t>Training sets are bagged or pasted</a:t>
            </a:r>
            <a:endParaRPr/>
          </a:p>
          <a:p>
            <a:pPr marL="0" lvl="0" indent="0" algn="l" rtl="0">
              <a:spcBef>
                <a:spcPts val="480"/>
              </a:spcBef>
              <a:spcAft>
                <a:spcPts val="0"/>
              </a:spcAft>
              <a:buNone/>
            </a:pPr>
            <a:endParaRPr/>
          </a:p>
          <a:p>
            <a:pPr marL="0" lvl="0" indent="0" algn="l" rtl="0">
              <a:spcBef>
                <a:spcPts val="480"/>
              </a:spcBef>
              <a:spcAft>
                <a:spcPts val="0"/>
              </a:spcAft>
              <a:buNone/>
            </a:pPr>
            <a:endParaRPr/>
          </a:p>
        </p:txBody>
      </p:sp>
      <p:sp>
        <p:nvSpPr>
          <p:cNvPr id="128" name="Google Shape;128;p21"/>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WHAT IS AN ENSEMBLE MODEL?</a:t>
            </a:r>
            <a:endParaRPr/>
          </a:p>
        </p:txBody>
      </p:sp>
      <p:sp>
        <p:nvSpPr>
          <p:cNvPr id="129" name="Google Shape;129;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447924" y="1730675"/>
            <a:ext cx="4229100" cy="236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t>Central Idea:- </a:t>
            </a:r>
            <a:endParaRPr/>
          </a:p>
          <a:p>
            <a:pPr marL="0" lvl="0" indent="0" algn="l" rtl="0">
              <a:spcBef>
                <a:spcPts val="480"/>
              </a:spcBef>
              <a:spcAft>
                <a:spcPts val="0"/>
              </a:spcAft>
              <a:buNone/>
            </a:pPr>
            <a:r>
              <a:rPr lang="en-US"/>
              <a:t>Feature is useful </a:t>
            </a:r>
            <a:r>
              <a:rPr lang="en-US" i="1"/>
              <a:t>iff</a:t>
            </a:r>
            <a:r>
              <a:rPr lang="en-US"/>
              <a:t> it performs better than the best randomised feature</a:t>
            </a:r>
            <a:endParaRPr/>
          </a:p>
        </p:txBody>
      </p:sp>
      <p:sp>
        <p:nvSpPr>
          <p:cNvPr id="135" name="Google Shape;135;p22"/>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BORUTA ALGORITHM</a:t>
            </a:r>
            <a:endParaRPr/>
          </a:p>
        </p:txBody>
      </p:sp>
      <p:sp>
        <p:nvSpPr>
          <p:cNvPr id="136" name="Google Shape;13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7</a:t>
            </a:fld>
            <a:endParaRPr/>
          </a:p>
        </p:txBody>
      </p:sp>
      <p:pic>
        <p:nvPicPr>
          <p:cNvPr id="137" name="Google Shape;137;p22"/>
          <p:cNvPicPr preferRelativeResize="0"/>
          <p:nvPr/>
        </p:nvPicPr>
        <p:blipFill>
          <a:blip r:embed="rId3">
            <a:alphaModFix/>
          </a:blip>
          <a:stretch>
            <a:fillRect/>
          </a:stretch>
        </p:blipFill>
        <p:spPr>
          <a:xfrm>
            <a:off x="4677100" y="1730675"/>
            <a:ext cx="3967863" cy="2365801"/>
          </a:xfrm>
          <a:prstGeom prst="rect">
            <a:avLst/>
          </a:prstGeom>
          <a:noFill/>
          <a:ln>
            <a:noFill/>
          </a:ln>
        </p:spPr>
      </p:pic>
      <p:sp>
        <p:nvSpPr>
          <p:cNvPr id="138" name="Google Shape;138;p22"/>
          <p:cNvSpPr txBox="1"/>
          <p:nvPr/>
        </p:nvSpPr>
        <p:spPr>
          <a:xfrm>
            <a:off x="8590850" y="1670750"/>
            <a:ext cx="2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aseline="30000"/>
              <a:t>1</a:t>
            </a:r>
            <a:endParaRPr baseline="30000"/>
          </a:p>
        </p:txBody>
      </p:sp>
      <p:sp>
        <p:nvSpPr>
          <p:cNvPr id="139" name="Google Shape;139;p22"/>
          <p:cNvSpPr txBox="1"/>
          <p:nvPr/>
        </p:nvSpPr>
        <p:spPr>
          <a:xfrm>
            <a:off x="79025" y="4797775"/>
            <a:ext cx="530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aseline="30000"/>
              <a:t>1</a:t>
            </a:r>
            <a:r>
              <a:rPr lang="en-US"/>
              <a:t> </a:t>
            </a:r>
            <a:r>
              <a:rPr lang="en-US" sz="1100"/>
              <a:t>(Nishida, </a:t>
            </a:r>
            <a:r>
              <a:rPr lang="en-US" sz="1100" i="1"/>
              <a:t>Finding variable importance with Random Forest &amp; Boruta</a:t>
            </a:r>
            <a:r>
              <a:rPr lang="en-US" sz="1100"/>
              <a:t>,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body" idx="1"/>
          </p:nvPr>
        </p:nvSpPr>
        <p:spPr>
          <a:xfrm>
            <a:off x="447923" y="1730667"/>
            <a:ext cx="8197200" cy="23658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Elastic Net</a:t>
            </a:r>
            <a:endParaRPr/>
          </a:p>
          <a:p>
            <a:pPr marL="457200" lvl="0" indent="-381000" algn="l" rtl="0">
              <a:spcBef>
                <a:spcPts val="0"/>
              </a:spcBef>
              <a:spcAft>
                <a:spcPts val="0"/>
              </a:spcAft>
              <a:buSzPts val="2400"/>
              <a:buChar char="-"/>
            </a:pPr>
            <a:r>
              <a:rPr lang="en-US"/>
              <a:t>Optimal Hyperparameters</a:t>
            </a:r>
            <a:endParaRPr/>
          </a:p>
          <a:p>
            <a:pPr marL="914400" lvl="1" indent="-355600" algn="l" rtl="0">
              <a:spcBef>
                <a:spcPts val="0"/>
              </a:spcBef>
              <a:spcAft>
                <a:spcPts val="0"/>
              </a:spcAft>
              <a:buSzPts val="2000"/>
              <a:buChar char="-"/>
            </a:pPr>
            <a:r>
              <a:rPr lang="en-US"/>
              <a:t>𝛼 = 0.1</a:t>
            </a:r>
            <a:endParaRPr/>
          </a:p>
          <a:p>
            <a:pPr marL="914400" lvl="1" indent="-355600" algn="l" rtl="0">
              <a:spcBef>
                <a:spcPts val="0"/>
              </a:spcBef>
              <a:spcAft>
                <a:spcPts val="0"/>
              </a:spcAft>
              <a:buSzPts val="2000"/>
              <a:buChar char="-"/>
            </a:pPr>
            <a:r>
              <a:rPr lang="en-US"/>
              <a:t>𝜆 = </a:t>
            </a:r>
            <a:r>
              <a:rPr lang="en-US">
                <a:solidFill>
                  <a:schemeClr val="dk1"/>
                </a:solidFill>
              </a:rPr>
              <a:t>0.0003342206</a:t>
            </a:r>
            <a:endParaRPr>
              <a:solidFill>
                <a:schemeClr val="dk1"/>
              </a:solidFill>
            </a:endParaRPr>
          </a:p>
        </p:txBody>
      </p:sp>
      <p:sp>
        <p:nvSpPr>
          <p:cNvPr id="145" name="Google Shape;145;p23"/>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BASELINE MODEL</a:t>
            </a:r>
            <a:endParaRPr/>
          </a:p>
        </p:txBody>
      </p:sp>
      <p:sp>
        <p:nvSpPr>
          <p:cNvPr id="146" name="Google Shape;14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460375" y="369733"/>
            <a:ext cx="8184600" cy="99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RESULTS</a:t>
            </a:r>
            <a:endParaRPr/>
          </a:p>
        </p:txBody>
      </p:sp>
      <p:sp>
        <p:nvSpPr>
          <p:cNvPr id="152" name="Google Shape;15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153" name="Google Shape;153;p24"/>
          <p:cNvGraphicFramePr/>
          <p:nvPr/>
        </p:nvGraphicFramePr>
        <p:xfrm>
          <a:off x="952500" y="1714500"/>
          <a:ext cx="3000000" cy="3000000"/>
        </p:xfrm>
        <a:graphic>
          <a:graphicData uri="http://schemas.openxmlformats.org/drawingml/2006/table">
            <a:tbl>
              <a:tblPr>
                <a:noFill/>
                <a:tableStyleId>{92B5BDD4-61FF-4A26-AB2D-9070C11CBD8B}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1680775">
                  <a:extLst>
                    <a:ext uri="{9D8B030D-6E8A-4147-A177-3AD203B41FA5}">
                      <a16:colId xmlns:a16="http://schemas.microsoft.com/office/drawing/2014/main" val="20002"/>
                    </a:ext>
                  </a:extLst>
                </a:gridCol>
              </a:tblGrid>
              <a:tr h="557050">
                <a:tc>
                  <a:txBody>
                    <a:bodyPr/>
                    <a:lstStyle/>
                    <a:p>
                      <a:pPr marL="0" lvl="0" indent="0" algn="l" rtl="0">
                        <a:spcBef>
                          <a:spcPts val="0"/>
                        </a:spcBef>
                        <a:spcAft>
                          <a:spcPts val="0"/>
                        </a:spcAft>
                        <a:buNone/>
                      </a:pPr>
                      <a:r>
                        <a:rPr lang="en-US">
                          <a:solidFill>
                            <a:schemeClr val="lt1"/>
                          </a:solidFill>
                        </a:rPr>
                        <a:t>MODEL</a:t>
                      </a:r>
                      <a:endParaRPr>
                        <a:solidFill>
                          <a:schemeClr val="lt1"/>
                        </a:solidFill>
                      </a:endParaRPr>
                    </a:p>
                  </a:txBody>
                  <a:tcPr marL="91425" marR="91425" marT="91425" marB="91425">
                    <a:solidFill>
                      <a:schemeClr val="dk1"/>
                    </a:solidFill>
                  </a:tcPr>
                </a:tc>
                <a:tc>
                  <a:txBody>
                    <a:bodyPr/>
                    <a:lstStyle/>
                    <a:p>
                      <a:pPr marL="0" lvl="0" indent="0" algn="l" rtl="0">
                        <a:spcBef>
                          <a:spcPts val="0"/>
                        </a:spcBef>
                        <a:spcAft>
                          <a:spcPts val="0"/>
                        </a:spcAft>
                        <a:buNone/>
                      </a:pPr>
                      <a:r>
                        <a:rPr lang="en-US">
                          <a:solidFill>
                            <a:schemeClr val="lt1"/>
                          </a:solidFill>
                        </a:rPr>
                        <a:t>OUT OF SAMPLE RMSE</a:t>
                      </a:r>
                      <a:endParaRPr>
                        <a:solidFill>
                          <a:schemeClr val="lt1"/>
                        </a:solidFill>
                      </a:endParaRPr>
                    </a:p>
                  </a:txBody>
                  <a:tcPr marL="91425" marR="91425" marT="91425" marB="91425">
                    <a:solidFill>
                      <a:schemeClr val="dk1"/>
                    </a:solidFill>
                  </a:tcPr>
                </a:tc>
                <a:tc>
                  <a:txBody>
                    <a:bodyPr/>
                    <a:lstStyle/>
                    <a:p>
                      <a:pPr marL="0" lvl="0" indent="0" algn="l" rtl="0">
                        <a:spcBef>
                          <a:spcPts val="0"/>
                        </a:spcBef>
                        <a:spcAft>
                          <a:spcPts val="0"/>
                        </a:spcAft>
                        <a:buNone/>
                      </a:pPr>
                      <a:r>
                        <a:rPr lang="en-US">
                          <a:solidFill>
                            <a:schemeClr val="lt1"/>
                          </a:solidFill>
                        </a:rPr>
                        <a:t>ERROR VALUATION IN 2021 SALARY ($)</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362075">
                <a:tc>
                  <a:txBody>
                    <a:bodyPr/>
                    <a:lstStyle/>
                    <a:p>
                      <a:pPr marL="0" lvl="0" indent="0" algn="l" rtl="0">
                        <a:spcBef>
                          <a:spcPts val="0"/>
                        </a:spcBef>
                        <a:spcAft>
                          <a:spcPts val="0"/>
                        </a:spcAft>
                        <a:buNone/>
                      </a:pPr>
                      <a:r>
                        <a:rPr lang="en-US"/>
                        <a:t>Random Forest</a:t>
                      </a:r>
                      <a:endParaRPr/>
                    </a:p>
                  </a:txBody>
                  <a:tcPr marL="91425" marR="91425" marT="91425" marB="91425"/>
                </a:tc>
                <a:tc>
                  <a:txBody>
                    <a:bodyPr/>
                    <a:lstStyle/>
                    <a:p>
                      <a:pPr marL="0" lvl="0" indent="0" algn="l" rtl="0">
                        <a:spcBef>
                          <a:spcPts val="0"/>
                        </a:spcBef>
                        <a:spcAft>
                          <a:spcPts val="0"/>
                        </a:spcAft>
                        <a:buNone/>
                      </a:pPr>
                      <a:r>
                        <a:rPr lang="en-US"/>
                        <a:t>0.05375</a:t>
                      </a:r>
                      <a:endParaRPr/>
                    </a:p>
                  </a:txBody>
                  <a:tcPr marL="91425" marR="91425" marT="91425" marB="91425"/>
                </a:tc>
                <a:tc>
                  <a:txBody>
                    <a:bodyPr/>
                    <a:lstStyle/>
                    <a:p>
                      <a:pPr marL="0" lvl="0" indent="0" algn="l" rtl="0">
                        <a:spcBef>
                          <a:spcPts val="0"/>
                        </a:spcBef>
                        <a:spcAft>
                          <a:spcPts val="0"/>
                        </a:spcAft>
                        <a:buNone/>
                      </a:pPr>
                      <a:r>
                        <a:rPr lang="en-US"/>
                        <a:t>6,041,710</a:t>
                      </a:r>
                      <a:endParaRPr/>
                    </a:p>
                  </a:txBody>
                  <a:tcPr marL="91425" marR="91425" marT="91425" marB="91425"/>
                </a:tc>
                <a:extLst>
                  <a:ext uri="{0D108BD9-81ED-4DB2-BD59-A6C34878D82A}">
                    <a16:rowId xmlns:a16="http://schemas.microsoft.com/office/drawing/2014/main" val="10001"/>
                  </a:ext>
                </a:extLst>
              </a:tr>
              <a:tr h="362075">
                <a:tc>
                  <a:txBody>
                    <a:bodyPr/>
                    <a:lstStyle/>
                    <a:p>
                      <a:pPr marL="0" lvl="0" indent="0" algn="l" rtl="0">
                        <a:spcBef>
                          <a:spcPts val="0"/>
                        </a:spcBef>
                        <a:spcAft>
                          <a:spcPts val="0"/>
                        </a:spcAft>
                        <a:buNone/>
                      </a:pPr>
                      <a:r>
                        <a:rPr lang="en-US"/>
                        <a:t>XGBoost-Linear</a:t>
                      </a:r>
                      <a:endParaRPr/>
                    </a:p>
                  </a:txBody>
                  <a:tcPr marL="91425" marR="91425" marT="91425" marB="91425"/>
                </a:tc>
                <a:tc>
                  <a:txBody>
                    <a:bodyPr/>
                    <a:lstStyle/>
                    <a:p>
                      <a:pPr marL="0" lvl="0" indent="0" algn="l" rtl="0">
                        <a:spcBef>
                          <a:spcPts val="0"/>
                        </a:spcBef>
                        <a:spcAft>
                          <a:spcPts val="0"/>
                        </a:spcAft>
                        <a:buNone/>
                      </a:pPr>
                      <a:r>
                        <a:rPr lang="en-US"/>
                        <a:t>0.05485</a:t>
                      </a:r>
                      <a:endParaRPr/>
                    </a:p>
                  </a:txBody>
                  <a:tcPr marL="91425" marR="91425" marT="91425" marB="91425"/>
                </a:tc>
                <a:tc>
                  <a:txBody>
                    <a:bodyPr/>
                    <a:lstStyle/>
                    <a:p>
                      <a:pPr marL="0" lvl="0" indent="0" algn="l" rtl="0">
                        <a:spcBef>
                          <a:spcPts val="0"/>
                        </a:spcBef>
                        <a:spcAft>
                          <a:spcPts val="0"/>
                        </a:spcAft>
                        <a:buNone/>
                      </a:pPr>
                      <a:r>
                        <a:rPr lang="en-US"/>
                        <a:t>6,165,897</a:t>
                      </a:r>
                      <a:endParaRPr/>
                    </a:p>
                  </a:txBody>
                  <a:tcPr marL="91425" marR="91425" marT="91425" marB="91425"/>
                </a:tc>
                <a:extLst>
                  <a:ext uri="{0D108BD9-81ED-4DB2-BD59-A6C34878D82A}">
                    <a16:rowId xmlns:a16="http://schemas.microsoft.com/office/drawing/2014/main" val="10002"/>
                  </a:ext>
                </a:extLst>
              </a:tr>
              <a:tr h="362075">
                <a:tc>
                  <a:txBody>
                    <a:bodyPr/>
                    <a:lstStyle/>
                    <a:p>
                      <a:pPr marL="0" lvl="0" indent="0" algn="l" rtl="0">
                        <a:spcBef>
                          <a:spcPts val="0"/>
                        </a:spcBef>
                        <a:spcAft>
                          <a:spcPts val="0"/>
                        </a:spcAft>
                        <a:buNone/>
                      </a:pPr>
                      <a:r>
                        <a:rPr lang="en-US"/>
                        <a:t>Stochastic XGBoost - Tree</a:t>
                      </a:r>
                      <a:endParaRPr/>
                    </a:p>
                  </a:txBody>
                  <a:tcPr marL="91425" marR="91425" marT="91425" marB="91425"/>
                </a:tc>
                <a:tc>
                  <a:txBody>
                    <a:bodyPr/>
                    <a:lstStyle/>
                    <a:p>
                      <a:pPr marL="0" lvl="0" indent="0" algn="l" rtl="0">
                        <a:spcBef>
                          <a:spcPts val="0"/>
                        </a:spcBef>
                        <a:spcAft>
                          <a:spcPts val="0"/>
                        </a:spcAft>
                        <a:buNone/>
                      </a:pPr>
                      <a:r>
                        <a:rPr lang="en-US"/>
                        <a:t>0.05486</a:t>
                      </a:r>
                      <a:endParaRPr/>
                    </a:p>
                  </a:txBody>
                  <a:tcPr marL="91425" marR="91425" marT="91425" marB="91425"/>
                </a:tc>
                <a:tc>
                  <a:txBody>
                    <a:bodyPr/>
                    <a:lstStyle/>
                    <a:p>
                      <a:pPr marL="0" lvl="0" indent="0" algn="l" rtl="0">
                        <a:spcBef>
                          <a:spcPts val="0"/>
                        </a:spcBef>
                        <a:spcAft>
                          <a:spcPts val="0"/>
                        </a:spcAft>
                        <a:buNone/>
                      </a:pPr>
                      <a:r>
                        <a:rPr lang="en-US"/>
                        <a:t>6,167,435</a:t>
                      </a:r>
                      <a:endParaRPr/>
                    </a:p>
                  </a:txBody>
                  <a:tcPr marL="91425" marR="91425" marT="91425" marB="91425"/>
                </a:tc>
                <a:extLst>
                  <a:ext uri="{0D108BD9-81ED-4DB2-BD59-A6C34878D82A}">
                    <a16:rowId xmlns:a16="http://schemas.microsoft.com/office/drawing/2014/main" val="10003"/>
                  </a:ext>
                </a:extLst>
              </a:tr>
              <a:tr h="362075">
                <a:tc>
                  <a:txBody>
                    <a:bodyPr/>
                    <a:lstStyle/>
                    <a:p>
                      <a:pPr marL="0" lvl="0" indent="0" algn="l" rtl="0">
                        <a:spcBef>
                          <a:spcPts val="0"/>
                        </a:spcBef>
                        <a:spcAft>
                          <a:spcPts val="0"/>
                        </a:spcAft>
                        <a:buNone/>
                      </a:pPr>
                      <a:r>
                        <a:rPr lang="en-US"/>
                        <a:t>XGBoost - Tree</a:t>
                      </a:r>
                      <a:endParaRPr/>
                    </a:p>
                  </a:txBody>
                  <a:tcPr marL="91425" marR="91425" marT="91425" marB="91425"/>
                </a:tc>
                <a:tc>
                  <a:txBody>
                    <a:bodyPr/>
                    <a:lstStyle/>
                    <a:p>
                      <a:pPr marL="0" lvl="0" indent="0" algn="l" rtl="0">
                        <a:spcBef>
                          <a:spcPts val="0"/>
                        </a:spcBef>
                        <a:spcAft>
                          <a:spcPts val="0"/>
                        </a:spcAft>
                        <a:buNone/>
                      </a:pPr>
                      <a:r>
                        <a:rPr lang="en-US"/>
                        <a:t>0.05491</a:t>
                      </a:r>
                      <a:endParaRPr/>
                    </a:p>
                  </a:txBody>
                  <a:tcPr marL="91425" marR="91425" marT="91425" marB="91425"/>
                </a:tc>
                <a:tc>
                  <a:txBody>
                    <a:bodyPr/>
                    <a:lstStyle/>
                    <a:p>
                      <a:pPr marL="0" lvl="0" indent="0" algn="l" rtl="0">
                        <a:spcBef>
                          <a:spcPts val="0"/>
                        </a:spcBef>
                        <a:spcAft>
                          <a:spcPts val="0"/>
                        </a:spcAft>
                        <a:buNone/>
                      </a:pPr>
                      <a:r>
                        <a:rPr lang="en-US"/>
                        <a:t>6,172,589</a:t>
                      </a:r>
                      <a:endParaRPr/>
                    </a:p>
                  </a:txBody>
                  <a:tcPr marL="91425" marR="91425" marT="91425" marB="91425"/>
                </a:tc>
                <a:extLst>
                  <a:ext uri="{0D108BD9-81ED-4DB2-BD59-A6C34878D82A}">
                    <a16:rowId xmlns:a16="http://schemas.microsoft.com/office/drawing/2014/main" val="10004"/>
                  </a:ext>
                </a:extLst>
              </a:tr>
              <a:tr h="342625">
                <a:tc>
                  <a:txBody>
                    <a:bodyPr/>
                    <a:lstStyle/>
                    <a:p>
                      <a:pPr marL="0" lvl="0" indent="0" algn="l" rtl="0">
                        <a:spcBef>
                          <a:spcPts val="0"/>
                        </a:spcBef>
                        <a:spcAft>
                          <a:spcPts val="0"/>
                        </a:spcAft>
                        <a:buNone/>
                      </a:pPr>
                      <a:r>
                        <a:rPr lang="en-US"/>
                        <a:t>Elastic Net</a:t>
                      </a:r>
                      <a:endParaRPr/>
                    </a:p>
                  </a:txBody>
                  <a:tcPr marL="91425" marR="91425" marT="91425" marB="91425"/>
                </a:tc>
                <a:tc>
                  <a:txBody>
                    <a:bodyPr/>
                    <a:lstStyle/>
                    <a:p>
                      <a:pPr marL="0" lvl="0" indent="0" algn="l" rtl="0">
                        <a:spcBef>
                          <a:spcPts val="0"/>
                        </a:spcBef>
                        <a:spcAft>
                          <a:spcPts val="0"/>
                        </a:spcAft>
                        <a:buNone/>
                      </a:pPr>
                      <a:r>
                        <a:rPr lang="en-US"/>
                        <a:t>0.05945</a:t>
                      </a:r>
                      <a:endParaRPr/>
                    </a:p>
                  </a:txBody>
                  <a:tcPr marL="91425" marR="91425" marT="91425" marB="91425"/>
                </a:tc>
                <a:tc>
                  <a:txBody>
                    <a:bodyPr/>
                    <a:lstStyle/>
                    <a:p>
                      <a:pPr marL="0" lvl="0" indent="0" algn="l" rtl="0">
                        <a:spcBef>
                          <a:spcPts val="0"/>
                        </a:spcBef>
                        <a:spcAft>
                          <a:spcPts val="0"/>
                        </a:spcAft>
                        <a:buNone/>
                      </a:pPr>
                      <a:r>
                        <a:rPr lang="en-US"/>
                        <a:t>6,683,473</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UW Purple">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W Gold">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3194</Words>
  <Application>Microsoft Macintosh PowerPoint</Application>
  <PresentationFormat>On-screen Show (16:9)</PresentationFormat>
  <Paragraphs>309</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Encode Sans Black</vt:lpstr>
      <vt:lpstr>Encode Sans SemiBold</vt:lpstr>
      <vt:lpstr>Open Sans</vt:lpstr>
      <vt:lpstr>Roboto</vt:lpstr>
      <vt:lpstr>Calibri</vt:lpstr>
      <vt:lpstr>Arial</vt:lpstr>
      <vt:lpstr>Merriweather Sans</vt:lpstr>
      <vt:lpstr>UW Purple</vt:lpstr>
      <vt:lpstr>UW Gold</vt:lpstr>
      <vt:lpstr>Ensemble Methods for NBA Salary Prediction</vt:lpstr>
      <vt:lpstr>PROBLEM STATEMENT</vt:lpstr>
      <vt:lpstr>DATA QUERYING &amp; PROGRAMMING</vt:lpstr>
      <vt:lpstr>R PACKAGES USED</vt:lpstr>
      <vt:lpstr>DATA PREPROCESSING</vt:lpstr>
      <vt:lpstr>WHAT IS AN ENSEMBLE MODEL?</vt:lpstr>
      <vt:lpstr>BORUTA ALGORITHM</vt:lpstr>
      <vt:lpstr>BASELINE MODEL</vt:lpstr>
      <vt:lpstr>RESULTS</vt:lpstr>
      <vt:lpstr>RANDOM FOREST</vt:lpstr>
      <vt:lpstr>RANDOM FOREST FEATURE SELECTION</vt:lpstr>
      <vt:lpstr>RANDOM FOREST HYPERPARAMETER TUNING</vt:lpstr>
      <vt:lpstr>GRADIENT BOOSTING &amp; XGBOOST</vt:lpstr>
      <vt:lpstr>STOCHASTIC GRADIENT DESCENT</vt:lpstr>
      <vt:lpstr>XGBOOST FEATURE SELECTION</vt:lpstr>
      <vt:lpstr>STOCHASTIC XGBOOST TREE HYPERPARAMETER TUNING</vt:lpstr>
      <vt:lpstr>CONCLUSIONS &amp; SCOPE FOR FURTHER RESEARCH</vt:lpstr>
      <vt:lpstr>Thank You</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Methods for NBA Salary Prediction</dc:title>
  <cp:lastModifiedBy>Pranav Natarajan</cp:lastModifiedBy>
  <cp:revision>2</cp:revision>
  <dcterms:modified xsi:type="dcterms:W3CDTF">2022-06-09T19:54:21Z</dcterms:modified>
</cp:coreProperties>
</file>